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6"/>
  </p:notesMasterIdLst>
  <p:sldIdLst>
    <p:sldId id="258" r:id="rId2"/>
    <p:sldId id="259" r:id="rId3"/>
    <p:sldId id="260" r:id="rId4"/>
    <p:sldId id="262" r:id="rId5"/>
    <p:sldId id="299" r:id="rId6"/>
    <p:sldId id="302" r:id="rId7"/>
    <p:sldId id="301" r:id="rId8"/>
    <p:sldId id="303" r:id="rId9"/>
    <p:sldId id="271" r:id="rId10"/>
    <p:sldId id="272" r:id="rId11"/>
    <p:sldId id="282" r:id="rId12"/>
    <p:sldId id="283" r:id="rId13"/>
    <p:sldId id="284" r:id="rId14"/>
    <p:sldId id="286"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5" r:id="rId33"/>
    <p:sldId id="326" r:id="rId34"/>
    <p:sldId id="328" r:id="rId35"/>
    <p:sldId id="329" r:id="rId36"/>
    <p:sldId id="331" r:id="rId37"/>
    <p:sldId id="334" r:id="rId38"/>
    <p:sldId id="335" r:id="rId39"/>
    <p:sldId id="341" r:id="rId40"/>
    <p:sldId id="342" r:id="rId41"/>
    <p:sldId id="343" r:id="rId42"/>
    <p:sldId id="338" r:id="rId43"/>
    <p:sldId id="339" r:id="rId44"/>
    <p:sldId id="34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92"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A819F-BFEC-46F5-95A4-2C98DF0120F3}" type="datetimeFigureOut">
              <a:rPr lang="en-US" smtClean="0"/>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86EAA-3F98-4123-82C0-10A907C2963C}" type="slidenum">
              <a:rPr lang="en-US" smtClean="0"/>
              <a:t>‹#›</a:t>
            </a:fld>
            <a:endParaRPr lang="en-US"/>
          </a:p>
        </p:txBody>
      </p:sp>
    </p:spTree>
    <p:extLst>
      <p:ext uri="{BB962C8B-B14F-4D97-AF65-F5344CB8AC3E}">
        <p14:creationId xmlns:p14="http://schemas.microsoft.com/office/powerpoint/2010/main" val="237841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6E86EAA-3F98-4123-82C0-10A907C2963C}" type="slidenum">
              <a:rPr lang="en-US" smtClean="0"/>
              <a:t>1</a:t>
            </a:fld>
            <a:endParaRPr lang="en-US"/>
          </a:p>
        </p:txBody>
      </p:sp>
    </p:spTree>
    <p:extLst>
      <p:ext uri="{BB962C8B-B14F-4D97-AF65-F5344CB8AC3E}">
        <p14:creationId xmlns:p14="http://schemas.microsoft.com/office/powerpoint/2010/main" val="11440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smtClean="0">
                <a:latin typeface="Arial" pitchFamily="34" charset="0"/>
                <a:cs typeface="Arial" pitchFamily="34" charset="0"/>
              </a:rPr>
              <a:t>This is a depiction of the elements of decision-making used to determine the intensivenss of efforts to achieve glycemic targets. Greater concerns about a particular domain are represented by increasing height of the ramp. Thus, characteristics/predicaments towards the left justify more stringent efforts to lower HbA1c, whereas those towards the right are compatible with less stringent efforts. In general, most patients should be targeted to &lt;7%, but as previously discussed, tighter targets may benefit younger patients whereas in older individuals, a more conservative approach is necessary.</a:t>
            </a:r>
          </a:p>
          <a:p>
            <a:pPr defTabSz="457200" eaLnBrk="1" hangingPunct="1">
              <a:spcBef>
                <a:spcPct val="0"/>
              </a:spcBef>
            </a:pPr>
            <a:endParaRPr lang="en-US" smtClean="0">
              <a:latin typeface="Arial" pitchFamily="34" charset="0"/>
              <a:cs typeface="Arial" pitchFamily="34" charset="0"/>
            </a:endParaRPr>
          </a:p>
          <a:p>
            <a:pPr defTabSz="457200" eaLnBrk="1" hangingPunct="1">
              <a:spcBef>
                <a:spcPct val="0"/>
              </a:spcBef>
            </a:pPr>
            <a:r>
              <a:rPr lang="en-US" smtClean="0">
                <a:latin typeface="Arial" pitchFamily="34" charset="0"/>
                <a:cs typeface="Arial" pitchFamily="34" charset="0"/>
              </a:rPr>
              <a:t>Where possible, such decisions should be made in conjunction with the patient, reflecting his or her preferences, needs and values. </a:t>
            </a:r>
          </a:p>
          <a:p>
            <a:pPr defTabSz="457200" eaLnBrk="1" hangingPunct="1">
              <a:spcBef>
                <a:spcPct val="0"/>
              </a:spcBef>
            </a:pPr>
            <a:endParaRPr lang="en-US" smtClean="0">
              <a:latin typeface="Arial" pitchFamily="34" charset="0"/>
              <a:cs typeface="Arial" pitchFamily="34" charset="0"/>
            </a:endParaRPr>
          </a:p>
          <a:p>
            <a:pPr defTabSz="457200" eaLnBrk="1" hangingPunct="1">
              <a:spcBef>
                <a:spcPct val="0"/>
              </a:spcBef>
            </a:pPr>
            <a:r>
              <a:rPr lang="en-US" smtClean="0">
                <a:latin typeface="Arial" pitchFamily="34" charset="0"/>
                <a:cs typeface="Arial" pitchFamily="34" charset="0"/>
              </a:rPr>
              <a:t>This ‘scale’ is not designed to be applied rigidly but to be used as a broad construct to help guide clinical decisions. </a:t>
            </a:r>
          </a:p>
          <a:p>
            <a:pPr defTabSz="457200" eaLnBrk="1" hangingPunct="1">
              <a:spcBef>
                <a:spcPct val="0"/>
              </a:spcBef>
            </a:pPr>
            <a:endParaRPr lang="en-US" smtClean="0">
              <a:latin typeface="Arial" pitchFamily="34" charset="0"/>
              <a:cs typeface="Arial" pitchFamily="34" charset="0"/>
            </a:endParaRPr>
          </a:p>
          <a:p>
            <a:pPr defTabSz="457200" eaLnBrk="1" hangingPunct="1">
              <a:spcBef>
                <a:spcPct val="0"/>
              </a:spcBef>
            </a:pPr>
            <a:r>
              <a:rPr lang="en-US" i="1" smtClean="0">
                <a:latin typeface="Arial" pitchFamily="34" charset="0"/>
                <a:cs typeface="Arial" pitchFamily="34" charset="0"/>
              </a:rPr>
              <a:t>(Adapted with permission from Ismail-Beigi et al, Ann Intern Med 2011;154:554-559.)</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B19B2D-0435-42C3-B7EA-16567AC500B0}" type="slidenum">
              <a:rPr lang="en-US" smtClean="0">
                <a:solidFill>
                  <a:srgbClr val="000000"/>
                </a:solidFill>
              </a:rPr>
              <a:pPr eaLnBrk="1" hangingPunct="1"/>
              <a:t>4</a:t>
            </a:fld>
            <a:endParaRPr lang="en-US" smtClean="0">
              <a:solidFill>
                <a:srgbClr val="000000"/>
              </a:solidFill>
            </a:endParaRPr>
          </a:p>
        </p:txBody>
      </p:sp>
    </p:spTree>
    <p:extLst>
      <p:ext uri="{BB962C8B-B14F-4D97-AF65-F5344CB8AC3E}">
        <p14:creationId xmlns:p14="http://schemas.microsoft.com/office/powerpoint/2010/main" val="350242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This study analysed the diurnal glycaemic profiles of 290 patients with T2DM investigated at different levels of HbA</a:t>
            </a:r>
            <a:r>
              <a:rPr lang="en-GB" baseline="-25000" smtClean="0">
                <a:latin typeface="Arial" pitchFamily="34" charset="0"/>
                <a:cs typeface="Arial" pitchFamily="34" charset="0"/>
              </a:rPr>
              <a:t>1c</a:t>
            </a:r>
            <a:r>
              <a:rPr lang="en-GB" smtClean="0">
                <a:latin typeface="Arial" pitchFamily="34" charset="0"/>
                <a:cs typeface="Arial" pitchFamily="34" charset="0"/>
              </a:rPr>
              <a:t>. The patients were treated with diet or oral hypoglycaemic agents (not acarbose). </a:t>
            </a:r>
          </a:p>
          <a:p>
            <a:pPr eaLnBrk="1" hangingPunct="1"/>
            <a:r>
              <a:rPr lang="en-GB" smtClean="0">
                <a:latin typeface="Arial" pitchFamily="34" charset="0"/>
                <a:cs typeface="Arial" pitchFamily="34" charset="0"/>
              </a:rPr>
              <a:t>Plasma glucose (PG) concentrations were determined at fasting and during postprandial and post absorptive periods.</a:t>
            </a:r>
          </a:p>
          <a:p>
            <a:pPr eaLnBrk="1" hangingPunct="1"/>
            <a:r>
              <a:rPr lang="en-GB" smtClean="0">
                <a:latin typeface="Arial" pitchFamily="34" charset="0"/>
                <a:cs typeface="Arial" pitchFamily="34" charset="0"/>
              </a:rPr>
              <a:t>The areas under the curve above fasting PG concentrations and &gt;6.1 mmol/l (110 mg/dl) were calculated for further evaluation of the relative contributions of postprandial and fasting PG increments to the overall diurnal hyperglycaemia. The value of 6.1 mmol/l (110 mg/dl) was chosen because this threshold has been defined as the upper limit of normal PG at fasting or preprandial times by the American Diabetes Association. The data were compared over quintiles of HbA</a:t>
            </a:r>
            <a:r>
              <a:rPr lang="en-GB" baseline="-25000" smtClean="0">
                <a:latin typeface="Arial" pitchFamily="34" charset="0"/>
                <a:cs typeface="Arial" pitchFamily="34" charset="0"/>
              </a:rPr>
              <a:t>1c.</a:t>
            </a:r>
          </a:p>
          <a:p>
            <a:pPr eaLnBrk="1" hangingPunct="1"/>
            <a:r>
              <a:rPr lang="en-GB" smtClean="0">
                <a:latin typeface="Arial" pitchFamily="34" charset="0"/>
                <a:cs typeface="Arial" pitchFamily="34" charset="0"/>
              </a:rPr>
              <a:t>The main contributor to overall hyperglycaemia in patients with poorly controlled T2DM was found to be fasting hyperglycaemia. Fasting hyperglycaemia was the dominant factor in patients who were furthest from HbA</a:t>
            </a:r>
            <a:r>
              <a:rPr lang="en-GB" baseline="-25000" smtClean="0">
                <a:latin typeface="Arial" pitchFamily="34" charset="0"/>
                <a:cs typeface="Arial" pitchFamily="34" charset="0"/>
              </a:rPr>
              <a:t>1c </a:t>
            </a:r>
            <a:r>
              <a:rPr lang="en-GB" smtClean="0">
                <a:latin typeface="Arial" pitchFamily="34" charset="0"/>
                <a:cs typeface="Arial" pitchFamily="34" charset="0"/>
              </a:rPr>
              <a:t>target.</a:t>
            </a:r>
          </a:p>
          <a:p>
            <a:pPr eaLnBrk="1" hangingPunct="1"/>
            <a:endParaRPr lang="en-GB" smtClean="0">
              <a:latin typeface="Arial" pitchFamily="34" charset="0"/>
              <a:cs typeface="Arial" pitchFamily="34" charset="0"/>
            </a:endParaRPr>
          </a:p>
          <a:p>
            <a:pPr eaLnBrk="1" hangingPunct="1"/>
            <a:endParaRPr lang="en-GB" smtClean="0">
              <a:latin typeface="Arial" pitchFamily="34" charset="0"/>
              <a:cs typeface="Arial" pitchFamily="34" charset="0"/>
            </a:endParaRPr>
          </a:p>
          <a:p>
            <a:pPr eaLnBrk="1" hangingPunct="1"/>
            <a:endParaRPr lang="en-GB" smtClean="0">
              <a:latin typeface="Arial" pitchFamily="34" charset="0"/>
              <a:cs typeface="Arial" pitchFamily="34" charset="0"/>
            </a:endParaRPr>
          </a:p>
          <a:p>
            <a:pPr eaLnBrk="1" hangingPunct="1"/>
            <a:r>
              <a:rPr lang="en-GB" sz="800" smtClean="0">
                <a:latin typeface="Arial" pitchFamily="34" charset="0"/>
                <a:cs typeface="Arial" pitchFamily="34" charset="0"/>
              </a:rPr>
              <a:t>Monnier L, et al. Diabetes Care 2003;26:881―5</a:t>
            </a:r>
            <a:endParaRPr lang="en-US" smtClean="0">
              <a:latin typeface="Arial" pitchFamily="34" charset="0"/>
              <a:cs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33FA99-8254-4FEF-BDE3-0780DBA6B4AA}" type="slidenum">
              <a:rPr lang="en-US" smtClean="0">
                <a:solidFill>
                  <a:srgbClr val="000000"/>
                </a:solidFill>
              </a:rPr>
              <a:pPr eaLnBrk="1" hangingPunct="1"/>
              <a:t>9</a:t>
            </a:fld>
            <a:endParaRPr lang="en-US" smtClean="0">
              <a:solidFill>
                <a:srgbClr val="000000"/>
              </a:solidFill>
            </a:endParaRPr>
          </a:p>
        </p:txBody>
      </p:sp>
    </p:spTree>
    <p:extLst>
      <p:ext uri="{BB962C8B-B14F-4D97-AF65-F5344CB8AC3E}">
        <p14:creationId xmlns:p14="http://schemas.microsoft.com/office/powerpoint/2010/main" val="52752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smtClean="0">
                <a:latin typeface="Arial" pitchFamily="34" charset="0"/>
                <a:cs typeface="Arial" pitchFamily="34" charset="0"/>
              </a:rPr>
              <a:t> the 4-T study, in which, patients who had inadequate glycemic control while receiving metformin and sulfonylurea were randomly assigned to receive biphasic aspart 30, prandial insulin aspart, or basal detemir during the first year. Starting with the second year, sulfonylureas were replaced by an additional type of insulin if the glycated hemoglobin level exceeded 6.5%. Basal insulin was added to the prandial regimen, prandial insulin was added three times daily to the basal regimen, and prandial insulin was added at midday to the biphasic regimen </a:t>
            </a:r>
          </a:p>
          <a:p>
            <a:endParaRPr lang="en-US" smtClean="0">
              <a:latin typeface="Arial" pitchFamily="34" charset="0"/>
              <a:cs typeface="Arial" pitchFamily="34" charset="0"/>
            </a:endParaRPr>
          </a:p>
        </p:txBody>
      </p:sp>
    </p:spTree>
    <p:extLst>
      <p:ext uri="{BB962C8B-B14F-4D97-AF65-F5344CB8AC3E}">
        <p14:creationId xmlns:p14="http://schemas.microsoft.com/office/powerpoint/2010/main" val="126224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98239819-BDCE-4215-8202-56DF54F45944}" type="slidenum">
              <a:rPr lang="fr-FR" smtClean="0"/>
              <a:pPr/>
              <a:t>24</a:t>
            </a:fld>
            <a:endParaRPr lang="fr-FR" smtClean="0"/>
          </a:p>
        </p:txBody>
      </p:sp>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a:xfrm>
            <a:off x="577712" y="4344025"/>
            <a:ext cx="5885829" cy="4114488"/>
          </a:xfrm>
          <a:noFill/>
          <a:ln/>
        </p:spPr>
        <p:txBody>
          <a:bodyPr/>
          <a:lstStyle/>
          <a:p>
            <a:pPr eaLnBrk="1" hangingPunct="1">
              <a:buFontTx/>
              <a:buChar char="•"/>
            </a:pPr>
            <a:r>
              <a:rPr lang="en-NZ" dirty="0" smtClean="0"/>
              <a:t> The aim of the 1.2.3 study was to show non inferiority of glycemic control between 3 regimens that used glargine plus </a:t>
            </a:r>
            <a:r>
              <a:rPr lang="en-NZ" dirty="0" err="1" smtClean="0"/>
              <a:t>glulisine</a:t>
            </a:r>
            <a:r>
              <a:rPr lang="en-NZ" dirty="0" smtClean="0"/>
              <a:t> (once-, twice- or three-times daily).</a:t>
            </a:r>
          </a:p>
          <a:p>
            <a:pPr eaLnBrk="1" hangingPunct="1">
              <a:buFontTx/>
              <a:buChar char="•"/>
            </a:pPr>
            <a:r>
              <a:rPr lang="en-NZ" dirty="0" smtClean="0"/>
              <a:t> This open-label, multicenter trial (conducted in the US), enrolled subjects with T2D who had been receiving 2 or 3 different OHAs for ≥3 months and had HbA</a:t>
            </a:r>
            <a:r>
              <a:rPr lang="en-NZ" baseline="-25000" dirty="0" smtClean="0"/>
              <a:t>1c</a:t>
            </a:r>
            <a:r>
              <a:rPr lang="en-NZ" dirty="0" smtClean="0"/>
              <a:t> ≥8.0%. </a:t>
            </a:r>
            <a:r>
              <a:rPr lang="en-GB" dirty="0" smtClean="0"/>
              <a:t>At randomization, subjects were receiving sulfonylurea/metformin (~63%), sulfonylurea/</a:t>
            </a:r>
            <a:r>
              <a:rPr lang="en-GB" dirty="0" err="1" smtClean="0"/>
              <a:t>thiazolidinedione</a:t>
            </a:r>
            <a:r>
              <a:rPr lang="en-GB" dirty="0" smtClean="0"/>
              <a:t> (~8%), </a:t>
            </a:r>
            <a:r>
              <a:rPr lang="en-GB" dirty="0" err="1" smtClean="0"/>
              <a:t>thiazolidinedione</a:t>
            </a:r>
            <a:r>
              <a:rPr lang="en-GB" dirty="0" smtClean="0"/>
              <a:t>/metformin (~20%), or </a:t>
            </a:r>
            <a:r>
              <a:rPr lang="en-GB" dirty="0" err="1" smtClean="0"/>
              <a:t>thiazolidinedione</a:t>
            </a:r>
            <a:r>
              <a:rPr lang="en-GB" dirty="0" smtClean="0"/>
              <a:t>/metformin/sulfonylurea (~8%). </a:t>
            </a:r>
            <a:endParaRPr lang="en-NZ" dirty="0" smtClean="0"/>
          </a:p>
          <a:p>
            <a:pPr eaLnBrk="1" hangingPunct="1">
              <a:buFontTx/>
              <a:buChar char="•"/>
            </a:pPr>
            <a:r>
              <a:rPr lang="en-NZ" dirty="0" smtClean="0"/>
              <a:t> 785 subjects entered a 14-week glargine run-in: 442 subjects were excluded because they achieved the HbA</a:t>
            </a:r>
            <a:r>
              <a:rPr lang="en-NZ" baseline="-25000" dirty="0" smtClean="0"/>
              <a:t>1c</a:t>
            </a:r>
            <a:r>
              <a:rPr lang="en-NZ" dirty="0" smtClean="0"/>
              <a:t> goal (&lt;7%). Subjects with HbA</a:t>
            </a:r>
            <a:r>
              <a:rPr lang="en-NZ" baseline="-25000" dirty="0" smtClean="0"/>
              <a:t>1c</a:t>
            </a:r>
            <a:r>
              <a:rPr lang="en-NZ" dirty="0" smtClean="0"/>
              <a:t> &gt;7.0% after run-in were randomized to have insulin </a:t>
            </a:r>
            <a:r>
              <a:rPr lang="en-NZ" dirty="0" err="1" smtClean="0"/>
              <a:t>glulisine</a:t>
            </a:r>
            <a:r>
              <a:rPr lang="en-NZ" dirty="0" smtClean="0"/>
              <a:t> added either once (n=115), twice (n=113) or three times daily (n=115) for 24 weeks. The meals chosen for </a:t>
            </a:r>
            <a:r>
              <a:rPr lang="en-NZ" dirty="0" err="1" smtClean="0"/>
              <a:t>glulisine</a:t>
            </a:r>
            <a:r>
              <a:rPr lang="en-NZ" dirty="0" smtClean="0"/>
              <a:t> administration in the once-daily and twice-daily arms were those that produced the greatest glycemic excursions. </a:t>
            </a:r>
          </a:p>
          <a:p>
            <a:pPr eaLnBrk="1" hangingPunct="1">
              <a:buFontTx/>
              <a:buChar char="•"/>
            </a:pPr>
            <a:r>
              <a:rPr lang="en-NZ" dirty="0" smtClean="0"/>
              <a:t> Subjects had a fairly high BMI and a high HbA</a:t>
            </a:r>
            <a:r>
              <a:rPr lang="en-NZ" baseline="-25000" dirty="0" smtClean="0"/>
              <a:t>1c </a:t>
            </a:r>
            <a:r>
              <a:rPr lang="en-NZ" dirty="0" smtClean="0"/>
              <a:t>level at baseline meaning that they would have been fairly resistant to insulin and difficult to treat. </a:t>
            </a:r>
            <a:endParaRPr lang="en-GB" dirty="0" smtClean="0"/>
          </a:p>
          <a:p>
            <a:pPr eaLnBrk="1" hangingPunct="1">
              <a:buFontTx/>
              <a:buChar char="•"/>
            </a:pPr>
            <a:r>
              <a:rPr lang="en-NZ" dirty="0" smtClean="0"/>
              <a:t> The design reflects the stepwise treatment approach recommended by guidelines: subjects received glargine, and if they did not achieve target HbA</a:t>
            </a:r>
            <a:r>
              <a:rPr lang="en-NZ" baseline="-25000" dirty="0" smtClean="0"/>
              <a:t>1c</a:t>
            </a:r>
            <a:r>
              <a:rPr lang="en-NZ" dirty="0" smtClean="0"/>
              <a:t> they received additional </a:t>
            </a:r>
            <a:r>
              <a:rPr lang="en-NZ" dirty="0" err="1" smtClean="0"/>
              <a:t>glulisine</a:t>
            </a:r>
            <a:r>
              <a:rPr lang="en-NZ" dirty="0" smtClean="0"/>
              <a:t>.</a:t>
            </a:r>
            <a:br>
              <a:rPr lang="en-NZ" dirty="0" smtClean="0"/>
            </a:br>
            <a:endParaRPr lang="en-NZ" dirty="0" smtClean="0"/>
          </a:p>
          <a:p>
            <a:pPr eaLnBrk="1" hangingPunct="1"/>
            <a:r>
              <a:rPr lang="en-GB" dirty="0" smtClean="0"/>
              <a:t>Sanofi-aventis data on file </a:t>
            </a:r>
            <a:r>
              <a:rPr lang="en-US" dirty="0" smtClean="0"/>
              <a:t>(1.2.3 study)</a:t>
            </a:r>
            <a:endParaRPr lang="en-GB" dirty="0" smtClean="0"/>
          </a:p>
        </p:txBody>
      </p:sp>
    </p:spTree>
    <p:extLst>
      <p:ext uri="{BB962C8B-B14F-4D97-AF65-F5344CB8AC3E}">
        <p14:creationId xmlns:p14="http://schemas.microsoft.com/office/powerpoint/2010/main" val="263120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4B1C637E-B0F4-4792-848B-921FB828DA96}" type="slidenum">
              <a:rPr lang="fr-FR" smtClean="0"/>
              <a:pPr/>
              <a:t>25</a:t>
            </a:fld>
            <a:endParaRPr lang="fr-FR" smtClean="0"/>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xfrm>
            <a:off x="684869" y="4240968"/>
            <a:ext cx="5744506" cy="4112926"/>
          </a:xfrm>
          <a:noFill/>
          <a:ln/>
        </p:spPr>
        <p:txBody>
          <a:bodyPr/>
          <a:lstStyle/>
          <a:p>
            <a:pPr eaLnBrk="1" hangingPunct="1"/>
            <a:r>
              <a:rPr lang="en-US" sz="1100" dirty="0" err="1"/>
              <a:t>Glargine</a:t>
            </a:r>
            <a:r>
              <a:rPr lang="en-US" sz="1100" dirty="0"/>
              <a:t> was started at 10 U/day (target FBG &lt;110 mg/</a:t>
            </a:r>
            <a:r>
              <a:rPr lang="en-US" sz="1100" dirty="0" err="1"/>
              <a:t>dL</a:t>
            </a:r>
            <a:r>
              <a:rPr lang="en-US" sz="1100" dirty="0"/>
              <a:t>), with adjustments based on mean 2-day FBG as shown below:</a:t>
            </a:r>
            <a:endParaRPr lang="en-GB" sz="1100" dirty="0"/>
          </a:p>
          <a:p>
            <a:pPr eaLnBrk="1" hangingPunct="1"/>
            <a:r>
              <a:rPr lang="en-GB" sz="1100" b="1" dirty="0"/>
              <a:t>2 day FPG (mg/dl)	Dose adjustment</a:t>
            </a:r>
            <a:endParaRPr lang="en-US" sz="1100" b="1" dirty="0"/>
          </a:p>
          <a:p>
            <a:pPr eaLnBrk="1" hangingPunct="1"/>
            <a:r>
              <a:rPr lang="en-US" sz="1100" dirty="0"/>
              <a:t>&gt;250</a:t>
            </a:r>
            <a:r>
              <a:rPr lang="en-GB" sz="1100" dirty="0"/>
              <a:t>		</a:t>
            </a:r>
            <a:r>
              <a:rPr lang="en-US" sz="1100" dirty="0"/>
              <a:t>Increase at investigator discretion</a:t>
            </a:r>
          </a:p>
          <a:p>
            <a:pPr eaLnBrk="1" hangingPunct="1"/>
            <a:r>
              <a:rPr lang="en-US" sz="1100" dirty="0"/>
              <a:t>110-250</a:t>
            </a:r>
            <a:r>
              <a:rPr lang="en-GB" sz="1100" dirty="0"/>
              <a:t>		</a:t>
            </a:r>
            <a:r>
              <a:rPr lang="en-US" sz="1100" dirty="0"/>
              <a:t>Increase 2 U</a:t>
            </a:r>
          </a:p>
          <a:p>
            <a:pPr eaLnBrk="1" hangingPunct="1"/>
            <a:r>
              <a:rPr lang="en-US" sz="1100" dirty="0"/>
              <a:t>100-109</a:t>
            </a:r>
            <a:r>
              <a:rPr lang="en-GB" sz="1100" dirty="0"/>
              <a:t>		</a:t>
            </a:r>
            <a:r>
              <a:rPr lang="en-US" sz="1100" dirty="0"/>
              <a:t>Increase 0-2 U at investigator discretion</a:t>
            </a:r>
          </a:p>
          <a:p>
            <a:pPr eaLnBrk="1" hangingPunct="1"/>
            <a:r>
              <a:rPr lang="en-US" sz="1100" dirty="0"/>
              <a:t>70-99</a:t>
            </a:r>
            <a:r>
              <a:rPr lang="en-GB" sz="1100" dirty="0"/>
              <a:t>		</a:t>
            </a:r>
            <a:r>
              <a:rPr lang="en-US" sz="1100" dirty="0"/>
              <a:t>No change</a:t>
            </a:r>
          </a:p>
          <a:p>
            <a:pPr eaLnBrk="1" hangingPunct="1"/>
            <a:r>
              <a:rPr lang="en-US" sz="1100" dirty="0"/>
              <a:t>&lt;70</a:t>
            </a:r>
            <a:r>
              <a:rPr lang="en-GB" sz="1100" dirty="0"/>
              <a:t>		</a:t>
            </a:r>
            <a:r>
              <a:rPr lang="en-US" sz="1100" dirty="0"/>
              <a:t>Decrease 2-4 U at investigator discretion</a:t>
            </a:r>
          </a:p>
          <a:p>
            <a:pPr eaLnBrk="1" hangingPunct="1"/>
            <a:r>
              <a:rPr lang="en-US" sz="1100" dirty="0" err="1"/>
              <a:t>Glulisine</a:t>
            </a:r>
            <a:r>
              <a:rPr lang="en-US" sz="1100" dirty="0"/>
              <a:t> dose was based upon </a:t>
            </a:r>
            <a:r>
              <a:rPr lang="en-US" sz="1100" dirty="0" err="1"/>
              <a:t>prelunch</a:t>
            </a:r>
            <a:r>
              <a:rPr lang="en-US" sz="1100" dirty="0"/>
              <a:t> and </a:t>
            </a:r>
            <a:r>
              <a:rPr lang="en-US" sz="1100" dirty="0" err="1"/>
              <a:t>predinner</a:t>
            </a:r>
            <a:r>
              <a:rPr lang="en-US" sz="1100" dirty="0"/>
              <a:t> BG targets of 70-109 mg/</a:t>
            </a:r>
            <a:r>
              <a:rPr lang="en-US" sz="1100" dirty="0" err="1"/>
              <a:t>dL</a:t>
            </a:r>
            <a:r>
              <a:rPr lang="en-US" sz="1100" dirty="0"/>
              <a:t>, and bedtime target of 70-129 mg/</a:t>
            </a:r>
            <a:r>
              <a:rPr lang="en-US" sz="1100" dirty="0" err="1"/>
              <a:t>dL</a:t>
            </a:r>
            <a:r>
              <a:rPr lang="en-US" sz="1100" dirty="0"/>
              <a:t>. Dose adjustments made weekly based upon whether </a:t>
            </a:r>
            <a:r>
              <a:rPr lang="en-US" sz="1100" dirty="0" err="1"/>
              <a:t>preprandial</a:t>
            </a:r>
            <a:r>
              <a:rPr lang="en-US" sz="1100" dirty="0"/>
              <a:t> BG values were low or high</a:t>
            </a:r>
          </a:p>
          <a:p>
            <a:pPr eaLnBrk="1" hangingPunct="1"/>
            <a:r>
              <a:rPr lang="en-US" sz="1100" b="1" dirty="0"/>
              <a:t>Mealtime dose, U</a:t>
            </a:r>
            <a:r>
              <a:rPr lang="en-GB" sz="1100" b="1" dirty="0"/>
              <a:t>	</a:t>
            </a:r>
            <a:r>
              <a:rPr lang="en-US" sz="1100" b="1" dirty="0"/>
              <a:t>Low PPBG values </a:t>
            </a:r>
            <a:r>
              <a:rPr lang="en-GB" sz="1100" b="1" dirty="0"/>
              <a:t>	H</a:t>
            </a:r>
            <a:r>
              <a:rPr lang="en-US" sz="1100" b="1" dirty="0" err="1"/>
              <a:t>igh</a:t>
            </a:r>
            <a:r>
              <a:rPr lang="en-US" sz="1100" b="1" dirty="0"/>
              <a:t> PPBG values</a:t>
            </a:r>
            <a:r>
              <a:rPr lang="en-US" sz="1100" dirty="0"/>
              <a:t> </a:t>
            </a:r>
          </a:p>
          <a:p>
            <a:pPr eaLnBrk="1" hangingPunct="1"/>
            <a:r>
              <a:rPr lang="en-US" sz="1100" dirty="0"/>
              <a:t>≤10</a:t>
            </a:r>
            <a:r>
              <a:rPr lang="en-GB" sz="1100" dirty="0"/>
              <a:t>		</a:t>
            </a:r>
            <a:r>
              <a:rPr lang="en-US" sz="1100" dirty="0"/>
              <a:t>Decrease by 1 U</a:t>
            </a:r>
            <a:r>
              <a:rPr lang="en-GB" sz="1100" dirty="0"/>
              <a:t>	</a:t>
            </a:r>
            <a:r>
              <a:rPr lang="en-US" sz="1100" dirty="0"/>
              <a:t>Increase by 1 U</a:t>
            </a:r>
          </a:p>
          <a:p>
            <a:pPr eaLnBrk="1" hangingPunct="1"/>
            <a:r>
              <a:rPr lang="en-US" sz="1100" dirty="0"/>
              <a:t>11-20</a:t>
            </a:r>
            <a:r>
              <a:rPr lang="en-GB" sz="1100" dirty="0"/>
              <a:t>		</a:t>
            </a:r>
            <a:r>
              <a:rPr lang="en-US" sz="1100" dirty="0"/>
              <a:t>Decrease by 2 U </a:t>
            </a:r>
            <a:r>
              <a:rPr lang="en-GB" sz="1100" dirty="0"/>
              <a:t>	</a:t>
            </a:r>
            <a:r>
              <a:rPr lang="en-US" sz="1100" dirty="0"/>
              <a:t>Increase by 2 U </a:t>
            </a:r>
          </a:p>
          <a:p>
            <a:pPr eaLnBrk="1" hangingPunct="1"/>
            <a:r>
              <a:rPr lang="en-US" sz="1100" dirty="0"/>
              <a:t>&gt;20 </a:t>
            </a:r>
            <a:r>
              <a:rPr lang="en-GB" sz="1100" dirty="0"/>
              <a:t>		</a:t>
            </a:r>
            <a:r>
              <a:rPr lang="en-US" sz="1100" dirty="0"/>
              <a:t>Decrease by 3 U </a:t>
            </a:r>
            <a:r>
              <a:rPr lang="en-GB" sz="1100" dirty="0"/>
              <a:t>	</a:t>
            </a:r>
            <a:r>
              <a:rPr lang="en-US" sz="1100" dirty="0"/>
              <a:t>Increase by 3 U</a:t>
            </a:r>
            <a:endParaRPr lang="en-US" altLang="ja-JP" sz="1100" dirty="0"/>
          </a:p>
          <a:p>
            <a:pPr eaLnBrk="1" hangingPunct="1"/>
            <a:r>
              <a:rPr lang="en-NZ" dirty="0" smtClean="0"/>
              <a:t>After run-in, about 37% of subjects achieved HbA</a:t>
            </a:r>
            <a:r>
              <a:rPr lang="en-NZ" baseline="-25000" dirty="0" smtClean="0"/>
              <a:t>1c</a:t>
            </a:r>
            <a:r>
              <a:rPr lang="en-NZ" dirty="0" smtClean="0"/>
              <a:t> &lt;7%. At study end an additional 39.5, 43.0, and 58.2% in the </a:t>
            </a:r>
            <a:r>
              <a:rPr lang="en-NZ" dirty="0" err="1" smtClean="0"/>
              <a:t>glulisine</a:t>
            </a:r>
            <a:r>
              <a:rPr lang="en-NZ" dirty="0" smtClean="0"/>
              <a:t> 1x, 2x and 3x groups, respectively had achieved HbA</a:t>
            </a:r>
            <a:r>
              <a:rPr lang="en-NZ" baseline="-25000" dirty="0" smtClean="0"/>
              <a:t>1c</a:t>
            </a:r>
            <a:r>
              <a:rPr lang="en-NZ" dirty="0" smtClean="0"/>
              <a:t> &lt;7%. Thus, adding </a:t>
            </a:r>
            <a:r>
              <a:rPr lang="en-NZ" dirty="0" err="1" smtClean="0"/>
              <a:t>glulisine</a:t>
            </a:r>
            <a:r>
              <a:rPr lang="en-NZ" dirty="0" smtClean="0"/>
              <a:t> to </a:t>
            </a:r>
            <a:r>
              <a:rPr lang="en-NZ" dirty="0" err="1" smtClean="0"/>
              <a:t>glargine</a:t>
            </a:r>
            <a:r>
              <a:rPr lang="en-NZ" dirty="0" smtClean="0"/>
              <a:t> enabled another 23% of patients to achieve target; around 60% of patients in total achieved target HbA</a:t>
            </a:r>
            <a:r>
              <a:rPr lang="en-NZ" baseline="-25000" dirty="0" smtClean="0"/>
              <a:t>1c</a:t>
            </a:r>
            <a:r>
              <a:rPr lang="en-NZ" dirty="0" smtClean="0"/>
              <a:t>.</a:t>
            </a:r>
          </a:p>
          <a:p>
            <a:pPr eaLnBrk="1" hangingPunct="1"/>
            <a:r>
              <a:rPr lang="en-NZ" dirty="0" smtClean="0"/>
              <a:t>At study end, HbA</a:t>
            </a:r>
            <a:r>
              <a:rPr lang="en-NZ" baseline="-25000" dirty="0" smtClean="0"/>
              <a:t>1c</a:t>
            </a:r>
            <a:r>
              <a:rPr lang="en-NZ" dirty="0" smtClean="0"/>
              <a:t> reduction from randomization was 0.46, 0.48 and 0.56% in the </a:t>
            </a:r>
            <a:r>
              <a:rPr lang="en-NZ" dirty="0" err="1" smtClean="0"/>
              <a:t>glulisine</a:t>
            </a:r>
            <a:r>
              <a:rPr lang="en-NZ" dirty="0" smtClean="0"/>
              <a:t> 1x, 2x and 3x groups, respectively. Thus, harder-to-treat subjects received </a:t>
            </a:r>
            <a:r>
              <a:rPr lang="en-NZ" dirty="0" err="1" smtClean="0"/>
              <a:t>glargine</a:t>
            </a:r>
            <a:r>
              <a:rPr lang="en-NZ" dirty="0" smtClean="0"/>
              <a:t> plus </a:t>
            </a:r>
            <a:r>
              <a:rPr lang="en-NZ" dirty="0" err="1" smtClean="0"/>
              <a:t>glulisine</a:t>
            </a:r>
            <a:r>
              <a:rPr lang="en-NZ" dirty="0" smtClean="0"/>
              <a:t>, a substantial proportion went on to achieve HbA</a:t>
            </a:r>
            <a:r>
              <a:rPr lang="en-NZ" baseline="-25000" dirty="0" smtClean="0"/>
              <a:t>1c</a:t>
            </a:r>
            <a:r>
              <a:rPr lang="en-NZ" dirty="0" smtClean="0"/>
              <a:t> target. </a:t>
            </a:r>
          </a:p>
          <a:p>
            <a:pPr eaLnBrk="1" hangingPunct="1"/>
            <a:r>
              <a:rPr lang="en-GB" sz="1100" dirty="0" err="1"/>
              <a:t>Sanofi-aventis</a:t>
            </a:r>
            <a:r>
              <a:rPr lang="en-GB" sz="1100" dirty="0"/>
              <a:t> data on file </a:t>
            </a:r>
            <a:r>
              <a:rPr lang="en-US" sz="1100" dirty="0"/>
              <a:t>(1.2.3 study</a:t>
            </a:r>
            <a:r>
              <a:rPr lang="en-US" sz="1100" dirty="0" smtClean="0"/>
              <a:t>)</a:t>
            </a:r>
            <a:endParaRPr lang="en-GB" sz="1100" dirty="0"/>
          </a:p>
        </p:txBody>
      </p:sp>
    </p:spTree>
    <p:extLst>
      <p:ext uri="{BB962C8B-B14F-4D97-AF65-F5344CB8AC3E}">
        <p14:creationId xmlns:p14="http://schemas.microsoft.com/office/powerpoint/2010/main" val="138594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342219A8-C61B-4B07-953A-A0636BC936C9}" type="slidenum">
              <a:rPr lang="fr-FR" smtClean="0"/>
              <a:pPr/>
              <a:t>26</a:t>
            </a:fld>
            <a:endParaRPr lang="fr-FR" smtClean="0"/>
          </a:p>
        </p:txBody>
      </p:sp>
      <p:sp>
        <p:nvSpPr>
          <p:cNvPr id="82946" name="Rectangle 2"/>
          <p:cNvSpPr>
            <a:spLocks noGrp="1" noRot="1" noChangeAspect="1" noChangeArrowheads="1" noTextEdit="1"/>
          </p:cNvSpPr>
          <p:nvPr>
            <p:ph type="sldImg"/>
          </p:nvPr>
        </p:nvSpPr>
        <p:spPr>
          <a:xfrm>
            <a:off x="1149350" y="685800"/>
            <a:ext cx="4573588" cy="3432175"/>
          </a:xfrm>
          <a:ln/>
        </p:spPr>
      </p:sp>
      <p:sp>
        <p:nvSpPr>
          <p:cNvPr id="82947" name="Rectangle 3"/>
          <p:cNvSpPr>
            <a:spLocks noGrp="1" noChangeArrowheads="1"/>
          </p:cNvSpPr>
          <p:nvPr>
            <p:ph type="body" idx="1"/>
          </p:nvPr>
        </p:nvSpPr>
        <p:spPr>
          <a:noFill/>
          <a:ln/>
        </p:spPr>
        <p:txBody>
          <a:bodyPr/>
          <a:lstStyle/>
          <a:p>
            <a:pPr eaLnBrk="1" hangingPunct="1">
              <a:buFontTx/>
              <a:buChar char="•"/>
            </a:pPr>
            <a:r>
              <a:rPr lang="en-US" dirty="0" smtClean="0"/>
              <a:t> Subjects in the insulin </a:t>
            </a:r>
            <a:r>
              <a:rPr lang="en-US" dirty="0" err="1" smtClean="0"/>
              <a:t>glulisine</a:t>
            </a:r>
            <a:r>
              <a:rPr lang="en-US" dirty="0" smtClean="0"/>
              <a:t> once-daily, twice-daily and three times daily groups gained a mean of 3.7kg, 3.8kg and 3.9kg, respectively, in body weight.</a:t>
            </a:r>
          </a:p>
          <a:p>
            <a:pPr eaLnBrk="1" hangingPunct="1">
              <a:buFontTx/>
              <a:buChar char="•"/>
            </a:pPr>
            <a:r>
              <a:rPr lang="en-US" dirty="0" smtClean="0"/>
              <a:t> The rates of confirmed symptomatic hypoglycemia were 12.2, 12.9 and 17.1 events/patient-year in the </a:t>
            </a:r>
            <a:r>
              <a:rPr lang="en-NZ" dirty="0" err="1" smtClean="0"/>
              <a:t>glulisine</a:t>
            </a:r>
            <a:r>
              <a:rPr lang="en-NZ" dirty="0" smtClean="0"/>
              <a:t> 1x, 2x and 3x groups</a:t>
            </a:r>
            <a:r>
              <a:rPr lang="en-US" dirty="0" smtClean="0"/>
              <a:t> daily groups, respectively.</a:t>
            </a:r>
          </a:p>
          <a:p>
            <a:pPr eaLnBrk="1" hangingPunct="1">
              <a:buFontTx/>
              <a:buChar char="•"/>
            </a:pPr>
            <a:r>
              <a:rPr lang="en-US" dirty="0" smtClean="0"/>
              <a:t> The rates of severe or serious hypoglycemia were 0.10, 0.30 and 0.26 events/patient-year in the </a:t>
            </a:r>
            <a:r>
              <a:rPr lang="en-NZ" dirty="0" err="1" smtClean="0"/>
              <a:t>glulisine</a:t>
            </a:r>
            <a:r>
              <a:rPr lang="en-NZ" dirty="0" smtClean="0"/>
              <a:t> 1x, 2x and 3x groups</a:t>
            </a:r>
            <a:r>
              <a:rPr lang="en-US" dirty="0" smtClean="0"/>
              <a:t> daily groups, respectively.</a:t>
            </a:r>
          </a:p>
          <a:p>
            <a:pPr eaLnBrk="1" hangingPunct="1">
              <a:buFontTx/>
              <a:buChar char="•"/>
            </a:pPr>
            <a:r>
              <a:rPr lang="en-NZ" dirty="0" smtClean="0"/>
              <a:t> At study end, the mean insulin dose (</a:t>
            </a:r>
            <a:r>
              <a:rPr lang="en-NZ" dirty="0" err="1" smtClean="0"/>
              <a:t>glargine</a:t>
            </a:r>
            <a:r>
              <a:rPr lang="en-NZ" dirty="0" smtClean="0"/>
              <a:t> + </a:t>
            </a:r>
            <a:r>
              <a:rPr lang="en-NZ" dirty="0" err="1" smtClean="0"/>
              <a:t>glulisine</a:t>
            </a:r>
            <a:r>
              <a:rPr lang="en-NZ" dirty="0" smtClean="0"/>
              <a:t>) was 84 +27, 80 + 50 and 81 + 66 U/day in the </a:t>
            </a:r>
            <a:r>
              <a:rPr lang="en-NZ" dirty="0" err="1" smtClean="0"/>
              <a:t>glulisine</a:t>
            </a:r>
            <a:r>
              <a:rPr lang="en-NZ" dirty="0" smtClean="0"/>
              <a:t> x1, x2 and x3 groups, respectively.</a:t>
            </a:r>
          </a:p>
          <a:p>
            <a:pPr eaLnBrk="1" hangingPunct="1">
              <a:buFontTx/>
              <a:buChar char="•"/>
            </a:pPr>
            <a:endParaRPr lang="en-NZ" dirty="0" smtClean="0"/>
          </a:p>
          <a:p>
            <a:pPr eaLnBrk="1" hangingPunct="1"/>
            <a:r>
              <a:rPr lang="en-GB" dirty="0" err="1" smtClean="0"/>
              <a:t>Sanofi-aventis</a:t>
            </a:r>
            <a:r>
              <a:rPr lang="en-GB" dirty="0" smtClean="0"/>
              <a:t> data on file </a:t>
            </a:r>
            <a:r>
              <a:rPr lang="en-US" dirty="0" smtClean="0"/>
              <a:t>(1.2.3 study)</a:t>
            </a:r>
          </a:p>
        </p:txBody>
      </p:sp>
    </p:spTree>
    <p:extLst>
      <p:ext uri="{BB962C8B-B14F-4D97-AF65-F5344CB8AC3E}">
        <p14:creationId xmlns:p14="http://schemas.microsoft.com/office/powerpoint/2010/main" val="74608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092EB82E-28DB-4537-AB87-33CDCC01BDCC}" type="slidenum">
              <a:rPr lang="fr-FR" smtClean="0"/>
              <a:pPr/>
              <a:t>36</a:t>
            </a:fld>
            <a:endParaRPr lang="fr-FR" smtClean="0"/>
          </a:p>
        </p:txBody>
      </p:sp>
      <p:sp>
        <p:nvSpPr>
          <p:cNvPr id="99330" name="Rectangle 2"/>
          <p:cNvSpPr>
            <a:spLocks noGrp="1" noRot="1" noChangeAspect="1" noChangeArrowheads="1" noTextEdit="1"/>
          </p:cNvSpPr>
          <p:nvPr>
            <p:ph type="sldImg"/>
          </p:nvPr>
        </p:nvSpPr>
        <p:spPr>
          <a:xfrm>
            <a:off x="819150" y="712788"/>
            <a:ext cx="5238750" cy="3930650"/>
          </a:xfrm>
          <a:ln/>
        </p:spPr>
      </p:sp>
      <p:sp>
        <p:nvSpPr>
          <p:cNvPr id="99331" name="Rectangle 3"/>
          <p:cNvSpPr>
            <a:spLocks noGrp="1" noChangeArrowheads="1"/>
          </p:cNvSpPr>
          <p:nvPr>
            <p:ph type="body" idx="1"/>
          </p:nvPr>
        </p:nvSpPr>
        <p:spPr>
          <a:xfrm>
            <a:off x="318364" y="4704727"/>
            <a:ext cx="6351726" cy="4112926"/>
          </a:xfrm>
          <a:noFill/>
          <a:ln/>
        </p:spPr>
        <p:txBody>
          <a:bodyPr/>
          <a:lstStyle/>
          <a:p>
            <a:pPr eaLnBrk="1" hangingPunct="1">
              <a:lnSpc>
                <a:spcPct val="80000"/>
              </a:lnSpc>
            </a:pPr>
            <a:r>
              <a:rPr lang="en-GB" altLang="ja-JP" sz="1100" dirty="0"/>
              <a:t>At study start, </a:t>
            </a:r>
            <a:r>
              <a:rPr lang="en-GB" altLang="ja-JP" sz="1100" dirty="0" err="1"/>
              <a:t>glargine</a:t>
            </a:r>
            <a:r>
              <a:rPr lang="en-GB" altLang="ja-JP" sz="1100" dirty="0"/>
              <a:t> dose was calculated to provide 50% of patients</a:t>
            </a:r>
            <a:r>
              <a:rPr lang="en-GB" altLang="ja-JP" sz="1100" dirty="0">
                <a:latin typeface="Times" pitchFamily="18" charset="0"/>
              </a:rPr>
              <a:t>’</a:t>
            </a:r>
            <a:r>
              <a:rPr lang="en-GB" altLang="ja-JP" sz="1100" dirty="0"/>
              <a:t> total daily insulin dose before randomization: </a:t>
            </a:r>
            <a:r>
              <a:rPr lang="en-GB" altLang="ja-JP" sz="1100" dirty="0" err="1"/>
              <a:t>glargine</a:t>
            </a:r>
            <a:r>
              <a:rPr lang="en-GB" altLang="ja-JP" sz="1100" dirty="0"/>
              <a:t> was titrated weekly using the mean of the last 3 days</a:t>
            </a:r>
            <a:r>
              <a:rPr lang="en-GB" altLang="ja-JP" sz="1100" dirty="0">
                <a:latin typeface="Times" pitchFamily="18" charset="0"/>
              </a:rPr>
              <a:t>’</a:t>
            </a:r>
            <a:r>
              <a:rPr lang="en-GB" altLang="ja-JP" sz="1100" dirty="0"/>
              <a:t> fasting SMBG (below). </a:t>
            </a:r>
            <a:endParaRPr lang="en-GB" sz="1100" dirty="0"/>
          </a:p>
          <a:p>
            <a:pPr eaLnBrk="1" hangingPunct="1">
              <a:lnSpc>
                <a:spcPct val="80000"/>
              </a:lnSpc>
            </a:pPr>
            <a:r>
              <a:rPr lang="en-GB" sz="1100" b="1" dirty="0"/>
              <a:t>3 day FPG (mg/dl)	Dose adjustment</a:t>
            </a:r>
            <a:endParaRPr lang="en-US" sz="1100" b="1" dirty="0"/>
          </a:p>
          <a:p>
            <a:pPr eaLnBrk="1" hangingPunct="1">
              <a:lnSpc>
                <a:spcPct val="80000"/>
              </a:lnSpc>
            </a:pPr>
            <a:r>
              <a:rPr lang="en-US" sz="1100" dirty="0"/>
              <a:t>&gt;180</a:t>
            </a:r>
            <a:r>
              <a:rPr lang="en-GB" sz="1100" dirty="0"/>
              <a:t>		</a:t>
            </a:r>
            <a:r>
              <a:rPr lang="en-US" sz="1100" dirty="0"/>
              <a:t>Increase 8 U</a:t>
            </a:r>
          </a:p>
          <a:p>
            <a:pPr eaLnBrk="1" hangingPunct="1">
              <a:lnSpc>
                <a:spcPct val="80000"/>
              </a:lnSpc>
            </a:pPr>
            <a:r>
              <a:rPr lang="en-US" sz="1100" dirty="0"/>
              <a:t>140-180</a:t>
            </a:r>
            <a:r>
              <a:rPr lang="en-GB" sz="1100" dirty="0"/>
              <a:t>		</a:t>
            </a:r>
            <a:r>
              <a:rPr lang="en-US" sz="1100" dirty="0"/>
              <a:t>Increase 6 U</a:t>
            </a:r>
          </a:p>
          <a:p>
            <a:pPr eaLnBrk="1" hangingPunct="1">
              <a:lnSpc>
                <a:spcPct val="80000"/>
              </a:lnSpc>
            </a:pPr>
            <a:r>
              <a:rPr lang="en-US" sz="1100" dirty="0"/>
              <a:t>120-139</a:t>
            </a:r>
            <a:r>
              <a:rPr lang="en-GB" sz="1100" dirty="0"/>
              <a:t>		</a:t>
            </a:r>
            <a:r>
              <a:rPr lang="en-US" sz="1100" dirty="0"/>
              <a:t>Increase 4 U</a:t>
            </a:r>
          </a:p>
          <a:p>
            <a:pPr eaLnBrk="1" hangingPunct="1">
              <a:lnSpc>
                <a:spcPct val="80000"/>
              </a:lnSpc>
            </a:pPr>
            <a:r>
              <a:rPr lang="en-US" sz="1100" dirty="0"/>
              <a:t>95-119</a:t>
            </a:r>
            <a:r>
              <a:rPr lang="en-GB" sz="1100" dirty="0"/>
              <a:t>		</a:t>
            </a:r>
            <a:r>
              <a:rPr lang="en-US" sz="1100" dirty="0"/>
              <a:t>Increase 2 U</a:t>
            </a:r>
          </a:p>
          <a:p>
            <a:pPr eaLnBrk="1" hangingPunct="1">
              <a:lnSpc>
                <a:spcPct val="80000"/>
              </a:lnSpc>
            </a:pPr>
            <a:r>
              <a:rPr lang="en-US" sz="1100" dirty="0"/>
              <a:t>70-94</a:t>
            </a:r>
            <a:r>
              <a:rPr lang="en-GB" sz="1100" dirty="0"/>
              <a:t>		</a:t>
            </a:r>
            <a:r>
              <a:rPr lang="en-US" sz="1100" dirty="0"/>
              <a:t>No change</a:t>
            </a:r>
          </a:p>
          <a:p>
            <a:pPr eaLnBrk="1" hangingPunct="1">
              <a:lnSpc>
                <a:spcPct val="80000"/>
              </a:lnSpc>
            </a:pPr>
            <a:r>
              <a:rPr lang="en-US" sz="1100" dirty="0"/>
              <a:t>&lt;70</a:t>
            </a:r>
            <a:r>
              <a:rPr lang="en-GB" sz="1100" dirty="0"/>
              <a:t>		</a:t>
            </a:r>
            <a:r>
              <a:rPr lang="en-US" sz="1100" dirty="0"/>
              <a:t>Decrease based upon </a:t>
            </a:r>
            <a:r>
              <a:rPr lang="en-US" sz="1100" dirty="0" err="1"/>
              <a:t>glulisine</a:t>
            </a:r>
            <a:r>
              <a:rPr lang="en-US" sz="1100" dirty="0"/>
              <a:t> dose, or by up to 10% of </a:t>
            </a:r>
            <a:r>
              <a:rPr lang="en-US" sz="1100" dirty="0" err="1"/>
              <a:t>glargine</a:t>
            </a:r>
            <a:r>
              <a:rPr lang="en-US" sz="1100" dirty="0"/>
              <a:t> dose</a:t>
            </a:r>
            <a:endParaRPr lang="en-GB" sz="1100" dirty="0"/>
          </a:p>
          <a:p>
            <a:pPr eaLnBrk="1" hangingPunct="1">
              <a:lnSpc>
                <a:spcPct val="80000"/>
              </a:lnSpc>
            </a:pPr>
            <a:r>
              <a:rPr lang="en-GB" sz="1100" dirty="0"/>
              <a:t>The remaining 50% of patients’ </a:t>
            </a:r>
            <a:r>
              <a:rPr lang="en-GB" altLang="ja-JP" sz="1100" dirty="0"/>
              <a:t>total daily pre-randomization insulin was given as </a:t>
            </a:r>
            <a:r>
              <a:rPr lang="en-GB" altLang="ja-JP" sz="1100" dirty="0" err="1"/>
              <a:t>g</a:t>
            </a:r>
            <a:r>
              <a:rPr lang="en-GB" sz="1100" dirty="0" err="1"/>
              <a:t>lulisine</a:t>
            </a:r>
            <a:r>
              <a:rPr lang="en-GB" sz="1100" dirty="0"/>
              <a:t>, adjusted weekly based on </a:t>
            </a:r>
            <a:r>
              <a:rPr lang="en-GB" sz="1100" dirty="0" err="1"/>
              <a:t>prelunch</a:t>
            </a:r>
            <a:r>
              <a:rPr lang="en-GB" sz="1100" dirty="0"/>
              <a:t>/dinner and bedtime BG patterns from the previous week as below: </a:t>
            </a:r>
            <a:endParaRPr lang="en-NZ" sz="1100" dirty="0"/>
          </a:p>
          <a:p>
            <a:pPr eaLnBrk="1" hangingPunct="1">
              <a:lnSpc>
                <a:spcPct val="80000"/>
              </a:lnSpc>
            </a:pPr>
            <a:r>
              <a:rPr lang="en-GB" sz="1100" b="1" dirty="0"/>
              <a:t>Mealtime dose	Mealtime BG &lt;target	Mealtime BG &gt;target</a:t>
            </a:r>
          </a:p>
          <a:p>
            <a:pPr eaLnBrk="1" hangingPunct="1">
              <a:lnSpc>
                <a:spcPct val="80000"/>
              </a:lnSpc>
            </a:pPr>
            <a:r>
              <a:rPr lang="en-GB" sz="1100" dirty="0"/>
              <a:t>≤10 units		Decrease by 1 unit	Increase by 1 unit</a:t>
            </a:r>
          </a:p>
          <a:p>
            <a:pPr eaLnBrk="1" hangingPunct="1">
              <a:lnSpc>
                <a:spcPct val="80000"/>
              </a:lnSpc>
            </a:pPr>
            <a:r>
              <a:rPr lang="en-GB" sz="1100" dirty="0"/>
              <a:t>&gt;11–19 units		Decrease by 2 units	Increase by 2 units</a:t>
            </a:r>
          </a:p>
          <a:p>
            <a:pPr eaLnBrk="1" hangingPunct="1">
              <a:lnSpc>
                <a:spcPct val="80000"/>
              </a:lnSpc>
            </a:pPr>
            <a:r>
              <a:rPr lang="en-GB" sz="1100" dirty="0"/>
              <a:t>≥20 units		Decrease by 3 units	Increase by 3 units</a:t>
            </a:r>
            <a:endParaRPr lang="en-GB" sz="1100" b="1" dirty="0"/>
          </a:p>
          <a:p>
            <a:pPr eaLnBrk="1" hangingPunct="1">
              <a:lnSpc>
                <a:spcPct val="80000"/>
              </a:lnSpc>
            </a:pPr>
            <a:r>
              <a:rPr lang="en-GB" sz="1100" b="1" dirty="0"/>
              <a:t>Mealtime dose	Mealtime BG &lt;target	Mealtime BG &gt;target</a:t>
            </a:r>
          </a:p>
          <a:p>
            <a:pPr eaLnBrk="1" hangingPunct="1">
              <a:lnSpc>
                <a:spcPct val="80000"/>
              </a:lnSpc>
            </a:pPr>
            <a:r>
              <a:rPr lang="en-GB" sz="1100" dirty="0"/>
              <a:t>1 unit/20 g		Decrease to 1 unit/25 g	Increase to 1 unit/15 g</a:t>
            </a:r>
          </a:p>
          <a:p>
            <a:pPr eaLnBrk="1" hangingPunct="1">
              <a:lnSpc>
                <a:spcPct val="80000"/>
              </a:lnSpc>
            </a:pPr>
            <a:r>
              <a:rPr lang="en-GB" sz="1100" dirty="0"/>
              <a:t>1 unit/15 g		Decrease to 1 unit/20 g	Increase to 1 unit/10 g</a:t>
            </a:r>
          </a:p>
          <a:p>
            <a:pPr eaLnBrk="1" hangingPunct="1">
              <a:lnSpc>
                <a:spcPct val="80000"/>
              </a:lnSpc>
            </a:pPr>
            <a:r>
              <a:rPr lang="en-GB" sz="1100" dirty="0"/>
              <a:t>1 unit/10 g		Decrease to 1 unit/15 g	Increase to 2 units/15 g</a:t>
            </a:r>
          </a:p>
          <a:p>
            <a:pPr eaLnBrk="1" hangingPunct="1">
              <a:lnSpc>
                <a:spcPct val="80000"/>
              </a:lnSpc>
            </a:pPr>
            <a:r>
              <a:rPr lang="en-GB" sz="1100" dirty="0"/>
              <a:t>2 units/15 g		Decrease to 1 unit/10 g	Increase to 3 units/15 g</a:t>
            </a:r>
          </a:p>
          <a:p>
            <a:pPr eaLnBrk="1" hangingPunct="1">
              <a:lnSpc>
                <a:spcPct val="80000"/>
              </a:lnSpc>
            </a:pPr>
            <a:r>
              <a:rPr lang="en-GB" sz="1100" dirty="0"/>
              <a:t>3 units/15 g		Decrease to 2 units/15 g	Increase to 4 units/15 g</a:t>
            </a:r>
          </a:p>
          <a:p>
            <a:pPr eaLnBrk="1" hangingPunct="1">
              <a:lnSpc>
                <a:spcPct val="80000"/>
              </a:lnSpc>
            </a:pPr>
            <a:r>
              <a:rPr lang="en-NZ" sz="1100" dirty="0"/>
              <a:t>Dose adjustments in the </a:t>
            </a:r>
            <a:r>
              <a:rPr lang="en-GB" sz="1100" dirty="0"/>
              <a:t>CHO group were based upon insulin-to-carbohydrate ratio.</a:t>
            </a:r>
            <a:endParaRPr lang="en-NZ" sz="1100" dirty="0"/>
          </a:p>
          <a:p>
            <a:pPr eaLnBrk="1" hangingPunct="1">
              <a:lnSpc>
                <a:spcPct val="80000"/>
              </a:lnSpc>
            </a:pPr>
            <a:r>
              <a:rPr lang="en-NZ" sz="1100" dirty="0"/>
              <a:t>Three daily doses of </a:t>
            </a:r>
            <a:r>
              <a:rPr lang="en-NZ" sz="1100" dirty="0" err="1"/>
              <a:t>glulisine</a:t>
            </a:r>
            <a:r>
              <a:rPr lang="en-NZ" sz="1100" dirty="0"/>
              <a:t> added to once daily </a:t>
            </a:r>
            <a:r>
              <a:rPr lang="en-NZ" sz="1100" dirty="0" err="1"/>
              <a:t>glargine</a:t>
            </a:r>
            <a:r>
              <a:rPr lang="en-NZ" sz="1100" dirty="0"/>
              <a:t> provides good HbA</a:t>
            </a:r>
            <a:r>
              <a:rPr lang="en-NZ" sz="1100" baseline="-25000" dirty="0"/>
              <a:t>1c</a:t>
            </a:r>
            <a:r>
              <a:rPr lang="en-NZ" sz="1100" dirty="0"/>
              <a:t> control in subjects with late-stage T2D, and efficacy is unaffected by the dose adjustment algorithm used. </a:t>
            </a:r>
            <a:br>
              <a:rPr lang="en-NZ" sz="1100" dirty="0"/>
            </a:br>
            <a:r>
              <a:rPr lang="en-GB" sz="1100" dirty="0" err="1"/>
              <a:t>Bergenstal</a:t>
            </a:r>
            <a:r>
              <a:rPr lang="en-GB" sz="1100" dirty="0"/>
              <a:t> RM, et al. Diabetes Care 2008;31:1305-10</a:t>
            </a:r>
            <a:endParaRPr lang="en-US" sz="1100" dirty="0"/>
          </a:p>
          <a:p>
            <a:pPr eaLnBrk="1" hangingPunct="1">
              <a:lnSpc>
                <a:spcPct val="80000"/>
              </a:lnSpc>
            </a:pPr>
            <a:endParaRPr lang="en-NZ" sz="1100" dirty="0"/>
          </a:p>
          <a:p>
            <a:pPr eaLnBrk="1" hangingPunct="1">
              <a:lnSpc>
                <a:spcPct val="80000"/>
              </a:lnSpc>
            </a:pPr>
            <a:endParaRPr lang="en-GB" sz="1100" dirty="0"/>
          </a:p>
        </p:txBody>
      </p:sp>
      <p:sp>
        <p:nvSpPr>
          <p:cNvPr id="99332" name="Text Box 5"/>
          <p:cNvSpPr txBox="1">
            <a:spLocks noChangeArrowheads="1"/>
          </p:cNvSpPr>
          <p:nvPr/>
        </p:nvSpPr>
        <p:spPr bwMode="auto">
          <a:xfrm>
            <a:off x="5655987" y="7709004"/>
            <a:ext cx="1083986" cy="598438"/>
          </a:xfrm>
          <a:prstGeom prst="rect">
            <a:avLst/>
          </a:prstGeom>
          <a:noFill/>
          <a:ln w="9525" algn="ctr">
            <a:noFill/>
            <a:miter lim="800000"/>
            <a:headEnd/>
            <a:tailEnd/>
          </a:ln>
        </p:spPr>
        <p:txBody>
          <a:bodyPr lIns="89730" tIns="44865" rIns="89730" bIns="44865">
            <a:spAutoFit/>
          </a:bodyPr>
          <a:lstStyle/>
          <a:p>
            <a:r>
              <a:rPr lang="en-GB" sz="1100" b="1" dirty="0" err="1"/>
              <a:t>Glulisine</a:t>
            </a:r>
            <a:r>
              <a:rPr lang="en-GB" sz="1100" b="1" dirty="0"/>
              <a:t> dosing </a:t>
            </a:r>
            <a:br>
              <a:rPr lang="en-GB" sz="1100" b="1" dirty="0"/>
            </a:br>
            <a:r>
              <a:rPr lang="en-GB" sz="1100" b="1" dirty="0"/>
              <a:t>CHO group</a:t>
            </a:r>
          </a:p>
        </p:txBody>
      </p:sp>
      <p:sp>
        <p:nvSpPr>
          <p:cNvPr id="99333" name="Text Box 4"/>
          <p:cNvSpPr txBox="1">
            <a:spLocks noChangeArrowheads="1"/>
          </p:cNvSpPr>
          <p:nvPr/>
        </p:nvSpPr>
        <p:spPr bwMode="auto">
          <a:xfrm>
            <a:off x="5655987" y="6767434"/>
            <a:ext cx="1077774" cy="598438"/>
          </a:xfrm>
          <a:prstGeom prst="rect">
            <a:avLst/>
          </a:prstGeom>
          <a:noFill/>
          <a:ln w="9525" algn="ctr">
            <a:noFill/>
            <a:miter lim="800000"/>
            <a:headEnd/>
            <a:tailEnd/>
          </a:ln>
        </p:spPr>
        <p:txBody>
          <a:bodyPr lIns="89730" tIns="44865" rIns="89730" bIns="44865">
            <a:spAutoFit/>
          </a:bodyPr>
          <a:lstStyle/>
          <a:p>
            <a:r>
              <a:rPr lang="en-GB" sz="1100" b="1" dirty="0" err="1"/>
              <a:t>Glulisine</a:t>
            </a:r>
            <a:r>
              <a:rPr lang="en-GB" sz="1100" b="1" dirty="0"/>
              <a:t> dosing SMBG group</a:t>
            </a:r>
          </a:p>
        </p:txBody>
      </p:sp>
      <p:sp>
        <p:nvSpPr>
          <p:cNvPr id="99334" name="AutoShape 14"/>
          <p:cNvSpPr>
            <a:spLocks/>
          </p:cNvSpPr>
          <p:nvPr/>
        </p:nvSpPr>
        <p:spPr bwMode="auto">
          <a:xfrm>
            <a:off x="5443228" y="6837702"/>
            <a:ext cx="71438" cy="496549"/>
          </a:xfrm>
          <a:prstGeom prst="rightBracket">
            <a:avLst>
              <a:gd name="adj" fmla="val 57609"/>
            </a:avLst>
          </a:prstGeom>
          <a:noFill/>
          <a:ln w="25400">
            <a:solidFill>
              <a:schemeClr val="tx1"/>
            </a:solidFill>
            <a:round/>
            <a:headEnd/>
            <a:tailEnd/>
          </a:ln>
        </p:spPr>
        <p:txBody>
          <a:bodyPr wrap="none" lIns="89730" tIns="44865" rIns="89730" bIns="44865" anchor="ctr"/>
          <a:lstStyle/>
          <a:p>
            <a:pPr algn="ctr"/>
            <a:endParaRPr lang="en-US"/>
          </a:p>
        </p:txBody>
      </p:sp>
      <p:sp>
        <p:nvSpPr>
          <p:cNvPr id="99335" name="AutoShape 15"/>
          <p:cNvSpPr>
            <a:spLocks/>
          </p:cNvSpPr>
          <p:nvPr/>
        </p:nvSpPr>
        <p:spPr bwMode="auto">
          <a:xfrm>
            <a:off x="5402850" y="7565349"/>
            <a:ext cx="111815" cy="780738"/>
          </a:xfrm>
          <a:prstGeom prst="rightBracket">
            <a:avLst>
              <a:gd name="adj" fmla="val 57870"/>
            </a:avLst>
          </a:prstGeom>
          <a:noFill/>
          <a:ln w="25400">
            <a:solidFill>
              <a:schemeClr val="tx1"/>
            </a:solidFill>
            <a:round/>
            <a:headEnd/>
            <a:tailEnd/>
          </a:ln>
        </p:spPr>
        <p:txBody>
          <a:bodyPr wrap="none" lIns="89730" tIns="44865" rIns="89730" bIns="44865" anchor="ctr"/>
          <a:lstStyle/>
          <a:p>
            <a:pPr algn="ctr"/>
            <a:endParaRPr lang="en-US"/>
          </a:p>
        </p:txBody>
      </p:sp>
    </p:spTree>
    <p:extLst>
      <p:ext uri="{BB962C8B-B14F-4D97-AF65-F5344CB8AC3E}">
        <p14:creationId xmlns:p14="http://schemas.microsoft.com/office/powerpoint/2010/main" val="185630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A79136-45BF-4742-ADA3-46BA43EC3F41}" type="slidenum">
              <a:rPr lang="es-ES"/>
              <a:pPr>
                <a:defRPr/>
              </a:pPr>
              <a:t>37</a:t>
            </a:fld>
            <a:endParaRPr lang="es-ES"/>
          </a:p>
        </p:txBody>
      </p:sp>
      <p:sp>
        <p:nvSpPr>
          <p:cNvPr id="164867" name="Rectangle 2"/>
          <p:cNvSpPr>
            <a:spLocks noGrp="1" noRot="1" noChangeAspect="1" noChangeArrowheads="1" noTextEdit="1"/>
          </p:cNvSpPr>
          <p:nvPr>
            <p:ph type="sldImg"/>
          </p:nvPr>
        </p:nvSpPr>
        <p:spPr bwMode="auto">
          <a:xfrm>
            <a:off x="1298575" y="800100"/>
            <a:ext cx="4260850" cy="3195638"/>
          </a:xfrm>
          <a:noFill/>
          <a:ln>
            <a:solidFill>
              <a:srgbClr val="000000"/>
            </a:solidFill>
            <a:miter lim="800000"/>
            <a:headEnd/>
            <a:tailEnd/>
          </a:ln>
        </p:spPr>
      </p:sp>
      <p:sp>
        <p:nvSpPr>
          <p:cNvPr id="164868" name="Rectangle 3"/>
          <p:cNvSpPr>
            <a:spLocks noGrp="1" noChangeArrowheads="1"/>
          </p:cNvSpPr>
          <p:nvPr>
            <p:ph type="body" idx="1"/>
          </p:nvPr>
        </p:nvSpPr>
        <p:spPr bwMode="auto">
          <a:xfrm>
            <a:off x="912813" y="4346575"/>
            <a:ext cx="5032375" cy="3846513"/>
          </a:xfrm>
          <a:noFill/>
        </p:spPr>
        <p:txBody>
          <a:bodyPr wrap="square" numCol="1" anchor="t" anchorCtr="0" compatLnSpc="1">
            <a:prstTxWarp prst="textNoShape">
              <a:avLst/>
            </a:prstTxWarp>
          </a:bodyPr>
          <a:lstStyle/>
          <a:p>
            <a:pPr marL="180975" indent="-180975"/>
            <a:endParaRPr lang="en-GB" smtClean="0"/>
          </a:p>
        </p:txBody>
      </p:sp>
    </p:spTree>
    <p:extLst>
      <p:ext uri="{BB962C8B-B14F-4D97-AF65-F5344CB8AC3E}">
        <p14:creationId xmlns:p14="http://schemas.microsoft.com/office/powerpoint/2010/main" val="244015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9837242-4940-42AA-B18C-167CD634C1B9}"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CA" noProof="0" smtClean="0"/>
          </a:p>
        </p:txBody>
      </p:sp>
    </p:spTree>
    <p:extLst>
      <p:ext uri="{BB962C8B-B14F-4D97-AF65-F5344CB8AC3E}">
        <p14:creationId xmlns:p14="http://schemas.microsoft.com/office/powerpoint/2010/main" val="104762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1" y="268288"/>
            <a:ext cx="8496300" cy="1081087"/>
          </a:xfrm>
          <a:prstGeom prst="rect">
            <a:avLst/>
          </a:prstGeom>
        </p:spPr>
        <p:txBody>
          <a:bodyPr lIns="91432" tIns="45716" rIns="91432" bIns="45716"/>
          <a:lstStyle/>
          <a:p>
            <a:r>
              <a:rPr lang="en-US" smtClean="0"/>
              <a:t>Click to edit Master title style</a:t>
            </a:r>
            <a:endParaRPr lang="en-GB"/>
          </a:p>
        </p:txBody>
      </p:sp>
      <p:sp>
        <p:nvSpPr>
          <p:cNvPr id="3" name="Content Placeholder 2"/>
          <p:cNvSpPr>
            <a:spLocks noGrp="1"/>
          </p:cNvSpPr>
          <p:nvPr>
            <p:ph sz="half" idx="1"/>
          </p:nvPr>
        </p:nvSpPr>
        <p:spPr>
          <a:xfrm>
            <a:off x="250825" y="1484314"/>
            <a:ext cx="4197350" cy="4465637"/>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00575" y="1484314"/>
            <a:ext cx="4198938" cy="2155825"/>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00575" y="3792538"/>
            <a:ext cx="4198938" cy="215741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849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837242-4940-42AA-B18C-167CD634C1B9}"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9837242-4940-42AA-B18C-167CD634C1B9}"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837242-4940-42AA-B18C-167CD634C1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1671D74-BCD9-46A7-8DA5-5E0FCABD7509}" type="datetimeFigureOut">
              <a:rPr lang="en-US" smtClean="0"/>
              <a:t>1/4/2017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837242-4940-42AA-B18C-167CD634C1B9}"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671D74-BCD9-46A7-8DA5-5E0FCABD7509}" type="datetimeFigureOut">
              <a:rPr lang="en-US" smtClean="0"/>
              <a:t>1/4/2017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9837242-4940-42AA-B18C-167CD634C1B9}"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836712"/>
            <a:ext cx="6008688" cy="2160587"/>
          </a:xfrm>
        </p:spPr>
        <p:txBody>
          <a:bodyPr/>
          <a:lstStyle/>
          <a:p>
            <a:pPr algn="ctr">
              <a:defRPr/>
            </a:pPr>
            <a:r>
              <a:rPr b="1" dirty="0" smtClean="0">
                <a:solidFill>
                  <a:schemeClr val="bg2">
                    <a:lumMod val="50000"/>
                  </a:schemeClr>
                </a:solidFill>
                <a:latin typeface="+mj-lt"/>
              </a:rPr>
              <a:t>Initiation of Insulin therapy in Type2 Diabetes</a:t>
            </a:r>
            <a:endParaRPr b="1" dirty="0">
              <a:solidFill>
                <a:schemeClr val="bg2">
                  <a:lumMod val="50000"/>
                </a:schemeClr>
              </a:solidFill>
              <a:latin typeface="+mj-lt"/>
            </a:endParaRPr>
          </a:p>
        </p:txBody>
      </p:sp>
      <p:sp>
        <p:nvSpPr>
          <p:cNvPr id="3" name="Subtitle 2"/>
          <p:cNvSpPr>
            <a:spLocks noGrp="1"/>
          </p:cNvSpPr>
          <p:nvPr>
            <p:ph type="subTitle" idx="1"/>
          </p:nvPr>
        </p:nvSpPr>
        <p:spPr>
          <a:xfrm>
            <a:off x="1763688" y="4365104"/>
            <a:ext cx="6019800" cy="1970111"/>
          </a:xfrm>
        </p:spPr>
        <p:txBody>
          <a:bodyPr/>
          <a:lstStyle/>
          <a:p>
            <a:pPr algn="ctr"/>
            <a:r>
              <a:rPr lang="en-US" sz="2800" i="1" dirty="0" err="1" smtClean="0"/>
              <a:t>Saeid</a:t>
            </a:r>
            <a:r>
              <a:rPr lang="en-US" sz="2800" i="1" dirty="0" smtClean="0"/>
              <a:t> </a:t>
            </a:r>
            <a:r>
              <a:rPr lang="en-US" sz="2800" i="1" dirty="0" err="1"/>
              <a:t>K</a:t>
            </a:r>
            <a:r>
              <a:rPr lang="en-US" sz="2800" i="1" dirty="0" err="1" smtClean="0"/>
              <a:t>albasi</a:t>
            </a:r>
            <a:endParaRPr lang="en-US" sz="2800" i="1" dirty="0" smtClean="0"/>
          </a:p>
          <a:p>
            <a:r>
              <a:rPr lang="en-US" dirty="0" smtClean="0"/>
              <a:t>Ass. Prof. of Endocrinology and metabolism</a:t>
            </a:r>
          </a:p>
          <a:p>
            <a:pPr algn="ctr"/>
            <a:r>
              <a:rPr lang="en-US" dirty="0" err="1" smtClean="0"/>
              <a:t>Loghman</a:t>
            </a:r>
            <a:r>
              <a:rPr lang="en-US" dirty="0" smtClean="0"/>
              <a:t> Hospital</a:t>
            </a:r>
            <a:endParaRPr lang="en-US" dirty="0"/>
          </a:p>
        </p:txBody>
      </p:sp>
    </p:spTree>
    <p:extLst>
      <p:ext uri="{BB962C8B-B14F-4D97-AF65-F5344CB8AC3E}">
        <p14:creationId xmlns:p14="http://schemas.microsoft.com/office/powerpoint/2010/main" val="317969873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52400"/>
            <a:ext cx="7772400" cy="1143000"/>
          </a:xfrm>
        </p:spPr>
        <p:txBody>
          <a:bodyPr/>
          <a:lstStyle/>
          <a:p>
            <a:pPr algn="ctr">
              <a:defRPr/>
            </a:pPr>
            <a:r>
              <a:rPr sz="2800" b="1" dirty="0" smtClean="0">
                <a:solidFill>
                  <a:srgbClr val="0070C0"/>
                </a:solidFill>
                <a:latin typeface="+mj-lt"/>
                <a:cs typeface="Times New Roman" pitchFamily="18" charset="0"/>
              </a:rPr>
              <a:t>Treating fasting </a:t>
            </a:r>
            <a:r>
              <a:rPr sz="2800" b="1" dirty="0" err="1" smtClean="0">
                <a:solidFill>
                  <a:srgbClr val="0070C0"/>
                </a:solidFill>
                <a:latin typeface="+mj-lt"/>
                <a:cs typeface="Times New Roman" pitchFamily="18" charset="0"/>
              </a:rPr>
              <a:t>hyperglycaemia</a:t>
            </a:r>
            <a:r>
              <a:rPr sz="2800" b="1" dirty="0" smtClean="0">
                <a:solidFill>
                  <a:srgbClr val="0070C0"/>
                </a:solidFill>
                <a:latin typeface="+mj-lt"/>
                <a:cs typeface="Times New Roman" pitchFamily="18" charset="0"/>
              </a:rPr>
              <a:t> lowers </a:t>
            </a:r>
            <a:br>
              <a:rPr sz="2800" b="1" dirty="0" smtClean="0">
                <a:solidFill>
                  <a:srgbClr val="0070C0"/>
                </a:solidFill>
                <a:latin typeface="+mj-lt"/>
                <a:cs typeface="Times New Roman" pitchFamily="18" charset="0"/>
              </a:rPr>
            </a:br>
            <a:r>
              <a:rPr sz="2800" b="1" dirty="0" smtClean="0">
                <a:solidFill>
                  <a:srgbClr val="0070C0"/>
                </a:solidFill>
                <a:latin typeface="+mj-lt"/>
                <a:cs typeface="Times New Roman" pitchFamily="18" charset="0"/>
              </a:rPr>
              <a:t>the entire 24-hour plasma glucose profile</a:t>
            </a:r>
          </a:p>
        </p:txBody>
      </p:sp>
      <p:sp>
        <p:nvSpPr>
          <p:cNvPr id="19459" name="Rectangle 5"/>
          <p:cNvSpPr>
            <a:spLocks noChangeArrowheads="1"/>
          </p:cNvSpPr>
          <p:nvPr/>
        </p:nvSpPr>
        <p:spPr bwMode="auto">
          <a:xfrm>
            <a:off x="2089150" y="3344863"/>
            <a:ext cx="5037138" cy="1249362"/>
          </a:xfrm>
          <a:prstGeom prst="rect">
            <a:avLst/>
          </a:prstGeom>
          <a:solidFill>
            <a:srgbClr val="B4B4E6"/>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lstStyle/>
          <a:p>
            <a:pPr algn="ctr"/>
            <a:endParaRPr lang="en-GB" sz="1400" b="1">
              <a:solidFill>
                <a:srgbClr val="FFFFFF"/>
              </a:solidFill>
              <a:latin typeface="Times New Roman" pitchFamily="18" charset="0"/>
              <a:ea typeface="MS PGothic" pitchFamily="34" charset="-128"/>
              <a:cs typeface="Times New Roman" pitchFamily="18" charset="0"/>
            </a:endParaRPr>
          </a:p>
        </p:txBody>
      </p:sp>
      <p:sp>
        <p:nvSpPr>
          <p:cNvPr id="170" name="Text Box 6"/>
          <p:cNvSpPr txBox="1">
            <a:spLocks noChangeArrowheads="1"/>
          </p:cNvSpPr>
          <p:nvPr/>
        </p:nvSpPr>
        <p:spPr bwMode="auto">
          <a:xfrm>
            <a:off x="2038350" y="5770563"/>
            <a:ext cx="5070475" cy="314325"/>
          </a:xfrm>
          <a:prstGeom prst="rect">
            <a:avLst/>
          </a:prstGeom>
          <a:noFill/>
          <a:ln w="28575">
            <a:noFill/>
            <a:miter lim="800000"/>
            <a:headEnd/>
            <a:tailEnd/>
          </a:ln>
        </p:spPr>
        <p:txBody>
          <a:bodyPr anchor="ctr">
            <a:spAutoFit/>
          </a:bodyPr>
          <a:lstStyle/>
          <a:p>
            <a:pPr algn="ctr">
              <a:lnSpc>
                <a:spcPct val="80000"/>
              </a:lnSpc>
              <a:spcBef>
                <a:spcPct val="50000"/>
              </a:spcBef>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Time of Day (h)</a:t>
            </a:r>
          </a:p>
        </p:txBody>
      </p:sp>
      <p:sp>
        <p:nvSpPr>
          <p:cNvPr id="171" name="Line 7"/>
          <p:cNvSpPr>
            <a:spLocks noChangeShapeType="1"/>
          </p:cNvSpPr>
          <p:nvPr/>
        </p:nvSpPr>
        <p:spPr bwMode="auto">
          <a:xfrm>
            <a:off x="2851150"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72" name="Line 8"/>
          <p:cNvSpPr>
            <a:spLocks noChangeShapeType="1"/>
          </p:cNvSpPr>
          <p:nvPr/>
        </p:nvSpPr>
        <p:spPr bwMode="auto">
          <a:xfrm>
            <a:off x="3679825"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73" name="Line 9"/>
          <p:cNvSpPr>
            <a:spLocks noChangeShapeType="1"/>
          </p:cNvSpPr>
          <p:nvPr/>
        </p:nvSpPr>
        <p:spPr bwMode="auto">
          <a:xfrm>
            <a:off x="4491038"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74" name="Line 10"/>
          <p:cNvSpPr>
            <a:spLocks noChangeShapeType="1"/>
          </p:cNvSpPr>
          <p:nvPr/>
        </p:nvSpPr>
        <p:spPr bwMode="auto">
          <a:xfrm>
            <a:off x="5338763"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75" name="Line 11"/>
          <p:cNvSpPr>
            <a:spLocks noChangeShapeType="1"/>
          </p:cNvSpPr>
          <p:nvPr/>
        </p:nvSpPr>
        <p:spPr bwMode="auto">
          <a:xfrm>
            <a:off x="6203950"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76" name="Text Box 12"/>
          <p:cNvSpPr txBox="1">
            <a:spLocks noChangeArrowheads="1"/>
          </p:cNvSpPr>
          <p:nvPr/>
        </p:nvSpPr>
        <p:spPr bwMode="auto">
          <a:xfrm>
            <a:off x="1579563" y="1701800"/>
            <a:ext cx="492125" cy="339725"/>
          </a:xfrm>
          <a:prstGeom prst="rect">
            <a:avLst/>
          </a:prstGeom>
          <a:noFill/>
          <a:ln w="28575">
            <a:noFill/>
            <a:miter lim="800000"/>
            <a:headEnd/>
            <a:tailEnd/>
          </a:ln>
        </p:spPr>
        <p:txBody>
          <a:bodyPr wrap="none" anchor="ctr">
            <a:spAutoFit/>
          </a:bodyPr>
          <a:lstStyle/>
          <a:p>
            <a:pPr algn="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400</a:t>
            </a:r>
          </a:p>
        </p:txBody>
      </p:sp>
      <p:sp>
        <p:nvSpPr>
          <p:cNvPr id="177" name="Text Box 13"/>
          <p:cNvSpPr txBox="1">
            <a:spLocks noChangeArrowheads="1"/>
          </p:cNvSpPr>
          <p:nvPr/>
        </p:nvSpPr>
        <p:spPr bwMode="auto">
          <a:xfrm>
            <a:off x="1563688" y="2532063"/>
            <a:ext cx="492125" cy="339725"/>
          </a:xfrm>
          <a:prstGeom prst="rect">
            <a:avLst/>
          </a:prstGeom>
          <a:noFill/>
          <a:ln w="28575">
            <a:noFill/>
            <a:miter lim="800000"/>
            <a:headEnd/>
            <a:tailEnd/>
          </a:ln>
        </p:spPr>
        <p:txBody>
          <a:bodyPr wrap="none" anchor="ctr">
            <a:spAutoFit/>
          </a:bodyPr>
          <a:lstStyle/>
          <a:p>
            <a:pPr algn="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300</a:t>
            </a:r>
          </a:p>
        </p:txBody>
      </p:sp>
      <p:sp>
        <p:nvSpPr>
          <p:cNvPr id="178" name="Text Box 14"/>
          <p:cNvSpPr txBox="1">
            <a:spLocks noChangeArrowheads="1"/>
          </p:cNvSpPr>
          <p:nvPr/>
        </p:nvSpPr>
        <p:spPr bwMode="auto">
          <a:xfrm>
            <a:off x="1576388" y="3371850"/>
            <a:ext cx="492125" cy="339725"/>
          </a:xfrm>
          <a:prstGeom prst="rect">
            <a:avLst/>
          </a:prstGeom>
          <a:noFill/>
          <a:ln w="28575">
            <a:noFill/>
            <a:miter lim="800000"/>
            <a:headEnd/>
            <a:tailEnd/>
          </a:ln>
        </p:spPr>
        <p:txBody>
          <a:bodyPr wrap="none" anchor="ctr">
            <a:spAutoFit/>
          </a:bodyPr>
          <a:lstStyle/>
          <a:p>
            <a:pPr algn="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200</a:t>
            </a:r>
          </a:p>
        </p:txBody>
      </p:sp>
      <p:sp>
        <p:nvSpPr>
          <p:cNvPr id="179" name="Text Box 15"/>
          <p:cNvSpPr txBox="1">
            <a:spLocks noChangeArrowheads="1"/>
          </p:cNvSpPr>
          <p:nvPr/>
        </p:nvSpPr>
        <p:spPr bwMode="auto">
          <a:xfrm>
            <a:off x="1566863" y="4256088"/>
            <a:ext cx="492125" cy="339725"/>
          </a:xfrm>
          <a:prstGeom prst="rect">
            <a:avLst/>
          </a:prstGeom>
          <a:noFill/>
          <a:ln w="28575">
            <a:noFill/>
            <a:miter lim="800000"/>
            <a:headEnd/>
            <a:tailEnd/>
          </a:ln>
        </p:spPr>
        <p:txBody>
          <a:bodyPr wrap="none" anchor="ctr">
            <a:spAutoFit/>
          </a:bodyPr>
          <a:lstStyle/>
          <a:p>
            <a:pPr algn="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100</a:t>
            </a:r>
          </a:p>
        </p:txBody>
      </p:sp>
      <p:sp>
        <p:nvSpPr>
          <p:cNvPr id="180" name="Text Box 16"/>
          <p:cNvSpPr txBox="1">
            <a:spLocks noChangeArrowheads="1"/>
          </p:cNvSpPr>
          <p:nvPr/>
        </p:nvSpPr>
        <p:spPr bwMode="auto">
          <a:xfrm>
            <a:off x="1752600" y="5040313"/>
            <a:ext cx="296863" cy="336550"/>
          </a:xfrm>
          <a:prstGeom prst="rect">
            <a:avLst/>
          </a:prstGeom>
          <a:noFill/>
          <a:ln w="28575">
            <a:noFill/>
            <a:miter lim="800000"/>
            <a:headEnd/>
            <a:tailEnd/>
          </a:ln>
        </p:spPr>
        <p:txBody>
          <a:bodyPr wrap="none" anchor="ctr">
            <a:spAutoFit/>
          </a:bodyPr>
          <a:lstStyle/>
          <a:p>
            <a:pPr algn="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0</a:t>
            </a:r>
          </a:p>
        </p:txBody>
      </p:sp>
      <p:sp>
        <p:nvSpPr>
          <p:cNvPr id="181" name="Text Box 17"/>
          <p:cNvSpPr txBox="1">
            <a:spLocks noChangeArrowheads="1"/>
          </p:cNvSpPr>
          <p:nvPr/>
        </p:nvSpPr>
        <p:spPr bwMode="auto">
          <a:xfrm>
            <a:off x="1933575" y="5353050"/>
            <a:ext cx="296863" cy="336550"/>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6</a:t>
            </a:r>
          </a:p>
        </p:txBody>
      </p:sp>
      <p:sp>
        <p:nvSpPr>
          <p:cNvPr id="182" name="Text Box 18"/>
          <p:cNvSpPr txBox="1">
            <a:spLocks noChangeArrowheads="1"/>
          </p:cNvSpPr>
          <p:nvPr/>
        </p:nvSpPr>
        <p:spPr bwMode="auto">
          <a:xfrm>
            <a:off x="6988175" y="5353050"/>
            <a:ext cx="296863" cy="336550"/>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6</a:t>
            </a:r>
          </a:p>
        </p:txBody>
      </p:sp>
      <p:sp>
        <p:nvSpPr>
          <p:cNvPr id="183" name="Text Box 19"/>
          <p:cNvSpPr txBox="1">
            <a:spLocks noChangeArrowheads="1"/>
          </p:cNvSpPr>
          <p:nvPr/>
        </p:nvSpPr>
        <p:spPr bwMode="auto">
          <a:xfrm>
            <a:off x="2649538" y="5351463"/>
            <a:ext cx="390525" cy="339725"/>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10</a:t>
            </a:r>
          </a:p>
        </p:txBody>
      </p:sp>
      <p:sp>
        <p:nvSpPr>
          <p:cNvPr id="184" name="Text Box 20"/>
          <p:cNvSpPr txBox="1">
            <a:spLocks noChangeArrowheads="1"/>
          </p:cNvSpPr>
          <p:nvPr/>
        </p:nvSpPr>
        <p:spPr bwMode="auto">
          <a:xfrm>
            <a:off x="3471863" y="5351463"/>
            <a:ext cx="390525" cy="339725"/>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14</a:t>
            </a:r>
          </a:p>
        </p:txBody>
      </p:sp>
      <p:sp>
        <p:nvSpPr>
          <p:cNvPr id="185" name="Text Box 21"/>
          <p:cNvSpPr txBox="1">
            <a:spLocks noChangeArrowheads="1"/>
          </p:cNvSpPr>
          <p:nvPr/>
        </p:nvSpPr>
        <p:spPr bwMode="auto">
          <a:xfrm>
            <a:off x="4305300" y="5351463"/>
            <a:ext cx="390525" cy="339725"/>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18</a:t>
            </a:r>
          </a:p>
        </p:txBody>
      </p:sp>
      <p:sp>
        <p:nvSpPr>
          <p:cNvPr id="186" name="Text Box 22"/>
          <p:cNvSpPr txBox="1">
            <a:spLocks noChangeArrowheads="1"/>
          </p:cNvSpPr>
          <p:nvPr/>
        </p:nvSpPr>
        <p:spPr bwMode="auto">
          <a:xfrm>
            <a:off x="5135563" y="5351463"/>
            <a:ext cx="390525" cy="339725"/>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22</a:t>
            </a:r>
          </a:p>
        </p:txBody>
      </p:sp>
      <p:sp>
        <p:nvSpPr>
          <p:cNvPr id="187" name="Text Box 23"/>
          <p:cNvSpPr txBox="1">
            <a:spLocks noChangeArrowheads="1"/>
          </p:cNvSpPr>
          <p:nvPr/>
        </p:nvSpPr>
        <p:spPr bwMode="auto">
          <a:xfrm>
            <a:off x="6048375" y="5353050"/>
            <a:ext cx="296863" cy="336550"/>
          </a:xfrm>
          <a:prstGeom prst="rect">
            <a:avLst/>
          </a:prstGeom>
          <a:noFill/>
          <a:ln w="28575">
            <a:noFill/>
            <a:miter lim="800000"/>
            <a:headEnd/>
            <a:tailEnd/>
          </a:ln>
        </p:spPr>
        <p:txBody>
          <a:bodyPr wrap="none" anchor="ctr">
            <a:spAutoFit/>
          </a:bodyPr>
          <a:lstStyle/>
          <a:p>
            <a:pPr algn="ct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2</a:t>
            </a:r>
          </a:p>
        </p:txBody>
      </p:sp>
      <p:sp>
        <p:nvSpPr>
          <p:cNvPr id="188" name="Text Box 24"/>
          <p:cNvSpPr txBox="1">
            <a:spLocks noChangeArrowheads="1"/>
          </p:cNvSpPr>
          <p:nvPr/>
        </p:nvSpPr>
        <p:spPr bwMode="auto">
          <a:xfrm rot="16200000">
            <a:off x="-288924" y="3381375"/>
            <a:ext cx="3276600" cy="314325"/>
          </a:xfrm>
          <a:prstGeom prst="rect">
            <a:avLst/>
          </a:prstGeom>
          <a:noFill/>
          <a:ln w="28575">
            <a:noFill/>
            <a:miter lim="800000"/>
            <a:headEnd/>
            <a:tailEnd/>
          </a:ln>
        </p:spPr>
        <p:txBody>
          <a:bodyPr anchor="ctr">
            <a:spAutoFit/>
          </a:bodyPr>
          <a:lstStyle/>
          <a:p>
            <a:pPr algn="ctr">
              <a:lnSpc>
                <a:spcPct val="80000"/>
              </a:lnSpc>
              <a:spcBef>
                <a:spcPct val="50000"/>
              </a:spcBef>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Plasma Glucose (mg/dL)</a:t>
            </a:r>
          </a:p>
        </p:txBody>
      </p:sp>
      <p:sp>
        <p:nvSpPr>
          <p:cNvPr id="189" name="Line 25"/>
          <p:cNvSpPr>
            <a:spLocks noChangeShapeType="1"/>
          </p:cNvSpPr>
          <p:nvPr/>
        </p:nvSpPr>
        <p:spPr bwMode="auto">
          <a:xfrm flipH="1">
            <a:off x="2008188" y="3568700"/>
            <a:ext cx="68262"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90" name="Line 26"/>
          <p:cNvSpPr>
            <a:spLocks noChangeShapeType="1"/>
          </p:cNvSpPr>
          <p:nvPr/>
        </p:nvSpPr>
        <p:spPr bwMode="auto">
          <a:xfrm flipH="1">
            <a:off x="2011363" y="2700338"/>
            <a:ext cx="68262"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91" name="Text Box 27"/>
          <p:cNvSpPr txBox="1">
            <a:spLocks noChangeArrowheads="1"/>
          </p:cNvSpPr>
          <p:nvPr/>
        </p:nvSpPr>
        <p:spPr bwMode="auto">
          <a:xfrm>
            <a:off x="5435600" y="4605338"/>
            <a:ext cx="971550" cy="366712"/>
          </a:xfrm>
          <a:prstGeom prst="rect">
            <a:avLst/>
          </a:prstGeom>
          <a:noFill/>
          <a:ln w="28575">
            <a:noFill/>
            <a:miter lim="800000"/>
            <a:headEnd/>
            <a:tailEnd/>
          </a:ln>
        </p:spPr>
        <p:txBody>
          <a:bodyPr wrap="none" anchor="ctr">
            <a:spAutoFit/>
          </a:bodyPr>
          <a:lstStyle/>
          <a:p>
            <a:pPr algn="ctr">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Normal</a:t>
            </a:r>
          </a:p>
        </p:txBody>
      </p:sp>
      <p:sp>
        <p:nvSpPr>
          <p:cNvPr id="192" name="Line 28"/>
          <p:cNvSpPr>
            <a:spLocks noChangeShapeType="1"/>
          </p:cNvSpPr>
          <p:nvPr/>
        </p:nvSpPr>
        <p:spPr bwMode="auto">
          <a:xfrm>
            <a:off x="7142163" y="5222875"/>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93" name="Line 29"/>
          <p:cNvSpPr>
            <a:spLocks noChangeShapeType="1"/>
          </p:cNvSpPr>
          <p:nvPr/>
        </p:nvSpPr>
        <p:spPr bwMode="auto">
          <a:xfrm>
            <a:off x="2084388" y="5219700"/>
            <a:ext cx="0" cy="6350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94" name="Line 30"/>
          <p:cNvSpPr>
            <a:spLocks noChangeShapeType="1"/>
          </p:cNvSpPr>
          <p:nvPr/>
        </p:nvSpPr>
        <p:spPr bwMode="auto">
          <a:xfrm flipH="1">
            <a:off x="2024063" y="1846263"/>
            <a:ext cx="68262"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195" name="Text Box 31"/>
          <p:cNvSpPr txBox="1">
            <a:spLocks noChangeArrowheads="1"/>
          </p:cNvSpPr>
          <p:nvPr/>
        </p:nvSpPr>
        <p:spPr bwMode="auto">
          <a:xfrm>
            <a:off x="2436813" y="4976813"/>
            <a:ext cx="577850" cy="304800"/>
          </a:xfrm>
          <a:prstGeom prst="rect">
            <a:avLst/>
          </a:prstGeom>
          <a:noFill/>
          <a:ln w="0">
            <a:noFill/>
            <a:miter lim="800000"/>
            <a:headEnd/>
            <a:tailEnd/>
          </a:ln>
        </p:spPr>
        <p:txBody>
          <a:bodyPr wrap="none">
            <a:spAutoFit/>
          </a:bodyPr>
          <a:lstStyle/>
          <a:p>
            <a:pPr algn="ctr">
              <a:defRPr/>
            </a:pPr>
            <a:r>
              <a:rPr lang="en-US" sz="1400" b="1" kern="0">
                <a:solidFill>
                  <a:srgbClr val="000066"/>
                </a:solidFill>
                <a:latin typeface="Times New Roman" panose="02020603050405020304" pitchFamily="18" charset="0"/>
                <a:ea typeface="MS PGothic" pitchFamily="34" charset="-128"/>
                <a:cs typeface="Times New Roman" panose="02020603050405020304" pitchFamily="18" charset="0"/>
              </a:rPr>
              <a:t>Meal</a:t>
            </a:r>
          </a:p>
        </p:txBody>
      </p:sp>
      <p:sp>
        <p:nvSpPr>
          <p:cNvPr id="196" name="Text Box 32"/>
          <p:cNvSpPr txBox="1">
            <a:spLocks noChangeArrowheads="1"/>
          </p:cNvSpPr>
          <p:nvPr/>
        </p:nvSpPr>
        <p:spPr bwMode="auto">
          <a:xfrm>
            <a:off x="3286125" y="4976813"/>
            <a:ext cx="577850" cy="304800"/>
          </a:xfrm>
          <a:prstGeom prst="rect">
            <a:avLst/>
          </a:prstGeom>
          <a:noFill/>
          <a:ln w="0">
            <a:noFill/>
            <a:miter lim="800000"/>
            <a:headEnd/>
            <a:tailEnd/>
          </a:ln>
        </p:spPr>
        <p:txBody>
          <a:bodyPr wrap="none">
            <a:spAutoFit/>
          </a:bodyPr>
          <a:lstStyle/>
          <a:p>
            <a:pPr algn="ctr">
              <a:defRPr/>
            </a:pPr>
            <a:r>
              <a:rPr lang="en-US" sz="1400" b="1" kern="0">
                <a:solidFill>
                  <a:srgbClr val="000066"/>
                </a:solidFill>
                <a:latin typeface="Times New Roman" panose="02020603050405020304" pitchFamily="18" charset="0"/>
                <a:ea typeface="MS PGothic" pitchFamily="34" charset="-128"/>
                <a:cs typeface="Times New Roman" panose="02020603050405020304" pitchFamily="18" charset="0"/>
              </a:rPr>
              <a:t>Meal</a:t>
            </a:r>
          </a:p>
        </p:txBody>
      </p:sp>
      <p:sp>
        <p:nvSpPr>
          <p:cNvPr id="197" name="Text Box 33"/>
          <p:cNvSpPr txBox="1">
            <a:spLocks noChangeArrowheads="1"/>
          </p:cNvSpPr>
          <p:nvPr/>
        </p:nvSpPr>
        <p:spPr bwMode="auto">
          <a:xfrm>
            <a:off x="4227513" y="4976813"/>
            <a:ext cx="577850" cy="304800"/>
          </a:xfrm>
          <a:prstGeom prst="rect">
            <a:avLst/>
          </a:prstGeom>
          <a:noFill/>
          <a:ln w="0">
            <a:noFill/>
            <a:miter lim="800000"/>
            <a:headEnd/>
            <a:tailEnd/>
          </a:ln>
        </p:spPr>
        <p:txBody>
          <a:bodyPr wrap="none">
            <a:spAutoFit/>
          </a:bodyPr>
          <a:lstStyle/>
          <a:p>
            <a:pPr algn="ctr">
              <a:defRPr/>
            </a:pPr>
            <a:r>
              <a:rPr lang="en-US" sz="1400" b="1" kern="0">
                <a:solidFill>
                  <a:srgbClr val="000066"/>
                </a:solidFill>
                <a:latin typeface="Times New Roman" panose="02020603050405020304" pitchFamily="18" charset="0"/>
                <a:ea typeface="MS PGothic" pitchFamily="34" charset="-128"/>
                <a:cs typeface="Times New Roman" panose="02020603050405020304" pitchFamily="18" charset="0"/>
              </a:rPr>
              <a:t>Meal</a:t>
            </a:r>
          </a:p>
        </p:txBody>
      </p:sp>
      <p:sp>
        <p:nvSpPr>
          <p:cNvPr id="198" name="Text Box 34"/>
          <p:cNvSpPr txBox="1">
            <a:spLocks noChangeArrowheads="1"/>
          </p:cNvSpPr>
          <p:nvPr/>
        </p:nvSpPr>
        <p:spPr bwMode="auto">
          <a:xfrm>
            <a:off x="7164388" y="2047875"/>
            <a:ext cx="390525" cy="292100"/>
          </a:xfrm>
          <a:prstGeom prst="rect">
            <a:avLst/>
          </a:prstGeom>
          <a:noFill/>
          <a:ln w="28575">
            <a:noFill/>
            <a:miter lim="800000"/>
            <a:headEnd/>
            <a:tailEnd/>
          </a:ln>
        </p:spPr>
        <p:txBody>
          <a:bodyPr wrap="none" tIns="0">
            <a:spAutoFit/>
          </a:bodyPr>
          <a:lstStyle/>
          <a:p>
            <a:pP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20</a:t>
            </a:r>
          </a:p>
        </p:txBody>
      </p:sp>
      <p:sp>
        <p:nvSpPr>
          <p:cNvPr id="199" name="Text Box 35"/>
          <p:cNvSpPr txBox="1">
            <a:spLocks noChangeArrowheads="1"/>
          </p:cNvSpPr>
          <p:nvPr/>
        </p:nvSpPr>
        <p:spPr bwMode="auto">
          <a:xfrm>
            <a:off x="7132638" y="2817813"/>
            <a:ext cx="390525" cy="292100"/>
          </a:xfrm>
          <a:prstGeom prst="rect">
            <a:avLst/>
          </a:prstGeom>
          <a:noFill/>
          <a:ln w="28575">
            <a:noFill/>
            <a:miter lim="800000"/>
            <a:headEnd/>
            <a:tailEnd/>
          </a:ln>
        </p:spPr>
        <p:txBody>
          <a:bodyPr wrap="none" tIns="0">
            <a:spAutoFit/>
          </a:bodyPr>
          <a:lstStyle/>
          <a:p>
            <a:pP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15</a:t>
            </a:r>
          </a:p>
        </p:txBody>
      </p:sp>
      <p:sp>
        <p:nvSpPr>
          <p:cNvPr id="200" name="Text Box 36"/>
          <p:cNvSpPr txBox="1">
            <a:spLocks noChangeArrowheads="1"/>
          </p:cNvSpPr>
          <p:nvPr/>
        </p:nvSpPr>
        <p:spPr bwMode="auto">
          <a:xfrm>
            <a:off x="7132638" y="3586163"/>
            <a:ext cx="390525" cy="339725"/>
          </a:xfrm>
          <a:prstGeom prst="rect">
            <a:avLst/>
          </a:prstGeom>
          <a:noFill/>
          <a:ln w="28575">
            <a:noFill/>
            <a:miter lim="800000"/>
            <a:headEnd/>
            <a:tailEnd/>
          </a:ln>
        </p:spPr>
        <p:txBody>
          <a:bodyPr wrap="none" anchor="ctr">
            <a:spAutoFit/>
          </a:bodyPr>
          <a:lstStyle/>
          <a:p>
            <a:pP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10</a:t>
            </a:r>
          </a:p>
        </p:txBody>
      </p:sp>
      <p:sp>
        <p:nvSpPr>
          <p:cNvPr id="201" name="Text Box 37"/>
          <p:cNvSpPr txBox="1">
            <a:spLocks noChangeArrowheads="1"/>
          </p:cNvSpPr>
          <p:nvPr/>
        </p:nvSpPr>
        <p:spPr bwMode="auto">
          <a:xfrm>
            <a:off x="7132638" y="4370388"/>
            <a:ext cx="338137" cy="339725"/>
          </a:xfrm>
          <a:prstGeom prst="rect">
            <a:avLst/>
          </a:prstGeom>
          <a:noFill/>
          <a:ln w="28575">
            <a:noFill/>
            <a:miter lim="800000"/>
            <a:headEnd/>
            <a:tailEnd/>
          </a:ln>
        </p:spPr>
        <p:txBody>
          <a:bodyPr wrap="none" anchor="ctr">
            <a:spAutoFit/>
          </a:bodyPr>
          <a:lstStyle/>
          <a:p>
            <a:pP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 5</a:t>
            </a:r>
          </a:p>
        </p:txBody>
      </p:sp>
      <p:sp>
        <p:nvSpPr>
          <p:cNvPr id="202" name="Text Box 38"/>
          <p:cNvSpPr txBox="1">
            <a:spLocks noChangeArrowheads="1"/>
          </p:cNvSpPr>
          <p:nvPr/>
        </p:nvSpPr>
        <p:spPr bwMode="auto">
          <a:xfrm>
            <a:off x="7085013" y="5065713"/>
            <a:ext cx="777875" cy="336550"/>
          </a:xfrm>
          <a:prstGeom prst="rect">
            <a:avLst/>
          </a:prstGeom>
          <a:noFill/>
          <a:ln w="28575">
            <a:noFill/>
            <a:miter lim="800000"/>
            <a:headEnd/>
            <a:tailEnd/>
          </a:ln>
        </p:spPr>
        <p:txBody>
          <a:bodyPr anchor="ctr">
            <a:spAutoFit/>
          </a:bodyPr>
          <a:lstStyle/>
          <a:p>
            <a:pPr>
              <a:spcBef>
                <a:spcPct val="50000"/>
              </a:spcBef>
              <a:defRPr/>
            </a:pPr>
            <a:r>
              <a:rPr lang="en-US" altLang="en-US" sz="1600" b="1" kern="0">
                <a:solidFill>
                  <a:srgbClr val="000066"/>
                </a:solidFill>
                <a:latin typeface="Times New Roman" panose="02020603050405020304" pitchFamily="18" charset="0"/>
                <a:ea typeface="MS PGothic" pitchFamily="34" charset="-128"/>
                <a:cs typeface="Times New Roman" panose="02020603050405020304" pitchFamily="18" charset="0"/>
              </a:rPr>
              <a:t>  0</a:t>
            </a:r>
          </a:p>
        </p:txBody>
      </p:sp>
      <p:sp>
        <p:nvSpPr>
          <p:cNvPr id="203" name="Text Box 39"/>
          <p:cNvSpPr txBox="1">
            <a:spLocks noChangeArrowheads="1"/>
          </p:cNvSpPr>
          <p:nvPr/>
        </p:nvSpPr>
        <p:spPr bwMode="auto">
          <a:xfrm rot="5400000">
            <a:off x="5965826" y="3608387"/>
            <a:ext cx="3676650" cy="314325"/>
          </a:xfrm>
          <a:prstGeom prst="rect">
            <a:avLst/>
          </a:prstGeom>
          <a:noFill/>
          <a:ln w="28575">
            <a:noFill/>
            <a:miter lim="800000"/>
            <a:headEnd/>
            <a:tailEnd/>
          </a:ln>
        </p:spPr>
        <p:txBody>
          <a:bodyPr anchor="ctr">
            <a:spAutoFit/>
          </a:bodyPr>
          <a:lstStyle/>
          <a:p>
            <a:pPr algn="ctr">
              <a:lnSpc>
                <a:spcPct val="80000"/>
              </a:lnSpc>
              <a:spcBef>
                <a:spcPct val="50000"/>
              </a:spcBef>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Plasma Glucose (mmol/L)</a:t>
            </a:r>
          </a:p>
        </p:txBody>
      </p:sp>
      <p:sp>
        <p:nvSpPr>
          <p:cNvPr id="204" name="Line 40"/>
          <p:cNvSpPr>
            <a:spLocks noChangeShapeType="1"/>
          </p:cNvSpPr>
          <p:nvPr/>
        </p:nvSpPr>
        <p:spPr bwMode="auto">
          <a:xfrm flipH="1">
            <a:off x="7131050" y="2176463"/>
            <a:ext cx="69850"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05" name="Line 41"/>
          <p:cNvSpPr>
            <a:spLocks noChangeShapeType="1"/>
          </p:cNvSpPr>
          <p:nvPr/>
        </p:nvSpPr>
        <p:spPr bwMode="auto">
          <a:xfrm flipH="1">
            <a:off x="7132638" y="2943225"/>
            <a:ext cx="68262"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06" name="Line 42"/>
          <p:cNvSpPr>
            <a:spLocks noChangeShapeType="1"/>
          </p:cNvSpPr>
          <p:nvPr/>
        </p:nvSpPr>
        <p:spPr bwMode="auto">
          <a:xfrm flipH="1">
            <a:off x="7132638" y="3752850"/>
            <a:ext cx="68262"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07" name="Line 43"/>
          <p:cNvSpPr>
            <a:spLocks noChangeShapeType="1"/>
          </p:cNvSpPr>
          <p:nvPr/>
        </p:nvSpPr>
        <p:spPr bwMode="auto">
          <a:xfrm flipH="1">
            <a:off x="7137400" y="5235575"/>
            <a:ext cx="68263" cy="0"/>
          </a:xfrm>
          <a:prstGeom prst="line">
            <a:avLst/>
          </a:prstGeom>
          <a:noFill/>
          <a:ln w="19050">
            <a:solidFill>
              <a:srgbClr val="000066"/>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08" name="Line 44"/>
          <p:cNvSpPr>
            <a:spLocks noChangeShapeType="1"/>
          </p:cNvSpPr>
          <p:nvPr/>
        </p:nvSpPr>
        <p:spPr bwMode="auto">
          <a:xfrm>
            <a:off x="2730500" y="4773613"/>
            <a:ext cx="0" cy="228600"/>
          </a:xfrm>
          <a:prstGeom prst="line">
            <a:avLst/>
          </a:prstGeom>
          <a:noFill/>
          <a:ln w="28575">
            <a:solidFill>
              <a:srgbClr val="FFFFFF"/>
            </a:solidFill>
            <a:round/>
            <a:headEnd type="triangle" w="med" len="med"/>
            <a:tailEnd type="none" w="sm" len="sm"/>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09" name="Line 45"/>
          <p:cNvSpPr>
            <a:spLocks noChangeShapeType="1"/>
          </p:cNvSpPr>
          <p:nvPr/>
        </p:nvSpPr>
        <p:spPr bwMode="auto">
          <a:xfrm>
            <a:off x="3594100" y="4773613"/>
            <a:ext cx="0" cy="228600"/>
          </a:xfrm>
          <a:prstGeom prst="line">
            <a:avLst/>
          </a:prstGeom>
          <a:noFill/>
          <a:ln w="28575">
            <a:solidFill>
              <a:srgbClr val="FFFFFF"/>
            </a:solidFill>
            <a:round/>
            <a:headEnd type="triangle" w="med" len="med"/>
            <a:tailEnd type="none" w="sm" len="sm"/>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0" name="Line 46"/>
          <p:cNvSpPr>
            <a:spLocks noChangeShapeType="1"/>
          </p:cNvSpPr>
          <p:nvPr/>
        </p:nvSpPr>
        <p:spPr bwMode="auto">
          <a:xfrm>
            <a:off x="4508500" y="4773613"/>
            <a:ext cx="0" cy="228600"/>
          </a:xfrm>
          <a:prstGeom prst="line">
            <a:avLst/>
          </a:prstGeom>
          <a:noFill/>
          <a:ln w="28575">
            <a:solidFill>
              <a:srgbClr val="FFFFFF"/>
            </a:solidFill>
            <a:round/>
            <a:headEnd type="triangle" w="med" len="me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1" name="Line 47"/>
          <p:cNvSpPr>
            <a:spLocks noChangeShapeType="1"/>
          </p:cNvSpPr>
          <p:nvPr/>
        </p:nvSpPr>
        <p:spPr bwMode="auto">
          <a:xfrm flipH="1">
            <a:off x="2089150" y="1839913"/>
            <a:ext cx="0" cy="3405187"/>
          </a:xfrm>
          <a:prstGeom prst="line">
            <a:avLst/>
          </a:prstGeom>
          <a:noFill/>
          <a:ln w="22225">
            <a:solidFill>
              <a:srgbClr val="000066"/>
            </a:solidFill>
            <a:round/>
            <a:headEnd/>
            <a:tailEnd/>
          </a:ln>
        </p:spPr>
        <p:txBody>
          <a:bodyP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2" name="Line 48"/>
          <p:cNvSpPr>
            <a:spLocks noChangeShapeType="1"/>
          </p:cNvSpPr>
          <p:nvPr/>
        </p:nvSpPr>
        <p:spPr bwMode="auto">
          <a:xfrm>
            <a:off x="2008188" y="5232400"/>
            <a:ext cx="5137150" cy="0"/>
          </a:xfrm>
          <a:prstGeom prst="line">
            <a:avLst/>
          </a:prstGeom>
          <a:noFill/>
          <a:ln w="22225">
            <a:solidFill>
              <a:srgbClr val="000066"/>
            </a:solidFill>
            <a:round/>
            <a:headEnd/>
            <a:tailEnd/>
          </a:ln>
        </p:spPr>
        <p:txBody>
          <a:bodyP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3" name="Line 49"/>
          <p:cNvSpPr>
            <a:spLocks noChangeShapeType="1"/>
          </p:cNvSpPr>
          <p:nvPr/>
        </p:nvSpPr>
        <p:spPr bwMode="auto">
          <a:xfrm flipV="1">
            <a:off x="7145338" y="1839913"/>
            <a:ext cx="0" cy="3405187"/>
          </a:xfrm>
          <a:prstGeom prst="line">
            <a:avLst/>
          </a:prstGeom>
          <a:noFill/>
          <a:ln w="22225">
            <a:solidFill>
              <a:srgbClr val="000066"/>
            </a:solidFill>
            <a:round/>
            <a:headEnd/>
            <a:tailEnd/>
          </a:ln>
        </p:spPr>
        <p:txBody>
          <a:bodyP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grpSp>
        <p:nvGrpSpPr>
          <p:cNvPr id="19504" name="Group 50"/>
          <p:cNvGrpSpPr>
            <a:grpSpLocks/>
          </p:cNvGrpSpPr>
          <p:nvPr/>
        </p:nvGrpSpPr>
        <p:grpSpPr bwMode="auto">
          <a:xfrm>
            <a:off x="2011363" y="4006850"/>
            <a:ext cx="5205412" cy="642938"/>
            <a:chOff x="1171" y="2580"/>
            <a:chExt cx="3279" cy="405"/>
          </a:xfrm>
        </p:grpSpPr>
        <p:sp>
          <p:nvSpPr>
            <p:cNvPr id="215" name="Line 51"/>
            <p:cNvSpPr>
              <a:spLocks noChangeShapeType="1"/>
            </p:cNvSpPr>
            <p:nvPr/>
          </p:nvSpPr>
          <p:spPr bwMode="auto">
            <a:xfrm flipH="1">
              <a:off x="1171" y="2851"/>
              <a:ext cx="43" cy="0"/>
            </a:xfrm>
            <a:prstGeom prst="line">
              <a:avLst/>
            </a:prstGeom>
            <a:noFill/>
            <a:ln w="19050">
              <a:solidFill>
                <a:srgbClr val="FFFFFF"/>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6" name="Freeform 52"/>
            <p:cNvSpPr>
              <a:spLocks/>
            </p:cNvSpPr>
            <p:nvPr/>
          </p:nvSpPr>
          <p:spPr bwMode="auto">
            <a:xfrm>
              <a:off x="1240" y="2598"/>
              <a:ext cx="3149" cy="383"/>
            </a:xfrm>
            <a:custGeom>
              <a:avLst/>
              <a:gdLst>
                <a:gd name="T0" fmla="*/ 29 w 3483"/>
                <a:gd name="T1" fmla="*/ 321 h 433"/>
                <a:gd name="T2" fmla="*/ 130 w 3483"/>
                <a:gd name="T3" fmla="*/ 307 h 433"/>
                <a:gd name="T4" fmla="*/ 217 w 3483"/>
                <a:gd name="T5" fmla="*/ 293 h 433"/>
                <a:gd name="T6" fmla="*/ 289 w 3483"/>
                <a:gd name="T7" fmla="*/ 303 h 433"/>
                <a:gd name="T8" fmla="*/ 357 w 3483"/>
                <a:gd name="T9" fmla="*/ 335 h 433"/>
                <a:gd name="T10" fmla="*/ 405 w 3483"/>
                <a:gd name="T11" fmla="*/ 284 h 433"/>
                <a:gd name="T12" fmla="*/ 438 w 3483"/>
                <a:gd name="T13" fmla="*/ 165 h 433"/>
                <a:gd name="T14" fmla="*/ 477 w 3483"/>
                <a:gd name="T15" fmla="*/ 52 h 433"/>
                <a:gd name="T16" fmla="*/ 516 w 3483"/>
                <a:gd name="T17" fmla="*/ 1 h 433"/>
                <a:gd name="T18" fmla="*/ 564 w 3483"/>
                <a:gd name="T19" fmla="*/ 38 h 433"/>
                <a:gd name="T20" fmla="*/ 627 w 3483"/>
                <a:gd name="T21" fmla="*/ 119 h 433"/>
                <a:gd name="T22" fmla="*/ 709 w 3483"/>
                <a:gd name="T23" fmla="*/ 208 h 433"/>
                <a:gd name="T24" fmla="*/ 791 w 3483"/>
                <a:gd name="T25" fmla="*/ 260 h 433"/>
                <a:gd name="T26" fmla="*/ 858 w 3483"/>
                <a:gd name="T27" fmla="*/ 317 h 433"/>
                <a:gd name="T28" fmla="*/ 930 w 3483"/>
                <a:gd name="T29" fmla="*/ 303 h 433"/>
                <a:gd name="T30" fmla="*/ 965 w 3483"/>
                <a:gd name="T31" fmla="*/ 151 h 433"/>
                <a:gd name="T32" fmla="*/ 998 w 3483"/>
                <a:gd name="T33" fmla="*/ 86 h 433"/>
                <a:gd name="T34" fmla="*/ 1046 w 3483"/>
                <a:gd name="T35" fmla="*/ 114 h 433"/>
                <a:gd name="T36" fmla="*/ 1080 w 3483"/>
                <a:gd name="T37" fmla="*/ 199 h 433"/>
                <a:gd name="T38" fmla="*/ 1153 w 3483"/>
                <a:gd name="T39" fmla="*/ 165 h 433"/>
                <a:gd name="T40" fmla="*/ 1201 w 3483"/>
                <a:gd name="T41" fmla="*/ 199 h 433"/>
                <a:gd name="T42" fmla="*/ 1263 w 3483"/>
                <a:gd name="T43" fmla="*/ 241 h 433"/>
                <a:gd name="T44" fmla="*/ 1335 w 3483"/>
                <a:gd name="T45" fmla="*/ 256 h 433"/>
                <a:gd name="T46" fmla="*/ 1384 w 3483"/>
                <a:gd name="T47" fmla="*/ 303 h 433"/>
                <a:gd name="T48" fmla="*/ 1451 w 3483"/>
                <a:gd name="T49" fmla="*/ 345 h 433"/>
                <a:gd name="T50" fmla="*/ 1533 w 3483"/>
                <a:gd name="T51" fmla="*/ 359 h 433"/>
                <a:gd name="T52" fmla="*/ 1581 w 3483"/>
                <a:gd name="T53" fmla="*/ 364 h 433"/>
                <a:gd name="T54" fmla="*/ 1625 w 3483"/>
                <a:gd name="T55" fmla="*/ 208 h 433"/>
                <a:gd name="T56" fmla="*/ 1678 w 3483"/>
                <a:gd name="T57" fmla="*/ 119 h 433"/>
                <a:gd name="T58" fmla="*/ 1726 w 3483"/>
                <a:gd name="T59" fmla="*/ 151 h 433"/>
                <a:gd name="T60" fmla="*/ 1779 w 3483"/>
                <a:gd name="T61" fmla="*/ 185 h 433"/>
                <a:gd name="T62" fmla="*/ 1881 w 3483"/>
                <a:gd name="T63" fmla="*/ 213 h 433"/>
                <a:gd name="T64" fmla="*/ 1948 w 3483"/>
                <a:gd name="T65" fmla="*/ 236 h 433"/>
                <a:gd name="T66" fmla="*/ 2064 w 3483"/>
                <a:gd name="T67" fmla="*/ 264 h 433"/>
                <a:gd name="T68" fmla="*/ 2141 w 3483"/>
                <a:gd name="T69" fmla="*/ 284 h 433"/>
                <a:gd name="T70" fmla="*/ 2223 w 3483"/>
                <a:gd name="T71" fmla="*/ 317 h 433"/>
                <a:gd name="T72" fmla="*/ 2290 w 3483"/>
                <a:gd name="T73" fmla="*/ 293 h 433"/>
                <a:gd name="T74" fmla="*/ 2372 w 3483"/>
                <a:gd name="T75" fmla="*/ 326 h 433"/>
                <a:gd name="T76" fmla="*/ 2459 w 3483"/>
                <a:gd name="T77" fmla="*/ 321 h 433"/>
                <a:gd name="T78" fmla="*/ 2541 w 3483"/>
                <a:gd name="T79" fmla="*/ 312 h 433"/>
                <a:gd name="T80" fmla="*/ 2652 w 3483"/>
                <a:gd name="T81" fmla="*/ 312 h 433"/>
                <a:gd name="T82" fmla="*/ 2773 w 3483"/>
                <a:gd name="T83" fmla="*/ 312 h 433"/>
                <a:gd name="T84" fmla="*/ 2869 w 3483"/>
                <a:gd name="T85" fmla="*/ 335 h 433"/>
                <a:gd name="T86" fmla="*/ 2941 w 3483"/>
                <a:gd name="T87" fmla="*/ 355 h 433"/>
                <a:gd name="T88" fmla="*/ 3052 w 3483"/>
                <a:gd name="T89" fmla="*/ 335 h 433"/>
                <a:gd name="T90" fmla="*/ 3149 w 3483"/>
                <a:gd name="T91" fmla="*/ 369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3"/>
                <a:gd name="T139" fmla="*/ 0 h 433"/>
                <a:gd name="T140" fmla="*/ 3483 w 3483"/>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3" h="433">
                  <a:moveTo>
                    <a:pt x="0" y="363"/>
                  </a:moveTo>
                  <a:cubicBezTo>
                    <a:pt x="9" y="363"/>
                    <a:pt x="18" y="364"/>
                    <a:pt x="32" y="363"/>
                  </a:cubicBezTo>
                  <a:cubicBezTo>
                    <a:pt x="46" y="361"/>
                    <a:pt x="66" y="355"/>
                    <a:pt x="85" y="353"/>
                  </a:cubicBezTo>
                  <a:cubicBezTo>
                    <a:pt x="103" y="350"/>
                    <a:pt x="125" y="349"/>
                    <a:pt x="144" y="347"/>
                  </a:cubicBezTo>
                  <a:cubicBezTo>
                    <a:pt x="162" y="344"/>
                    <a:pt x="181" y="339"/>
                    <a:pt x="197" y="337"/>
                  </a:cubicBezTo>
                  <a:cubicBezTo>
                    <a:pt x="212" y="334"/>
                    <a:pt x="225" y="331"/>
                    <a:pt x="240" y="331"/>
                  </a:cubicBezTo>
                  <a:cubicBezTo>
                    <a:pt x="255" y="331"/>
                    <a:pt x="274" y="335"/>
                    <a:pt x="288" y="337"/>
                  </a:cubicBezTo>
                  <a:cubicBezTo>
                    <a:pt x="301" y="338"/>
                    <a:pt x="306" y="340"/>
                    <a:pt x="320" y="342"/>
                  </a:cubicBezTo>
                  <a:cubicBezTo>
                    <a:pt x="333" y="343"/>
                    <a:pt x="355" y="340"/>
                    <a:pt x="368" y="347"/>
                  </a:cubicBezTo>
                  <a:cubicBezTo>
                    <a:pt x="380" y="353"/>
                    <a:pt x="384" y="376"/>
                    <a:pt x="395" y="379"/>
                  </a:cubicBezTo>
                  <a:cubicBezTo>
                    <a:pt x="405" y="381"/>
                    <a:pt x="423" y="372"/>
                    <a:pt x="432" y="363"/>
                  </a:cubicBezTo>
                  <a:cubicBezTo>
                    <a:pt x="440" y="353"/>
                    <a:pt x="441" y="336"/>
                    <a:pt x="448" y="321"/>
                  </a:cubicBezTo>
                  <a:cubicBezTo>
                    <a:pt x="454" y="306"/>
                    <a:pt x="462" y="295"/>
                    <a:pt x="469" y="273"/>
                  </a:cubicBezTo>
                  <a:cubicBezTo>
                    <a:pt x="475" y="250"/>
                    <a:pt x="478" y="209"/>
                    <a:pt x="485" y="187"/>
                  </a:cubicBezTo>
                  <a:cubicBezTo>
                    <a:pt x="491" y="164"/>
                    <a:pt x="499" y="160"/>
                    <a:pt x="507" y="139"/>
                  </a:cubicBezTo>
                  <a:cubicBezTo>
                    <a:pt x="514" y="117"/>
                    <a:pt x="523" y="79"/>
                    <a:pt x="528" y="59"/>
                  </a:cubicBezTo>
                  <a:cubicBezTo>
                    <a:pt x="532" y="38"/>
                    <a:pt x="525" y="26"/>
                    <a:pt x="533" y="17"/>
                  </a:cubicBezTo>
                  <a:cubicBezTo>
                    <a:pt x="540" y="7"/>
                    <a:pt x="560" y="0"/>
                    <a:pt x="571" y="1"/>
                  </a:cubicBezTo>
                  <a:cubicBezTo>
                    <a:pt x="581" y="1"/>
                    <a:pt x="588" y="15"/>
                    <a:pt x="597" y="22"/>
                  </a:cubicBezTo>
                  <a:cubicBezTo>
                    <a:pt x="605" y="29"/>
                    <a:pt x="615" y="32"/>
                    <a:pt x="624" y="43"/>
                  </a:cubicBezTo>
                  <a:cubicBezTo>
                    <a:pt x="633" y="53"/>
                    <a:pt x="639" y="70"/>
                    <a:pt x="651" y="86"/>
                  </a:cubicBezTo>
                  <a:cubicBezTo>
                    <a:pt x="662" y="101"/>
                    <a:pt x="678" y="118"/>
                    <a:pt x="693" y="134"/>
                  </a:cubicBezTo>
                  <a:cubicBezTo>
                    <a:pt x="707" y="149"/>
                    <a:pt x="720" y="160"/>
                    <a:pt x="736" y="177"/>
                  </a:cubicBezTo>
                  <a:cubicBezTo>
                    <a:pt x="751" y="193"/>
                    <a:pt x="767" y="218"/>
                    <a:pt x="784" y="235"/>
                  </a:cubicBezTo>
                  <a:cubicBezTo>
                    <a:pt x="800" y="251"/>
                    <a:pt x="821" y="268"/>
                    <a:pt x="837" y="278"/>
                  </a:cubicBezTo>
                  <a:cubicBezTo>
                    <a:pt x="852" y="287"/>
                    <a:pt x="861" y="285"/>
                    <a:pt x="875" y="294"/>
                  </a:cubicBezTo>
                  <a:cubicBezTo>
                    <a:pt x="888" y="302"/>
                    <a:pt x="904" y="315"/>
                    <a:pt x="917" y="326"/>
                  </a:cubicBezTo>
                  <a:cubicBezTo>
                    <a:pt x="929" y="336"/>
                    <a:pt x="937" y="350"/>
                    <a:pt x="949" y="358"/>
                  </a:cubicBezTo>
                  <a:cubicBezTo>
                    <a:pt x="960" y="365"/>
                    <a:pt x="973" y="371"/>
                    <a:pt x="987" y="369"/>
                  </a:cubicBezTo>
                  <a:cubicBezTo>
                    <a:pt x="1000" y="366"/>
                    <a:pt x="1019" y="350"/>
                    <a:pt x="1029" y="342"/>
                  </a:cubicBezTo>
                  <a:cubicBezTo>
                    <a:pt x="1038" y="333"/>
                    <a:pt x="1038" y="343"/>
                    <a:pt x="1045" y="315"/>
                  </a:cubicBezTo>
                  <a:cubicBezTo>
                    <a:pt x="1051" y="286"/>
                    <a:pt x="1061" y="203"/>
                    <a:pt x="1067" y="171"/>
                  </a:cubicBezTo>
                  <a:cubicBezTo>
                    <a:pt x="1072" y="139"/>
                    <a:pt x="1070" y="135"/>
                    <a:pt x="1077" y="123"/>
                  </a:cubicBezTo>
                  <a:cubicBezTo>
                    <a:pt x="1083" y="110"/>
                    <a:pt x="1093" y="100"/>
                    <a:pt x="1104" y="97"/>
                  </a:cubicBezTo>
                  <a:cubicBezTo>
                    <a:pt x="1114" y="93"/>
                    <a:pt x="1132" y="96"/>
                    <a:pt x="1141" y="102"/>
                  </a:cubicBezTo>
                  <a:cubicBezTo>
                    <a:pt x="1149" y="107"/>
                    <a:pt x="1151" y="118"/>
                    <a:pt x="1157" y="129"/>
                  </a:cubicBezTo>
                  <a:cubicBezTo>
                    <a:pt x="1162" y="139"/>
                    <a:pt x="1166" y="150"/>
                    <a:pt x="1173" y="166"/>
                  </a:cubicBezTo>
                  <a:cubicBezTo>
                    <a:pt x="1179" y="181"/>
                    <a:pt x="1185" y="215"/>
                    <a:pt x="1195" y="225"/>
                  </a:cubicBezTo>
                  <a:cubicBezTo>
                    <a:pt x="1204" y="234"/>
                    <a:pt x="1218" y="231"/>
                    <a:pt x="1232" y="225"/>
                  </a:cubicBezTo>
                  <a:cubicBezTo>
                    <a:pt x="1245" y="218"/>
                    <a:pt x="1261" y="192"/>
                    <a:pt x="1275" y="187"/>
                  </a:cubicBezTo>
                  <a:cubicBezTo>
                    <a:pt x="1288" y="181"/>
                    <a:pt x="1303" y="186"/>
                    <a:pt x="1312" y="193"/>
                  </a:cubicBezTo>
                  <a:cubicBezTo>
                    <a:pt x="1320" y="199"/>
                    <a:pt x="1319" y="215"/>
                    <a:pt x="1328" y="225"/>
                  </a:cubicBezTo>
                  <a:cubicBezTo>
                    <a:pt x="1336" y="234"/>
                    <a:pt x="1348" y="243"/>
                    <a:pt x="1360" y="251"/>
                  </a:cubicBezTo>
                  <a:cubicBezTo>
                    <a:pt x="1371" y="258"/>
                    <a:pt x="1383" y="272"/>
                    <a:pt x="1397" y="273"/>
                  </a:cubicBezTo>
                  <a:cubicBezTo>
                    <a:pt x="1411" y="273"/>
                    <a:pt x="1431" y="254"/>
                    <a:pt x="1445" y="257"/>
                  </a:cubicBezTo>
                  <a:cubicBezTo>
                    <a:pt x="1458" y="259"/>
                    <a:pt x="1467" y="278"/>
                    <a:pt x="1477" y="289"/>
                  </a:cubicBezTo>
                  <a:cubicBezTo>
                    <a:pt x="1486" y="299"/>
                    <a:pt x="1495" y="312"/>
                    <a:pt x="1504" y="321"/>
                  </a:cubicBezTo>
                  <a:cubicBezTo>
                    <a:pt x="1512" y="329"/>
                    <a:pt x="1519" y="333"/>
                    <a:pt x="1531" y="342"/>
                  </a:cubicBezTo>
                  <a:cubicBezTo>
                    <a:pt x="1542" y="350"/>
                    <a:pt x="1560" y="365"/>
                    <a:pt x="1573" y="374"/>
                  </a:cubicBezTo>
                  <a:cubicBezTo>
                    <a:pt x="1585" y="382"/>
                    <a:pt x="1591" y="387"/>
                    <a:pt x="1605" y="390"/>
                  </a:cubicBezTo>
                  <a:cubicBezTo>
                    <a:pt x="1618" y="392"/>
                    <a:pt x="1637" y="387"/>
                    <a:pt x="1653" y="390"/>
                  </a:cubicBezTo>
                  <a:cubicBezTo>
                    <a:pt x="1668" y="392"/>
                    <a:pt x="1683" y="398"/>
                    <a:pt x="1696" y="406"/>
                  </a:cubicBezTo>
                  <a:cubicBezTo>
                    <a:pt x="1708" y="413"/>
                    <a:pt x="1719" y="432"/>
                    <a:pt x="1728" y="433"/>
                  </a:cubicBezTo>
                  <a:cubicBezTo>
                    <a:pt x="1736" y="433"/>
                    <a:pt x="1741" y="426"/>
                    <a:pt x="1749" y="411"/>
                  </a:cubicBezTo>
                  <a:cubicBezTo>
                    <a:pt x="1756" y="395"/>
                    <a:pt x="1762" y="371"/>
                    <a:pt x="1771" y="342"/>
                  </a:cubicBezTo>
                  <a:cubicBezTo>
                    <a:pt x="1779" y="312"/>
                    <a:pt x="1788" y="263"/>
                    <a:pt x="1797" y="235"/>
                  </a:cubicBezTo>
                  <a:cubicBezTo>
                    <a:pt x="1805" y="206"/>
                    <a:pt x="1814" y="187"/>
                    <a:pt x="1824" y="171"/>
                  </a:cubicBezTo>
                  <a:cubicBezTo>
                    <a:pt x="1833" y="154"/>
                    <a:pt x="1844" y="138"/>
                    <a:pt x="1856" y="134"/>
                  </a:cubicBezTo>
                  <a:cubicBezTo>
                    <a:pt x="1867" y="129"/>
                    <a:pt x="1884" y="138"/>
                    <a:pt x="1893" y="145"/>
                  </a:cubicBezTo>
                  <a:cubicBezTo>
                    <a:pt x="1901" y="151"/>
                    <a:pt x="1904" y="157"/>
                    <a:pt x="1909" y="171"/>
                  </a:cubicBezTo>
                  <a:cubicBezTo>
                    <a:pt x="1913" y="184"/>
                    <a:pt x="1910" y="218"/>
                    <a:pt x="1920" y="225"/>
                  </a:cubicBezTo>
                  <a:cubicBezTo>
                    <a:pt x="1929" y="231"/>
                    <a:pt x="1951" y="207"/>
                    <a:pt x="1968" y="209"/>
                  </a:cubicBezTo>
                  <a:cubicBezTo>
                    <a:pt x="1984" y="210"/>
                    <a:pt x="2002" y="229"/>
                    <a:pt x="2021" y="235"/>
                  </a:cubicBezTo>
                  <a:cubicBezTo>
                    <a:pt x="2039" y="240"/>
                    <a:pt x="2064" y="237"/>
                    <a:pt x="2080" y="241"/>
                  </a:cubicBezTo>
                  <a:cubicBezTo>
                    <a:pt x="2096" y="244"/>
                    <a:pt x="2104" y="252"/>
                    <a:pt x="2117" y="257"/>
                  </a:cubicBezTo>
                  <a:cubicBezTo>
                    <a:pt x="2129" y="261"/>
                    <a:pt x="2137" y="260"/>
                    <a:pt x="2155" y="267"/>
                  </a:cubicBezTo>
                  <a:cubicBezTo>
                    <a:pt x="2172" y="273"/>
                    <a:pt x="2202" y="288"/>
                    <a:pt x="2224" y="294"/>
                  </a:cubicBezTo>
                  <a:cubicBezTo>
                    <a:pt x="2245" y="299"/>
                    <a:pt x="2268" y="297"/>
                    <a:pt x="2283" y="299"/>
                  </a:cubicBezTo>
                  <a:cubicBezTo>
                    <a:pt x="2298" y="300"/>
                    <a:pt x="2300" y="301"/>
                    <a:pt x="2315" y="305"/>
                  </a:cubicBezTo>
                  <a:cubicBezTo>
                    <a:pt x="2329" y="308"/>
                    <a:pt x="2349" y="314"/>
                    <a:pt x="2368" y="321"/>
                  </a:cubicBezTo>
                  <a:cubicBezTo>
                    <a:pt x="2386" y="328"/>
                    <a:pt x="2411" y="340"/>
                    <a:pt x="2427" y="347"/>
                  </a:cubicBezTo>
                  <a:cubicBezTo>
                    <a:pt x="2442" y="353"/>
                    <a:pt x="2445" y="358"/>
                    <a:pt x="2459" y="358"/>
                  </a:cubicBezTo>
                  <a:cubicBezTo>
                    <a:pt x="2472" y="358"/>
                    <a:pt x="2494" y="351"/>
                    <a:pt x="2507" y="347"/>
                  </a:cubicBezTo>
                  <a:cubicBezTo>
                    <a:pt x="2519" y="342"/>
                    <a:pt x="2522" y="331"/>
                    <a:pt x="2533" y="331"/>
                  </a:cubicBezTo>
                  <a:cubicBezTo>
                    <a:pt x="2543" y="330"/>
                    <a:pt x="2555" y="335"/>
                    <a:pt x="2571" y="342"/>
                  </a:cubicBezTo>
                  <a:cubicBezTo>
                    <a:pt x="2586" y="348"/>
                    <a:pt x="2605" y="363"/>
                    <a:pt x="2624" y="369"/>
                  </a:cubicBezTo>
                  <a:cubicBezTo>
                    <a:pt x="2642" y="374"/>
                    <a:pt x="2667" y="375"/>
                    <a:pt x="2683" y="374"/>
                  </a:cubicBezTo>
                  <a:cubicBezTo>
                    <a:pt x="2699" y="373"/>
                    <a:pt x="2704" y="366"/>
                    <a:pt x="2720" y="363"/>
                  </a:cubicBezTo>
                  <a:cubicBezTo>
                    <a:pt x="2736" y="359"/>
                    <a:pt x="2764" y="354"/>
                    <a:pt x="2779" y="353"/>
                  </a:cubicBezTo>
                  <a:cubicBezTo>
                    <a:pt x="2794" y="351"/>
                    <a:pt x="2797" y="354"/>
                    <a:pt x="2811" y="353"/>
                  </a:cubicBezTo>
                  <a:cubicBezTo>
                    <a:pt x="2824" y="352"/>
                    <a:pt x="2838" y="347"/>
                    <a:pt x="2859" y="347"/>
                  </a:cubicBezTo>
                  <a:cubicBezTo>
                    <a:pt x="2879" y="347"/>
                    <a:pt x="2910" y="352"/>
                    <a:pt x="2933" y="353"/>
                  </a:cubicBezTo>
                  <a:cubicBezTo>
                    <a:pt x="2956" y="354"/>
                    <a:pt x="2974" y="353"/>
                    <a:pt x="2997" y="353"/>
                  </a:cubicBezTo>
                  <a:cubicBezTo>
                    <a:pt x="3019" y="353"/>
                    <a:pt x="3043" y="350"/>
                    <a:pt x="3067" y="353"/>
                  </a:cubicBezTo>
                  <a:cubicBezTo>
                    <a:pt x="3090" y="355"/>
                    <a:pt x="3118" y="364"/>
                    <a:pt x="3136" y="369"/>
                  </a:cubicBezTo>
                  <a:cubicBezTo>
                    <a:pt x="3153" y="373"/>
                    <a:pt x="3160" y="375"/>
                    <a:pt x="3173" y="379"/>
                  </a:cubicBezTo>
                  <a:cubicBezTo>
                    <a:pt x="3185" y="382"/>
                    <a:pt x="3197" y="386"/>
                    <a:pt x="3211" y="390"/>
                  </a:cubicBezTo>
                  <a:cubicBezTo>
                    <a:pt x="3224" y="393"/>
                    <a:pt x="3236" y="400"/>
                    <a:pt x="3253" y="401"/>
                  </a:cubicBezTo>
                  <a:cubicBezTo>
                    <a:pt x="3269" y="401"/>
                    <a:pt x="3291" y="398"/>
                    <a:pt x="3312" y="395"/>
                  </a:cubicBezTo>
                  <a:cubicBezTo>
                    <a:pt x="3332" y="391"/>
                    <a:pt x="3360" y="379"/>
                    <a:pt x="3376" y="379"/>
                  </a:cubicBezTo>
                  <a:cubicBezTo>
                    <a:pt x="3392" y="378"/>
                    <a:pt x="3390" y="383"/>
                    <a:pt x="3408" y="390"/>
                  </a:cubicBezTo>
                  <a:cubicBezTo>
                    <a:pt x="3425" y="396"/>
                    <a:pt x="3467" y="413"/>
                    <a:pt x="3483" y="417"/>
                  </a:cubicBezTo>
                </a:path>
              </a:pathLst>
            </a:custGeom>
            <a:noFill/>
            <a:ln w="28575">
              <a:solidFill>
                <a:srgbClr val="FF66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7" name="AutoShape 53"/>
            <p:cNvSpPr>
              <a:spLocks noChangeArrowheads="1"/>
            </p:cNvSpPr>
            <p:nvPr/>
          </p:nvSpPr>
          <p:spPr bwMode="black">
            <a:xfrm>
              <a:off x="1224" y="2907"/>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8" name="AutoShape 54"/>
            <p:cNvSpPr>
              <a:spLocks noChangeArrowheads="1"/>
            </p:cNvSpPr>
            <p:nvPr/>
          </p:nvSpPr>
          <p:spPr bwMode="black">
            <a:xfrm>
              <a:off x="1273" y="2896"/>
              <a:ext cx="35"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19" name="AutoShape 55"/>
            <p:cNvSpPr>
              <a:spLocks noChangeArrowheads="1"/>
            </p:cNvSpPr>
            <p:nvPr/>
          </p:nvSpPr>
          <p:spPr bwMode="black">
            <a:xfrm>
              <a:off x="1337" y="2897"/>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0" name="AutoShape 56"/>
            <p:cNvSpPr>
              <a:spLocks noChangeArrowheads="1"/>
            </p:cNvSpPr>
            <p:nvPr/>
          </p:nvSpPr>
          <p:spPr bwMode="black">
            <a:xfrm>
              <a:off x="1401" y="2890"/>
              <a:ext cx="36" cy="34"/>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1" name="AutoShape 57"/>
            <p:cNvSpPr>
              <a:spLocks noChangeArrowheads="1"/>
            </p:cNvSpPr>
            <p:nvPr/>
          </p:nvSpPr>
          <p:spPr bwMode="black">
            <a:xfrm>
              <a:off x="1465" y="2886"/>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2" name="AutoShape 58"/>
            <p:cNvSpPr>
              <a:spLocks noChangeArrowheads="1"/>
            </p:cNvSpPr>
            <p:nvPr/>
          </p:nvSpPr>
          <p:spPr bwMode="black">
            <a:xfrm>
              <a:off x="1533" y="2887"/>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3" name="AutoShape 59"/>
            <p:cNvSpPr>
              <a:spLocks noChangeArrowheads="1"/>
            </p:cNvSpPr>
            <p:nvPr/>
          </p:nvSpPr>
          <p:spPr bwMode="black">
            <a:xfrm>
              <a:off x="1598" y="2906"/>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4" name="AutoShape 60"/>
            <p:cNvSpPr>
              <a:spLocks noChangeArrowheads="1"/>
            </p:cNvSpPr>
            <p:nvPr/>
          </p:nvSpPr>
          <p:spPr bwMode="black">
            <a:xfrm>
              <a:off x="1648" y="2839"/>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5" name="AutoShape 61"/>
            <p:cNvSpPr>
              <a:spLocks noChangeArrowheads="1"/>
            </p:cNvSpPr>
            <p:nvPr/>
          </p:nvSpPr>
          <p:spPr bwMode="black">
            <a:xfrm>
              <a:off x="1672" y="2727"/>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6" name="AutoShape 62"/>
            <p:cNvSpPr>
              <a:spLocks noChangeArrowheads="1"/>
            </p:cNvSpPr>
            <p:nvPr/>
          </p:nvSpPr>
          <p:spPr bwMode="black">
            <a:xfrm>
              <a:off x="1705" y="2619"/>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7" name="AutoShape 63"/>
            <p:cNvSpPr>
              <a:spLocks noChangeArrowheads="1"/>
            </p:cNvSpPr>
            <p:nvPr/>
          </p:nvSpPr>
          <p:spPr bwMode="black">
            <a:xfrm>
              <a:off x="1747" y="2580"/>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8" name="AutoShape 64"/>
            <p:cNvSpPr>
              <a:spLocks noChangeArrowheads="1"/>
            </p:cNvSpPr>
            <p:nvPr/>
          </p:nvSpPr>
          <p:spPr bwMode="black">
            <a:xfrm>
              <a:off x="1802" y="2629"/>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29" name="AutoShape 65"/>
            <p:cNvSpPr>
              <a:spLocks noChangeArrowheads="1"/>
            </p:cNvSpPr>
            <p:nvPr/>
          </p:nvSpPr>
          <p:spPr bwMode="black">
            <a:xfrm>
              <a:off x="1867" y="2719"/>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0" name="AutoShape 66"/>
            <p:cNvSpPr>
              <a:spLocks noChangeArrowheads="1"/>
            </p:cNvSpPr>
            <p:nvPr/>
          </p:nvSpPr>
          <p:spPr bwMode="black">
            <a:xfrm>
              <a:off x="1922" y="2768"/>
              <a:ext cx="35"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1" name="AutoShape 67"/>
            <p:cNvSpPr>
              <a:spLocks noChangeArrowheads="1"/>
            </p:cNvSpPr>
            <p:nvPr/>
          </p:nvSpPr>
          <p:spPr bwMode="black">
            <a:xfrm>
              <a:off x="1995" y="2832"/>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2" name="AutoShape 68"/>
            <p:cNvSpPr>
              <a:spLocks noChangeArrowheads="1"/>
            </p:cNvSpPr>
            <p:nvPr/>
          </p:nvSpPr>
          <p:spPr bwMode="black">
            <a:xfrm>
              <a:off x="2068" y="2881"/>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3" name="AutoShape 69"/>
            <p:cNvSpPr>
              <a:spLocks noChangeArrowheads="1"/>
            </p:cNvSpPr>
            <p:nvPr/>
          </p:nvSpPr>
          <p:spPr bwMode="black">
            <a:xfrm>
              <a:off x="2114" y="2908"/>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4" name="AutoShape 70"/>
            <p:cNvSpPr>
              <a:spLocks noChangeArrowheads="1"/>
            </p:cNvSpPr>
            <p:nvPr/>
          </p:nvSpPr>
          <p:spPr bwMode="black">
            <a:xfrm>
              <a:off x="2169" y="2874"/>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5" name="AutoShape 71"/>
            <p:cNvSpPr>
              <a:spLocks noChangeArrowheads="1"/>
            </p:cNvSpPr>
            <p:nvPr/>
          </p:nvSpPr>
          <p:spPr bwMode="black">
            <a:xfrm>
              <a:off x="2198" y="2718"/>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6" name="AutoShape 72"/>
            <p:cNvSpPr>
              <a:spLocks noChangeArrowheads="1"/>
            </p:cNvSpPr>
            <p:nvPr/>
          </p:nvSpPr>
          <p:spPr bwMode="black">
            <a:xfrm>
              <a:off x="2231" y="2666"/>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7" name="AutoShape 73"/>
            <p:cNvSpPr>
              <a:spLocks noChangeArrowheads="1"/>
            </p:cNvSpPr>
            <p:nvPr/>
          </p:nvSpPr>
          <p:spPr bwMode="black">
            <a:xfrm>
              <a:off x="2282" y="2712"/>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8" name="AutoShape 74"/>
            <p:cNvSpPr>
              <a:spLocks noChangeArrowheads="1"/>
            </p:cNvSpPr>
            <p:nvPr/>
          </p:nvSpPr>
          <p:spPr bwMode="black">
            <a:xfrm>
              <a:off x="2314" y="2792"/>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39" name="AutoShape 75"/>
            <p:cNvSpPr>
              <a:spLocks noChangeArrowheads="1"/>
            </p:cNvSpPr>
            <p:nvPr/>
          </p:nvSpPr>
          <p:spPr bwMode="black">
            <a:xfrm>
              <a:off x="2360" y="2762"/>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0" name="AutoShape 76"/>
            <p:cNvSpPr>
              <a:spLocks noChangeArrowheads="1"/>
            </p:cNvSpPr>
            <p:nvPr/>
          </p:nvSpPr>
          <p:spPr bwMode="black">
            <a:xfrm>
              <a:off x="2420" y="2768"/>
              <a:ext cx="36" cy="34"/>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1" name="AutoShape 77"/>
            <p:cNvSpPr>
              <a:spLocks noChangeArrowheads="1"/>
            </p:cNvSpPr>
            <p:nvPr/>
          </p:nvSpPr>
          <p:spPr bwMode="black">
            <a:xfrm>
              <a:off x="2470" y="2817"/>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2" name="AutoShape 78"/>
            <p:cNvSpPr>
              <a:spLocks noChangeArrowheads="1"/>
            </p:cNvSpPr>
            <p:nvPr/>
          </p:nvSpPr>
          <p:spPr bwMode="black">
            <a:xfrm>
              <a:off x="2534" y="2822"/>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3" name="AutoShape 79"/>
            <p:cNvSpPr>
              <a:spLocks noChangeArrowheads="1"/>
            </p:cNvSpPr>
            <p:nvPr/>
          </p:nvSpPr>
          <p:spPr bwMode="black">
            <a:xfrm>
              <a:off x="2599" y="2867"/>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4" name="AutoShape 80"/>
            <p:cNvSpPr>
              <a:spLocks noChangeArrowheads="1"/>
            </p:cNvSpPr>
            <p:nvPr/>
          </p:nvSpPr>
          <p:spPr bwMode="black">
            <a:xfrm>
              <a:off x="2658" y="2925"/>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5" name="AutoShape 81"/>
            <p:cNvSpPr>
              <a:spLocks noChangeArrowheads="1"/>
            </p:cNvSpPr>
            <p:nvPr/>
          </p:nvSpPr>
          <p:spPr bwMode="black">
            <a:xfrm>
              <a:off x="2741" y="2931"/>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6" name="AutoShape 82"/>
            <p:cNvSpPr>
              <a:spLocks noChangeArrowheads="1"/>
            </p:cNvSpPr>
            <p:nvPr/>
          </p:nvSpPr>
          <p:spPr bwMode="black">
            <a:xfrm>
              <a:off x="2833" y="2897"/>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7" name="AutoShape 83"/>
            <p:cNvSpPr>
              <a:spLocks noChangeArrowheads="1"/>
            </p:cNvSpPr>
            <p:nvPr/>
          </p:nvSpPr>
          <p:spPr bwMode="black">
            <a:xfrm>
              <a:off x="2871" y="2782"/>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8" name="AutoShape 84"/>
            <p:cNvSpPr>
              <a:spLocks noChangeArrowheads="1"/>
            </p:cNvSpPr>
            <p:nvPr/>
          </p:nvSpPr>
          <p:spPr bwMode="black">
            <a:xfrm>
              <a:off x="2890" y="2715"/>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49" name="AutoShape 85"/>
            <p:cNvSpPr>
              <a:spLocks noChangeArrowheads="1"/>
            </p:cNvSpPr>
            <p:nvPr/>
          </p:nvSpPr>
          <p:spPr bwMode="black">
            <a:xfrm>
              <a:off x="2949" y="2716"/>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0" name="AutoShape 86"/>
            <p:cNvSpPr>
              <a:spLocks noChangeArrowheads="1"/>
            </p:cNvSpPr>
            <p:nvPr/>
          </p:nvSpPr>
          <p:spPr bwMode="black">
            <a:xfrm>
              <a:off x="2978" y="2780"/>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1" name="AutoShape 87"/>
            <p:cNvSpPr>
              <a:spLocks noChangeArrowheads="1"/>
            </p:cNvSpPr>
            <p:nvPr/>
          </p:nvSpPr>
          <p:spPr bwMode="black">
            <a:xfrm>
              <a:off x="3042" y="2763"/>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2" name="AutoShape 88"/>
            <p:cNvSpPr>
              <a:spLocks noChangeArrowheads="1"/>
            </p:cNvSpPr>
            <p:nvPr/>
          </p:nvSpPr>
          <p:spPr bwMode="black">
            <a:xfrm>
              <a:off x="3087" y="2808"/>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3" name="AutoShape 89"/>
            <p:cNvSpPr>
              <a:spLocks noChangeArrowheads="1"/>
            </p:cNvSpPr>
            <p:nvPr/>
          </p:nvSpPr>
          <p:spPr bwMode="black">
            <a:xfrm>
              <a:off x="3157" y="2813"/>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4" name="AutoShape 90"/>
            <p:cNvSpPr>
              <a:spLocks noChangeArrowheads="1"/>
            </p:cNvSpPr>
            <p:nvPr/>
          </p:nvSpPr>
          <p:spPr bwMode="black">
            <a:xfrm>
              <a:off x="3217" y="2837"/>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5" name="AutoShape 91"/>
            <p:cNvSpPr>
              <a:spLocks noChangeArrowheads="1"/>
            </p:cNvSpPr>
            <p:nvPr/>
          </p:nvSpPr>
          <p:spPr bwMode="black">
            <a:xfrm>
              <a:off x="3272" y="2846"/>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6" name="AutoShape 92"/>
            <p:cNvSpPr>
              <a:spLocks noChangeArrowheads="1"/>
            </p:cNvSpPr>
            <p:nvPr/>
          </p:nvSpPr>
          <p:spPr bwMode="black">
            <a:xfrm>
              <a:off x="3336" y="2865"/>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7" name="AutoShape 93"/>
            <p:cNvSpPr>
              <a:spLocks noChangeArrowheads="1"/>
            </p:cNvSpPr>
            <p:nvPr/>
          </p:nvSpPr>
          <p:spPr bwMode="black">
            <a:xfrm>
              <a:off x="3400" y="2879"/>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8" name="AutoShape 94"/>
            <p:cNvSpPr>
              <a:spLocks noChangeArrowheads="1"/>
            </p:cNvSpPr>
            <p:nvPr/>
          </p:nvSpPr>
          <p:spPr bwMode="black">
            <a:xfrm>
              <a:off x="3460" y="2902"/>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59" name="AutoShape 95"/>
            <p:cNvSpPr>
              <a:spLocks noChangeArrowheads="1"/>
            </p:cNvSpPr>
            <p:nvPr/>
          </p:nvSpPr>
          <p:spPr bwMode="black">
            <a:xfrm>
              <a:off x="3524" y="2885"/>
              <a:ext cx="35"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0" name="AutoShape 96"/>
            <p:cNvSpPr>
              <a:spLocks noChangeArrowheads="1"/>
            </p:cNvSpPr>
            <p:nvPr/>
          </p:nvSpPr>
          <p:spPr bwMode="black">
            <a:xfrm>
              <a:off x="3588" y="2899"/>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1" name="AutoShape 97"/>
            <p:cNvSpPr>
              <a:spLocks noChangeArrowheads="1"/>
            </p:cNvSpPr>
            <p:nvPr/>
          </p:nvSpPr>
          <p:spPr bwMode="black">
            <a:xfrm>
              <a:off x="3652" y="2922"/>
              <a:ext cx="37"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2" name="AutoShape 98"/>
            <p:cNvSpPr>
              <a:spLocks noChangeArrowheads="1"/>
            </p:cNvSpPr>
            <p:nvPr/>
          </p:nvSpPr>
          <p:spPr bwMode="black">
            <a:xfrm>
              <a:off x="3721" y="2896"/>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3" name="AutoShape 99"/>
            <p:cNvSpPr>
              <a:spLocks noChangeArrowheads="1"/>
            </p:cNvSpPr>
            <p:nvPr/>
          </p:nvSpPr>
          <p:spPr bwMode="black">
            <a:xfrm>
              <a:off x="3783" y="2891"/>
              <a:ext cx="37"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4" name="AutoShape 100"/>
            <p:cNvSpPr>
              <a:spLocks noChangeArrowheads="1"/>
            </p:cNvSpPr>
            <p:nvPr/>
          </p:nvSpPr>
          <p:spPr bwMode="black">
            <a:xfrm>
              <a:off x="3851" y="2891"/>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5" name="AutoShape 101"/>
            <p:cNvSpPr>
              <a:spLocks noChangeArrowheads="1"/>
            </p:cNvSpPr>
            <p:nvPr/>
          </p:nvSpPr>
          <p:spPr bwMode="black">
            <a:xfrm>
              <a:off x="3928" y="2901"/>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6" name="AutoShape 102"/>
            <p:cNvSpPr>
              <a:spLocks noChangeArrowheads="1"/>
            </p:cNvSpPr>
            <p:nvPr/>
          </p:nvSpPr>
          <p:spPr bwMode="black">
            <a:xfrm>
              <a:off x="4000" y="2906"/>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7" name="AutoShape 103"/>
            <p:cNvSpPr>
              <a:spLocks noChangeArrowheads="1"/>
            </p:cNvSpPr>
            <p:nvPr/>
          </p:nvSpPr>
          <p:spPr bwMode="black">
            <a:xfrm>
              <a:off x="4063" y="2910"/>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8" name="AutoShape 104"/>
            <p:cNvSpPr>
              <a:spLocks noChangeArrowheads="1"/>
            </p:cNvSpPr>
            <p:nvPr/>
          </p:nvSpPr>
          <p:spPr bwMode="black">
            <a:xfrm>
              <a:off x="4135" y="2929"/>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69" name="AutoShape 105"/>
            <p:cNvSpPr>
              <a:spLocks noChangeArrowheads="1"/>
            </p:cNvSpPr>
            <p:nvPr/>
          </p:nvSpPr>
          <p:spPr bwMode="black">
            <a:xfrm>
              <a:off x="4208" y="2939"/>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70" name="AutoShape 106"/>
            <p:cNvSpPr>
              <a:spLocks noChangeArrowheads="1"/>
            </p:cNvSpPr>
            <p:nvPr/>
          </p:nvSpPr>
          <p:spPr bwMode="black">
            <a:xfrm>
              <a:off x="4282" y="2931"/>
              <a:ext cx="35"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71" name="AutoShape 107"/>
            <p:cNvSpPr>
              <a:spLocks noChangeArrowheads="1"/>
            </p:cNvSpPr>
            <p:nvPr/>
          </p:nvSpPr>
          <p:spPr bwMode="black">
            <a:xfrm>
              <a:off x="4386" y="2949"/>
              <a:ext cx="36" cy="36"/>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72" name="Line 108"/>
            <p:cNvSpPr>
              <a:spLocks noChangeShapeType="1"/>
            </p:cNvSpPr>
            <p:nvPr/>
          </p:nvSpPr>
          <p:spPr bwMode="auto">
            <a:xfrm flipH="1">
              <a:off x="4407" y="2930"/>
              <a:ext cx="43" cy="0"/>
            </a:xfrm>
            <a:prstGeom prst="line">
              <a:avLst/>
            </a:prstGeom>
            <a:noFill/>
            <a:ln w="19050">
              <a:solidFill>
                <a:srgbClr val="FFFFFF"/>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73" name="AutoShape 109"/>
            <p:cNvSpPr>
              <a:spLocks noChangeArrowheads="1"/>
            </p:cNvSpPr>
            <p:nvPr/>
          </p:nvSpPr>
          <p:spPr bwMode="black">
            <a:xfrm>
              <a:off x="2787" y="2950"/>
              <a:ext cx="36" cy="35"/>
            </a:xfrm>
            <a:prstGeom prst="triangle">
              <a:avLst>
                <a:gd name="adj" fmla="val 50000"/>
              </a:avLst>
            </a:prstGeom>
            <a:solidFill>
              <a:srgbClr val="85A789"/>
            </a:solidFill>
            <a:ln w="28575">
              <a:solidFill>
                <a:srgbClr val="FF6600"/>
              </a:solidFill>
              <a:miter lim="800000"/>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grpSp>
      <p:sp>
        <p:nvSpPr>
          <p:cNvPr id="274" name="Rectangle 110"/>
          <p:cNvSpPr>
            <a:spLocks noChangeArrowheads="1"/>
          </p:cNvSpPr>
          <p:nvPr/>
        </p:nvSpPr>
        <p:spPr bwMode="auto">
          <a:xfrm>
            <a:off x="2295525" y="3365500"/>
            <a:ext cx="4545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algn="ctr"/>
            <a:r>
              <a:rPr lang="en-GB" sz="1600" b="1">
                <a:solidFill>
                  <a:srgbClr val="000000"/>
                </a:solidFill>
                <a:latin typeface="Times New Roman" pitchFamily="18" charset="0"/>
                <a:ea typeface="MS PGothic" pitchFamily="34" charset="-128"/>
                <a:cs typeface="Times New Roman" pitchFamily="18" charset="0"/>
              </a:rPr>
              <a:t>Hyperglycaemia due to increase in fasting glucose</a:t>
            </a:r>
          </a:p>
        </p:txBody>
      </p:sp>
      <p:grpSp>
        <p:nvGrpSpPr>
          <p:cNvPr id="275" name="Group 111"/>
          <p:cNvGrpSpPr>
            <a:grpSpLocks/>
          </p:cNvGrpSpPr>
          <p:nvPr/>
        </p:nvGrpSpPr>
        <p:grpSpPr bwMode="auto">
          <a:xfrm>
            <a:off x="2079625" y="1973263"/>
            <a:ext cx="5056188" cy="1289050"/>
            <a:chOff x="1214" y="1299"/>
            <a:chExt cx="3185" cy="812"/>
          </a:xfrm>
        </p:grpSpPr>
        <p:grpSp>
          <p:nvGrpSpPr>
            <p:cNvPr id="19508" name="Group 112"/>
            <p:cNvGrpSpPr>
              <a:grpSpLocks/>
            </p:cNvGrpSpPr>
            <p:nvPr/>
          </p:nvGrpSpPr>
          <p:grpSpPr bwMode="auto">
            <a:xfrm>
              <a:off x="1214" y="1403"/>
              <a:ext cx="3185" cy="708"/>
              <a:chOff x="1214" y="1403"/>
              <a:chExt cx="3185" cy="708"/>
            </a:xfrm>
          </p:grpSpPr>
          <p:sp>
            <p:nvSpPr>
              <p:cNvPr id="278" name="Freeform 113"/>
              <p:cNvSpPr>
                <a:spLocks/>
              </p:cNvSpPr>
              <p:nvPr/>
            </p:nvSpPr>
            <p:spPr bwMode="gray">
              <a:xfrm>
                <a:off x="1234" y="1417"/>
                <a:ext cx="3139" cy="694"/>
              </a:xfrm>
              <a:custGeom>
                <a:avLst/>
                <a:gdLst>
                  <a:gd name="T0" fmla="*/ 58 w 3472"/>
                  <a:gd name="T1" fmla="*/ 649 h 783"/>
                  <a:gd name="T2" fmla="*/ 188 w 3472"/>
                  <a:gd name="T3" fmla="*/ 673 h 783"/>
                  <a:gd name="T4" fmla="*/ 333 w 3472"/>
                  <a:gd name="T5" fmla="*/ 677 h 783"/>
                  <a:gd name="T6" fmla="*/ 438 w 3472"/>
                  <a:gd name="T7" fmla="*/ 653 h 783"/>
                  <a:gd name="T8" fmla="*/ 482 w 3472"/>
                  <a:gd name="T9" fmla="*/ 299 h 783"/>
                  <a:gd name="T10" fmla="*/ 574 w 3472"/>
                  <a:gd name="T11" fmla="*/ 86 h 783"/>
                  <a:gd name="T12" fmla="*/ 684 w 3472"/>
                  <a:gd name="T13" fmla="*/ 100 h 783"/>
                  <a:gd name="T14" fmla="*/ 892 w 3472"/>
                  <a:gd name="T15" fmla="*/ 384 h 783"/>
                  <a:gd name="T16" fmla="*/ 979 w 3472"/>
                  <a:gd name="T17" fmla="*/ 223 h 783"/>
                  <a:gd name="T18" fmla="*/ 1037 w 3472"/>
                  <a:gd name="T19" fmla="*/ 49 h 783"/>
                  <a:gd name="T20" fmla="*/ 1109 w 3472"/>
                  <a:gd name="T21" fmla="*/ 15 h 783"/>
                  <a:gd name="T22" fmla="*/ 1205 w 3472"/>
                  <a:gd name="T23" fmla="*/ 43 h 783"/>
                  <a:gd name="T24" fmla="*/ 1283 w 3472"/>
                  <a:gd name="T25" fmla="*/ 120 h 783"/>
                  <a:gd name="T26" fmla="*/ 1364 w 3472"/>
                  <a:gd name="T27" fmla="*/ 162 h 783"/>
                  <a:gd name="T28" fmla="*/ 1418 w 3472"/>
                  <a:gd name="T29" fmla="*/ 261 h 783"/>
                  <a:gd name="T30" fmla="*/ 1475 w 3472"/>
                  <a:gd name="T31" fmla="*/ 361 h 783"/>
                  <a:gd name="T32" fmla="*/ 1538 w 3472"/>
                  <a:gd name="T33" fmla="*/ 436 h 783"/>
                  <a:gd name="T34" fmla="*/ 1610 w 3472"/>
                  <a:gd name="T35" fmla="*/ 446 h 783"/>
                  <a:gd name="T36" fmla="*/ 1630 w 3472"/>
                  <a:gd name="T37" fmla="*/ 327 h 783"/>
                  <a:gd name="T38" fmla="*/ 1664 w 3472"/>
                  <a:gd name="T39" fmla="*/ 205 h 783"/>
                  <a:gd name="T40" fmla="*/ 1692 w 3472"/>
                  <a:gd name="T41" fmla="*/ 96 h 783"/>
                  <a:gd name="T42" fmla="*/ 1746 w 3472"/>
                  <a:gd name="T43" fmla="*/ 53 h 783"/>
                  <a:gd name="T44" fmla="*/ 1833 w 3472"/>
                  <a:gd name="T45" fmla="*/ 58 h 783"/>
                  <a:gd name="T46" fmla="*/ 1876 w 3472"/>
                  <a:gd name="T47" fmla="*/ 114 h 783"/>
                  <a:gd name="T48" fmla="*/ 1938 w 3472"/>
                  <a:gd name="T49" fmla="*/ 185 h 783"/>
                  <a:gd name="T50" fmla="*/ 2021 w 3472"/>
                  <a:gd name="T51" fmla="*/ 209 h 783"/>
                  <a:gd name="T52" fmla="*/ 2079 w 3472"/>
                  <a:gd name="T53" fmla="*/ 252 h 783"/>
                  <a:gd name="T54" fmla="*/ 2145 w 3472"/>
                  <a:gd name="T55" fmla="*/ 280 h 783"/>
                  <a:gd name="T56" fmla="*/ 2218 w 3472"/>
                  <a:gd name="T57" fmla="*/ 337 h 783"/>
                  <a:gd name="T58" fmla="*/ 2276 w 3472"/>
                  <a:gd name="T59" fmla="*/ 422 h 783"/>
                  <a:gd name="T60" fmla="*/ 2339 w 3472"/>
                  <a:gd name="T61" fmla="*/ 426 h 783"/>
                  <a:gd name="T62" fmla="*/ 2406 w 3472"/>
                  <a:gd name="T63" fmla="*/ 474 h 783"/>
                  <a:gd name="T64" fmla="*/ 2507 w 3472"/>
                  <a:gd name="T65" fmla="*/ 479 h 783"/>
                  <a:gd name="T66" fmla="*/ 2585 w 3472"/>
                  <a:gd name="T67" fmla="*/ 521 h 783"/>
                  <a:gd name="T68" fmla="*/ 2647 w 3472"/>
                  <a:gd name="T69" fmla="*/ 526 h 783"/>
                  <a:gd name="T70" fmla="*/ 2744 w 3472"/>
                  <a:gd name="T71" fmla="*/ 564 h 783"/>
                  <a:gd name="T72" fmla="*/ 2806 w 3472"/>
                  <a:gd name="T73" fmla="*/ 602 h 783"/>
                  <a:gd name="T74" fmla="*/ 2893 w 3472"/>
                  <a:gd name="T75" fmla="*/ 588 h 783"/>
                  <a:gd name="T76" fmla="*/ 2965 w 3472"/>
                  <a:gd name="T77" fmla="*/ 588 h 783"/>
                  <a:gd name="T78" fmla="*/ 3062 w 3472"/>
                  <a:gd name="T79" fmla="*/ 582 h 783"/>
                  <a:gd name="T80" fmla="*/ 3139 w 3472"/>
                  <a:gd name="T81" fmla="*/ 635 h 7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2"/>
                  <a:gd name="T124" fmla="*/ 0 h 783"/>
                  <a:gd name="T125" fmla="*/ 3472 w 3472"/>
                  <a:gd name="T126" fmla="*/ 783 h 7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2" h="783">
                    <a:moveTo>
                      <a:pt x="0" y="705"/>
                    </a:moveTo>
                    <a:cubicBezTo>
                      <a:pt x="20" y="714"/>
                      <a:pt x="41" y="724"/>
                      <a:pt x="64" y="732"/>
                    </a:cubicBezTo>
                    <a:cubicBezTo>
                      <a:pt x="86" y="739"/>
                      <a:pt x="109" y="748"/>
                      <a:pt x="133" y="753"/>
                    </a:cubicBezTo>
                    <a:cubicBezTo>
                      <a:pt x="157" y="757"/>
                      <a:pt x="182" y="757"/>
                      <a:pt x="208" y="759"/>
                    </a:cubicBezTo>
                    <a:cubicBezTo>
                      <a:pt x="233" y="760"/>
                      <a:pt x="261" y="763"/>
                      <a:pt x="288" y="764"/>
                    </a:cubicBezTo>
                    <a:cubicBezTo>
                      <a:pt x="314" y="764"/>
                      <a:pt x="344" y="763"/>
                      <a:pt x="368" y="764"/>
                    </a:cubicBezTo>
                    <a:cubicBezTo>
                      <a:pt x="392" y="764"/>
                      <a:pt x="412" y="773"/>
                      <a:pt x="432" y="769"/>
                    </a:cubicBezTo>
                    <a:cubicBezTo>
                      <a:pt x="451" y="764"/>
                      <a:pt x="474" y="783"/>
                      <a:pt x="485" y="737"/>
                    </a:cubicBezTo>
                    <a:cubicBezTo>
                      <a:pt x="495" y="690"/>
                      <a:pt x="488" y="558"/>
                      <a:pt x="496" y="492"/>
                    </a:cubicBezTo>
                    <a:cubicBezTo>
                      <a:pt x="503" y="425"/>
                      <a:pt x="519" y="387"/>
                      <a:pt x="533" y="337"/>
                    </a:cubicBezTo>
                    <a:cubicBezTo>
                      <a:pt x="546" y="286"/>
                      <a:pt x="559" y="227"/>
                      <a:pt x="576" y="188"/>
                    </a:cubicBezTo>
                    <a:cubicBezTo>
                      <a:pt x="592" y="148"/>
                      <a:pt x="616" y="109"/>
                      <a:pt x="635" y="97"/>
                    </a:cubicBezTo>
                    <a:cubicBezTo>
                      <a:pt x="653" y="84"/>
                      <a:pt x="667" y="110"/>
                      <a:pt x="688" y="113"/>
                    </a:cubicBezTo>
                    <a:cubicBezTo>
                      <a:pt x="708" y="115"/>
                      <a:pt x="734" y="105"/>
                      <a:pt x="757" y="113"/>
                    </a:cubicBezTo>
                    <a:cubicBezTo>
                      <a:pt x="779" y="120"/>
                      <a:pt x="782" y="107"/>
                      <a:pt x="821" y="161"/>
                    </a:cubicBezTo>
                    <a:cubicBezTo>
                      <a:pt x="859" y="214"/>
                      <a:pt x="948" y="391"/>
                      <a:pt x="987" y="433"/>
                    </a:cubicBezTo>
                    <a:cubicBezTo>
                      <a:pt x="1025" y="474"/>
                      <a:pt x="1035" y="442"/>
                      <a:pt x="1051" y="412"/>
                    </a:cubicBezTo>
                    <a:cubicBezTo>
                      <a:pt x="1067" y="381"/>
                      <a:pt x="1071" y="300"/>
                      <a:pt x="1083" y="252"/>
                    </a:cubicBezTo>
                    <a:cubicBezTo>
                      <a:pt x="1094" y="203"/>
                      <a:pt x="1109" y="151"/>
                      <a:pt x="1120" y="119"/>
                    </a:cubicBezTo>
                    <a:cubicBezTo>
                      <a:pt x="1130" y="86"/>
                      <a:pt x="1136" y="73"/>
                      <a:pt x="1147" y="55"/>
                    </a:cubicBezTo>
                    <a:cubicBezTo>
                      <a:pt x="1157" y="36"/>
                      <a:pt x="1170" y="13"/>
                      <a:pt x="1184" y="7"/>
                    </a:cubicBezTo>
                    <a:cubicBezTo>
                      <a:pt x="1197" y="0"/>
                      <a:pt x="1209" y="12"/>
                      <a:pt x="1227" y="17"/>
                    </a:cubicBezTo>
                    <a:cubicBezTo>
                      <a:pt x="1244" y="21"/>
                      <a:pt x="1273" y="27"/>
                      <a:pt x="1291" y="33"/>
                    </a:cubicBezTo>
                    <a:cubicBezTo>
                      <a:pt x="1308" y="38"/>
                      <a:pt x="1321" y="43"/>
                      <a:pt x="1333" y="49"/>
                    </a:cubicBezTo>
                    <a:cubicBezTo>
                      <a:pt x="1344" y="54"/>
                      <a:pt x="1345" y="50"/>
                      <a:pt x="1360" y="65"/>
                    </a:cubicBezTo>
                    <a:cubicBezTo>
                      <a:pt x="1374" y="79"/>
                      <a:pt x="1404" y="117"/>
                      <a:pt x="1419" y="135"/>
                    </a:cubicBezTo>
                    <a:cubicBezTo>
                      <a:pt x="1433" y="152"/>
                      <a:pt x="1430" y="164"/>
                      <a:pt x="1445" y="172"/>
                    </a:cubicBezTo>
                    <a:cubicBezTo>
                      <a:pt x="1459" y="179"/>
                      <a:pt x="1493" y="176"/>
                      <a:pt x="1509" y="183"/>
                    </a:cubicBezTo>
                    <a:cubicBezTo>
                      <a:pt x="1524" y="189"/>
                      <a:pt x="1526" y="190"/>
                      <a:pt x="1536" y="209"/>
                    </a:cubicBezTo>
                    <a:cubicBezTo>
                      <a:pt x="1545" y="227"/>
                      <a:pt x="1559" y="274"/>
                      <a:pt x="1568" y="295"/>
                    </a:cubicBezTo>
                    <a:cubicBezTo>
                      <a:pt x="1576" y="315"/>
                      <a:pt x="1578" y="313"/>
                      <a:pt x="1589" y="332"/>
                    </a:cubicBezTo>
                    <a:cubicBezTo>
                      <a:pt x="1599" y="350"/>
                      <a:pt x="1620" y="386"/>
                      <a:pt x="1632" y="407"/>
                    </a:cubicBezTo>
                    <a:cubicBezTo>
                      <a:pt x="1643" y="427"/>
                      <a:pt x="1647" y="440"/>
                      <a:pt x="1659" y="455"/>
                    </a:cubicBezTo>
                    <a:cubicBezTo>
                      <a:pt x="1670" y="469"/>
                      <a:pt x="1687" y="483"/>
                      <a:pt x="1701" y="492"/>
                    </a:cubicBezTo>
                    <a:cubicBezTo>
                      <a:pt x="1714" y="500"/>
                      <a:pt x="1725" y="501"/>
                      <a:pt x="1739" y="503"/>
                    </a:cubicBezTo>
                    <a:cubicBezTo>
                      <a:pt x="1752" y="504"/>
                      <a:pt x="1774" y="510"/>
                      <a:pt x="1781" y="503"/>
                    </a:cubicBezTo>
                    <a:cubicBezTo>
                      <a:pt x="1788" y="495"/>
                      <a:pt x="1777" y="482"/>
                      <a:pt x="1781" y="460"/>
                    </a:cubicBezTo>
                    <a:cubicBezTo>
                      <a:pt x="1784" y="437"/>
                      <a:pt x="1795" y="393"/>
                      <a:pt x="1803" y="369"/>
                    </a:cubicBezTo>
                    <a:cubicBezTo>
                      <a:pt x="1810" y="344"/>
                      <a:pt x="1817" y="333"/>
                      <a:pt x="1824" y="311"/>
                    </a:cubicBezTo>
                    <a:cubicBezTo>
                      <a:pt x="1830" y="288"/>
                      <a:pt x="1835" y="255"/>
                      <a:pt x="1840" y="231"/>
                    </a:cubicBezTo>
                    <a:cubicBezTo>
                      <a:pt x="1844" y="207"/>
                      <a:pt x="1845" y="187"/>
                      <a:pt x="1851" y="167"/>
                    </a:cubicBezTo>
                    <a:cubicBezTo>
                      <a:pt x="1856" y="146"/>
                      <a:pt x="1865" y="122"/>
                      <a:pt x="1872" y="108"/>
                    </a:cubicBezTo>
                    <a:cubicBezTo>
                      <a:pt x="1878" y="93"/>
                      <a:pt x="1878" y="88"/>
                      <a:pt x="1888" y="81"/>
                    </a:cubicBezTo>
                    <a:cubicBezTo>
                      <a:pt x="1897" y="73"/>
                      <a:pt x="1916" y="70"/>
                      <a:pt x="1931" y="60"/>
                    </a:cubicBezTo>
                    <a:cubicBezTo>
                      <a:pt x="1945" y="49"/>
                      <a:pt x="1957" y="16"/>
                      <a:pt x="1973" y="17"/>
                    </a:cubicBezTo>
                    <a:cubicBezTo>
                      <a:pt x="1989" y="17"/>
                      <a:pt x="2014" y="51"/>
                      <a:pt x="2027" y="65"/>
                    </a:cubicBezTo>
                    <a:cubicBezTo>
                      <a:pt x="2039" y="78"/>
                      <a:pt x="2040" y="86"/>
                      <a:pt x="2048" y="97"/>
                    </a:cubicBezTo>
                    <a:cubicBezTo>
                      <a:pt x="2056" y="107"/>
                      <a:pt x="2066" y="119"/>
                      <a:pt x="2075" y="129"/>
                    </a:cubicBezTo>
                    <a:cubicBezTo>
                      <a:pt x="2083" y="138"/>
                      <a:pt x="2089" y="142"/>
                      <a:pt x="2101" y="156"/>
                    </a:cubicBezTo>
                    <a:cubicBezTo>
                      <a:pt x="2112" y="169"/>
                      <a:pt x="2128" y="198"/>
                      <a:pt x="2144" y="209"/>
                    </a:cubicBezTo>
                    <a:cubicBezTo>
                      <a:pt x="2159" y="219"/>
                      <a:pt x="2176" y="215"/>
                      <a:pt x="2192" y="220"/>
                    </a:cubicBezTo>
                    <a:cubicBezTo>
                      <a:pt x="2207" y="224"/>
                      <a:pt x="2223" y="229"/>
                      <a:pt x="2235" y="236"/>
                    </a:cubicBezTo>
                    <a:cubicBezTo>
                      <a:pt x="2246" y="242"/>
                      <a:pt x="2250" y="249"/>
                      <a:pt x="2261" y="257"/>
                    </a:cubicBezTo>
                    <a:cubicBezTo>
                      <a:pt x="2271" y="265"/>
                      <a:pt x="2288" y="276"/>
                      <a:pt x="2299" y="284"/>
                    </a:cubicBezTo>
                    <a:cubicBezTo>
                      <a:pt x="2309" y="292"/>
                      <a:pt x="2312" y="299"/>
                      <a:pt x="2325" y="305"/>
                    </a:cubicBezTo>
                    <a:cubicBezTo>
                      <a:pt x="2337" y="310"/>
                      <a:pt x="2357" y="312"/>
                      <a:pt x="2373" y="316"/>
                    </a:cubicBezTo>
                    <a:cubicBezTo>
                      <a:pt x="2388" y="319"/>
                      <a:pt x="2402" y="316"/>
                      <a:pt x="2416" y="327"/>
                    </a:cubicBezTo>
                    <a:cubicBezTo>
                      <a:pt x="2429" y="337"/>
                      <a:pt x="2443" y="365"/>
                      <a:pt x="2453" y="380"/>
                    </a:cubicBezTo>
                    <a:cubicBezTo>
                      <a:pt x="2462" y="394"/>
                      <a:pt x="2464" y="401"/>
                      <a:pt x="2475" y="417"/>
                    </a:cubicBezTo>
                    <a:cubicBezTo>
                      <a:pt x="2485" y="432"/>
                      <a:pt x="2505" y="462"/>
                      <a:pt x="2517" y="476"/>
                    </a:cubicBezTo>
                    <a:cubicBezTo>
                      <a:pt x="2528" y="489"/>
                      <a:pt x="2532" y="496"/>
                      <a:pt x="2544" y="497"/>
                    </a:cubicBezTo>
                    <a:cubicBezTo>
                      <a:pt x="2555" y="497"/>
                      <a:pt x="2573" y="483"/>
                      <a:pt x="2587" y="481"/>
                    </a:cubicBezTo>
                    <a:cubicBezTo>
                      <a:pt x="2600" y="478"/>
                      <a:pt x="2611" y="472"/>
                      <a:pt x="2624" y="481"/>
                    </a:cubicBezTo>
                    <a:cubicBezTo>
                      <a:pt x="2636" y="489"/>
                      <a:pt x="2647" y="525"/>
                      <a:pt x="2661" y="535"/>
                    </a:cubicBezTo>
                    <a:cubicBezTo>
                      <a:pt x="2674" y="544"/>
                      <a:pt x="2685" y="539"/>
                      <a:pt x="2704" y="540"/>
                    </a:cubicBezTo>
                    <a:cubicBezTo>
                      <a:pt x="2722" y="540"/>
                      <a:pt x="2755" y="532"/>
                      <a:pt x="2773" y="540"/>
                    </a:cubicBezTo>
                    <a:cubicBezTo>
                      <a:pt x="2790" y="547"/>
                      <a:pt x="2796" y="575"/>
                      <a:pt x="2811" y="583"/>
                    </a:cubicBezTo>
                    <a:cubicBezTo>
                      <a:pt x="2825" y="590"/>
                      <a:pt x="2845" y="588"/>
                      <a:pt x="2859" y="588"/>
                    </a:cubicBezTo>
                    <a:cubicBezTo>
                      <a:pt x="2872" y="588"/>
                      <a:pt x="2879" y="582"/>
                      <a:pt x="2891" y="583"/>
                    </a:cubicBezTo>
                    <a:cubicBezTo>
                      <a:pt x="2902" y="583"/>
                      <a:pt x="2917" y="588"/>
                      <a:pt x="2928" y="593"/>
                    </a:cubicBezTo>
                    <a:cubicBezTo>
                      <a:pt x="2938" y="597"/>
                      <a:pt x="2937" y="601"/>
                      <a:pt x="2955" y="609"/>
                    </a:cubicBezTo>
                    <a:cubicBezTo>
                      <a:pt x="2972" y="616"/>
                      <a:pt x="3017" y="628"/>
                      <a:pt x="3035" y="636"/>
                    </a:cubicBezTo>
                    <a:cubicBezTo>
                      <a:pt x="3052" y="644"/>
                      <a:pt x="3049" y="649"/>
                      <a:pt x="3061" y="657"/>
                    </a:cubicBezTo>
                    <a:cubicBezTo>
                      <a:pt x="3072" y="664"/>
                      <a:pt x="3091" y="677"/>
                      <a:pt x="3104" y="679"/>
                    </a:cubicBezTo>
                    <a:cubicBezTo>
                      <a:pt x="3116" y="680"/>
                      <a:pt x="3120" y="670"/>
                      <a:pt x="3136" y="668"/>
                    </a:cubicBezTo>
                    <a:cubicBezTo>
                      <a:pt x="3151" y="665"/>
                      <a:pt x="3183" y="663"/>
                      <a:pt x="3200" y="663"/>
                    </a:cubicBezTo>
                    <a:cubicBezTo>
                      <a:pt x="3216" y="663"/>
                      <a:pt x="3223" y="668"/>
                      <a:pt x="3237" y="668"/>
                    </a:cubicBezTo>
                    <a:cubicBezTo>
                      <a:pt x="3250" y="668"/>
                      <a:pt x="3263" y="665"/>
                      <a:pt x="3280" y="663"/>
                    </a:cubicBezTo>
                    <a:cubicBezTo>
                      <a:pt x="3296" y="660"/>
                      <a:pt x="3321" y="652"/>
                      <a:pt x="3339" y="652"/>
                    </a:cubicBezTo>
                    <a:cubicBezTo>
                      <a:pt x="3356" y="651"/>
                      <a:pt x="3372" y="652"/>
                      <a:pt x="3387" y="657"/>
                    </a:cubicBezTo>
                    <a:cubicBezTo>
                      <a:pt x="3401" y="661"/>
                      <a:pt x="3409" y="669"/>
                      <a:pt x="3424" y="679"/>
                    </a:cubicBezTo>
                    <a:cubicBezTo>
                      <a:pt x="3438" y="688"/>
                      <a:pt x="3455" y="702"/>
                      <a:pt x="3472" y="716"/>
                    </a:cubicBezTo>
                  </a:path>
                </a:pathLst>
              </a:custGeom>
              <a:no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79" name="Oval 114"/>
              <p:cNvSpPr>
                <a:spLocks noChangeArrowheads="1"/>
              </p:cNvSpPr>
              <p:nvPr/>
            </p:nvSpPr>
            <p:spPr bwMode="gray">
              <a:xfrm>
                <a:off x="1273" y="204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0" name="Oval 115"/>
              <p:cNvSpPr>
                <a:spLocks noChangeArrowheads="1"/>
              </p:cNvSpPr>
              <p:nvPr/>
            </p:nvSpPr>
            <p:spPr bwMode="gray">
              <a:xfrm>
                <a:off x="1214" y="201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1" name="Oval 116"/>
              <p:cNvSpPr>
                <a:spLocks noChangeArrowheads="1"/>
              </p:cNvSpPr>
              <p:nvPr/>
            </p:nvSpPr>
            <p:spPr bwMode="gray">
              <a:xfrm>
                <a:off x="1346" y="2064"/>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2" name="Oval 117"/>
              <p:cNvSpPr>
                <a:spLocks noChangeArrowheads="1"/>
              </p:cNvSpPr>
              <p:nvPr/>
            </p:nvSpPr>
            <p:spPr bwMode="gray">
              <a:xfrm>
                <a:off x="1405" y="2064"/>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3" name="Oval 118"/>
              <p:cNvSpPr>
                <a:spLocks noChangeArrowheads="1"/>
              </p:cNvSpPr>
              <p:nvPr/>
            </p:nvSpPr>
            <p:spPr bwMode="gray">
              <a:xfrm>
                <a:off x="1483" y="206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4" name="Oval 119"/>
              <p:cNvSpPr>
                <a:spLocks noChangeArrowheads="1"/>
              </p:cNvSpPr>
              <p:nvPr/>
            </p:nvSpPr>
            <p:spPr bwMode="gray">
              <a:xfrm>
                <a:off x="1547" y="2075"/>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5" name="Oval 120"/>
              <p:cNvSpPr>
                <a:spLocks noChangeArrowheads="1"/>
              </p:cNvSpPr>
              <p:nvPr/>
            </p:nvSpPr>
            <p:spPr bwMode="gray">
              <a:xfrm>
                <a:off x="1606" y="207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6" name="Oval 121"/>
              <p:cNvSpPr>
                <a:spLocks noChangeArrowheads="1"/>
              </p:cNvSpPr>
              <p:nvPr/>
            </p:nvSpPr>
            <p:spPr bwMode="gray">
              <a:xfrm>
                <a:off x="1653" y="204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7" name="Oval 122"/>
              <p:cNvSpPr>
                <a:spLocks noChangeArrowheads="1"/>
              </p:cNvSpPr>
              <p:nvPr/>
            </p:nvSpPr>
            <p:spPr bwMode="gray">
              <a:xfrm>
                <a:off x="1667" y="181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8" name="Oval 123"/>
              <p:cNvSpPr>
                <a:spLocks noChangeArrowheads="1"/>
              </p:cNvSpPr>
              <p:nvPr/>
            </p:nvSpPr>
            <p:spPr bwMode="gray">
              <a:xfrm>
                <a:off x="1700" y="1692"/>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89" name="Oval 124"/>
              <p:cNvSpPr>
                <a:spLocks noChangeArrowheads="1"/>
              </p:cNvSpPr>
              <p:nvPr/>
            </p:nvSpPr>
            <p:spPr bwMode="gray">
              <a:xfrm>
                <a:off x="1741" y="156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0" name="Oval 125"/>
              <p:cNvSpPr>
                <a:spLocks noChangeArrowheads="1"/>
              </p:cNvSpPr>
              <p:nvPr/>
            </p:nvSpPr>
            <p:spPr bwMode="gray">
              <a:xfrm>
                <a:off x="1787" y="1482"/>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1" name="Oval 126"/>
              <p:cNvSpPr>
                <a:spLocks noChangeArrowheads="1"/>
              </p:cNvSpPr>
              <p:nvPr/>
            </p:nvSpPr>
            <p:spPr bwMode="gray">
              <a:xfrm>
                <a:off x="1847" y="150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2" name="Oval 127"/>
              <p:cNvSpPr>
                <a:spLocks noChangeArrowheads="1"/>
              </p:cNvSpPr>
              <p:nvPr/>
            </p:nvSpPr>
            <p:spPr bwMode="gray">
              <a:xfrm>
                <a:off x="1907" y="149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3" name="Oval 128"/>
              <p:cNvSpPr>
                <a:spLocks noChangeArrowheads="1"/>
              </p:cNvSpPr>
              <p:nvPr/>
            </p:nvSpPr>
            <p:spPr bwMode="gray">
              <a:xfrm>
                <a:off x="2119" y="1787"/>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4" name="Oval 129"/>
              <p:cNvSpPr>
                <a:spLocks noChangeArrowheads="1"/>
              </p:cNvSpPr>
              <p:nvPr/>
            </p:nvSpPr>
            <p:spPr bwMode="gray">
              <a:xfrm>
                <a:off x="2165" y="176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5" name="Oval 130"/>
              <p:cNvSpPr>
                <a:spLocks noChangeArrowheads="1"/>
              </p:cNvSpPr>
              <p:nvPr/>
            </p:nvSpPr>
            <p:spPr bwMode="gray">
              <a:xfrm>
                <a:off x="2194" y="162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6" name="Oval 131"/>
              <p:cNvSpPr>
                <a:spLocks noChangeArrowheads="1"/>
              </p:cNvSpPr>
              <p:nvPr/>
            </p:nvSpPr>
            <p:spPr bwMode="gray">
              <a:xfrm>
                <a:off x="2233" y="150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7" name="Oval 132"/>
              <p:cNvSpPr>
                <a:spLocks noChangeArrowheads="1"/>
              </p:cNvSpPr>
              <p:nvPr/>
            </p:nvSpPr>
            <p:spPr bwMode="gray">
              <a:xfrm>
                <a:off x="2257" y="145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8" name="Oval 133"/>
              <p:cNvSpPr>
                <a:spLocks noChangeArrowheads="1"/>
              </p:cNvSpPr>
              <p:nvPr/>
            </p:nvSpPr>
            <p:spPr bwMode="gray">
              <a:xfrm>
                <a:off x="2298" y="141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299" name="Oval 134"/>
              <p:cNvSpPr>
                <a:spLocks noChangeArrowheads="1"/>
              </p:cNvSpPr>
              <p:nvPr/>
            </p:nvSpPr>
            <p:spPr bwMode="gray">
              <a:xfrm>
                <a:off x="2344" y="141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0" name="Oval 135"/>
              <p:cNvSpPr>
                <a:spLocks noChangeArrowheads="1"/>
              </p:cNvSpPr>
              <p:nvPr/>
            </p:nvSpPr>
            <p:spPr bwMode="gray">
              <a:xfrm>
                <a:off x="2404" y="1435"/>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1" name="Oval 136"/>
              <p:cNvSpPr>
                <a:spLocks noChangeArrowheads="1"/>
              </p:cNvSpPr>
              <p:nvPr/>
            </p:nvSpPr>
            <p:spPr bwMode="gray">
              <a:xfrm>
                <a:off x="2464" y="1467"/>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2" name="Oval 137"/>
              <p:cNvSpPr>
                <a:spLocks noChangeArrowheads="1"/>
              </p:cNvSpPr>
              <p:nvPr/>
            </p:nvSpPr>
            <p:spPr bwMode="gray">
              <a:xfrm>
                <a:off x="2523" y="152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3" name="Oval 138"/>
              <p:cNvSpPr>
                <a:spLocks noChangeArrowheads="1"/>
              </p:cNvSpPr>
              <p:nvPr/>
            </p:nvSpPr>
            <p:spPr bwMode="gray">
              <a:xfrm>
                <a:off x="2597" y="157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4" name="Oval 139"/>
              <p:cNvSpPr>
                <a:spLocks noChangeArrowheads="1"/>
              </p:cNvSpPr>
              <p:nvPr/>
            </p:nvSpPr>
            <p:spPr bwMode="gray">
              <a:xfrm>
                <a:off x="2647" y="1677"/>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5" name="Oval 140"/>
              <p:cNvSpPr>
                <a:spLocks noChangeArrowheads="1"/>
              </p:cNvSpPr>
              <p:nvPr/>
            </p:nvSpPr>
            <p:spPr bwMode="gray">
              <a:xfrm>
                <a:off x="2711" y="177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6" name="Oval 141"/>
              <p:cNvSpPr>
                <a:spLocks noChangeArrowheads="1"/>
              </p:cNvSpPr>
              <p:nvPr/>
            </p:nvSpPr>
            <p:spPr bwMode="gray">
              <a:xfrm>
                <a:off x="2771" y="1834"/>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7" name="Oval 142"/>
              <p:cNvSpPr>
                <a:spLocks noChangeArrowheads="1"/>
              </p:cNvSpPr>
              <p:nvPr/>
            </p:nvSpPr>
            <p:spPr bwMode="gray">
              <a:xfrm>
                <a:off x="2822" y="182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8" name="Oval 143"/>
              <p:cNvSpPr>
                <a:spLocks noChangeArrowheads="1"/>
              </p:cNvSpPr>
              <p:nvPr/>
            </p:nvSpPr>
            <p:spPr bwMode="gray">
              <a:xfrm>
                <a:off x="2855" y="169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09" name="Oval 144"/>
              <p:cNvSpPr>
                <a:spLocks noChangeArrowheads="1"/>
              </p:cNvSpPr>
              <p:nvPr/>
            </p:nvSpPr>
            <p:spPr bwMode="gray">
              <a:xfrm>
                <a:off x="2884" y="157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0" name="Oval 145"/>
              <p:cNvSpPr>
                <a:spLocks noChangeArrowheads="1"/>
              </p:cNvSpPr>
              <p:nvPr/>
            </p:nvSpPr>
            <p:spPr bwMode="gray">
              <a:xfrm>
                <a:off x="2919" y="148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1" name="Oval 146"/>
              <p:cNvSpPr>
                <a:spLocks noChangeArrowheads="1"/>
              </p:cNvSpPr>
              <p:nvPr/>
            </p:nvSpPr>
            <p:spPr bwMode="gray">
              <a:xfrm>
                <a:off x="2969" y="1432"/>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2" name="Oval 147"/>
              <p:cNvSpPr>
                <a:spLocks noChangeArrowheads="1"/>
              </p:cNvSpPr>
              <p:nvPr/>
            </p:nvSpPr>
            <p:spPr bwMode="gray">
              <a:xfrm>
                <a:off x="3056" y="146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3" name="Oval 148"/>
              <p:cNvSpPr>
                <a:spLocks noChangeArrowheads="1"/>
              </p:cNvSpPr>
              <p:nvPr/>
            </p:nvSpPr>
            <p:spPr bwMode="gray">
              <a:xfrm>
                <a:off x="3107" y="151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4" name="Oval 149"/>
              <p:cNvSpPr>
                <a:spLocks noChangeArrowheads="1"/>
              </p:cNvSpPr>
              <p:nvPr/>
            </p:nvSpPr>
            <p:spPr bwMode="gray">
              <a:xfrm>
                <a:off x="3008" y="1403"/>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5" name="Oval 150"/>
              <p:cNvSpPr>
                <a:spLocks noChangeArrowheads="1"/>
              </p:cNvSpPr>
              <p:nvPr/>
            </p:nvSpPr>
            <p:spPr bwMode="gray">
              <a:xfrm>
                <a:off x="3180" y="159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6" name="Oval 151"/>
              <p:cNvSpPr>
                <a:spLocks noChangeArrowheads="1"/>
              </p:cNvSpPr>
              <p:nvPr/>
            </p:nvSpPr>
            <p:spPr bwMode="gray">
              <a:xfrm>
                <a:off x="3253" y="160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7" name="Oval 152"/>
              <p:cNvSpPr>
                <a:spLocks noChangeArrowheads="1"/>
              </p:cNvSpPr>
              <p:nvPr/>
            </p:nvSpPr>
            <p:spPr bwMode="gray">
              <a:xfrm>
                <a:off x="3308" y="1662"/>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8" name="Oval 153"/>
              <p:cNvSpPr>
                <a:spLocks noChangeArrowheads="1"/>
              </p:cNvSpPr>
              <p:nvPr/>
            </p:nvSpPr>
            <p:spPr bwMode="gray">
              <a:xfrm>
                <a:off x="3381" y="167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19" name="Oval 154"/>
              <p:cNvSpPr>
                <a:spLocks noChangeArrowheads="1"/>
              </p:cNvSpPr>
              <p:nvPr/>
            </p:nvSpPr>
            <p:spPr bwMode="gray">
              <a:xfrm>
                <a:off x="3437" y="1744"/>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0" name="Oval 155"/>
              <p:cNvSpPr>
                <a:spLocks noChangeArrowheads="1"/>
              </p:cNvSpPr>
              <p:nvPr/>
            </p:nvSpPr>
            <p:spPr bwMode="gray">
              <a:xfrm>
                <a:off x="3501" y="182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1" name="Oval 156"/>
              <p:cNvSpPr>
                <a:spLocks noChangeArrowheads="1"/>
              </p:cNvSpPr>
              <p:nvPr/>
            </p:nvSpPr>
            <p:spPr bwMode="gray">
              <a:xfrm>
                <a:off x="3570" y="182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2" name="Oval 157"/>
              <p:cNvSpPr>
                <a:spLocks noChangeArrowheads="1"/>
              </p:cNvSpPr>
              <p:nvPr/>
            </p:nvSpPr>
            <p:spPr bwMode="gray">
              <a:xfrm>
                <a:off x="3647" y="187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3" name="Oval 158"/>
              <p:cNvSpPr>
                <a:spLocks noChangeArrowheads="1"/>
              </p:cNvSpPr>
              <p:nvPr/>
            </p:nvSpPr>
            <p:spPr bwMode="gray">
              <a:xfrm>
                <a:off x="3707" y="1862"/>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4" name="Oval 159"/>
              <p:cNvSpPr>
                <a:spLocks noChangeArrowheads="1"/>
              </p:cNvSpPr>
              <p:nvPr/>
            </p:nvSpPr>
            <p:spPr bwMode="gray">
              <a:xfrm>
                <a:off x="3779" y="1920"/>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5" name="Oval 160"/>
              <p:cNvSpPr>
                <a:spLocks noChangeArrowheads="1"/>
              </p:cNvSpPr>
              <p:nvPr/>
            </p:nvSpPr>
            <p:spPr bwMode="gray">
              <a:xfrm>
                <a:off x="3844" y="1907"/>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6" name="Oval 161"/>
              <p:cNvSpPr>
                <a:spLocks noChangeArrowheads="1"/>
              </p:cNvSpPr>
              <p:nvPr/>
            </p:nvSpPr>
            <p:spPr bwMode="gray">
              <a:xfrm>
                <a:off x="3908" y="193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7" name="Oval 162"/>
              <p:cNvSpPr>
                <a:spLocks noChangeArrowheads="1"/>
              </p:cNvSpPr>
              <p:nvPr/>
            </p:nvSpPr>
            <p:spPr bwMode="gray">
              <a:xfrm>
                <a:off x="3976" y="195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8" name="Oval 163"/>
              <p:cNvSpPr>
                <a:spLocks noChangeArrowheads="1"/>
              </p:cNvSpPr>
              <p:nvPr/>
            </p:nvSpPr>
            <p:spPr bwMode="gray">
              <a:xfrm>
                <a:off x="4027" y="1994"/>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29" name="Oval 164"/>
              <p:cNvSpPr>
                <a:spLocks noChangeArrowheads="1"/>
              </p:cNvSpPr>
              <p:nvPr/>
            </p:nvSpPr>
            <p:spPr bwMode="gray">
              <a:xfrm>
                <a:off x="4096" y="1991"/>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30" name="Oval 165"/>
              <p:cNvSpPr>
                <a:spLocks noChangeArrowheads="1"/>
              </p:cNvSpPr>
              <p:nvPr/>
            </p:nvSpPr>
            <p:spPr bwMode="gray">
              <a:xfrm>
                <a:off x="4159" y="1986"/>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31" name="Oval 166"/>
              <p:cNvSpPr>
                <a:spLocks noChangeArrowheads="1"/>
              </p:cNvSpPr>
              <p:nvPr/>
            </p:nvSpPr>
            <p:spPr bwMode="gray">
              <a:xfrm>
                <a:off x="4219" y="1978"/>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32" name="Oval 167"/>
              <p:cNvSpPr>
                <a:spLocks noChangeArrowheads="1"/>
              </p:cNvSpPr>
              <p:nvPr/>
            </p:nvSpPr>
            <p:spPr bwMode="gray">
              <a:xfrm>
                <a:off x="4292" y="1983"/>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sp>
            <p:nvSpPr>
              <p:cNvPr id="333" name="Oval 168"/>
              <p:cNvSpPr>
                <a:spLocks noChangeArrowheads="1"/>
              </p:cNvSpPr>
              <p:nvPr/>
            </p:nvSpPr>
            <p:spPr bwMode="gray">
              <a:xfrm>
                <a:off x="4370" y="2029"/>
                <a:ext cx="29" cy="29"/>
              </a:xfrm>
              <a:prstGeom prst="ellipse">
                <a:avLst/>
              </a:prstGeom>
              <a:solidFill>
                <a:srgbClr val="9999FF"/>
              </a:solidFill>
              <a:ln w="28575">
                <a:solidFill>
                  <a:srgbClr val="00FF00"/>
                </a:solidFill>
                <a:round/>
                <a:headEnd/>
                <a:tailEnd/>
              </a:ln>
            </p:spPr>
            <p:txBody>
              <a:bodyPr wrap="none" anchor="ctr"/>
              <a:lstStyle/>
              <a:p>
                <a:pPr>
                  <a:defRPr/>
                </a:pPr>
                <a:endParaRPr lang="en-US" kern="0">
                  <a:solidFill>
                    <a:sysClr val="windowText" lastClr="000000"/>
                  </a:solidFill>
                  <a:latin typeface="Times New Roman" panose="02020603050405020304" pitchFamily="18" charset="0"/>
                  <a:cs typeface="Times New Roman" panose="02020603050405020304" pitchFamily="18" charset="0"/>
                </a:endParaRPr>
              </a:p>
            </p:txBody>
          </p:sp>
        </p:grpSp>
        <p:sp>
          <p:nvSpPr>
            <p:cNvPr id="277" name="Text Box 169"/>
            <p:cNvSpPr txBox="1">
              <a:spLocks noChangeArrowheads="1"/>
            </p:cNvSpPr>
            <p:nvPr/>
          </p:nvSpPr>
          <p:spPr bwMode="auto">
            <a:xfrm>
              <a:off x="2910" y="1299"/>
              <a:ext cx="1432" cy="802"/>
            </a:xfrm>
            <a:prstGeom prst="rect">
              <a:avLst/>
            </a:prstGeom>
            <a:noFill/>
            <a:ln w="28575">
              <a:noFill/>
              <a:miter lim="800000"/>
              <a:headEnd/>
              <a:tailEnd/>
            </a:ln>
          </p:spPr>
          <p:txBody>
            <a:bodyPr anchor="ctr">
              <a:spAutoFit/>
            </a:bodyPr>
            <a:lstStyle/>
            <a:p>
              <a:pPr algn="ctr">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Type 2</a:t>
              </a:r>
            </a:p>
            <a:p>
              <a:pPr algn="ctr">
                <a:defRPr/>
              </a:pPr>
              <a:r>
                <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rPr>
                <a:t>diabetes</a:t>
              </a:r>
            </a:p>
            <a:p>
              <a:pPr algn="ctr">
                <a:spcBef>
                  <a:spcPct val="30000"/>
                </a:spcBef>
                <a:defRPr/>
              </a:pPr>
              <a:endPar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endParaRPr>
            </a:p>
            <a:p>
              <a:pPr algn="ctr">
                <a:defRPr/>
              </a:pPr>
              <a:endParaRPr lang="en-US" altLang="en-US" b="1" kern="0">
                <a:solidFill>
                  <a:srgbClr val="000066"/>
                </a:solidFill>
                <a:latin typeface="Times New Roman" panose="02020603050405020304" pitchFamily="18" charset="0"/>
                <a:ea typeface="MS PGothic" pitchFamily="34" charset="-128"/>
                <a:cs typeface="Times New Roman" panose="02020603050405020304" pitchFamily="18" charset="0"/>
              </a:endParaRPr>
            </a:p>
          </p:txBody>
        </p:sp>
      </p:grpSp>
      <p:sp>
        <p:nvSpPr>
          <p:cNvPr id="19507" name="Text Box 3"/>
          <p:cNvSpPr txBox="1">
            <a:spLocks noChangeArrowheads="1"/>
          </p:cNvSpPr>
          <p:nvPr/>
        </p:nvSpPr>
        <p:spPr bwMode="auto">
          <a:xfrm>
            <a:off x="3041650" y="6300788"/>
            <a:ext cx="70056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Times New Roman" pitchFamily="18" charset="0"/>
                <a:ea typeface="MS PGothic" pitchFamily="34" charset="-128"/>
                <a:cs typeface="Times New Roman" pitchFamily="18" charset="0"/>
              </a:rPr>
              <a:t>Comparison of 24-hour glucose levels in control subjects vs patients with diabetes (p&lt;0.001).</a:t>
            </a:r>
            <a:br>
              <a:rPr lang="en-US" altLang="en-US" sz="1100">
                <a:solidFill>
                  <a:srgbClr val="000000"/>
                </a:solidFill>
                <a:latin typeface="Times New Roman" pitchFamily="18" charset="0"/>
                <a:ea typeface="MS PGothic" pitchFamily="34" charset="-128"/>
                <a:cs typeface="Times New Roman" pitchFamily="18" charset="0"/>
              </a:rPr>
            </a:br>
            <a:r>
              <a:rPr lang="en-US" altLang="en-US" sz="1100">
                <a:solidFill>
                  <a:srgbClr val="000000"/>
                </a:solidFill>
                <a:latin typeface="Times New Roman" pitchFamily="18" charset="0"/>
                <a:ea typeface="MS PGothic" pitchFamily="34" charset="-128"/>
                <a:cs typeface="Times New Roman" pitchFamily="18" charset="0"/>
              </a:rPr>
              <a:t>Adapted from Hirsch I, et al. Clin Diabetes 2005;23:78–86.</a:t>
            </a:r>
          </a:p>
        </p:txBody>
      </p:sp>
    </p:spTree>
    <p:extLst>
      <p:ext uri="{BB962C8B-B14F-4D97-AF65-F5344CB8AC3E}">
        <p14:creationId xmlns:p14="http://schemas.microsoft.com/office/powerpoint/2010/main" val="215241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74"/>
                                        </p:tgtEl>
                                      </p:cBhvr>
                                    </p:animEffect>
                                    <p:set>
                                      <p:cBhvr>
                                        <p:cTn id="7" dur="1" fill="hold">
                                          <p:stCondLst>
                                            <p:cond delay="499"/>
                                          </p:stCondLst>
                                        </p:cTn>
                                        <p:tgtEl>
                                          <p:spTgt spid="27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0.00174 2.42775E-6 L -0.00174 0.18404 " pathEditMode="relative" rAng="0" ptsTypes="AA">
                                      <p:cBhvr>
                                        <p:cTn id="9" dur="2000" fill="hold"/>
                                        <p:tgtEl>
                                          <p:spTgt spid="275"/>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130425"/>
            <a:ext cx="5882407" cy="1370583"/>
          </a:xfrm>
        </p:spPr>
        <p:txBody>
          <a:bodyPr/>
          <a:lstStyle/>
          <a:p>
            <a:pPr algn="ctr">
              <a:defRPr/>
            </a:pPr>
            <a:r>
              <a:rPr sz="3200" b="1" dirty="0" smtClean="0">
                <a:solidFill>
                  <a:schemeClr val="bg2">
                    <a:lumMod val="50000"/>
                  </a:schemeClr>
                </a:solidFill>
                <a:latin typeface="+mj-lt"/>
                <a:cs typeface="Times" panose="02020603050405020304" pitchFamily="18" charset="0"/>
              </a:rPr>
              <a:t>Selection </a:t>
            </a:r>
            <a:r>
              <a:rPr sz="3200" b="1" dirty="0">
                <a:solidFill>
                  <a:schemeClr val="bg2">
                    <a:lumMod val="50000"/>
                  </a:schemeClr>
                </a:solidFill>
                <a:latin typeface="+mj-lt"/>
                <a:cs typeface="Times" panose="02020603050405020304" pitchFamily="18" charset="0"/>
              </a:rPr>
              <a:t>of Initial </a:t>
            </a:r>
            <a:r>
              <a:rPr sz="3200" b="1" dirty="0" smtClean="0">
                <a:solidFill>
                  <a:schemeClr val="bg2">
                    <a:lumMod val="50000"/>
                  </a:schemeClr>
                </a:solidFill>
                <a:latin typeface="+mj-lt"/>
                <a:cs typeface="Times" panose="02020603050405020304" pitchFamily="18" charset="0"/>
              </a:rPr>
              <a:t>Insulin</a:t>
            </a:r>
            <a:endParaRPr sz="3200" b="1" dirty="0">
              <a:solidFill>
                <a:schemeClr val="bg2">
                  <a:lumMod val="50000"/>
                </a:schemeClr>
              </a:solidFill>
              <a:latin typeface="+mj-lt"/>
              <a:cs typeface="Times" panose="02020603050405020304" pitchFamily="18" charset="0"/>
            </a:endParaRPr>
          </a:p>
        </p:txBody>
      </p:sp>
      <p:sp>
        <p:nvSpPr>
          <p:cNvPr id="29699" name="Subtitle 2"/>
          <p:cNvSpPr>
            <a:spLocks noGrp="1"/>
          </p:cNvSpPr>
          <p:nvPr>
            <p:ph type="subTitle" idx="1"/>
          </p:nvPr>
        </p:nvSpPr>
        <p:spPr/>
        <p:txBody>
          <a:bodyPr/>
          <a:lstStyle/>
          <a:p>
            <a:endParaRPr dirty="0" smtClean="0"/>
          </a:p>
        </p:txBody>
      </p:sp>
    </p:spTree>
    <p:extLst>
      <p:ext uri="{BB962C8B-B14F-4D97-AF65-F5344CB8AC3E}">
        <p14:creationId xmlns:p14="http://schemas.microsoft.com/office/powerpoint/2010/main" val="346375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3552825" y="1271588"/>
            <a:ext cx="1668463" cy="4000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1383" tIns="45692" rIns="91383"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z="2000">
                <a:ea typeface="SimSun" pitchFamily="2" charset="-122"/>
              </a:rPr>
              <a:t>Study design</a:t>
            </a:r>
          </a:p>
        </p:txBody>
      </p:sp>
      <p:sp>
        <p:nvSpPr>
          <p:cNvPr id="3" name="AutoShape 4"/>
          <p:cNvSpPr>
            <a:spLocks noChangeArrowheads="1"/>
          </p:cNvSpPr>
          <p:nvPr/>
        </p:nvSpPr>
        <p:spPr bwMode="auto">
          <a:xfrm>
            <a:off x="2257425" y="4200525"/>
            <a:ext cx="4338638" cy="531813"/>
          </a:xfrm>
          <a:prstGeom prst="roundRect">
            <a:avLst>
              <a:gd name="adj" fmla="val 16667"/>
            </a:avLst>
          </a:prstGeom>
          <a:noFill/>
          <a:ln w="25400" algn="ctr">
            <a:solidFill>
              <a:srgbClr val="6F1816"/>
            </a:solidFill>
            <a:round/>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p>
            <a:endParaRPr lang="en-US" altLang="zh-CN">
              <a:ea typeface="SimSun" pitchFamily="2" charset="-122"/>
            </a:endParaRPr>
          </a:p>
        </p:txBody>
      </p:sp>
      <p:sp>
        <p:nvSpPr>
          <p:cNvPr id="30724" name="Text Box 5"/>
          <p:cNvSpPr txBox="1">
            <a:spLocks noChangeArrowheads="1"/>
          </p:cNvSpPr>
          <p:nvPr/>
        </p:nvSpPr>
        <p:spPr bwMode="auto">
          <a:xfrm>
            <a:off x="368300" y="1247775"/>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b="1">
                <a:latin typeface="Palatino" pitchFamily="18" charset="0"/>
                <a:ea typeface="SimSun" pitchFamily="2" charset="-122"/>
              </a:rPr>
              <a:t>Inclusion criteria</a:t>
            </a:r>
          </a:p>
        </p:txBody>
      </p:sp>
      <p:sp>
        <p:nvSpPr>
          <p:cNvPr id="30725" name="Text Box 6"/>
          <p:cNvSpPr txBox="1">
            <a:spLocks noChangeArrowheads="1"/>
          </p:cNvSpPr>
          <p:nvPr/>
        </p:nvSpPr>
        <p:spPr bwMode="auto">
          <a:xfrm>
            <a:off x="6032500" y="1257300"/>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b="1">
                <a:latin typeface="Times New Roman" pitchFamily="18" charset="0"/>
                <a:ea typeface="SimSun" pitchFamily="2" charset="-122"/>
              </a:rPr>
              <a:t>Exclusion criteria</a:t>
            </a:r>
          </a:p>
        </p:txBody>
      </p:sp>
      <p:sp>
        <p:nvSpPr>
          <p:cNvPr id="30726" name="Text Box 7"/>
          <p:cNvSpPr txBox="1">
            <a:spLocks noChangeArrowheads="1"/>
          </p:cNvSpPr>
          <p:nvPr/>
        </p:nvSpPr>
        <p:spPr bwMode="auto">
          <a:xfrm>
            <a:off x="382588" y="1698625"/>
            <a:ext cx="25908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marL="173038" indent="-1730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r>
              <a:rPr lang="en-US" altLang="zh-CN" sz="1700">
                <a:latin typeface="Palatino" pitchFamily="18" charset="0"/>
                <a:ea typeface="SimSun" pitchFamily="2" charset="-122"/>
              </a:rPr>
              <a:t>≥18 years</a:t>
            </a:r>
          </a:p>
          <a:p>
            <a:pPr eaLnBrk="1" hangingPunct="1">
              <a:buFontTx/>
              <a:buChar char="•"/>
            </a:pPr>
            <a:r>
              <a:rPr lang="en-US" altLang="zh-CN" sz="1700">
                <a:latin typeface="Palatino" pitchFamily="18" charset="0"/>
                <a:ea typeface="SimSun" pitchFamily="2" charset="-122"/>
              </a:rPr>
              <a:t>Type 2 DM ≥ 12 month</a:t>
            </a:r>
          </a:p>
          <a:p>
            <a:pPr eaLnBrk="1" hangingPunct="1">
              <a:buFontTx/>
              <a:buChar char="•"/>
            </a:pPr>
            <a:r>
              <a:rPr lang="en-US" altLang="zh-CN" sz="1700">
                <a:latin typeface="Palatino" pitchFamily="18" charset="0"/>
                <a:ea typeface="SimSun" pitchFamily="2" charset="-122"/>
              </a:rPr>
              <a:t>HbA1c  7-10%</a:t>
            </a:r>
          </a:p>
          <a:p>
            <a:pPr eaLnBrk="1" hangingPunct="1">
              <a:buFontTx/>
              <a:buChar char="•"/>
            </a:pPr>
            <a:r>
              <a:rPr lang="en-US" altLang="zh-CN" sz="1700">
                <a:latin typeface="Palatino" pitchFamily="18" charset="0"/>
                <a:ea typeface="SimSun" pitchFamily="2" charset="-122"/>
              </a:rPr>
              <a:t>Metformin &amp; SU </a:t>
            </a:r>
          </a:p>
          <a:p>
            <a:pPr eaLnBrk="1" hangingPunct="1">
              <a:spcBef>
                <a:spcPct val="50000"/>
              </a:spcBef>
            </a:pPr>
            <a:endParaRPr lang="en-US" altLang="zh-CN" sz="1700">
              <a:latin typeface="Palatino" pitchFamily="18" charset="0"/>
              <a:ea typeface="SimSun" pitchFamily="2" charset="-122"/>
            </a:endParaRPr>
          </a:p>
        </p:txBody>
      </p:sp>
      <p:sp>
        <p:nvSpPr>
          <p:cNvPr id="30727" name="Text Box 8"/>
          <p:cNvSpPr txBox="1">
            <a:spLocks noChangeArrowheads="1"/>
          </p:cNvSpPr>
          <p:nvPr/>
        </p:nvSpPr>
        <p:spPr bwMode="auto">
          <a:xfrm>
            <a:off x="6032500" y="1671638"/>
            <a:ext cx="3048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marL="173038" indent="-1730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r>
              <a:rPr lang="en-US" altLang="zh-CN" sz="1700">
                <a:latin typeface="Palatino" pitchFamily="18" charset="0"/>
                <a:ea typeface="SimSun" pitchFamily="2" charset="-122"/>
              </a:rPr>
              <a:t>History of insulin</a:t>
            </a:r>
          </a:p>
          <a:p>
            <a:pPr eaLnBrk="1" hangingPunct="1">
              <a:buFontTx/>
              <a:buChar char="•"/>
            </a:pPr>
            <a:r>
              <a:rPr lang="en-US" altLang="zh-CN" sz="1700">
                <a:latin typeface="Palatino" pitchFamily="18" charset="0"/>
                <a:ea typeface="SimSun" pitchFamily="2" charset="-122"/>
              </a:rPr>
              <a:t>History of TZD</a:t>
            </a:r>
          </a:p>
          <a:p>
            <a:pPr eaLnBrk="1" hangingPunct="1">
              <a:buFontTx/>
              <a:buChar char="•"/>
            </a:pPr>
            <a:r>
              <a:rPr lang="en-US" altLang="zh-CN" sz="1700">
                <a:latin typeface="Palatino" pitchFamily="18" charset="0"/>
                <a:ea typeface="SimSun" pitchFamily="2" charset="-122"/>
              </a:rPr>
              <a:t>Cr ≥1.47 mg/dL </a:t>
            </a:r>
          </a:p>
          <a:p>
            <a:pPr eaLnBrk="1" hangingPunct="1">
              <a:buFontTx/>
              <a:buChar char="•"/>
            </a:pPr>
            <a:r>
              <a:rPr lang="en-US" altLang="zh-CN" sz="1700">
                <a:latin typeface="Palatino" pitchFamily="18" charset="0"/>
                <a:ea typeface="SimSun" pitchFamily="2" charset="-122"/>
              </a:rPr>
              <a:t>Unstable angina, MI, CHF</a:t>
            </a:r>
          </a:p>
        </p:txBody>
      </p:sp>
      <p:sp>
        <p:nvSpPr>
          <p:cNvPr id="8" name="Rectangle 20"/>
          <p:cNvSpPr>
            <a:spLocks noChangeArrowheads="1"/>
          </p:cNvSpPr>
          <p:nvPr/>
        </p:nvSpPr>
        <p:spPr bwMode="auto">
          <a:xfrm>
            <a:off x="0" y="0"/>
            <a:ext cx="9144000" cy="1143000"/>
          </a:xfrm>
          <a:prstGeom prst="rect">
            <a:avLst/>
          </a:prstGeom>
          <a:noFill/>
          <a:ln w="9525">
            <a:noFill/>
            <a:miter lim="800000"/>
            <a:headEnd/>
            <a:tailEnd/>
          </a:ln>
        </p:spPr>
        <p:txBody>
          <a:bodyPr lIns="91383" tIns="45692" rIns="91383" bIns="45692" anchor="ctr"/>
          <a:lstStyle/>
          <a:p>
            <a:pPr algn="ctr">
              <a:defRPr/>
            </a:pPr>
            <a:r>
              <a:rPr lang="en-US" altLang="zh-CN" sz="2800" b="1" dirty="0">
                <a:solidFill>
                  <a:schemeClr val="bg2">
                    <a:lumMod val="50000"/>
                  </a:schemeClr>
                </a:solidFill>
                <a:latin typeface="+mj-lt"/>
              </a:rPr>
              <a:t>4-T study: Optimal Insulin Treatment in </a:t>
            </a:r>
          </a:p>
          <a:p>
            <a:pPr algn="ctr">
              <a:defRPr/>
            </a:pPr>
            <a:r>
              <a:rPr lang="en-US" altLang="zh-CN" sz="2800" b="1" dirty="0">
                <a:solidFill>
                  <a:schemeClr val="bg2">
                    <a:lumMod val="50000"/>
                  </a:schemeClr>
                </a:solidFill>
                <a:latin typeface="+mj-lt"/>
              </a:rPr>
              <a:t>Type 2 Diabetes</a:t>
            </a:r>
          </a:p>
        </p:txBody>
      </p:sp>
      <p:grpSp>
        <p:nvGrpSpPr>
          <p:cNvPr id="9" name="Group 27"/>
          <p:cNvGrpSpPr>
            <a:grpSpLocks/>
          </p:cNvGrpSpPr>
          <p:nvPr/>
        </p:nvGrpSpPr>
        <p:grpSpPr bwMode="auto">
          <a:xfrm>
            <a:off x="755650" y="1933575"/>
            <a:ext cx="7345363" cy="2087563"/>
            <a:chOff x="476" y="1299"/>
            <a:chExt cx="4627" cy="1315"/>
          </a:xfrm>
        </p:grpSpPr>
        <p:grpSp>
          <p:nvGrpSpPr>
            <p:cNvPr id="10" name="Group 12"/>
            <p:cNvGrpSpPr>
              <a:grpSpLocks/>
            </p:cNvGrpSpPr>
            <p:nvPr/>
          </p:nvGrpSpPr>
          <p:grpSpPr bwMode="auto">
            <a:xfrm>
              <a:off x="486" y="1336"/>
              <a:ext cx="4608" cy="1252"/>
              <a:chOff x="528" y="1296"/>
              <a:chExt cx="4608" cy="1252"/>
            </a:xfrm>
            <a:solidFill>
              <a:schemeClr val="bg1"/>
            </a:solidFill>
          </p:grpSpPr>
          <p:grpSp>
            <p:nvGrpSpPr>
              <p:cNvPr id="15" name="Group 13"/>
              <p:cNvGrpSpPr>
                <a:grpSpLocks/>
              </p:cNvGrpSpPr>
              <p:nvPr/>
            </p:nvGrpSpPr>
            <p:grpSpPr bwMode="auto">
              <a:xfrm>
                <a:off x="528" y="1296"/>
                <a:ext cx="4608" cy="1242"/>
                <a:chOff x="528" y="1296"/>
                <a:chExt cx="4608" cy="1242"/>
              </a:xfrm>
              <a:grpFill/>
            </p:grpSpPr>
            <p:sp>
              <p:nvSpPr>
                <p:cNvPr id="19" name="AutoShape 14"/>
                <p:cNvSpPr>
                  <a:spLocks noChangeArrowheads="1"/>
                </p:cNvSpPr>
                <p:nvPr/>
              </p:nvSpPr>
              <p:spPr bwMode="auto">
                <a:xfrm>
                  <a:off x="2443" y="1296"/>
                  <a:ext cx="725" cy="293"/>
                </a:xfrm>
                <a:prstGeom prst="roundRect">
                  <a:avLst>
                    <a:gd name="adj" fmla="val 16667"/>
                  </a:avLst>
                </a:prstGeom>
                <a:grpFill/>
                <a:ln w="25400">
                  <a:solidFill>
                    <a:srgbClr val="6F1816"/>
                  </a:solidFill>
                  <a:round/>
                  <a:headEnd/>
                  <a:tailEnd/>
                </a:ln>
                <a:effectLst/>
              </p:spPr>
              <p:txBody>
                <a:bodyPr wrap="none" anchor="ctr"/>
                <a:lstStyle/>
                <a:p>
                  <a:pPr>
                    <a:defRPr/>
                  </a:pPr>
                  <a:endParaRPr lang="zh-CN" altLang="en-US"/>
                </a:p>
              </p:txBody>
            </p:sp>
            <p:sp>
              <p:nvSpPr>
                <p:cNvPr id="20" name="AutoShape 15"/>
                <p:cNvSpPr>
                  <a:spLocks noChangeArrowheads="1"/>
                </p:cNvSpPr>
                <p:nvPr/>
              </p:nvSpPr>
              <p:spPr bwMode="auto">
                <a:xfrm>
                  <a:off x="3857" y="2057"/>
                  <a:ext cx="1279" cy="461"/>
                </a:xfrm>
                <a:prstGeom prst="roundRect">
                  <a:avLst>
                    <a:gd name="adj" fmla="val 16667"/>
                  </a:avLst>
                </a:prstGeom>
                <a:grpFill/>
                <a:ln w="25400">
                  <a:solidFill>
                    <a:srgbClr val="6F1816"/>
                  </a:solidFill>
                  <a:round/>
                  <a:headEnd/>
                  <a:tailEnd/>
                </a:ln>
                <a:effectLst/>
              </p:spPr>
              <p:txBody>
                <a:bodyPr wrap="none" anchor="ctr"/>
                <a:lstStyle/>
                <a:p>
                  <a:pPr>
                    <a:defRPr/>
                  </a:pPr>
                  <a:endParaRPr lang="zh-CN" altLang="en-US"/>
                </a:p>
              </p:txBody>
            </p:sp>
            <p:sp>
              <p:nvSpPr>
                <p:cNvPr id="21" name="AutoShape 16"/>
                <p:cNvSpPr>
                  <a:spLocks noChangeArrowheads="1"/>
                </p:cNvSpPr>
                <p:nvPr/>
              </p:nvSpPr>
              <p:spPr bwMode="auto">
                <a:xfrm>
                  <a:off x="2160" y="2064"/>
                  <a:ext cx="1344" cy="461"/>
                </a:xfrm>
                <a:prstGeom prst="roundRect">
                  <a:avLst>
                    <a:gd name="adj" fmla="val 16667"/>
                  </a:avLst>
                </a:prstGeom>
                <a:grpFill/>
                <a:ln w="25400" algn="ctr">
                  <a:solidFill>
                    <a:srgbClr val="6F1816"/>
                  </a:solidFill>
                  <a:round/>
                  <a:headEnd/>
                  <a:tailEnd/>
                </a:ln>
                <a:effectLst/>
              </p:spPr>
              <p:txBody>
                <a:bodyPr wrap="none" anchor="ctr"/>
                <a:lstStyle/>
                <a:p>
                  <a:pPr>
                    <a:defRPr/>
                  </a:pPr>
                  <a:endParaRPr lang="zh-CN" altLang="en-US"/>
                </a:p>
              </p:txBody>
            </p:sp>
            <p:sp>
              <p:nvSpPr>
                <p:cNvPr id="22" name="AutoShape 17"/>
                <p:cNvSpPr>
                  <a:spLocks noChangeArrowheads="1"/>
                </p:cNvSpPr>
                <p:nvPr/>
              </p:nvSpPr>
              <p:spPr bwMode="auto">
                <a:xfrm>
                  <a:off x="528" y="2057"/>
                  <a:ext cx="1200" cy="461"/>
                </a:xfrm>
                <a:prstGeom prst="roundRect">
                  <a:avLst>
                    <a:gd name="adj" fmla="val 16667"/>
                  </a:avLst>
                </a:prstGeom>
                <a:grpFill/>
                <a:ln w="25400">
                  <a:solidFill>
                    <a:srgbClr val="6F1816"/>
                  </a:solidFill>
                  <a:round/>
                  <a:headEnd/>
                  <a:tailEnd/>
                </a:ln>
                <a:effectLst/>
              </p:spPr>
              <p:txBody>
                <a:bodyPr wrap="none" anchor="ctr"/>
                <a:lstStyle/>
                <a:p>
                  <a:pPr>
                    <a:defRPr/>
                  </a:pPr>
                  <a:endParaRPr lang="zh-CN" altLang="en-US"/>
                </a:p>
              </p:txBody>
            </p:sp>
            <p:sp>
              <p:nvSpPr>
                <p:cNvPr id="23" name="Text Box 19"/>
                <p:cNvSpPr txBox="1">
                  <a:spLocks noChangeArrowheads="1"/>
                </p:cNvSpPr>
                <p:nvPr/>
              </p:nvSpPr>
              <p:spPr bwMode="auto">
                <a:xfrm>
                  <a:off x="3936" y="2037"/>
                  <a:ext cx="1152" cy="240"/>
                </a:xfrm>
                <a:prstGeom prst="rect">
                  <a:avLst/>
                </a:prstGeom>
                <a:grpFill/>
                <a:ln w="25400" algn="ctr">
                  <a:solidFill>
                    <a:srgbClr val="6F1816"/>
                  </a:solidFill>
                  <a:miter lim="800000"/>
                  <a:headEnd/>
                  <a:tailEnd/>
                </a:ln>
                <a:effectLst/>
              </p:spPr>
              <p:txBody>
                <a:bodyPr wrap="none" anchor="ctr"/>
                <a:lstStyle/>
                <a:p>
                  <a:pPr>
                    <a:defRPr/>
                  </a:pPr>
                  <a:r>
                    <a:rPr lang="zh-CN" altLang="en-US" sz="1400" dirty="0"/>
                    <a:t>基础地特胰岛素</a:t>
                  </a:r>
                  <a:endParaRPr lang="en-US" altLang="zh-CN" sz="1400" dirty="0"/>
                </a:p>
              </p:txBody>
            </p:sp>
            <p:sp>
              <p:nvSpPr>
                <p:cNvPr id="24" name="Text Box 20"/>
                <p:cNvSpPr txBox="1">
                  <a:spLocks noChangeArrowheads="1"/>
                </p:cNvSpPr>
                <p:nvPr/>
              </p:nvSpPr>
              <p:spPr bwMode="auto">
                <a:xfrm>
                  <a:off x="768" y="2202"/>
                  <a:ext cx="696" cy="330"/>
                </a:xfrm>
                <a:prstGeom prst="rect">
                  <a:avLst/>
                </a:prstGeom>
                <a:grpFill/>
                <a:ln w="9525">
                  <a:solidFill>
                    <a:srgbClr val="6F1816"/>
                  </a:solidFill>
                  <a:miter lim="800000"/>
                  <a:headEnd/>
                  <a:tailEnd/>
                </a:ln>
                <a:effectLst/>
              </p:spPr>
              <p:txBody>
                <a:bodyPr>
                  <a:spAutoFit/>
                </a:bodyPr>
                <a:lstStyle/>
                <a:p>
                  <a:pPr>
                    <a:defRPr/>
                  </a:pPr>
                  <a:r>
                    <a:rPr lang="en-US" altLang="zh-CN" sz="1400" dirty="0"/>
                    <a:t>2x/day</a:t>
                  </a:r>
                </a:p>
                <a:p>
                  <a:pPr>
                    <a:defRPr/>
                  </a:pPr>
                  <a:r>
                    <a:rPr lang="en-US" altLang="zh-CN" sz="1400" dirty="0"/>
                    <a:t>n=235</a:t>
                  </a:r>
                </a:p>
              </p:txBody>
            </p:sp>
            <p:sp>
              <p:nvSpPr>
                <p:cNvPr id="25" name="Text Box 21"/>
                <p:cNvSpPr txBox="1">
                  <a:spLocks noChangeArrowheads="1"/>
                </p:cNvSpPr>
                <p:nvPr/>
              </p:nvSpPr>
              <p:spPr bwMode="auto">
                <a:xfrm>
                  <a:off x="2352" y="2208"/>
                  <a:ext cx="960" cy="330"/>
                </a:xfrm>
                <a:prstGeom prst="rect">
                  <a:avLst/>
                </a:prstGeom>
                <a:grpFill/>
                <a:ln w="9525">
                  <a:solidFill>
                    <a:srgbClr val="6F1816"/>
                  </a:solidFill>
                  <a:miter lim="800000"/>
                  <a:headEnd/>
                  <a:tailEnd/>
                </a:ln>
                <a:effectLst/>
              </p:spPr>
              <p:txBody>
                <a:bodyPr>
                  <a:spAutoFit/>
                </a:bodyPr>
                <a:lstStyle/>
                <a:p>
                  <a:pPr>
                    <a:defRPr/>
                  </a:pPr>
                  <a:r>
                    <a:rPr lang="en-US" altLang="zh-CN" sz="1400" dirty="0"/>
                    <a:t>3x/day</a:t>
                  </a:r>
                </a:p>
                <a:p>
                  <a:pPr>
                    <a:defRPr/>
                  </a:pPr>
                  <a:r>
                    <a:rPr lang="en-US" altLang="zh-CN" sz="1400" dirty="0"/>
                    <a:t>N=239</a:t>
                  </a:r>
                </a:p>
              </p:txBody>
            </p:sp>
            <p:sp>
              <p:nvSpPr>
                <p:cNvPr id="26" name="Line 22"/>
                <p:cNvSpPr>
                  <a:spLocks noChangeShapeType="1"/>
                </p:cNvSpPr>
                <p:nvPr/>
              </p:nvSpPr>
              <p:spPr bwMode="auto">
                <a:xfrm flipV="1">
                  <a:off x="2816" y="1584"/>
                  <a:ext cx="16" cy="480"/>
                </a:xfrm>
                <a:prstGeom prst="line">
                  <a:avLst/>
                </a:prstGeom>
                <a:grpFill/>
                <a:ln w="25400">
                  <a:solidFill>
                    <a:srgbClr val="6F1816"/>
                  </a:solidFill>
                  <a:round/>
                  <a:headEnd/>
                  <a:tailEnd/>
                </a:ln>
                <a:effectLst/>
              </p:spPr>
              <p:txBody>
                <a:bodyPr/>
                <a:lstStyle/>
                <a:p>
                  <a:pPr>
                    <a:defRPr/>
                  </a:pPr>
                  <a:endParaRPr lang="zh-CN" altLang="en-US"/>
                </a:p>
              </p:txBody>
            </p:sp>
            <p:sp>
              <p:nvSpPr>
                <p:cNvPr id="27" name="Line 23"/>
                <p:cNvSpPr>
                  <a:spLocks noChangeShapeType="1"/>
                </p:cNvSpPr>
                <p:nvPr/>
              </p:nvSpPr>
              <p:spPr bwMode="auto">
                <a:xfrm>
                  <a:off x="1077" y="1920"/>
                  <a:ext cx="3409" cy="0"/>
                </a:xfrm>
                <a:prstGeom prst="line">
                  <a:avLst/>
                </a:prstGeom>
                <a:grpFill/>
                <a:ln w="25400">
                  <a:solidFill>
                    <a:srgbClr val="6F1816"/>
                  </a:solidFill>
                  <a:round/>
                  <a:headEnd/>
                  <a:tailEnd/>
                </a:ln>
                <a:effectLst/>
              </p:spPr>
              <p:txBody>
                <a:bodyPr/>
                <a:lstStyle/>
                <a:p>
                  <a:pPr>
                    <a:defRPr/>
                  </a:pPr>
                  <a:endParaRPr lang="zh-CN" altLang="en-US"/>
                </a:p>
              </p:txBody>
            </p:sp>
            <p:sp>
              <p:nvSpPr>
                <p:cNvPr id="28" name="Line 24"/>
                <p:cNvSpPr>
                  <a:spLocks noChangeShapeType="1"/>
                </p:cNvSpPr>
                <p:nvPr/>
              </p:nvSpPr>
              <p:spPr bwMode="auto">
                <a:xfrm>
                  <a:off x="1077" y="1920"/>
                  <a:ext cx="0" cy="126"/>
                </a:xfrm>
                <a:prstGeom prst="line">
                  <a:avLst/>
                </a:prstGeom>
                <a:grpFill/>
                <a:ln w="25400">
                  <a:solidFill>
                    <a:srgbClr val="6F1816"/>
                  </a:solidFill>
                  <a:round/>
                  <a:headEnd/>
                  <a:tailEnd/>
                </a:ln>
                <a:effectLst/>
              </p:spPr>
              <p:txBody>
                <a:bodyPr/>
                <a:lstStyle/>
                <a:p>
                  <a:pPr>
                    <a:defRPr/>
                  </a:pPr>
                  <a:endParaRPr lang="zh-CN" altLang="en-US"/>
                </a:p>
              </p:txBody>
            </p:sp>
            <p:sp>
              <p:nvSpPr>
                <p:cNvPr id="29" name="Line 25"/>
                <p:cNvSpPr>
                  <a:spLocks noChangeShapeType="1"/>
                </p:cNvSpPr>
                <p:nvPr/>
              </p:nvSpPr>
              <p:spPr bwMode="auto">
                <a:xfrm>
                  <a:off x="4486" y="1920"/>
                  <a:ext cx="0" cy="126"/>
                </a:xfrm>
                <a:prstGeom prst="line">
                  <a:avLst/>
                </a:prstGeom>
                <a:grpFill/>
                <a:ln w="25400">
                  <a:solidFill>
                    <a:srgbClr val="6F1816"/>
                  </a:solidFill>
                  <a:round/>
                  <a:headEnd/>
                  <a:tailEnd/>
                </a:ln>
                <a:effectLst/>
              </p:spPr>
              <p:txBody>
                <a:bodyPr/>
                <a:lstStyle/>
                <a:p>
                  <a:pPr>
                    <a:defRPr/>
                  </a:pPr>
                  <a:endParaRPr lang="zh-CN" altLang="en-US"/>
                </a:p>
              </p:txBody>
            </p:sp>
          </p:grpSp>
          <p:sp>
            <p:nvSpPr>
              <p:cNvPr id="16" name="Text Box 26"/>
              <p:cNvSpPr txBox="1">
                <a:spLocks noChangeArrowheads="1"/>
              </p:cNvSpPr>
              <p:nvPr/>
            </p:nvSpPr>
            <p:spPr bwMode="auto">
              <a:xfrm>
                <a:off x="576" y="2065"/>
                <a:ext cx="1104" cy="194"/>
              </a:xfrm>
              <a:prstGeom prst="rect">
                <a:avLst/>
              </a:prstGeom>
              <a:grpFill/>
              <a:ln w="9525">
                <a:solidFill>
                  <a:srgbClr val="6F1816"/>
                </a:solidFill>
                <a:miter lim="800000"/>
                <a:headEnd/>
                <a:tailEnd/>
              </a:ln>
              <a:effectLst/>
            </p:spPr>
            <p:txBody>
              <a:bodyPr>
                <a:spAutoFit/>
              </a:bodyPr>
              <a:lstStyle/>
              <a:p>
                <a:pPr>
                  <a:defRPr/>
                </a:pPr>
                <a:r>
                  <a:rPr lang="zh-CN" altLang="en-US" sz="1400" dirty="0"/>
                  <a:t>双相门冬胰岛素</a:t>
                </a:r>
                <a:endParaRPr lang="en-US" altLang="zh-CN" sz="1400" dirty="0"/>
              </a:p>
            </p:txBody>
          </p:sp>
          <p:sp>
            <p:nvSpPr>
              <p:cNvPr id="17" name="Text Box 27"/>
              <p:cNvSpPr txBox="1">
                <a:spLocks noChangeArrowheads="1"/>
              </p:cNvSpPr>
              <p:nvPr/>
            </p:nvSpPr>
            <p:spPr bwMode="auto">
              <a:xfrm>
                <a:off x="2208" y="2057"/>
                <a:ext cx="1296" cy="194"/>
              </a:xfrm>
              <a:prstGeom prst="rect">
                <a:avLst/>
              </a:prstGeom>
              <a:grpFill/>
              <a:ln w="9525">
                <a:solidFill>
                  <a:srgbClr val="6F1816"/>
                </a:solidFill>
                <a:miter lim="800000"/>
                <a:headEnd/>
                <a:tailEnd/>
              </a:ln>
              <a:effectLst/>
            </p:spPr>
            <p:txBody>
              <a:bodyPr>
                <a:spAutoFit/>
              </a:bodyPr>
              <a:lstStyle/>
              <a:p>
                <a:pPr>
                  <a:defRPr/>
                </a:pPr>
                <a:r>
                  <a:rPr lang="zh-CN" altLang="en-US" sz="1400" dirty="0"/>
                  <a:t>餐时门冬胰岛素</a:t>
                </a:r>
                <a:endParaRPr lang="en-US" altLang="zh-CN" sz="1400" dirty="0"/>
              </a:p>
            </p:txBody>
          </p:sp>
          <p:sp>
            <p:nvSpPr>
              <p:cNvPr id="18" name="Text Box 28"/>
              <p:cNvSpPr txBox="1">
                <a:spLocks noChangeArrowheads="1"/>
              </p:cNvSpPr>
              <p:nvPr/>
            </p:nvSpPr>
            <p:spPr bwMode="auto">
              <a:xfrm>
                <a:off x="4176" y="2218"/>
                <a:ext cx="662" cy="330"/>
              </a:xfrm>
              <a:prstGeom prst="rect">
                <a:avLst/>
              </a:prstGeom>
              <a:grpFill/>
              <a:ln w="9525">
                <a:solidFill>
                  <a:srgbClr val="6F1816"/>
                </a:solidFill>
                <a:miter lim="800000"/>
                <a:headEnd/>
                <a:tailEnd/>
              </a:ln>
              <a:effectLst/>
            </p:spPr>
            <p:txBody>
              <a:bodyPr>
                <a:spAutoFit/>
              </a:bodyPr>
              <a:lstStyle/>
              <a:p>
                <a:pPr>
                  <a:defRPr/>
                </a:pPr>
                <a:r>
                  <a:rPr lang="en-US" altLang="zh-CN" sz="1400" dirty="0"/>
                  <a:t>1x/day</a:t>
                </a:r>
              </a:p>
              <a:p>
                <a:pPr>
                  <a:defRPr/>
                </a:pPr>
                <a:r>
                  <a:rPr lang="en-US" altLang="zh-CN" sz="1400" dirty="0"/>
                  <a:t>N=234</a:t>
                </a:r>
              </a:p>
            </p:txBody>
          </p:sp>
        </p:grpSp>
        <p:sp>
          <p:nvSpPr>
            <p:cNvPr id="11" name="AutoShape 21"/>
            <p:cNvSpPr>
              <a:spLocks noChangeArrowheads="1"/>
            </p:cNvSpPr>
            <p:nvPr/>
          </p:nvSpPr>
          <p:spPr bwMode="auto">
            <a:xfrm>
              <a:off x="2382" y="1299"/>
              <a:ext cx="816" cy="363"/>
            </a:xfrm>
            <a:prstGeom prst="flowChartAlternateProcess">
              <a:avLst/>
            </a:prstGeom>
            <a:solidFill>
              <a:schemeClr val="accent1">
                <a:lumMod val="60000"/>
                <a:lumOff val="40000"/>
              </a:schemeClr>
            </a:solidFill>
            <a:ln w="9525">
              <a:solidFill>
                <a:srgbClr val="6F1816"/>
              </a:solidFill>
              <a:miter lim="800000"/>
              <a:headEnd/>
              <a:tailEnd/>
            </a:ln>
          </p:spPr>
          <p:txBody>
            <a:bodyPr wrap="none" anchor="ctr"/>
            <a:lstStyle/>
            <a:p>
              <a:pPr>
                <a:defRPr/>
              </a:pPr>
              <a:r>
                <a:rPr lang="en-US" altLang="zh-CN" sz="1700" dirty="0">
                  <a:latin typeface="Palatino"/>
                  <a:cs typeface="Palatino"/>
                </a:rPr>
                <a:t>N=708</a:t>
              </a:r>
            </a:p>
          </p:txBody>
        </p:sp>
        <p:sp>
          <p:nvSpPr>
            <p:cNvPr id="12" name="AutoShape 22"/>
            <p:cNvSpPr>
              <a:spLocks noChangeArrowheads="1"/>
            </p:cNvSpPr>
            <p:nvPr/>
          </p:nvSpPr>
          <p:spPr bwMode="auto">
            <a:xfrm>
              <a:off x="476" y="2070"/>
              <a:ext cx="1225" cy="544"/>
            </a:xfrm>
            <a:prstGeom prst="flowChartAlternateProcess">
              <a:avLst/>
            </a:prstGeom>
            <a:solidFill>
              <a:schemeClr val="accent1">
                <a:lumMod val="60000"/>
                <a:lumOff val="40000"/>
              </a:schemeClr>
            </a:solidFill>
            <a:ln w="9525">
              <a:solidFill>
                <a:srgbClr val="6F1816"/>
              </a:solidFill>
              <a:miter lim="800000"/>
              <a:headEnd/>
              <a:tailEnd/>
            </a:ln>
          </p:spPr>
          <p:txBody>
            <a:bodyPr wrap="none" anchor="ctr"/>
            <a:lstStyle/>
            <a:p>
              <a:pPr>
                <a:defRPr/>
              </a:pPr>
              <a:r>
                <a:rPr lang="en-US" altLang="zh-CN" sz="1700" dirty="0"/>
                <a:t>Biphasic insulin</a:t>
              </a:r>
            </a:p>
            <a:p>
              <a:pPr>
                <a:defRPr/>
              </a:pPr>
              <a:r>
                <a:rPr lang="en-US" altLang="zh-CN" sz="1700" dirty="0"/>
                <a:t>twice daily</a:t>
              </a:r>
            </a:p>
            <a:p>
              <a:pPr>
                <a:defRPr/>
              </a:pPr>
              <a:r>
                <a:rPr lang="en-US" altLang="zh-CN" sz="1700" dirty="0"/>
                <a:t>n=235</a:t>
              </a:r>
            </a:p>
          </p:txBody>
        </p:sp>
        <p:sp>
          <p:nvSpPr>
            <p:cNvPr id="13" name="AutoShape 23"/>
            <p:cNvSpPr>
              <a:spLocks noChangeArrowheads="1"/>
            </p:cNvSpPr>
            <p:nvPr/>
          </p:nvSpPr>
          <p:spPr bwMode="auto">
            <a:xfrm>
              <a:off x="2109" y="2070"/>
              <a:ext cx="1361" cy="544"/>
            </a:xfrm>
            <a:prstGeom prst="flowChartAlternateProcess">
              <a:avLst/>
            </a:prstGeom>
            <a:solidFill>
              <a:schemeClr val="accent1">
                <a:lumMod val="60000"/>
                <a:lumOff val="40000"/>
              </a:schemeClr>
            </a:solidFill>
            <a:ln w="9525">
              <a:solidFill>
                <a:srgbClr val="6F1816"/>
              </a:solidFill>
              <a:miter lim="800000"/>
              <a:headEnd/>
              <a:tailEnd/>
            </a:ln>
          </p:spPr>
          <p:txBody>
            <a:bodyPr wrap="none" anchor="ctr"/>
            <a:lstStyle/>
            <a:p>
              <a:pPr>
                <a:defRPr/>
              </a:pPr>
              <a:r>
                <a:rPr lang="en-US" altLang="zh-CN" sz="1700" dirty="0" err="1"/>
                <a:t>Prandial</a:t>
              </a:r>
              <a:r>
                <a:rPr lang="en-US" altLang="zh-CN" sz="1700" dirty="0"/>
                <a:t> insulin</a:t>
              </a:r>
            </a:p>
            <a:p>
              <a:pPr>
                <a:defRPr/>
              </a:pPr>
              <a:r>
                <a:rPr lang="en-US" altLang="zh-CN" sz="1700" dirty="0"/>
                <a:t>thrice daily</a:t>
              </a:r>
            </a:p>
            <a:p>
              <a:pPr>
                <a:defRPr/>
              </a:pPr>
              <a:r>
                <a:rPr lang="en-US" altLang="zh-CN" sz="1700" dirty="0"/>
                <a:t>n=239</a:t>
              </a:r>
            </a:p>
          </p:txBody>
        </p:sp>
        <p:sp>
          <p:nvSpPr>
            <p:cNvPr id="14" name="AutoShape 24"/>
            <p:cNvSpPr>
              <a:spLocks noChangeArrowheads="1"/>
            </p:cNvSpPr>
            <p:nvPr/>
          </p:nvSpPr>
          <p:spPr bwMode="auto">
            <a:xfrm>
              <a:off x="3787" y="2070"/>
              <a:ext cx="1316" cy="544"/>
            </a:xfrm>
            <a:prstGeom prst="flowChartAlternateProcess">
              <a:avLst/>
            </a:prstGeom>
            <a:solidFill>
              <a:schemeClr val="accent1">
                <a:lumMod val="60000"/>
                <a:lumOff val="40000"/>
              </a:schemeClr>
            </a:solidFill>
            <a:ln w="9525">
              <a:solidFill>
                <a:srgbClr val="6F1816"/>
              </a:solidFill>
              <a:miter lim="800000"/>
              <a:headEnd/>
              <a:tailEnd/>
            </a:ln>
          </p:spPr>
          <p:txBody>
            <a:bodyPr wrap="none" anchor="ctr"/>
            <a:lstStyle/>
            <a:p>
              <a:pPr>
                <a:defRPr/>
              </a:pPr>
              <a:r>
                <a:rPr lang="en-US" altLang="zh-CN" sz="1700" dirty="0"/>
                <a:t>Basal insulin</a:t>
              </a:r>
            </a:p>
            <a:p>
              <a:pPr>
                <a:defRPr/>
              </a:pPr>
              <a:r>
                <a:rPr lang="en-US" altLang="zh-CN" sz="1700" dirty="0"/>
                <a:t>once daily</a:t>
              </a:r>
            </a:p>
            <a:p>
              <a:pPr>
                <a:defRPr/>
              </a:pPr>
              <a:r>
                <a:rPr lang="en-US" altLang="zh-CN" sz="1700" dirty="0"/>
                <a:t>n=234</a:t>
              </a:r>
            </a:p>
          </p:txBody>
        </p:sp>
      </p:grpSp>
      <p:grpSp>
        <p:nvGrpSpPr>
          <p:cNvPr id="30" name="Group 28"/>
          <p:cNvGrpSpPr>
            <a:grpSpLocks/>
          </p:cNvGrpSpPr>
          <p:nvPr/>
        </p:nvGrpSpPr>
        <p:grpSpPr bwMode="auto">
          <a:xfrm>
            <a:off x="395288" y="4021138"/>
            <a:ext cx="8305800" cy="2000250"/>
            <a:chOff x="249" y="2614"/>
            <a:chExt cx="5232" cy="1336"/>
          </a:xfrm>
        </p:grpSpPr>
        <p:sp>
          <p:nvSpPr>
            <p:cNvPr id="30732" name="Text Box 9"/>
            <p:cNvSpPr txBox="1">
              <a:spLocks noChangeArrowheads="1"/>
            </p:cNvSpPr>
            <p:nvPr/>
          </p:nvSpPr>
          <p:spPr bwMode="auto">
            <a:xfrm>
              <a:off x="1225" y="3659"/>
              <a:ext cx="3130" cy="291"/>
            </a:xfrm>
            <a:prstGeom prst="rect">
              <a:avLst/>
            </a:prstGeom>
            <a:noFill/>
            <a:ln w="9525">
              <a:solidFill>
                <a:srgbClr val="6F18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400">
                  <a:latin typeface="Times New Roman" pitchFamily="18" charset="0"/>
                  <a:ea typeface="SimSun" pitchFamily="2" charset="-122"/>
                </a:rPr>
                <a:t>Primary outcome at year 3</a:t>
              </a:r>
            </a:p>
          </p:txBody>
        </p:sp>
        <p:sp>
          <p:nvSpPr>
            <p:cNvPr id="30733" name="Text Box 9"/>
            <p:cNvSpPr txBox="1">
              <a:spLocks noChangeArrowheads="1"/>
            </p:cNvSpPr>
            <p:nvPr/>
          </p:nvSpPr>
          <p:spPr bwMode="auto">
            <a:xfrm>
              <a:off x="249" y="3317"/>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a:latin typeface="Times New Roman" pitchFamily="18" charset="0"/>
                  <a:ea typeface="SimSun" pitchFamily="2" charset="-122"/>
                </a:rPr>
                <a:t>+ prandial insulin</a:t>
              </a:r>
            </a:p>
          </p:txBody>
        </p:sp>
        <p:sp>
          <p:nvSpPr>
            <p:cNvPr id="30734" name="Text Box 9"/>
            <p:cNvSpPr txBox="1">
              <a:spLocks noChangeArrowheads="1"/>
            </p:cNvSpPr>
            <p:nvPr/>
          </p:nvSpPr>
          <p:spPr bwMode="auto">
            <a:xfrm>
              <a:off x="2154" y="3317"/>
              <a:ext cx="12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a:latin typeface="Times New Roman" pitchFamily="18" charset="0"/>
                  <a:ea typeface="SimSun" pitchFamily="2" charset="-122"/>
                </a:rPr>
                <a:t>+ basal insulin</a:t>
              </a:r>
            </a:p>
          </p:txBody>
        </p:sp>
        <p:sp>
          <p:nvSpPr>
            <p:cNvPr id="30735" name="Text Box 9"/>
            <p:cNvSpPr txBox="1">
              <a:spLocks noChangeArrowheads="1"/>
            </p:cNvSpPr>
            <p:nvPr/>
          </p:nvSpPr>
          <p:spPr bwMode="auto">
            <a:xfrm>
              <a:off x="3606" y="3317"/>
              <a:ext cx="18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a:latin typeface="Times New Roman" pitchFamily="18" charset="0"/>
                  <a:ea typeface="SimSun" pitchFamily="2" charset="-122"/>
                </a:rPr>
                <a:t>+ prandial insulin</a:t>
              </a:r>
            </a:p>
          </p:txBody>
        </p:sp>
        <p:sp>
          <p:nvSpPr>
            <p:cNvPr id="30736" name="Rectangle 19"/>
            <p:cNvSpPr>
              <a:spLocks noChangeArrowheads="1"/>
            </p:cNvSpPr>
            <p:nvPr/>
          </p:nvSpPr>
          <p:spPr bwMode="auto">
            <a:xfrm>
              <a:off x="294" y="3231"/>
              <a:ext cx="5171" cy="381"/>
            </a:xfrm>
            <a:prstGeom prst="rect">
              <a:avLst/>
            </a:prstGeom>
            <a:noFill/>
            <a:ln w="25400">
              <a:solidFill>
                <a:srgbClr val="1AA1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zh-CN">
                <a:ea typeface="SimSun" pitchFamily="2" charset="-122"/>
              </a:endParaRPr>
            </a:p>
          </p:txBody>
        </p:sp>
        <p:sp>
          <p:nvSpPr>
            <p:cNvPr id="30737" name="Line 21"/>
            <p:cNvSpPr>
              <a:spLocks noChangeShapeType="1"/>
            </p:cNvSpPr>
            <p:nvPr/>
          </p:nvSpPr>
          <p:spPr bwMode="auto">
            <a:xfrm flipH="1">
              <a:off x="1020" y="2614"/>
              <a:ext cx="0" cy="635"/>
            </a:xfrm>
            <a:prstGeom prst="line">
              <a:avLst/>
            </a:prstGeom>
            <a:noFill/>
            <a:ln w="25400">
              <a:solidFill>
                <a:srgbClr val="6F181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8" name="Line 22"/>
            <p:cNvSpPr>
              <a:spLocks noChangeShapeType="1"/>
            </p:cNvSpPr>
            <p:nvPr/>
          </p:nvSpPr>
          <p:spPr bwMode="auto">
            <a:xfrm flipH="1">
              <a:off x="4468" y="2614"/>
              <a:ext cx="0" cy="635"/>
            </a:xfrm>
            <a:prstGeom prst="line">
              <a:avLst/>
            </a:prstGeom>
            <a:noFill/>
            <a:ln w="25400">
              <a:solidFill>
                <a:srgbClr val="6F181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9" name="Line 22"/>
            <p:cNvSpPr>
              <a:spLocks noChangeShapeType="1"/>
            </p:cNvSpPr>
            <p:nvPr/>
          </p:nvSpPr>
          <p:spPr bwMode="auto">
            <a:xfrm>
              <a:off x="2789" y="2614"/>
              <a:ext cx="0" cy="635"/>
            </a:xfrm>
            <a:prstGeom prst="line">
              <a:avLst/>
            </a:prstGeom>
            <a:noFill/>
            <a:ln w="25400">
              <a:solidFill>
                <a:srgbClr val="6F181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0" name="Text Box 9"/>
          <p:cNvSpPr txBox="1">
            <a:spLocks noChangeArrowheads="1"/>
          </p:cNvSpPr>
          <p:nvPr/>
        </p:nvSpPr>
        <p:spPr bwMode="auto">
          <a:xfrm>
            <a:off x="2274888" y="4273550"/>
            <a:ext cx="43211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2000">
                <a:latin typeface="Palatino" pitchFamily="18" charset="0"/>
                <a:ea typeface="SimSun" pitchFamily="2" charset="-122"/>
              </a:rPr>
              <a:t>Primary outcome at year 1</a:t>
            </a:r>
          </a:p>
        </p:txBody>
      </p:sp>
    </p:spTree>
    <p:extLst>
      <p:ext uri="{BB962C8B-B14F-4D97-AF65-F5344CB8AC3E}">
        <p14:creationId xmlns:p14="http://schemas.microsoft.com/office/powerpoint/2010/main" val="28389926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7"/>
          <p:cNvGrpSpPr>
            <a:grpSpLocks/>
          </p:cNvGrpSpPr>
          <p:nvPr/>
        </p:nvGrpSpPr>
        <p:grpSpPr bwMode="auto">
          <a:xfrm>
            <a:off x="233363" y="1220788"/>
            <a:ext cx="8515350" cy="4581525"/>
            <a:chOff x="192" y="683"/>
            <a:chExt cx="5424" cy="3206"/>
          </a:xfrm>
        </p:grpSpPr>
        <p:sp>
          <p:nvSpPr>
            <p:cNvPr id="3" name="Text Box 3"/>
            <p:cNvSpPr txBox="1">
              <a:spLocks noChangeArrowheads="1"/>
            </p:cNvSpPr>
            <p:nvPr/>
          </p:nvSpPr>
          <p:spPr bwMode="auto">
            <a:xfrm>
              <a:off x="1536" y="3375"/>
              <a:ext cx="2160" cy="514"/>
            </a:xfrm>
            <a:prstGeom prst="rect">
              <a:avLst/>
            </a:prstGeom>
            <a:noFill/>
            <a:ln w="25400">
              <a:noFill/>
              <a:miter lim="800000"/>
              <a:headEnd/>
              <a:tailEnd/>
            </a:ln>
          </p:spPr>
          <p:txBody>
            <a:bodyPr>
              <a:spAutoFit/>
            </a:bodyPr>
            <a:lstStyle/>
            <a:p>
              <a:pPr marL="112642" indent="-112642">
                <a:lnSpc>
                  <a:spcPct val="90000"/>
                </a:lnSpc>
                <a:spcBef>
                  <a:spcPts val="600"/>
                </a:spcBef>
                <a:defRPr/>
              </a:pPr>
              <a:r>
                <a:rPr lang="en-GB" altLang="zh-CN" sz="2000" dirty="0">
                  <a:latin typeface="+mn-lt"/>
                  <a:ea typeface="MS PGothic" pitchFamily="34" charset="-128"/>
                </a:rPr>
                <a:t>*</a:t>
              </a:r>
              <a:r>
                <a:rPr lang="en-GB" altLang="zh-CN" sz="1600" i="1" dirty="0">
                  <a:latin typeface="+mn-lt"/>
                  <a:ea typeface="MS PGothic" pitchFamily="34" charset="-128"/>
                </a:rPr>
                <a:t>Intensify to a combination</a:t>
              </a:r>
              <a:br>
                <a:rPr lang="en-GB" altLang="zh-CN" sz="1600" i="1" dirty="0">
                  <a:latin typeface="+mn-lt"/>
                  <a:ea typeface="MS PGothic" pitchFamily="34" charset="-128"/>
                </a:rPr>
              </a:br>
              <a:r>
                <a:rPr lang="en-GB" altLang="zh-CN" sz="1600" i="1" dirty="0">
                  <a:latin typeface="+mn-lt"/>
                  <a:ea typeface="MS PGothic" pitchFamily="34" charset="-128"/>
                </a:rPr>
                <a:t>insulin regimen in year one </a:t>
              </a:r>
              <a:br>
                <a:rPr lang="en-GB" altLang="zh-CN" sz="1600" i="1" dirty="0">
                  <a:latin typeface="+mn-lt"/>
                  <a:ea typeface="MS PGothic" pitchFamily="34" charset="-128"/>
                </a:rPr>
              </a:br>
              <a:r>
                <a:rPr lang="en-GB" altLang="zh-CN" sz="1600" i="1" dirty="0">
                  <a:latin typeface="+mn-lt"/>
                  <a:ea typeface="MS PGothic" pitchFamily="34" charset="-128"/>
                </a:rPr>
                <a:t>if unacceptable </a:t>
              </a:r>
              <a:r>
                <a:rPr lang="en-GB" altLang="zh-CN" sz="1600" i="1" dirty="0" err="1">
                  <a:latin typeface="+mn-lt"/>
                  <a:ea typeface="MS PGothic" pitchFamily="34" charset="-128"/>
                </a:rPr>
                <a:t>hyperglycemia</a:t>
              </a:r>
              <a:endParaRPr lang="en-US" altLang="zh-CN" sz="1600" i="1" dirty="0">
                <a:latin typeface="+mn-lt"/>
                <a:ea typeface="MS PGothic" pitchFamily="34" charset="-128"/>
              </a:endParaRPr>
            </a:p>
          </p:txBody>
        </p:sp>
        <p:sp>
          <p:nvSpPr>
            <p:cNvPr id="4" name="Text Box 5"/>
            <p:cNvSpPr txBox="1">
              <a:spLocks noChangeArrowheads="1"/>
            </p:cNvSpPr>
            <p:nvPr/>
          </p:nvSpPr>
          <p:spPr bwMode="auto">
            <a:xfrm>
              <a:off x="192" y="2100"/>
              <a:ext cx="714" cy="682"/>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708</a:t>
              </a:r>
              <a:br>
                <a:rPr lang="en-US" altLang="zh-CN" sz="1600" dirty="0">
                  <a:latin typeface="+mn-lt"/>
                  <a:ea typeface="MS PGothic" pitchFamily="34" charset="-128"/>
                </a:rPr>
              </a:br>
              <a:r>
                <a:rPr lang="en-US" altLang="zh-CN" sz="1600" dirty="0">
                  <a:latin typeface="+mn-lt"/>
                  <a:ea typeface="MS PGothic" pitchFamily="34" charset="-128"/>
                </a:rPr>
                <a:t>T2DM</a:t>
              </a:r>
              <a:br>
                <a:rPr lang="en-US" altLang="zh-CN" sz="1600" dirty="0">
                  <a:latin typeface="+mn-lt"/>
                  <a:ea typeface="MS PGothic" pitchFamily="34" charset="-128"/>
                </a:rPr>
              </a:br>
              <a:r>
                <a:rPr lang="en-US" altLang="zh-CN" sz="1600" dirty="0">
                  <a:latin typeface="+mn-lt"/>
                  <a:ea typeface="MS PGothic" pitchFamily="34" charset="-128"/>
                </a:rPr>
                <a:t>on dual OAD</a:t>
              </a:r>
            </a:p>
          </p:txBody>
        </p:sp>
        <p:sp>
          <p:nvSpPr>
            <p:cNvPr id="5" name="Text Box 6"/>
            <p:cNvSpPr txBox="1">
              <a:spLocks noChangeArrowheads="1"/>
            </p:cNvSpPr>
            <p:nvPr/>
          </p:nvSpPr>
          <p:spPr bwMode="auto">
            <a:xfrm>
              <a:off x="1584" y="1505"/>
              <a:ext cx="1390" cy="405"/>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biphasic insulin</a:t>
              </a:r>
              <a:br>
                <a:rPr lang="en-US" altLang="zh-CN" sz="1600" dirty="0">
                  <a:latin typeface="+mn-lt"/>
                  <a:ea typeface="MS PGothic" pitchFamily="34" charset="-128"/>
                </a:rPr>
              </a:br>
              <a:r>
                <a:rPr lang="en-US" altLang="zh-CN" sz="1600" dirty="0">
                  <a:latin typeface="+mn-lt"/>
                  <a:ea typeface="MS PGothic" pitchFamily="34" charset="-128"/>
                </a:rPr>
                <a:t>twice a day</a:t>
              </a:r>
              <a:endParaRPr lang="en-US" altLang="zh-CN" sz="2000" dirty="0">
                <a:latin typeface="+mn-lt"/>
                <a:ea typeface="MS PGothic" pitchFamily="34" charset="-128"/>
              </a:endParaRPr>
            </a:p>
          </p:txBody>
        </p:sp>
        <p:sp>
          <p:nvSpPr>
            <p:cNvPr id="6" name="Text Box 7"/>
            <p:cNvSpPr txBox="1">
              <a:spLocks noChangeArrowheads="1"/>
            </p:cNvSpPr>
            <p:nvPr/>
          </p:nvSpPr>
          <p:spPr bwMode="auto">
            <a:xfrm>
              <a:off x="1584" y="2232"/>
              <a:ext cx="1390" cy="420"/>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a:t>
              </a:r>
              <a:r>
                <a:rPr lang="en-US" altLang="zh-CN" sz="1600" dirty="0" err="1">
                  <a:latin typeface="+mn-lt"/>
                  <a:ea typeface="MS PGothic" pitchFamily="34" charset="-128"/>
                </a:rPr>
                <a:t>prandial</a:t>
              </a:r>
              <a:r>
                <a:rPr lang="en-US" altLang="zh-CN" sz="1600" dirty="0">
                  <a:latin typeface="+mn-lt"/>
                  <a:ea typeface="MS PGothic" pitchFamily="34" charset="-128"/>
                </a:rPr>
                <a:t> insulin</a:t>
              </a:r>
              <a:br>
                <a:rPr lang="en-US" altLang="zh-CN" sz="1600" dirty="0">
                  <a:latin typeface="+mn-lt"/>
                  <a:ea typeface="MS PGothic" pitchFamily="34" charset="-128"/>
                </a:rPr>
              </a:br>
              <a:r>
                <a:rPr lang="en-US" altLang="zh-CN" sz="1600" dirty="0">
                  <a:latin typeface="+mn-lt"/>
                  <a:ea typeface="MS PGothic" pitchFamily="34" charset="-128"/>
                </a:rPr>
                <a:t>three times a day</a:t>
              </a:r>
              <a:endParaRPr lang="en-US" altLang="zh-CN" sz="2000" dirty="0">
                <a:latin typeface="+mn-lt"/>
                <a:ea typeface="MS PGothic" pitchFamily="34" charset="-128"/>
              </a:endParaRPr>
            </a:p>
          </p:txBody>
        </p:sp>
        <p:cxnSp>
          <p:nvCxnSpPr>
            <p:cNvPr id="31755" name="AutoShape 9"/>
            <p:cNvCxnSpPr>
              <a:cxnSpLocks noChangeShapeType="1"/>
              <a:stCxn id="22" idx="0"/>
              <a:endCxn id="5" idx="1"/>
            </p:cNvCxnSpPr>
            <p:nvPr/>
          </p:nvCxnSpPr>
          <p:spPr bwMode="auto">
            <a:xfrm flipV="1">
              <a:off x="1224" y="1708"/>
              <a:ext cx="360" cy="601"/>
            </a:xfrm>
            <a:prstGeom prst="straightConnector1">
              <a:avLst/>
            </a:prstGeom>
            <a:noFill/>
            <a:ln w="28575">
              <a:solidFill>
                <a:srgbClr val="6F1816"/>
              </a:solidFill>
              <a:round/>
              <a:headEnd/>
              <a:tailEnd type="triangle" w="med" len="med"/>
            </a:ln>
            <a:extLst>
              <a:ext uri="{909E8E84-426E-40DD-AFC4-6F175D3DCCD1}">
                <a14:hiddenFill xmlns:a14="http://schemas.microsoft.com/office/drawing/2010/main">
                  <a:noFill/>
                </a14:hiddenFill>
              </a:ext>
            </a:extLst>
          </p:spPr>
        </p:cxnSp>
        <p:cxnSp>
          <p:nvCxnSpPr>
            <p:cNvPr id="31756" name="AutoShape 10"/>
            <p:cNvCxnSpPr>
              <a:cxnSpLocks noChangeShapeType="1"/>
              <a:stCxn id="4" idx="3"/>
              <a:endCxn id="21" idx="2"/>
            </p:cNvCxnSpPr>
            <p:nvPr/>
          </p:nvCxnSpPr>
          <p:spPr bwMode="auto">
            <a:xfrm>
              <a:off x="915" y="2442"/>
              <a:ext cx="181" cy="0"/>
            </a:xfrm>
            <a:prstGeom prst="straightConnector1">
              <a:avLst/>
            </a:prstGeom>
            <a:noFill/>
            <a:ln w="25400">
              <a:solidFill>
                <a:srgbClr val="6F1816"/>
              </a:solidFill>
              <a:round/>
              <a:headEnd/>
              <a:tailEnd/>
            </a:ln>
            <a:extLst>
              <a:ext uri="{909E8E84-426E-40DD-AFC4-6F175D3DCCD1}">
                <a14:hiddenFill xmlns:a14="http://schemas.microsoft.com/office/drawing/2010/main">
                  <a:noFill/>
                </a14:hiddenFill>
              </a:ext>
            </a:extLst>
          </p:spPr>
        </p:cxnSp>
        <p:grpSp>
          <p:nvGrpSpPr>
            <p:cNvPr id="31757" name="Group 11"/>
            <p:cNvGrpSpPr>
              <a:grpSpLocks/>
            </p:cNvGrpSpPr>
            <p:nvPr/>
          </p:nvGrpSpPr>
          <p:grpSpPr bwMode="auto">
            <a:xfrm>
              <a:off x="1008" y="2309"/>
              <a:ext cx="432" cy="305"/>
              <a:chOff x="912" y="1836"/>
              <a:chExt cx="432" cy="305"/>
            </a:xfrm>
          </p:grpSpPr>
          <p:sp>
            <p:nvSpPr>
              <p:cNvPr id="21" name="AutoShape 12"/>
              <p:cNvSpPr>
                <a:spLocks noChangeArrowheads="1"/>
              </p:cNvSpPr>
              <p:nvPr/>
            </p:nvSpPr>
            <p:spPr bwMode="auto">
              <a:xfrm>
                <a:off x="1008" y="1851"/>
                <a:ext cx="240" cy="238"/>
              </a:xfrm>
              <a:prstGeom prst="octagon">
                <a:avLst>
                  <a:gd name="adj" fmla="val 29287"/>
                </a:avLst>
              </a:prstGeom>
              <a:solidFill>
                <a:schemeClr val="tx1"/>
              </a:solidFill>
              <a:ln w="25400">
                <a:solidFill>
                  <a:srgbClr val="00007F"/>
                </a:solidFill>
                <a:miter lim="800000"/>
                <a:headEnd/>
                <a:tailEnd/>
              </a:ln>
            </p:spPr>
            <p:txBody>
              <a:bodyPr wrap="none" anchor="ctr"/>
              <a:lstStyle/>
              <a:p>
                <a:pPr>
                  <a:lnSpc>
                    <a:spcPct val="90000"/>
                  </a:lnSpc>
                  <a:defRPr/>
                </a:pPr>
                <a:endParaRPr lang="en-US" altLang="zh-CN" sz="2800" dirty="0">
                  <a:latin typeface="+mn-lt"/>
                  <a:ea typeface="MS PGothic" pitchFamily="34" charset="-128"/>
                </a:endParaRPr>
              </a:p>
            </p:txBody>
          </p:sp>
          <p:sp>
            <p:nvSpPr>
              <p:cNvPr id="22" name="Text Box 13"/>
              <p:cNvSpPr txBox="1">
                <a:spLocks noChangeArrowheads="1"/>
              </p:cNvSpPr>
              <p:nvPr/>
            </p:nvSpPr>
            <p:spPr bwMode="auto">
              <a:xfrm>
                <a:off x="912" y="1836"/>
                <a:ext cx="432" cy="303"/>
              </a:xfrm>
              <a:prstGeom prst="rect">
                <a:avLst/>
              </a:prstGeom>
              <a:noFill/>
              <a:ln w="25400">
                <a:noFill/>
                <a:miter lim="800000"/>
                <a:headEnd/>
                <a:tailEnd/>
              </a:ln>
            </p:spPr>
            <p:txBody>
              <a:bodyPr>
                <a:spAutoFit/>
              </a:bodyPr>
              <a:lstStyle/>
              <a:p>
                <a:pPr algn="ctr">
                  <a:lnSpc>
                    <a:spcPct val="90000"/>
                  </a:lnSpc>
                  <a:spcBef>
                    <a:spcPct val="50000"/>
                  </a:spcBef>
                  <a:defRPr/>
                </a:pPr>
                <a:r>
                  <a:rPr lang="en-US" altLang="zh-CN" dirty="0">
                    <a:latin typeface="+mn-lt"/>
                    <a:ea typeface="MS PGothic" pitchFamily="34" charset="-128"/>
                  </a:rPr>
                  <a:t>R</a:t>
                </a:r>
                <a:endParaRPr lang="en-US" altLang="zh-CN" sz="2800" dirty="0">
                  <a:latin typeface="+mn-lt"/>
                  <a:ea typeface="MS PGothic" pitchFamily="34" charset="-128"/>
                </a:endParaRPr>
              </a:p>
            </p:txBody>
          </p:sp>
        </p:grpSp>
        <p:sp>
          <p:nvSpPr>
            <p:cNvPr id="10" name="Text Box 14"/>
            <p:cNvSpPr txBox="1">
              <a:spLocks noChangeArrowheads="1"/>
            </p:cNvSpPr>
            <p:nvPr/>
          </p:nvSpPr>
          <p:spPr bwMode="auto">
            <a:xfrm>
              <a:off x="765" y="683"/>
              <a:ext cx="2543" cy="668"/>
            </a:xfrm>
            <a:prstGeom prst="rect">
              <a:avLst/>
            </a:prstGeom>
            <a:noFill/>
            <a:ln w="25400">
              <a:noFill/>
              <a:miter lim="800000"/>
              <a:headEnd/>
              <a:tailEnd/>
            </a:ln>
          </p:spPr>
          <p:txBody>
            <a:bodyPr>
              <a:spAutoFit/>
            </a:bodyPr>
            <a:lstStyle/>
            <a:p>
              <a:pPr>
                <a:defRPr/>
              </a:pPr>
              <a:r>
                <a:rPr lang="en-GB" altLang="zh-CN" sz="2000" b="1" dirty="0">
                  <a:latin typeface="+mn-lt"/>
                  <a:ea typeface="MS PGothic" pitchFamily="34" charset="-128"/>
                </a:rPr>
                <a:t>Year 1</a:t>
              </a:r>
            </a:p>
            <a:p>
              <a:pPr>
                <a:defRPr/>
              </a:pPr>
              <a:r>
                <a:rPr lang="en-GB" altLang="zh-CN" dirty="0">
                  <a:latin typeface="+mn-lt"/>
                  <a:ea typeface="MS PGothic" pitchFamily="34" charset="-128"/>
                </a:rPr>
                <a:t>Comparison of 3 single insulin regimens, added to OADs*</a:t>
              </a:r>
            </a:p>
          </p:txBody>
        </p:sp>
        <p:sp>
          <p:nvSpPr>
            <p:cNvPr id="11" name="Text Box 15"/>
            <p:cNvSpPr txBox="1">
              <a:spLocks noChangeArrowheads="1"/>
            </p:cNvSpPr>
            <p:nvPr/>
          </p:nvSpPr>
          <p:spPr bwMode="auto">
            <a:xfrm>
              <a:off x="1584" y="2933"/>
              <a:ext cx="1390" cy="420"/>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basal insulin</a:t>
              </a:r>
              <a:br>
                <a:rPr lang="en-US" altLang="zh-CN" sz="1600" dirty="0">
                  <a:latin typeface="+mn-lt"/>
                  <a:ea typeface="MS PGothic" pitchFamily="34" charset="-128"/>
                </a:rPr>
              </a:br>
              <a:r>
                <a:rPr lang="en-US" altLang="zh-CN" sz="1600" dirty="0">
                  <a:latin typeface="+mn-lt"/>
                  <a:ea typeface="MS PGothic" pitchFamily="34" charset="-128"/>
                </a:rPr>
                <a:t>once (or twice) daily</a:t>
              </a:r>
              <a:endParaRPr lang="en-US" altLang="zh-CN" sz="2000" dirty="0">
                <a:latin typeface="+mn-lt"/>
                <a:ea typeface="MS PGothic" pitchFamily="34" charset="-128"/>
              </a:endParaRPr>
            </a:p>
          </p:txBody>
        </p:sp>
        <p:cxnSp>
          <p:nvCxnSpPr>
            <p:cNvPr id="31760" name="AutoShape 16"/>
            <p:cNvCxnSpPr>
              <a:cxnSpLocks noChangeShapeType="1"/>
              <a:stCxn id="22" idx="2"/>
              <a:endCxn id="11" idx="1"/>
            </p:cNvCxnSpPr>
            <p:nvPr/>
          </p:nvCxnSpPr>
          <p:spPr bwMode="auto">
            <a:xfrm>
              <a:off x="1224" y="2614"/>
              <a:ext cx="360" cy="529"/>
            </a:xfrm>
            <a:prstGeom prst="straightConnector1">
              <a:avLst/>
            </a:prstGeom>
            <a:noFill/>
            <a:ln w="25400">
              <a:solidFill>
                <a:srgbClr val="6F1816"/>
              </a:solidFill>
              <a:round/>
              <a:headEnd/>
              <a:tailEnd type="triangle" w="med" len="med"/>
            </a:ln>
            <a:extLst>
              <a:ext uri="{909E8E84-426E-40DD-AFC4-6F175D3DCCD1}">
                <a14:hiddenFill xmlns:a14="http://schemas.microsoft.com/office/drawing/2010/main">
                  <a:noFill/>
                </a14:hiddenFill>
              </a:ext>
            </a:extLst>
          </p:spPr>
        </p:cxnSp>
        <p:grpSp>
          <p:nvGrpSpPr>
            <p:cNvPr id="31761" name="Group 26"/>
            <p:cNvGrpSpPr>
              <a:grpSpLocks/>
            </p:cNvGrpSpPr>
            <p:nvPr/>
          </p:nvGrpSpPr>
          <p:grpSpPr bwMode="auto">
            <a:xfrm>
              <a:off x="2985" y="683"/>
              <a:ext cx="2631" cy="2645"/>
              <a:chOff x="2985" y="683"/>
              <a:chExt cx="2631" cy="2645"/>
            </a:xfrm>
          </p:grpSpPr>
          <p:sp>
            <p:nvSpPr>
              <p:cNvPr id="14" name="Text Box 18"/>
              <p:cNvSpPr txBox="1">
                <a:spLocks noChangeArrowheads="1"/>
              </p:cNvSpPr>
              <p:nvPr/>
            </p:nvSpPr>
            <p:spPr bwMode="auto">
              <a:xfrm>
                <a:off x="3699" y="1527"/>
                <a:ext cx="1428" cy="363"/>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a:t>
                </a:r>
                <a:r>
                  <a:rPr lang="en-US" altLang="zh-CN" sz="1600" dirty="0" err="1">
                    <a:latin typeface="+mn-lt"/>
                    <a:ea typeface="MS PGothic" pitchFamily="34" charset="-128"/>
                  </a:rPr>
                  <a:t>prandial</a:t>
                </a:r>
                <a:r>
                  <a:rPr lang="en-US" altLang="zh-CN" sz="1600" dirty="0">
                    <a:latin typeface="+mn-lt"/>
                    <a:ea typeface="MS PGothic" pitchFamily="34" charset="-128"/>
                  </a:rPr>
                  <a:t> insulin</a:t>
                </a:r>
                <a:br>
                  <a:rPr lang="en-US" altLang="zh-CN" sz="1600" dirty="0">
                    <a:latin typeface="+mn-lt"/>
                    <a:ea typeface="MS PGothic" pitchFamily="34" charset="-128"/>
                  </a:rPr>
                </a:br>
                <a:r>
                  <a:rPr lang="en-US" altLang="zh-CN" sz="1600" dirty="0">
                    <a:latin typeface="+mn-lt"/>
                    <a:ea typeface="MS PGothic" pitchFamily="34" charset="-128"/>
                  </a:rPr>
                  <a:t>at midday</a:t>
                </a:r>
                <a:endParaRPr lang="en-US" altLang="zh-CN" sz="2000" baseline="30000" dirty="0">
                  <a:latin typeface="+mn-lt"/>
                  <a:ea typeface="MS PGothic" pitchFamily="34" charset="-128"/>
                </a:endParaRPr>
              </a:p>
            </p:txBody>
          </p:sp>
          <p:sp>
            <p:nvSpPr>
              <p:cNvPr id="15" name="Text Box 19"/>
              <p:cNvSpPr txBox="1">
                <a:spLocks noChangeArrowheads="1"/>
              </p:cNvSpPr>
              <p:nvPr/>
            </p:nvSpPr>
            <p:spPr bwMode="auto">
              <a:xfrm>
                <a:off x="3687" y="2256"/>
                <a:ext cx="1440" cy="380"/>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basal insulin</a:t>
                </a:r>
                <a:br>
                  <a:rPr lang="en-US" altLang="zh-CN" sz="1600" dirty="0">
                    <a:latin typeface="+mn-lt"/>
                    <a:ea typeface="MS PGothic" pitchFamily="34" charset="-128"/>
                  </a:rPr>
                </a:br>
                <a:r>
                  <a:rPr lang="en-US" altLang="zh-CN" sz="1600" dirty="0">
                    <a:latin typeface="+mn-lt"/>
                    <a:ea typeface="MS PGothic" pitchFamily="34" charset="-128"/>
                  </a:rPr>
                  <a:t>before bed</a:t>
                </a:r>
                <a:endParaRPr lang="en-US" altLang="zh-CN" sz="1600" i="1" dirty="0">
                  <a:latin typeface="+mn-lt"/>
                  <a:ea typeface="MS PGothic" pitchFamily="34" charset="-128"/>
                </a:endParaRPr>
              </a:p>
            </p:txBody>
          </p:sp>
          <p:cxnSp>
            <p:nvCxnSpPr>
              <p:cNvPr id="31764" name="AutoShape 20"/>
              <p:cNvCxnSpPr>
                <a:cxnSpLocks noChangeShapeType="1"/>
                <a:stCxn id="5" idx="3"/>
                <a:endCxn id="14" idx="1"/>
              </p:cNvCxnSpPr>
              <p:nvPr/>
            </p:nvCxnSpPr>
            <p:spPr bwMode="auto">
              <a:xfrm>
                <a:off x="2985" y="1708"/>
                <a:ext cx="705" cy="1"/>
              </a:xfrm>
              <a:prstGeom prst="straightConnector1">
                <a:avLst/>
              </a:prstGeom>
              <a:noFill/>
              <a:ln w="28575">
                <a:solidFill>
                  <a:srgbClr val="6F1816"/>
                </a:solidFill>
                <a:round/>
                <a:headEnd/>
                <a:tailEnd type="triangle" w="med" len="med"/>
              </a:ln>
              <a:extLst>
                <a:ext uri="{909E8E84-426E-40DD-AFC4-6F175D3DCCD1}">
                  <a14:hiddenFill xmlns:a14="http://schemas.microsoft.com/office/drawing/2010/main">
                    <a:noFill/>
                  </a14:hiddenFill>
                </a:ext>
              </a:extLst>
            </p:spPr>
          </p:cxnSp>
          <p:cxnSp>
            <p:nvCxnSpPr>
              <p:cNvPr id="31765" name="AutoShape 21"/>
              <p:cNvCxnSpPr>
                <a:cxnSpLocks noChangeShapeType="1"/>
                <a:stCxn id="6" idx="3"/>
                <a:endCxn id="15" idx="1"/>
              </p:cNvCxnSpPr>
              <p:nvPr/>
            </p:nvCxnSpPr>
            <p:spPr bwMode="auto">
              <a:xfrm>
                <a:off x="2985" y="2442"/>
                <a:ext cx="693" cy="4"/>
              </a:xfrm>
              <a:prstGeom prst="straightConnector1">
                <a:avLst/>
              </a:prstGeom>
              <a:noFill/>
              <a:ln w="28575">
                <a:solidFill>
                  <a:srgbClr val="6F1816"/>
                </a:solidFill>
                <a:round/>
                <a:headEnd/>
                <a:tailEnd type="triangle" w="med" len="med"/>
              </a:ln>
              <a:extLst>
                <a:ext uri="{909E8E84-426E-40DD-AFC4-6F175D3DCCD1}">
                  <a14:hiddenFill xmlns:a14="http://schemas.microsoft.com/office/drawing/2010/main">
                    <a:noFill/>
                  </a14:hiddenFill>
                </a:ext>
              </a:extLst>
            </p:spPr>
          </p:cxnSp>
          <p:sp>
            <p:nvSpPr>
              <p:cNvPr id="18" name="Text Box 22"/>
              <p:cNvSpPr txBox="1">
                <a:spLocks noChangeArrowheads="1"/>
              </p:cNvSpPr>
              <p:nvPr/>
            </p:nvSpPr>
            <p:spPr bwMode="auto">
              <a:xfrm>
                <a:off x="3120" y="683"/>
                <a:ext cx="2496" cy="668"/>
              </a:xfrm>
              <a:prstGeom prst="rect">
                <a:avLst/>
              </a:prstGeom>
              <a:noFill/>
              <a:ln w="25400">
                <a:noFill/>
                <a:miter lim="800000"/>
                <a:headEnd/>
                <a:tailEnd/>
              </a:ln>
            </p:spPr>
            <p:txBody>
              <a:bodyPr>
                <a:spAutoFit/>
              </a:bodyPr>
              <a:lstStyle/>
              <a:p>
                <a:pPr>
                  <a:defRPr/>
                </a:pPr>
                <a:r>
                  <a:rPr lang="en-GB" altLang="zh-CN" sz="2000" b="1" dirty="0">
                    <a:latin typeface="+mn-lt"/>
                    <a:ea typeface="MS PGothic" pitchFamily="34" charset="-128"/>
                  </a:rPr>
                  <a:t>Years 2 and 3</a:t>
                </a:r>
              </a:p>
              <a:p>
                <a:pPr>
                  <a:defRPr/>
                </a:pPr>
                <a:r>
                  <a:rPr lang="en-GB" altLang="zh-CN" dirty="0">
                    <a:latin typeface="+mn-lt"/>
                    <a:ea typeface="MS PGothic" pitchFamily="34" charset="-128"/>
                  </a:rPr>
                  <a:t>If A1C &gt; 6.5%, stop sulfonylurea and add a second insulin formulation</a:t>
                </a:r>
              </a:p>
            </p:txBody>
          </p:sp>
          <p:sp>
            <p:nvSpPr>
              <p:cNvPr id="19" name="Text Box 23"/>
              <p:cNvSpPr txBox="1">
                <a:spLocks noChangeArrowheads="1"/>
              </p:cNvSpPr>
              <p:nvPr/>
            </p:nvSpPr>
            <p:spPr bwMode="auto">
              <a:xfrm>
                <a:off x="3687" y="2966"/>
                <a:ext cx="1440" cy="362"/>
              </a:xfrm>
              <a:prstGeom prst="rect">
                <a:avLst/>
              </a:prstGeom>
              <a:solidFill>
                <a:schemeClr val="bg2"/>
              </a:solidFill>
              <a:ln w="28575">
                <a:solidFill>
                  <a:srgbClr val="6F1816"/>
                </a:solidFill>
                <a:miter lim="800000"/>
                <a:headEnd/>
                <a:tailEnd/>
              </a:ln>
            </p:spPr>
            <p:txBody>
              <a:bodyPr/>
              <a:lstStyle/>
              <a:p>
                <a:pPr algn="ctr">
                  <a:defRPr/>
                </a:pPr>
                <a:r>
                  <a:rPr lang="en-US" altLang="zh-CN" sz="1600" dirty="0">
                    <a:latin typeface="+mn-lt"/>
                    <a:ea typeface="MS PGothic" pitchFamily="34" charset="-128"/>
                  </a:rPr>
                  <a:t>Add </a:t>
                </a:r>
                <a:r>
                  <a:rPr lang="en-US" altLang="zh-CN" sz="1600" dirty="0" err="1">
                    <a:latin typeface="+mn-lt"/>
                    <a:ea typeface="MS PGothic" pitchFamily="34" charset="-128"/>
                  </a:rPr>
                  <a:t>prandial</a:t>
                </a:r>
                <a:r>
                  <a:rPr lang="en-US" altLang="zh-CN" sz="1600" dirty="0">
                    <a:latin typeface="+mn-lt"/>
                    <a:ea typeface="MS PGothic" pitchFamily="34" charset="-128"/>
                  </a:rPr>
                  <a:t> insulin</a:t>
                </a:r>
              </a:p>
              <a:p>
                <a:pPr algn="ctr">
                  <a:defRPr/>
                </a:pPr>
                <a:r>
                  <a:rPr lang="en-US" altLang="zh-CN" sz="1600" dirty="0">
                    <a:latin typeface="+mn-lt"/>
                    <a:ea typeface="MS PGothic" pitchFamily="34" charset="-128"/>
                  </a:rPr>
                  <a:t>three times a day</a:t>
                </a:r>
                <a:endParaRPr lang="en-US" altLang="zh-CN" sz="1600" i="1" dirty="0">
                  <a:latin typeface="+mn-lt"/>
                  <a:ea typeface="MS PGothic" pitchFamily="34" charset="-128"/>
                </a:endParaRPr>
              </a:p>
            </p:txBody>
          </p:sp>
          <p:cxnSp>
            <p:nvCxnSpPr>
              <p:cNvPr id="31768" name="AutoShape 24"/>
              <p:cNvCxnSpPr>
                <a:cxnSpLocks noChangeShapeType="1"/>
                <a:stCxn id="11" idx="3"/>
                <a:endCxn id="19" idx="1"/>
              </p:cNvCxnSpPr>
              <p:nvPr/>
            </p:nvCxnSpPr>
            <p:spPr bwMode="auto">
              <a:xfrm>
                <a:off x="2985" y="3143"/>
                <a:ext cx="693" cy="4"/>
              </a:xfrm>
              <a:prstGeom prst="straightConnector1">
                <a:avLst/>
              </a:prstGeom>
              <a:noFill/>
              <a:ln w="25400">
                <a:solidFill>
                  <a:srgbClr val="6F1816"/>
                </a:solidFill>
                <a:round/>
                <a:headEnd/>
                <a:tailEnd type="triangle" w="med" len="med"/>
              </a:ln>
              <a:extLst>
                <a:ext uri="{909E8E84-426E-40DD-AFC4-6F175D3DCCD1}">
                  <a14:hiddenFill xmlns:a14="http://schemas.microsoft.com/office/drawing/2010/main">
                    <a:noFill/>
                  </a14:hiddenFill>
                </a:ext>
              </a:extLst>
            </p:spPr>
          </p:cxnSp>
        </p:grpSp>
      </p:grpSp>
      <p:sp>
        <p:nvSpPr>
          <p:cNvPr id="31747" name="Rectangle 2"/>
          <p:cNvSpPr txBox="1">
            <a:spLocks noChangeArrowheads="1"/>
          </p:cNvSpPr>
          <p:nvPr/>
        </p:nvSpPr>
        <p:spPr bwMode="auto">
          <a:xfrm>
            <a:off x="0" y="0"/>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14" tIns="31728" rIns="80914" bIns="3172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altLang="zh-CN" sz="2800" b="1" dirty="0" smtClean="0">
                <a:solidFill>
                  <a:schemeClr val="bg2">
                    <a:lumMod val="50000"/>
                  </a:schemeClr>
                </a:solidFill>
                <a:latin typeface="+mj-lt"/>
                <a:ea typeface="Palatino"/>
                <a:cs typeface="Palatino"/>
                <a:sym typeface="Gill Sans Light"/>
              </a:rPr>
              <a:t>4-T Study</a:t>
            </a:r>
          </a:p>
        </p:txBody>
      </p:sp>
      <p:sp>
        <p:nvSpPr>
          <p:cNvPr id="31748" name="Text Box 28"/>
          <p:cNvSpPr txBox="1">
            <a:spLocks noChangeArrowheads="1"/>
          </p:cNvSpPr>
          <p:nvPr/>
        </p:nvSpPr>
        <p:spPr bwMode="auto">
          <a:xfrm>
            <a:off x="4881563" y="6115050"/>
            <a:ext cx="3867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3" tIns="45692" rIns="91383"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z="1100">
                <a:latin typeface="Times New Roman" pitchFamily="18" charset="0"/>
                <a:ea typeface="MS PGothic" pitchFamily="34" charset="-128"/>
                <a:cs typeface="Times New Roman" pitchFamily="18" charset="0"/>
              </a:rPr>
              <a:t>Holman RR et al. </a:t>
            </a:r>
            <a:r>
              <a:rPr lang="en-US" altLang="zh-CN" sz="1100" i="1">
                <a:latin typeface="Times New Roman" pitchFamily="18" charset="0"/>
                <a:ea typeface="MS PGothic" pitchFamily="34" charset="-128"/>
                <a:cs typeface="Times New Roman" pitchFamily="18" charset="0"/>
              </a:rPr>
              <a:t>N Engl J Med.</a:t>
            </a:r>
            <a:r>
              <a:rPr lang="en-US" altLang="zh-CN" sz="1100">
                <a:latin typeface="Times New Roman" pitchFamily="18" charset="0"/>
                <a:ea typeface="MS PGothic" pitchFamily="34" charset="-128"/>
                <a:cs typeface="Times New Roman" pitchFamily="18" charset="0"/>
              </a:rPr>
              <a:t> 2007;357:1716-1730.</a:t>
            </a:r>
          </a:p>
        </p:txBody>
      </p:sp>
      <p:pic>
        <p:nvPicPr>
          <p:cNvPr id="317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75" y="5534025"/>
            <a:ext cx="13033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0" name="AutoShape 8"/>
          <p:cNvCxnSpPr>
            <a:cxnSpLocks noChangeShapeType="1"/>
          </p:cNvCxnSpPr>
          <p:nvPr/>
        </p:nvCxnSpPr>
        <p:spPr bwMode="auto">
          <a:xfrm>
            <a:off x="2089150" y="3492500"/>
            <a:ext cx="304800" cy="0"/>
          </a:xfrm>
          <a:prstGeom prst="straightConnector1">
            <a:avLst/>
          </a:prstGeom>
          <a:noFill/>
          <a:ln w="28575">
            <a:solidFill>
              <a:srgbClr val="6F1816"/>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6835094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7550132"/>
              </p:ext>
            </p:extLst>
          </p:nvPr>
        </p:nvGraphicFramePr>
        <p:xfrm>
          <a:off x="1115615" y="1339850"/>
          <a:ext cx="7647385" cy="3921127"/>
        </p:xfrm>
        <a:graphic>
          <a:graphicData uri="http://schemas.openxmlformats.org/drawingml/2006/table">
            <a:tbl>
              <a:tblPr/>
              <a:tblGrid>
                <a:gridCol w="4263758"/>
                <a:gridCol w="1237865"/>
                <a:gridCol w="1145122"/>
                <a:gridCol w="1000640"/>
              </a:tblGrid>
              <a:tr h="554257">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endParaRPr kumimoji="0" lang="en-US" altLang="zh-CN" sz="2000" b="0" i="0" u="none" strike="noStrike" cap="none" normalizeH="0" baseline="0" dirty="0" smtClean="0">
                        <a:ln>
                          <a:noFill/>
                        </a:ln>
                        <a:solidFill>
                          <a:srgbClr val="0A1936"/>
                        </a:solidFill>
                        <a:effectLst/>
                        <a:latin typeface="+mj-lt"/>
                        <a:ea typeface="MS PGothic" pitchFamily="34" charset="-128"/>
                        <a:cs typeface="Arial" charset="0"/>
                      </a:endParaRP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Biphasic</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Prandial</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Basal</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54257">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HbA</a:t>
                      </a:r>
                      <a:r>
                        <a:rPr kumimoji="0" lang="en-US" altLang="zh-CN" sz="2000" b="0" i="0" u="none" strike="noStrike" cap="none" normalizeH="0" baseline="-25000" dirty="0" smtClean="0">
                          <a:ln>
                            <a:noFill/>
                          </a:ln>
                          <a:solidFill>
                            <a:schemeClr val="tx1"/>
                          </a:solidFill>
                          <a:effectLst/>
                          <a:latin typeface="+mj-lt"/>
                          <a:ea typeface="MS PGothic" pitchFamily="34" charset="-128"/>
                          <a:cs typeface="Arial" charset="0"/>
                        </a:rPr>
                        <a:t>1c</a:t>
                      </a: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 targets achieved</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905113">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Mean SMBG level achieved</a:t>
                      </a:r>
                    </a:p>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endPar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endParaRP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54257">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Fewer hypoglycemic episodes</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554257">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Less weight gain</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798986">
                <a:tc>
                  <a:txBody>
                    <a:bodyPr/>
                    <a:lstStyle/>
                    <a:p>
                      <a:pPr marL="0" marR="0" lvl="0" indent="0" algn="l"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Less increase in waist circumference</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30000"/>
                        </a:spcAft>
                        <a:buClr>
                          <a:srgbClr val="FFCC00"/>
                        </a:buClr>
                        <a:buSzPct val="90000"/>
                        <a:buFont typeface="Wingdings" pitchFamily="2" charset="2"/>
                        <a:buNone/>
                        <a:tabLst/>
                      </a:pPr>
                      <a:r>
                        <a:rPr kumimoji="0" lang="en-US" altLang="zh-CN" sz="2000" b="0" i="0" u="none" strike="noStrike" cap="none" normalizeH="0" baseline="0" dirty="0" smtClean="0">
                          <a:ln>
                            <a:noFill/>
                          </a:ln>
                          <a:solidFill>
                            <a:schemeClr val="tx1"/>
                          </a:solidFill>
                          <a:effectLst/>
                          <a:latin typeface="+mj-lt"/>
                          <a:ea typeface="MS PGothic" pitchFamily="34" charset="-128"/>
                          <a:cs typeface="Arial" charset="0"/>
                        </a:rPr>
                        <a:t>++</a:t>
                      </a:r>
                    </a:p>
                  </a:txBody>
                  <a:tcPr marL="81280" marR="81280" marT="45738" marB="45738"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34855" name="Title 1"/>
          <p:cNvSpPr txBox="1">
            <a:spLocks/>
          </p:cNvSpPr>
          <p:nvPr/>
        </p:nvSpPr>
        <p:spPr bwMode="auto">
          <a:xfrm>
            <a:off x="0" y="74613"/>
            <a:ext cx="9144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70" tIns="32135" rIns="64270" bIns="3213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CN" sz="2800" b="1" dirty="0" smtClean="0">
                <a:solidFill>
                  <a:schemeClr val="bg2">
                    <a:lumMod val="50000"/>
                  </a:schemeClr>
                </a:solidFill>
                <a:latin typeface="+mj-lt"/>
                <a:ea typeface="Palatino"/>
                <a:cs typeface="Palatino"/>
                <a:sym typeface="Gill Sans Light"/>
              </a:rPr>
              <a:t>4-T Study - Overview of Main Results</a:t>
            </a:r>
          </a:p>
        </p:txBody>
      </p:sp>
      <p:pic>
        <p:nvPicPr>
          <p:cNvPr id="338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663" y="5522913"/>
            <a:ext cx="13033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3" name="Rectangle 6"/>
          <p:cNvSpPr>
            <a:spLocks noChangeArrowheads="1"/>
          </p:cNvSpPr>
          <p:nvPr/>
        </p:nvSpPr>
        <p:spPr bwMode="auto">
          <a:xfrm flipH="1">
            <a:off x="5724525" y="6308725"/>
            <a:ext cx="2879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p>
            <a:pPr defTabSz="760413">
              <a:spcAft>
                <a:spcPts val="1200"/>
              </a:spcAft>
            </a:pPr>
            <a:r>
              <a:rPr lang="en-US" altLang="zh-CN" sz="1100" i="1">
                <a:latin typeface="Arial "/>
                <a:ea typeface="MS PGothic" pitchFamily="34" charset="-128"/>
                <a:cs typeface="Arial "/>
              </a:rPr>
              <a:t>N Engl J Med, </a:t>
            </a:r>
            <a:r>
              <a:rPr lang="en-US" altLang="zh-CN" sz="1100">
                <a:latin typeface="Arial "/>
                <a:ea typeface="MS PGothic" pitchFamily="34" charset="-128"/>
                <a:cs typeface="Arial "/>
              </a:rPr>
              <a:t>2009;361:1736-47</a:t>
            </a:r>
          </a:p>
        </p:txBody>
      </p:sp>
    </p:spTree>
    <p:extLst>
      <p:ext uri="{BB962C8B-B14F-4D97-AF65-F5344CB8AC3E}">
        <p14:creationId xmlns:p14="http://schemas.microsoft.com/office/powerpoint/2010/main" val="19177151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42910" y="2214554"/>
            <a:ext cx="8073775" cy="3128946"/>
          </a:xfrm>
          <a:prstGeom prst="roundRect">
            <a:avLst/>
          </a:prstGeom>
          <a:ln>
            <a:prstDash val="solid"/>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3"/>
          </a:lnRef>
          <a:fillRef idx="2">
            <a:schemeClr val="accent3"/>
          </a:fillRef>
          <a:effectRef idx="1">
            <a:schemeClr val="accent3"/>
          </a:effectRef>
          <a:fontRef idx="minor">
            <a:schemeClr val="dk1"/>
          </a:fontRef>
        </p:style>
        <p:txBody>
          <a:bodyPr/>
          <a:lstStyle/>
          <a:p>
            <a:pPr marL="0" indent="0" algn="ctr">
              <a:lnSpc>
                <a:spcPct val="150000"/>
              </a:lnSpc>
              <a:buNone/>
            </a:pPr>
            <a:r>
              <a:rPr lang="en-US" sz="3500" i="1" dirty="0" smtClean="0">
                <a:solidFill>
                  <a:srgbClr val="002060"/>
                </a:solidFill>
                <a:effectLst>
                  <a:outerShdw blurRad="38100" dist="38100" dir="2700000" algn="tl">
                    <a:srgbClr val="000000">
                      <a:alpha val="43137"/>
                    </a:srgbClr>
                  </a:outerShdw>
                </a:effectLst>
                <a:latin typeface="+mj-lt"/>
                <a:ea typeface="+mj-ea"/>
                <a:cs typeface="+mj-cs"/>
              </a:rPr>
              <a:t>Is </a:t>
            </a:r>
            <a:r>
              <a:rPr lang="en-US" sz="3500" i="1" dirty="0">
                <a:solidFill>
                  <a:srgbClr val="002060"/>
                </a:solidFill>
                <a:effectLst>
                  <a:outerShdw blurRad="38100" dist="38100" dir="2700000" algn="tl">
                    <a:srgbClr val="000000">
                      <a:alpha val="43137"/>
                    </a:srgbClr>
                  </a:outerShdw>
                </a:effectLst>
                <a:latin typeface="+mj-lt"/>
                <a:ea typeface="+mj-ea"/>
                <a:cs typeface="+mj-cs"/>
              </a:rPr>
              <a:t>it really necessary to cover every meal with an insulin bolus as soon as basal insulin therapy fails?</a:t>
            </a:r>
          </a:p>
        </p:txBody>
      </p:sp>
    </p:spTree>
    <p:extLst>
      <p:ext uri="{BB962C8B-B14F-4D97-AF65-F5344CB8AC3E}">
        <p14:creationId xmlns:p14="http://schemas.microsoft.com/office/powerpoint/2010/main" val="15938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0"/>
            <a:ext cx="8532440" cy="1071546"/>
          </a:xfrm>
        </p:spPr>
        <p:txBody>
          <a:bodyPr>
            <a:noAutofit/>
          </a:bodyPr>
          <a:lstStyle/>
          <a:p>
            <a:pPr algn="ctr"/>
            <a:r>
              <a:rPr lang="en-US" sz="2500" i="0" dirty="0">
                <a:effectLst>
                  <a:outerShdw blurRad="38100" dist="38100" dir="2700000" algn="tl">
                    <a:srgbClr val="000000">
                      <a:alpha val="43137"/>
                    </a:srgbClr>
                  </a:outerShdw>
                </a:effectLst>
              </a:rPr>
              <a:t>Six clinical trails supporting the Basal Plus strategy in T2DM</a:t>
            </a:r>
          </a:p>
        </p:txBody>
      </p:sp>
      <p:pic>
        <p:nvPicPr>
          <p:cNvPr id="921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21225" r="6413"/>
          <a:stretch/>
        </p:blipFill>
        <p:spPr bwMode="auto">
          <a:xfrm>
            <a:off x="1000100" y="1500174"/>
            <a:ext cx="7231134" cy="4673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557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000240"/>
            <a:ext cx="7211144" cy="2000264"/>
          </a:xfrm>
        </p:spPr>
        <p:txBody>
          <a:bodyPr/>
          <a:lstStyle/>
          <a:p>
            <a:pPr algn="ctr">
              <a:lnSpc>
                <a:spcPct val="150000"/>
              </a:lnSpc>
            </a:pPr>
            <a:r>
              <a:rPr lang="en-GB" i="0" dirty="0" smtClean="0">
                <a:latin typeface="+mj-lt"/>
              </a:rPr>
              <a:t>OPAL Study</a:t>
            </a:r>
            <a:br>
              <a:rPr lang="en-GB" i="0" dirty="0" smtClean="0">
                <a:latin typeface="+mj-lt"/>
              </a:rPr>
            </a:br>
            <a:r>
              <a:rPr lang="en-GB" sz="3600" dirty="0" smtClean="0">
                <a:solidFill>
                  <a:schemeClr val="tx1"/>
                </a:solidFill>
                <a:latin typeface="+mj-lt"/>
              </a:rPr>
              <a:t>O</a:t>
            </a:r>
            <a:r>
              <a:rPr lang="en-GB" sz="3600" dirty="0" smtClean="0">
                <a:latin typeface="+mj-lt"/>
              </a:rPr>
              <a:t>ral </a:t>
            </a:r>
            <a:r>
              <a:rPr lang="en-GB" sz="3600" dirty="0" smtClean="0">
                <a:solidFill>
                  <a:schemeClr val="tx1"/>
                </a:solidFill>
                <a:latin typeface="+mj-lt"/>
              </a:rPr>
              <a:t>P</a:t>
            </a:r>
            <a:r>
              <a:rPr lang="en-GB" sz="3600" dirty="0" smtClean="0">
                <a:latin typeface="+mj-lt"/>
              </a:rPr>
              <a:t>lus </a:t>
            </a:r>
            <a:r>
              <a:rPr lang="en-GB" sz="3600" dirty="0" smtClean="0">
                <a:solidFill>
                  <a:schemeClr val="tx1"/>
                </a:solidFill>
                <a:latin typeface="+mj-lt"/>
              </a:rPr>
              <a:t>A</a:t>
            </a:r>
            <a:r>
              <a:rPr lang="en-GB" sz="3600" dirty="0" smtClean="0">
                <a:latin typeface="+mj-lt"/>
              </a:rPr>
              <a:t>pidra and </a:t>
            </a:r>
            <a:r>
              <a:rPr lang="en-GB" sz="3600" dirty="0" smtClean="0">
                <a:solidFill>
                  <a:schemeClr val="tx1"/>
                </a:solidFill>
                <a:latin typeface="+mj-lt"/>
              </a:rPr>
              <a:t>L</a:t>
            </a:r>
            <a:r>
              <a:rPr lang="en-GB" sz="3600" dirty="0" smtClean="0">
                <a:latin typeface="+mj-lt"/>
              </a:rPr>
              <a:t>antus</a:t>
            </a:r>
            <a:endParaRPr lang="fa-IR" sz="4000" dirty="0">
              <a:latin typeface="+mj-lt"/>
            </a:endParaRPr>
          </a:p>
        </p:txBody>
      </p:sp>
      <p:sp>
        <p:nvSpPr>
          <p:cNvPr id="3" name="Slide Number Placeholder 2"/>
          <p:cNvSpPr>
            <a:spLocks noGrp="1"/>
          </p:cNvSpPr>
          <p:nvPr>
            <p:ph type="sldNum" sz="quarter" idx="12"/>
          </p:nvPr>
        </p:nvSpPr>
        <p:spPr/>
        <p:txBody>
          <a:bodyPr/>
          <a:lstStyle/>
          <a:p>
            <a:pPr>
              <a:defRPr/>
            </a:pPr>
            <a:fld id="{405FF7BE-62C0-45E8-B0C4-9A843E254EB7}" type="slidenum">
              <a:rPr lang="en-US" smtClean="0"/>
              <a:pPr>
                <a:defRPr/>
              </a:pPr>
              <a:t>17</a:t>
            </a:fld>
            <a:endParaRPr lang="en-US"/>
          </a:p>
        </p:txBody>
      </p:sp>
    </p:spTree>
    <p:extLst>
      <p:ext uri="{BB962C8B-B14F-4D97-AF65-F5344CB8AC3E}">
        <p14:creationId xmlns:p14="http://schemas.microsoft.com/office/powerpoint/2010/main" val="277424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39154"/>
            <a:ext cx="7743804" cy="1417638"/>
          </a:xfrm>
          <a:prstGeom prst="roundRect">
            <a:avLst/>
          </a:prstGeom>
          <a:ln>
            <a:solidFill>
              <a:schemeClr val="tx1"/>
            </a:solidFill>
          </a:ln>
        </p:spPr>
        <p:txBody>
          <a:bodyPr/>
          <a:lstStyle/>
          <a:p>
            <a:r>
              <a:rPr lang="en-GB" sz="3200" i="0" dirty="0" smtClean="0">
                <a:latin typeface="+mj-lt"/>
              </a:rPr>
              <a:t>OPAL: Study Design</a:t>
            </a:r>
            <a:br>
              <a:rPr lang="en-GB" sz="3200" i="0" dirty="0" smtClean="0">
                <a:latin typeface="+mj-lt"/>
              </a:rPr>
            </a:br>
            <a:r>
              <a:rPr lang="en-GB" sz="2400" i="0" dirty="0" smtClean="0">
                <a:latin typeface="+mj-lt"/>
              </a:rPr>
              <a:t>the 1</a:t>
            </a:r>
            <a:r>
              <a:rPr lang="en-GB" sz="2400" i="0" baseline="30000" dirty="0" smtClean="0">
                <a:latin typeface="+mj-lt"/>
              </a:rPr>
              <a:t>st</a:t>
            </a:r>
            <a:r>
              <a:rPr lang="en-GB" sz="2400" i="0" dirty="0" smtClean="0">
                <a:latin typeface="+mj-lt"/>
              </a:rPr>
              <a:t> study supporting the Basal Plus approach</a:t>
            </a:r>
            <a:endParaRPr lang="fa-IR" sz="3200" dirty="0">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18</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71472" y="1617681"/>
            <a:ext cx="8001056" cy="481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6429396"/>
            <a:ext cx="9144000" cy="285752"/>
          </a:xfrm>
          <a:prstGeom prst="rect">
            <a:avLst/>
          </a:prstGeom>
        </p:spPr>
        <p:txBody>
          <a:bodyPr wrap="square">
            <a:spAutoFit/>
          </a:bodyPr>
          <a:lstStyle/>
          <a:p>
            <a:pPr algn="ctr"/>
            <a:r>
              <a:rPr lang="en-CA" sz="1200" dirty="0" err="1">
                <a:solidFill>
                  <a:srgbClr val="FFFF00"/>
                </a:solidFill>
                <a:latin typeface="+mj-lt"/>
              </a:rPr>
              <a:t>Lankisch</a:t>
            </a:r>
            <a:r>
              <a:rPr lang="en-CA" sz="1200" dirty="0">
                <a:solidFill>
                  <a:srgbClr val="FFFF00"/>
                </a:solidFill>
                <a:latin typeface="+mj-lt"/>
              </a:rPr>
              <a:t> </a:t>
            </a:r>
            <a:r>
              <a:rPr lang="en-CA" sz="1200" dirty="0" smtClean="0">
                <a:solidFill>
                  <a:srgbClr val="FFFF00"/>
                </a:solidFill>
                <a:latin typeface="+mj-lt"/>
              </a:rPr>
              <a:t>M, et al.</a:t>
            </a:r>
            <a:r>
              <a:rPr lang="pt-BR" sz="1200" dirty="0" smtClean="0">
                <a:solidFill>
                  <a:srgbClr val="FFFF00"/>
                </a:solidFill>
                <a:latin typeface="+mj-lt"/>
              </a:rPr>
              <a:t> </a:t>
            </a:r>
            <a:r>
              <a:rPr lang="pt-BR" sz="1200" dirty="0">
                <a:solidFill>
                  <a:srgbClr val="FFFF00"/>
                </a:solidFill>
                <a:latin typeface="+mj-lt"/>
              </a:rPr>
              <a:t>Diabetes Obes Metab 2008</a:t>
            </a:r>
            <a:endParaRPr lang="en-CA" sz="1200" dirty="0">
              <a:solidFill>
                <a:srgbClr val="FFFF00"/>
              </a:solidFill>
              <a:latin typeface="+mj-lt"/>
            </a:endParaRPr>
          </a:p>
        </p:txBody>
      </p:sp>
    </p:spTree>
    <p:extLst>
      <p:ext uri="{BB962C8B-B14F-4D97-AF65-F5344CB8AC3E}">
        <p14:creationId xmlns:p14="http://schemas.microsoft.com/office/powerpoint/2010/main" val="399046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noFill/>
          <a:ln>
            <a:solidFill>
              <a:schemeClr val="tx1"/>
            </a:solidFill>
          </a:ln>
        </p:spPr>
        <p:txBody>
          <a:bodyPr/>
          <a:lstStyle/>
          <a:p>
            <a:r>
              <a:rPr lang="en-US" sz="3200" i="0" dirty="0" smtClean="0">
                <a:latin typeface="+mj-lt"/>
              </a:rPr>
              <a:t>OPAL: Basal Characteristics</a:t>
            </a:r>
            <a:endParaRPr lang="fa-IR" sz="3200" i="0" dirty="0">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19</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979928" y="1615849"/>
            <a:ext cx="7184144" cy="449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0" y="6429396"/>
            <a:ext cx="9144000" cy="285752"/>
          </a:xfrm>
          <a:prstGeom prst="rect">
            <a:avLst/>
          </a:prstGeom>
        </p:spPr>
        <p:txBody>
          <a:bodyPr wrap="square">
            <a:spAutoFit/>
          </a:bodyPr>
          <a:lstStyle/>
          <a:p>
            <a:pPr algn="ctr"/>
            <a:r>
              <a:rPr lang="en-CA" sz="1200" dirty="0" err="1">
                <a:solidFill>
                  <a:srgbClr val="FFFF00"/>
                </a:solidFill>
                <a:latin typeface="+mj-lt"/>
              </a:rPr>
              <a:t>Lankisch</a:t>
            </a:r>
            <a:r>
              <a:rPr lang="en-CA" sz="1200" dirty="0">
                <a:solidFill>
                  <a:srgbClr val="FFFF00"/>
                </a:solidFill>
                <a:latin typeface="+mj-lt"/>
              </a:rPr>
              <a:t> </a:t>
            </a:r>
            <a:r>
              <a:rPr lang="en-CA" sz="1200" dirty="0" smtClean="0">
                <a:solidFill>
                  <a:srgbClr val="FFFF00"/>
                </a:solidFill>
                <a:latin typeface="+mj-lt"/>
              </a:rPr>
              <a:t>M, et al.</a:t>
            </a:r>
            <a:r>
              <a:rPr lang="pt-BR" sz="1200" dirty="0" smtClean="0">
                <a:solidFill>
                  <a:srgbClr val="FFFF00"/>
                </a:solidFill>
                <a:latin typeface="+mj-lt"/>
              </a:rPr>
              <a:t> </a:t>
            </a:r>
            <a:r>
              <a:rPr lang="pt-BR" sz="1200" dirty="0">
                <a:solidFill>
                  <a:srgbClr val="FFFF00"/>
                </a:solidFill>
                <a:latin typeface="+mj-lt"/>
              </a:rPr>
              <a:t>Diabetes Obes Metab 2008</a:t>
            </a:r>
            <a:endParaRPr lang="en-CA" sz="1200" dirty="0">
              <a:solidFill>
                <a:srgbClr val="FFFF00"/>
              </a:solidFill>
              <a:latin typeface="+mj-lt"/>
            </a:endParaRPr>
          </a:p>
        </p:txBody>
      </p:sp>
    </p:spTree>
    <p:extLst>
      <p:ext uri="{BB962C8B-B14F-4D97-AF65-F5344CB8AC3E}">
        <p14:creationId xmlns:p14="http://schemas.microsoft.com/office/powerpoint/2010/main" val="181843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CA" sz="2800" b="1" dirty="0" smtClean="0">
                <a:solidFill>
                  <a:schemeClr val="bg2">
                    <a:lumMod val="50000"/>
                  </a:schemeClr>
                </a:solidFill>
                <a:latin typeface="+mj-lt"/>
                <a:cs typeface="Times" panose="02020603050405020304" pitchFamily="18" charset="0"/>
              </a:rPr>
              <a:t>     </a:t>
            </a:r>
            <a:r>
              <a:rPr sz="2800" b="1" dirty="0" smtClean="0">
                <a:solidFill>
                  <a:schemeClr val="bg2">
                    <a:lumMod val="50000"/>
                  </a:schemeClr>
                </a:solidFill>
                <a:latin typeface="+mj-lt"/>
                <a:cs typeface="Times" panose="02020603050405020304" pitchFamily="18" charset="0"/>
              </a:rPr>
              <a:t>Agenda</a:t>
            </a:r>
          </a:p>
        </p:txBody>
      </p:sp>
      <p:sp>
        <p:nvSpPr>
          <p:cNvPr id="30723" name="Subtitle 6"/>
          <p:cNvSpPr>
            <a:spLocks noGrp="1"/>
          </p:cNvSpPr>
          <p:nvPr>
            <p:ph idx="1"/>
          </p:nvPr>
        </p:nvSpPr>
        <p:spPr>
          <a:xfrm>
            <a:off x="1547664" y="1412776"/>
            <a:ext cx="7956550" cy="4319587"/>
          </a:xfrm>
        </p:spPr>
        <p:txBody>
          <a:bodyPr>
            <a:noAutofit/>
          </a:bodyPr>
          <a:lstStyle/>
          <a:p>
            <a:pPr eaLnBrk="1" hangingPunct="1">
              <a:lnSpc>
                <a:spcPts val="1763"/>
              </a:lnSpc>
              <a:buFont typeface="Arial" panose="020B0604020202020204" pitchFamily="34" charset="0"/>
              <a:buChar char="•"/>
              <a:defRPr/>
            </a:pPr>
            <a:r>
              <a:rPr sz="2800" dirty="0" smtClean="0">
                <a:solidFill>
                  <a:srgbClr val="0070C0"/>
                </a:solidFill>
                <a:latin typeface="+mj-lt"/>
              </a:rPr>
              <a:t>ADA-EASD Guideline</a:t>
            </a:r>
          </a:p>
          <a:p>
            <a:pPr eaLnBrk="1" hangingPunct="1">
              <a:lnSpc>
                <a:spcPts val="1763"/>
              </a:lnSpc>
              <a:buFont typeface="Arial" panose="020B0604020202020204" pitchFamily="34" charset="0"/>
              <a:buChar char="•"/>
              <a:defRPr/>
            </a:pPr>
            <a:endParaRPr sz="4000" dirty="0" smtClean="0">
              <a:solidFill>
                <a:srgbClr val="0070C0"/>
              </a:solidFill>
              <a:latin typeface="+mj-lt"/>
            </a:endParaRPr>
          </a:p>
          <a:p>
            <a:pPr eaLnBrk="1" hangingPunct="1">
              <a:lnSpc>
                <a:spcPts val="1763"/>
              </a:lnSpc>
              <a:buFont typeface="Arial" panose="020B0604020202020204" pitchFamily="34" charset="0"/>
              <a:buChar char="•"/>
              <a:defRPr/>
            </a:pPr>
            <a:r>
              <a:rPr sz="2800" dirty="0" smtClean="0">
                <a:solidFill>
                  <a:srgbClr val="0070C0"/>
                </a:solidFill>
                <a:latin typeface="+mj-lt"/>
              </a:rPr>
              <a:t>Why Basal?</a:t>
            </a:r>
          </a:p>
          <a:p>
            <a:pPr eaLnBrk="1" hangingPunct="1">
              <a:lnSpc>
                <a:spcPts val="1763"/>
              </a:lnSpc>
              <a:buFont typeface="Arial" panose="020B0604020202020204" pitchFamily="34" charset="0"/>
              <a:buChar char="•"/>
              <a:defRPr/>
            </a:pPr>
            <a:endParaRPr sz="4000" dirty="0" smtClean="0">
              <a:solidFill>
                <a:srgbClr val="0070C0"/>
              </a:solidFill>
              <a:latin typeface="+mj-lt"/>
            </a:endParaRPr>
          </a:p>
          <a:p>
            <a:pPr>
              <a:spcBef>
                <a:spcPct val="0"/>
              </a:spcBef>
              <a:buFont typeface="Arial" panose="020B0604020202020204" pitchFamily="34" charset="0"/>
              <a:buChar char="•"/>
              <a:defRPr/>
            </a:pPr>
            <a:r>
              <a:rPr sz="2800" dirty="0" smtClean="0">
                <a:latin typeface="+mj-lt"/>
              </a:rPr>
              <a:t>Selection of Initial Insulin Regimens</a:t>
            </a:r>
            <a:endParaRPr lang="en-CA" sz="2800" dirty="0" smtClean="0">
              <a:latin typeface="+mj-lt"/>
            </a:endParaRPr>
          </a:p>
          <a:p>
            <a:pPr>
              <a:spcBef>
                <a:spcPct val="0"/>
              </a:spcBef>
              <a:buFont typeface="Arial" panose="020B0604020202020204" pitchFamily="34" charset="0"/>
              <a:buChar char="•"/>
              <a:defRPr/>
            </a:pPr>
            <a:endParaRPr sz="2800" dirty="0" smtClean="0">
              <a:solidFill>
                <a:schemeClr val="accent2"/>
              </a:solidFill>
              <a:latin typeface="+mj-lt"/>
              <a:ea typeface="ＭＳ Ｐゴシック" charset="-128"/>
              <a:cs typeface="Calibri"/>
            </a:endParaRPr>
          </a:p>
          <a:p>
            <a:pPr>
              <a:spcBef>
                <a:spcPct val="0"/>
              </a:spcBef>
              <a:buFont typeface="Arial" panose="020B0604020202020204" pitchFamily="34" charset="0"/>
              <a:buChar char="•"/>
              <a:defRPr/>
            </a:pPr>
            <a:r>
              <a:rPr lang="en-CA" sz="2800" dirty="0" smtClean="0">
                <a:latin typeface="+mj-lt"/>
              </a:rPr>
              <a:t>Basal plus</a:t>
            </a:r>
            <a:endParaRPr lang="en-US" sz="2800" dirty="0" smtClean="0">
              <a:latin typeface="+mj-lt"/>
            </a:endParaRPr>
          </a:p>
          <a:p>
            <a:pPr>
              <a:spcBef>
                <a:spcPct val="0"/>
              </a:spcBef>
              <a:buFont typeface="Arial" panose="020B0604020202020204" pitchFamily="34" charset="0"/>
              <a:buChar char="•"/>
              <a:defRPr/>
            </a:pPr>
            <a:endParaRPr sz="2800" dirty="0" smtClean="0">
              <a:latin typeface="+mj-lt"/>
            </a:endParaRPr>
          </a:p>
          <a:p>
            <a:pPr>
              <a:spcBef>
                <a:spcPct val="0"/>
              </a:spcBef>
              <a:buFont typeface="Arial" panose="020B0604020202020204" pitchFamily="34" charset="0"/>
              <a:buChar char="•"/>
              <a:defRPr/>
            </a:pPr>
            <a:r>
              <a:rPr sz="2800" dirty="0" smtClean="0">
                <a:solidFill>
                  <a:srgbClr val="0070C0"/>
                </a:solidFill>
                <a:latin typeface="+mj-lt"/>
              </a:rPr>
              <a:t>Dosing and Titration</a:t>
            </a:r>
          </a:p>
        </p:txBody>
      </p:sp>
    </p:spTree>
    <p:extLst>
      <p:ext uri="{BB962C8B-B14F-4D97-AF65-F5344CB8AC3E}">
        <p14:creationId xmlns:p14="http://schemas.microsoft.com/office/powerpoint/2010/main" val="905426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86110" cy="1143000"/>
          </a:xfrm>
          <a:prstGeom prst="roundRect">
            <a:avLst/>
          </a:prstGeom>
          <a:ln>
            <a:solidFill>
              <a:schemeClr val="tx1"/>
            </a:solidFill>
          </a:ln>
        </p:spPr>
        <p:txBody>
          <a:bodyPr/>
          <a:lstStyle/>
          <a:p>
            <a:r>
              <a:rPr lang="en-US" sz="3200" i="0" dirty="0" smtClean="0">
                <a:latin typeface="+mj-lt"/>
              </a:rPr>
              <a:t>OPAL: Efficacy Data</a:t>
            </a:r>
            <a:endParaRPr lang="fa-IR" sz="3200" i="0" dirty="0">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20</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642910" y="1600200"/>
            <a:ext cx="778674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531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ln>
            <a:solidFill>
              <a:schemeClr val="tx1"/>
            </a:solidFill>
          </a:ln>
        </p:spPr>
        <p:txBody>
          <a:bodyPr/>
          <a:lstStyle/>
          <a:p>
            <a:r>
              <a:rPr lang="en-US" sz="3200" i="0" dirty="0" smtClean="0">
                <a:latin typeface="+mj-lt"/>
              </a:rPr>
              <a:t>OPAL: Safety Data</a:t>
            </a:r>
            <a:endParaRPr lang="fa-IR" sz="3200" i="0" dirty="0">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21</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108518" y="1600200"/>
            <a:ext cx="6926963"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220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ln>
            <a:solidFill>
              <a:schemeClr val="tx1"/>
            </a:solidFill>
          </a:ln>
        </p:spPr>
        <p:txBody>
          <a:bodyPr>
            <a:normAutofit/>
          </a:bodyPr>
          <a:lstStyle/>
          <a:p>
            <a:pPr algn="ctr"/>
            <a:r>
              <a:rPr lang="en-US" sz="3200" i="0" dirty="0">
                <a:effectLst>
                  <a:outerShdw blurRad="38100" dist="38100" dir="2700000" algn="tl">
                    <a:srgbClr val="000000">
                      <a:alpha val="43137"/>
                    </a:srgbClr>
                  </a:outerShdw>
                </a:effectLst>
                <a:latin typeface="+mj-lt"/>
              </a:rPr>
              <a:t>OPAL: Main findings</a:t>
            </a:r>
          </a:p>
        </p:txBody>
      </p:sp>
      <p:sp>
        <p:nvSpPr>
          <p:cNvPr id="3" name="Content Placeholder 2"/>
          <p:cNvSpPr>
            <a:spLocks noGrp="1"/>
          </p:cNvSpPr>
          <p:nvPr>
            <p:ph idx="1"/>
          </p:nvPr>
        </p:nvSpPr>
        <p:spPr>
          <a:xfrm>
            <a:off x="899592" y="1808156"/>
            <a:ext cx="7848872" cy="4429156"/>
          </a:xfrm>
        </p:spPr>
        <p:txBody>
          <a:bodyPr>
            <a:normAutofit/>
          </a:bodyPr>
          <a:lstStyle/>
          <a:p>
            <a:pPr algn="just">
              <a:lnSpc>
                <a:spcPct val="125000"/>
              </a:lnSpc>
              <a:buClr>
                <a:srgbClr val="FF0000"/>
              </a:buClr>
              <a:buFont typeface="Wingdings" pitchFamily="2" charset="2"/>
              <a:buChar char="§"/>
            </a:pPr>
            <a:r>
              <a:rPr lang="en-US" sz="2400" b="0" dirty="0">
                <a:cs typeface="+mj-cs"/>
              </a:rPr>
              <a:t>A single bolus of insulin </a:t>
            </a:r>
            <a:r>
              <a:rPr lang="en-US" sz="2400" b="0" dirty="0" err="1">
                <a:cs typeface="+mj-cs"/>
              </a:rPr>
              <a:t>glulisine</a:t>
            </a:r>
            <a:r>
              <a:rPr lang="en-US" sz="2400" b="0" dirty="0">
                <a:cs typeface="+mj-cs"/>
              </a:rPr>
              <a:t> added to once-daily basal insulin glargine results in an improvement of both HbA1c and PPBG </a:t>
            </a:r>
            <a:r>
              <a:rPr lang="en-US" sz="2400" b="0" dirty="0" smtClean="0">
                <a:cs typeface="+mj-cs"/>
              </a:rPr>
              <a:t>levels.</a:t>
            </a:r>
            <a:endParaRPr lang="en-US" sz="2400" b="0" dirty="0">
              <a:cs typeface="+mj-cs"/>
            </a:endParaRPr>
          </a:p>
          <a:p>
            <a:pPr algn="just">
              <a:lnSpc>
                <a:spcPct val="125000"/>
              </a:lnSpc>
              <a:buClr>
                <a:srgbClr val="FF0000"/>
              </a:buClr>
              <a:buFont typeface="Wingdings" pitchFamily="2" charset="2"/>
              <a:buChar char="§"/>
            </a:pPr>
            <a:r>
              <a:rPr lang="en-US" sz="2400" b="0" dirty="0">
                <a:cs typeface="+mj-cs"/>
              </a:rPr>
              <a:t>The change in HbA1c is independent of the time of insulin </a:t>
            </a:r>
            <a:r>
              <a:rPr lang="en-US" sz="2400" b="0" dirty="0" err="1">
                <a:cs typeface="+mj-cs"/>
              </a:rPr>
              <a:t>glulisine</a:t>
            </a:r>
            <a:r>
              <a:rPr lang="en-US" sz="2400" b="0" dirty="0">
                <a:cs typeface="+mj-cs"/>
              </a:rPr>
              <a:t> administration, </a:t>
            </a:r>
            <a:r>
              <a:rPr lang="en-US" sz="2400" b="0" dirty="0" err="1">
                <a:cs typeface="+mj-cs"/>
              </a:rPr>
              <a:t>ie</a:t>
            </a:r>
            <a:r>
              <a:rPr lang="en-US" sz="2400" b="0" dirty="0">
                <a:cs typeface="+mj-cs"/>
              </a:rPr>
              <a:t>. Breakfast or main meal </a:t>
            </a:r>
            <a:r>
              <a:rPr lang="en-US" sz="2400" b="0" dirty="0" smtClean="0">
                <a:cs typeface="+mj-cs"/>
              </a:rPr>
              <a:t>.</a:t>
            </a:r>
            <a:endParaRPr lang="en-US" sz="2400" b="0" dirty="0">
              <a:cs typeface="+mj-cs"/>
            </a:endParaRPr>
          </a:p>
          <a:p>
            <a:pPr lvl="1" algn="just">
              <a:lnSpc>
                <a:spcPct val="125000"/>
              </a:lnSpc>
              <a:buClr>
                <a:srgbClr val="FFFF00"/>
              </a:buClr>
              <a:buFont typeface="Wingdings" pitchFamily="2" charset="2"/>
              <a:buChar char="ü"/>
            </a:pPr>
            <a:r>
              <a:rPr lang="en-US" sz="2000" b="0" i="1" dirty="0">
                <a:cs typeface="+mj-cs"/>
              </a:rPr>
              <a:t>Slightly better responder rate in main meal group </a:t>
            </a:r>
          </a:p>
          <a:p>
            <a:pPr algn="just">
              <a:lnSpc>
                <a:spcPct val="125000"/>
              </a:lnSpc>
              <a:buClr>
                <a:srgbClr val="FF0000"/>
              </a:buClr>
              <a:buFont typeface="Wingdings" pitchFamily="2" charset="2"/>
              <a:buChar char="§"/>
            </a:pPr>
            <a:r>
              <a:rPr lang="en-US" sz="2400" b="0" dirty="0">
                <a:cs typeface="+mj-cs"/>
              </a:rPr>
              <a:t>Low risk of hypoglycemia in both groups </a:t>
            </a:r>
          </a:p>
          <a:p>
            <a:pPr algn="just">
              <a:lnSpc>
                <a:spcPct val="125000"/>
              </a:lnSpc>
              <a:buClr>
                <a:srgbClr val="FF0000"/>
              </a:buClr>
              <a:buFont typeface="Wingdings" pitchFamily="2" charset="2"/>
              <a:buChar char="§"/>
            </a:pPr>
            <a:r>
              <a:rPr lang="en-US" sz="2400" b="0" dirty="0">
                <a:cs typeface="+mj-cs"/>
              </a:rPr>
              <a:t>No major weight gain with a Basal Plus approach </a:t>
            </a:r>
          </a:p>
        </p:txBody>
      </p:sp>
    </p:spTree>
    <p:extLst>
      <p:ext uri="{BB962C8B-B14F-4D97-AF65-F5344CB8AC3E}">
        <p14:creationId xmlns:p14="http://schemas.microsoft.com/office/powerpoint/2010/main" val="59020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14628"/>
            <a:ext cx="7139136" cy="1143000"/>
          </a:xfrm>
        </p:spPr>
        <p:txBody>
          <a:bodyPr/>
          <a:lstStyle/>
          <a:p>
            <a:r>
              <a:rPr lang="en-US" i="0" dirty="0" smtClean="0">
                <a:latin typeface="+mj-lt"/>
              </a:rPr>
              <a:t>1.2.3 Study</a:t>
            </a:r>
            <a:endParaRPr lang="fa-IR" i="0" dirty="0">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23</a:t>
            </a:fld>
            <a:endParaRPr lang="en-US"/>
          </a:p>
        </p:txBody>
      </p:sp>
    </p:spTree>
    <p:extLst>
      <p:ext uri="{BB962C8B-B14F-4D97-AF65-F5344CB8AC3E}">
        <p14:creationId xmlns:p14="http://schemas.microsoft.com/office/powerpoint/2010/main" val="170732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0"/>
          <p:cNvSpPr>
            <a:spLocks noGrp="1" noChangeArrowheads="1"/>
          </p:cNvSpPr>
          <p:nvPr>
            <p:ph type="title"/>
          </p:nvPr>
        </p:nvSpPr>
        <p:spPr>
          <a:xfrm>
            <a:off x="827584" y="128574"/>
            <a:ext cx="7959226" cy="1228724"/>
          </a:xfrm>
          <a:prstGeom prst="roundRect">
            <a:avLst/>
          </a:prstGeom>
          <a:ln>
            <a:solidFill>
              <a:schemeClr val="tx1"/>
            </a:solidFill>
          </a:ln>
        </p:spPr>
        <p:txBody>
          <a:bodyPr>
            <a:normAutofit/>
          </a:bodyPr>
          <a:lstStyle/>
          <a:p>
            <a:pPr algn="ctr"/>
            <a:r>
              <a:rPr lang="en-NZ" sz="2400" i="0" dirty="0">
                <a:effectLst>
                  <a:outerShdw blurRad="38100" dist="38100" dir="2700000" algn="tl">
                    <a:srgbClr val="000000">
                      <a:alpha val="43137"/>
                    </a:srgbClr>
                  </a:outerShdw>
                </a:effectLst>
                <a:latin typeface="+mj-lt"/>
              </a:rPr>
              <a:t>1.2.3 study: insulin </a:t>
            </a:r>
            <a:r>
              <a:rPr lang="en-NZ" sz="2400" i="0" dirty="0" err="1">
                <a:effectLst>
                  <a:outerShdw blurRad="38100" dist="38100" dir="2700000" algn="tl">
                    <a:srgbClr val="000000">
                      <a:alpha val="43137"/>
                    </a:srgbClr>
                  </a:outerShdw>
                </a:effectLst>
                <a:latin typeface="+mj-lt"/>
              </a:rPr>
              <a:t>glargine</a:t>
            </a:r>
            <a:r>
              <a:rPr lang="en-NZ" sz="2400" i="0" dirty="0">
                <a:effectLst>
                  <a:outerShdw blurRad="38100" dist="38100" dir="2700000" algn="tl">
                    <a:srgbClr val="000000">
                      <a:alpha val="43137"/>
                    </a:srgbClr>
                  </a:outerShdw>
                </a:effectLst>
                <a:latin typeface="+mj-lt"/>
              </a:rPr>
              <a:t> with addition of one, two or three daily doses of </a:t>
            </a:r>
            <a:r>
              <a:rPr lang="en-NZ" sz="2400" i="0" dirty="0" err="1">
                <a:effectLst>
                  <a:outerShdw blurRad="38100" dist="38100" dir="2700000" algn="tl">
                    <a:srgbClr val="000000">
                      <a:alpha val="43137"/>
                    </a:srgbClr>
                  </a:outerShdw>
                </a:effectLst>
                <a:latin typeface="+mj-lt"/>
              </a:rPr>
              <a:t>glulisine</a:t>
            </a:r>
            <a:r>
              <a:rPr lang="en-NZ" sz="2400" i="0" dirty="0">
                <a:effectLst>
                  <a:outerShdw blurRad="38100" dist="38100" dir="2700000" algn="tl">
                    <a:srgbClr val="000000">
                      <a:alpha val="43137"/>
                    </a:srgbClr>
                  </a:outerShdw>
                </a:effectLst>
                <a:latin typeface="+mj-lt"/>
              </a:rPr>
              <a:t> </a:t>
            </a:r>
            <a:endParaRPr lang="en-GB" sz="2400" i="0" dirty="0">
              <a:effectLst>
                <a:outerShdw blurRad="38100" dist="38100" dir="2700000" algn="tl">
                  <a:srgbClr val="000000">
                    <a:alpha val="43137"/>
                  </a:srgbClr>
                </a:outerShdw>
              </a:effectLst>
              <a:latin typeface="+mj-lt"/>
            </a:endParaRPr>
          </a:p>
        </p:txBody>
      </p:sp>
      <p:sp>
        <p:nvSpPr>
          <p:cNvPr id="77826" name="Rectangle 31"/>
          <p:cNvSpPr>
            <a:spLocks noGrp="1" noChangeArrowheads="1"/>
          </p:cNvSpPr>
          <p:nvPr>
            <p:ph idx="1"/>
          </p:nvPr>
        </p:nvSpPr>
        <p:spPr>
          <a:xfrm>
            <a:off x="971600" y="1428736"/>
            <a:ext cx="7241622" cy="1918565"/>
          </a:xfrm>
        </p:spPr>
        <p:txBody>
          <a:bodyPr>
            <a:normAutofit lnSpcReduction="10000"/>
          </a:bodyPr>
          <a:lstStyle/>
          <a:p>
            <a:pPr marL="266676" indent="-266676">
              <a:spcBef>
                <a:spcPct val="40000"/>
              </a:spcBef>
              <a:buNone/>
            </a:pPr>
            <a:r>
              <a:rPr lang="en-NZ" sz="2000" dirty="0">
                <a:solidFill>
                  <a:schemeClr val="tx1">
                    <a:lumMod val="85000"/>
                    <a:lumOff val="15000"/>
                  </a:schemeClr>
                </a:solidFill>
                <a:effectLst>
                  <a:outerShdw blurRad="38100" dist="38100" dir="2700000" algn="tl">
                    <a:srgbClr val="000000">
                      <a:alpha val="43137"/>
                    </a:srgbClr>
                  </a:outerShdw>
                </a:effectLst>
              </a:rPr>
              <a:t>Subjects:</a:t>
            </a:r>
          </a:p>
          <a:p>
            <a:pPr marL="266676" indent="-266676">
              <a:lnSpc>
                <a:spcPct val="125000"/>
              </a:lnSpc>
              <a:spcBef>
                <a:spcPct val="40000"/>
              </a:spcBef>
            </a:pPr>
            <a:r>
              <a:rPr lang="en-GB" sz="1800" b="0" dirty="0"/>
              <a:t>Insulin naïve (785 entered study, 343 randomized) with type 2 diabetes</a:t>
            </a:r>
            <a:br>
              <a:rPr lang="en-GB" sz="1800" b="0" dirty="0"/>
            </a:br>
            <a:r>
              <a:rPr lang="en-GB" sz="1800" b="0" dirty="0"/>
              <a:t>(HbA</a:t>
            </a:r>
            <a:r>
              <a:rPr lang="en-GB" sz="1800" b="0" baseline="-25000" dirty="0"/>
              <a:t>1c</a:t>
            </a:r>
            <a:r>
              <a:rPr lang="en-GB" sz="1800" b="0" dirty="0"/>
              <a:t> ≥8.0%)</a:t>
            </a:r>
          </a:p>
          <a:p>
            <a:pPr marL="266676" indent="-266676">
              <a:lnSpc>
                <a:spcPct val="125000"/>
              </a:lnSpc>
              <a:spcBef>
                <a:spcPct val="40000"/>
              </a:spcBef>
            </a:pPr>
            <a:r>
              <a:rPr lang="en-GB" sz="1800" b="0" dirty="0">
                <a:solidFill>
                  <a:schemeClr val="tx2">
                    <a:lumMod val="75000"/>
                  </a:schemeClr>
                </a:solidFill>
              </a:rPr>
              <a:t>Receiving 2 or 3 OHAs for ≥3 months (OHAs continued except sulfonylurea</a:t>
            </a:r>
            <a:r>
              <a:rPr lang="en-GB" sz="1800" dirty="0">
                <a:solidFill>
                  <a:schemeClr val="tx2">
                    <a:lumMod val="75000"/>
                  </a:schemeClr>
                </a:solidFill>
              </a:rPr>
              <a:t>)</a:t>
            </a:r>
          </a:p>
        </p:txBody>
      </p:sp>
      <p:sp>
        <p:nvSpPr>
          <p:cNvPr id="77827" name="Line 6"/>
          <p:cNvSpPr>
            <a:spLocks noChangeShapeType="1"/>
          </p:cNvSpPr>
          <p:nvPr/>
        </p:nvSpPr>
        <p:spPr bwMode="auto">
          <a:xfrm>
            <a:off x="3071802" y="3643313"/>
            <a:ext cx="993236" cy="1100151"/>
          </a:xfrm>
          <a:prstGeom prst="line">
            <a:avLst/>
          </a:prstGeom>
          <a:noFill/>
          <a:ln w="25400">
            <a:solidFill>
              <a:srgbClr val="DDDDDD"/>
            </a:solidFill>
            <a:round/>
            <a:headEnd/>
            <a:tailEnd type="triangle" w="med" len="med"/>
          </a:ln>
        </p:spPr>
        <p:txBody>
          <a:bodyPr wrap="square" lIns="91432" tIns="45716" rIns="91432" bIns="45716">
            <a:spAutoFit/>
          </a:bodyPr>
          <a:lstStyle/>
          <a:p>
            <a:endParaRPr lang="en-US"/>
          </a:p>
        </p:txBody>
      </p:sp>
      <p:sp>
        <p:nvSpPr>
          <p:cNvPr id="77828" name="Text Box 7"/>
          <p:cNvSpPr>
            <a:spLocks noChangeArrowheads="1"/>
          </p:cNvSpPr>
          <p:nvPr/>
        </p:nvSpPr>
        <p:spPr bwMode="auto">
          <a:xfrm>
            <a:off x="571472" y="3500438"/>
            <a:ext cx="2503487" cy="517525"/>
          </a:xfrm>
          <a:prstGeom prst="roundRect">
            <a:avLst>
              <a:gd name="adj" fmla="val 16667"/>
            </a:avLst>
          </a:prstGeom>
          <a:solidFill>
            <a:srgbClr val="DDDDDD"/>
          </a:solidFill>
          <a:ln w="9525" algn="ctr">
            <a:noFill/>
            <a:round/>
            <a:headEnd/>
            <a:tailEnd/>
          </a:ln>
        </p:spPr>
        <p:txBody>
          <a:bodyPr lIns="91432" tIns="45716" rIns="91432" bIns="45716" anchor="ctr"/>
          <a:lstStyle/>
          <a:p>
            <a:pPr algn="ctr"/>
            <a:r>
              <a:rPr lang="en-US" sz="1400" b="1" dirty="0">
                <a:solidFill>
                  <a:srgbClr val="002060"/>
                </a:solidFill>
              </a:rPr>
              <a:t>Randomization (subjects with HbA</a:t>
            </a:r>
            <a:r>
              <a:rPr lang="en-US" sz="1400" b="1" baseline="-25000" dirty="0">
                <a:solidFill>
                  <a:srgbClr val="002060"/>
                </a:solidFill>
              </a:rPr>
              <a:t>1c</a:t>
            </a:r>
            <a:r>
              <a:rPr lang="en-US" sz="1400" b="1" dirty="0">
                <a:solidFill>
                  <a:srgbClr val="002060"/>
                </a:solidFill>
              </a:rPr>
              <a:t> &gt;7.0%, n=434)</a:t>
            </a:r>
          </a:p>
        </p:txBody>
      </p:sp>
      <p:sp>
        <p:nvSpPr>
          <p:cNvPr id="77829" name="Text Box 8"/>
          <p:cNvSpPr txBox="1">
            <a:spLocks noChangeArrowheads="1"/>
          </p:cNvSpPr>
          <p:nvPr/>
        </p:nvSpPr>
        <p:spPr bwMode="auto">
          <a:xfrm>
            <a:off x="5433464" y="5705494"/>
            <a:ext cx="1870075" cy="366712"/>
          </a:xfrm>
          <a:prstGeom prst="rect">
            <a:avLst/>
          </a:prstGeom>
          <a:noFill/>
          <a:ln w="9525">
            <a:noFill/>
            <a:miter lim="800000"/>
            <a:headEnd/>
            <a:tailEnd/>
          </a:ln>
        </p:spPr>
        <p:txBody>
          <a:bodyPr lIns="91432" tIns="45716" rIns="91432" bIns="45716">
            <a:spAutoFit/>
          </a:bodyPr>
          <a:lstStyle/>
          <a:p>
            <a:pPr algn="ctr"/>
            <a:r>
              <a:rPr lang="en-US" dirty="0">
                <a:solidFill>
                  <a:schemeClr val="bg2">
                    <a:lumMod val="10000"/>
                  </a:schemeClr>
                </a:solidFill>
              </a:rPr>
              <a:t>24 weeks </a:t>
            </a:r>
          </a:p>
        </p:txBody>
      </p:sp>
      <p:sp>
        <p:nvSpPr>
          <p:cNvPr id="77830" name="Text Box 10"/>
          <p:cNvSpPr txBox="1">
            <a:spLocks noChangeArrowheads="1"/>
          </p:cNvSpPr>
          <p:nvPr/>
        </p:nvSpPr>
        <p:spPr bwMode="auto">
          <a:xfrm>
            <a:off x="2285984" y="4214818"/>
            <a:ext cx="1547813" cy="523212"/>
          </a:xfrm>
          <a:prstGeom prst="rect">
            <a:avLst/>
          </a:prstGeom>
          <a:noFill/>
          <a:ln w="9525" algn="ctr">
            <a:noFill/>
            <a:miter lim="800000"/>
            <a:headEnd/>
            <a:tailEnd/>
          </a:ln>
        </p:spPr>
        <p:txBody>
          <a:bodyPr lIns="91432" tIns="45716" rIns="91432" bIns="45716">
            <a:spAutoFit/>
          </a:bodyPr>
          <a:lstStyle/>
          <a:p>
            <a:pPr algn="ctr"/>
            <a:r>
              <a:rPr lang="en-NZ" sz="1400" dirty="0"/>
              <a:t>Insulin </a:t>
            </a:r>
            <a:r>
              <a:rPr lang="en-NZ" sz="1400" dirty="0" err="1"/>
              <a:t>glargine</a:t>
            </a:r>
            <a:r>
              <a:rPr lang="en-NZ" sz="1400" dirty="0"/>
              <a:t/>
            </a:r>
            <a:br>
              <a:rPr lang="en-NZ" sz="1400" dirty="0"/>
            </a:br>
            <a:r>
              <a:rPr lang="en-NZ" sz="1400" dirty="0"/>
              <a:t>(n=785</a:t>
            </a:r>
            <a:r>
              <a:rPr lang="en-NZ" sz="1400" dirty="0">
                <a:solidFill>
                  <a:srgbClr val="DDDDDD"/>
                </a:solidFill>
              </a:rPr>
              <a:t>)</a:t>
            </a:r>
            <a:endParaRPr lang="en-GB" sz="1400" dirty="0">
              <a:solidFill>
                <a:srgbClr val="DDDDDD"/>
              </a:solidFill>
            </a:endParaRPr>
          </a:p>
        </p:txBody>
      </p:sp>
      <p:sp>
        <p:nvSpPr>
          <p:cNvPr id="77831" name="Text Box 11"/>
          <p:cNvSpPr txBox="1">
            <a:spLocks noChangeArrowheads="1"/>
          </p:cNvSpPr>
          <p:nvPr/>
        </p:nvSpPr>
        <p:spPr bwMode="auto">
          <a:xfrm>
            <a:off x="2285984" y="4705361"/>
            <a:ext cx="1547813" cy="366713"/>
          </a:xfrm>
          <a:prstGeom prst="rect">
            <a:avLst/>
          </a:prstGeom>
          <a:noFill/>
          <a:ln w="9525" algn="ctr">
            <a:noFill/>
            <a:miter lim="800000"/>
            <a:headEnd/>
            <a:tailEnd/>
          </a:ln>
        </p:spPr>
        <p:txBody>
          <a:bodyPr lIns="91432" tIns="45716" rIns="91432" bIns="45716">
            <a:spAutoFit/>
          </a:bodyPr>
          <a:lstStyle/>
          <a:p>
            <a:pPr algn="ctr"/>
            <a:r>
              <a:rPr lang="en-NZ" dirty="0">
                <a:solidFill>
                  <a:schemeClr val="bg2">
                    <a:lumMod val="10000"/>
                  </a:schemeClr>
                </a:solidFill>
              </a:rPr>
              <a:t>14 weeks</a:t>
            </a:r>
            <a:endParaRPr lang="en-GB" dirty="0">
              <a:solidFill>
                <a:schemeClr val="bg2">
                  <a:lumMod val="10000"/>
                </a:schemeClr>
              </a:solidFill>
            </a:endParaRPr>
          </a:p>
        </p:txBody>
      </p:sp>
      <p:sp>
        <p:nvSpPr>
          <p:cNvPr id="77832" name="Text Box 13"/>
          <p:cNvSpPr txBox="1">
            <a:spLocks noChangeArrowheads="1"/>
          </p:cNvSpPr>
          <p:nvPr/>
        </p:nvSpPr>
        <p:spPr bwMode="auto">
          <a:xfrm>
            <a:off x="4138064" y="3335546"/>
            <a:ext cx="4140200" cy="307768"/>
          </a:xfrm>
          <a:prstGeom prst="rect">
            <a:avLst/>
          </a:prstGeom>
          <a:noFill/>
          <a:ln w="9525" algn="ctr">
            <a:noFill/>
            <a:miter lim="800000"/>
            <a:headEnd/>
            <a:tailEnd/>
          </a:ln>
        </p:spPr>
        <p:txBody>
          <a:bodyPr lIns="91432" tIns="45716" rIns="91432" bIns="45716">
            <a:spAutoFit/>
          </a:bodyPr>
          <a:lstStyle/>
          <a:p>
            <a:r>
              <a:rPr lang="en-NZ" sz="1400" dirty="0"/>
              <a:t>Additional insulin </a:t>
            </a:r>
            <a:r>
              <a:rPr lang="en-NZ" sz="1400" dirty="0" err="1"/>
              <a:t>glulisine</a:t>
            </a:r>
            <a:r>
              <a:rPr lang="en-NZ" sz="1400" dirty="0"/>
              <a:t> once daily (n=115)</a:t>
            </a:r>
            <a:endParaRPr lang="en-GB" sz="1400" dirty="0"/>
          </a:p>
        </p:txBody>
      </p:sp>
      <p:sp>
        <p:nvSpPr>
          <p:cNvPr id="77833" name="Text Box 14"/>
          <p:cNvSpPr txBox="1">
            <a:spLocks noChangeArrowheads="1"/>
          </p:cNvSpPr>
          <p:nvPr/>
        </p:nvSpPr>
        <p:spPr bwMode="auto">
          <a:xfrm>
            <a:off x="4138064" y="4407116"/>
            <a:ext cx="4500563" cy="307768"/>
          </a:xfrm>
          <a:prstGeom prst="rect">
            <a:avLst/>
          </a:prstGeom>
          <a:noFill/>
          <a:ln w="9525" algn="ctr">
            <a:noFill/>
            <a:miter lim="800000"/>
            <a:headEnd/>
            <a:tailEnd/>
          </a:ln>
        </p:spPr>
        <p:txBody>
          <a:bodyPr lIns="91432" tIns="45716" rIns="91432" bIns="45716">
            <a:spAutoFit/>
          </a:bodyPr>
          <a:lstStyle/>
          <a:p>
            <a:r>
              <a:rPr lang="en-NZ" sz="1400" dirty="0"/>
              <a:t>Additional insulin </a:t>
            </a:r>
            <a:r>
              <a:rPr lang="en-NZ" sz="1400" dirty="0" err="1"/>
              <a:t>glulisine</a:t>
            </a:r>
            <a:r>
              <a:rPr lang="en-NZ" sz="1400" dirty="0"/>
              <a:t> twice daily (n=113)</a:t>
            </a:r>
            <a:endParaRPr lang="en-GB" sz="1400" dirty="0"/>
          </a:p>
        </p:txBody>
      </p:sp>
      <p:sp>
        <p:nvSpPr>
          <p:cNvPr id="77834" name="Text Box 15"/>
          <p:cNvSpPr txBox="1">
            <a:spLocks noChangeArrowheads="1"/>
          </p:cNvSpPr>
          <p:nvPr/>
        </p:nvSpPr>
        <p:spPr bwMode="auto">
          <a:xfrm>
            <a:off x="4138063" y="5407248"/>
            <a:ext cx="4572000" cy="307768"/>
          </a:xfrm>
          <a:prstGeom prst="rect">
            <a:avLst/>
          </a:prstGeom>
          <a:noFill/>
          <a:ln w="9525" algn="ctr">
            <a:noFill/>
            <a:miter lim="800000"/>
            <a:headEnd/>
            <a:tailEnd/>
          </a:ln>
        </p:spPr>
        <p:txBody>
          <a:bodyPr lIns="91432" tIns="45716" rIns="91432" bIns="45716">
            <a:spAutoFit/>
          </a:bodyPr>
          <a:lstStyle/>
          <a:p>
            <a:r>
              <a:rPr lang="en-NZ" sz="1400" dirty="0"/>
              <a:t>Additional insulin </a:t>
            </a:r>
            <a:r>
              <a:rPr lang="en-NZ" sz="1400" dirty="0" err="1"/>
              <a:t>glulisine</a:t>
            </a:r>
            <a:r>
              <a:rPr lang="en-NZ" sz="1400" dirty="0"/>
              <a:t> three times daily (n=115)</a:t>
            </a:r>
            <a:endParaRPr lang="en-GB" sz="1400" dirty="0"/>
          </a:p>
        </p:txBody>
      </p:sp>
      <p:grpSp>
        <p:nvGrpSpPr>
          <p:cNvPr id="2" name="Group 22"/>
          <p:cNvGrpSpPr>
            <a:grpSpLocks/>
          </p:cNvGrpSpPr>
          <p:nvPr/>
        </p:nvGrpSpPr>
        <p:grpSpPr bwMode="auto">
          <a:xfrm>
            <a:off x="2214546" y="3643314"/>
            <a:ext cx="6445250" cy="2052638"/>
            <a:chOff x="1360" y="2546"/>
            <a:chExt cx="3720" cy="1293"/>
          </a:xfrm>
        </p:grpSpPr>
        <p:sp>
          <p:nvSpPr>
            <p:cNvPr id="77839" name="Line 4"/>
            <p:cNvSpPr>
              <a:spLocks noChangeShapeType="1"/>
            </p:cNvSpPr>
            <p:nvPr/>
          </p:nvSpPr>
          <p:spPr bwMode="auto">
            <a:xfrm>
              <a:off x="2426" y="3838"/>
              <a:ext cx="2653" cy="0"/>
            </a:xfrm>
            <a:prstGeom prst="line">
              <a:avLst/>
            </a:prstGeom>
            <a:noFill/>
            <a:ln w="38100">
              <a:solidFill>
                <a:srgbClr val="FF0000"/>
              </a:solidFill>
              <a:round/>
              <a:headEnd/>
              <a:tailEnd/>
            </a:ln>
          </p:spPr>
          <p:txBody>
            <a:bodyPr>
              <a:spAutoFit/>
            </a:bodyPr>
            <a:lstStyle/>
            <a:p>
              <a:endParaRPr lang="en-US"/>
            </a:p>
          </p:txBody>
        </p:sp>
        <p:sp>
          <p:nvSpPr>
            <p:cNvPr id="77840" name="Line 5"/>
            <p:cNvSpPr>
              <a:spLocks noChangeShapeType="1"/>
            </p:cNvSpPr>
            <p:nvPr/>
          </p:nvSpPr>
          <p:spPr bwMode="auto">
            <a:xfrm>
              <a:off x="1360" y="3226"/>
              <a:ext cx="1066" cy="0"/>
            </a:xfrm>
            <a:prstGeom prst="line">
              <a:avLst/>
            </a:prstGeom>
            <a:noFill/>
            <a:ln w="38100">
              <a:solidFill>
                <a:srgbClr val="FF0000"/>
              </a:solidFill>
              <a:round/>
              <a:headEnd/>
              <a:tailEnd/>
            </a:ln>
          </p:spPr>
          <p:txBody>
            <a:bodyPr/>
            <a:lstStyle/>
            <a:p>
              <a:endParaRPr lang="en-US"/>
            </a:p>
          </p:txBody>
        </p:sp>
        <p:sp>
          <p:nvSpPr>
            <p:cNvPr id="77841" name="Line 12"/>
            <p:cNvSpPr>
              <a:spLocks noChangeShapeType="1"/>
            </p:cNvSpPr>
            <p:nvPr/>
          </p:nvSpPr>
          <p:spPr bwMode="auto">
            <a:xfrm>
              <a:off x="2404" y="3226"/>
              <a:ext cx="2676" cy="0"/>
            </a:xfrm>
            <a:prstGeom prst="line">
              <a:avLst/>
            </a:prstGeom>
            <a:noFill/>
            <a:ln w="38100">
              <a:solidFill>
                <a:srgbClr val="FF0000"/>
              </a:solidFill>
              <a:round/>
              <a:headEnd/>
              <a:tailEnd/>
            </a:ln>
          </p:spPr>
          <p:txBody>
            <a:bodyPr>
              <a:spAutoFit/>
            </a:bodyPr>
            <a:lstStyle/>
            <a:p>
              <a:endParaRPr lang="en-US"/>
            </a:p>
          </p:txBody>
        </p:sp>
        <p:sp>
          <p:nvSpPr>
            <p:cNvPr id="77842" name="Line 16"/>
            <p:cNvSpPr>
              <a:spLocks noChangeShapeType="1"/>
            </p:cNvSpPr>
            <p:nvPr/>
          </p:nvSpPr>
          <p:spPr bwMode="auto">
            <a:xfrm flipV="1">
              <a:off x="2426" y="2546"/>
              <a:ext cx="1" cy="1293"/>
            </a:xfrm>
            <a:prstGeom prst="line">
              <a:avLst/>
            </a:prstGeom>
            <a:noFill/>
            <a:ln w="38100">
              <a:solidFill>
                <a:srgbClr val="FF0000"/>
              </a:solidFill>
              <a:round/>
              <a:headEnd/>
              <a:tailEnd/>
            </a:ln>
          </p:spPr>
          <p:txBody>
            <a:bodyPr/>
            <a:lstStyle/>
            <a:p>
              <a:endParaRPr lang="en-US"/>
            </a:p>
          </p:txBody>
        </p:sp>
        <p:sp>
          <p:nvSpPr>
            <p:cNvPr id="77843" name="Line 17"/>
            <p:cNvSpPr>
              <a:spLocks noChangeShapeType="1"/>
            </p:cNvSpPr>
            <p:nvPr/>
          </p:nvSpPr>
          <p:spPr bwMode="auto">
            <a:xfrm>
              <a:off x="2426" y="2546"/>
              <a:ext cx="2653" cy="0"/>
            </a:xfrm>
            <a:prstGeom prst="line">
              <a:avLst/>
            </a:prstGeom>
            <a:noFill/>
            <a:ln w="38100">
              <a:solidFill>
                <a:srgbClr val="FF0000"/>
              </a:solidFill>
              <a:round/>
              <a:headEnd/>
              <a:tailEnd/>
            </a:ln>
          </p:spPr>
          <p:txBody>
            <a:bodyPr>
              <a:spAutoFit/>
            </a:bodyPr>
            <a:lstStyle/>
            <a:p>
              <a:endParaRPr lang="en-US"/>
            </a:p>
          </p:txBody>
        </p:sp>
      </p:grpSp>
      <p:sp>
        <p:nvSpPr>
          <p:cNvPr id="77837" name="Text Box 94"/>
          <p:cNvSpPr txBox="1">
            <a:spLocks noChangeArrowheads="1"/>
          </p:cNvSpPr>
          <p:nvPr/>
        </p:nvSpPr>
        <p:spPr bwMode="auto">
          <a:xfrm>
            <a:off x="0" y="6536385"/>
            <a:ext cx="9144000" cy="276991"/>
          </a:xfrm>
          <a:prstGeom prst="rect">
            <a:avLst/>
          </a:prstGeom>
          <a:noFill/>
          <a:ln w="9525">
            <a:noFill/>
            <a:miter lim="800000"/>
            <a:headEnd/>
            <a:tailEnd/>
          </a:ln>
        </p:spPr>
        <p:txBody>
          <a:bodyPr wrap="square" lIns="91432" tIns="45716" rIns="91432" bIns="45716">
            <a:spAutoFit/>
          </a:bodyPr>
          <a:lstStyle/>
          <a:p>
            <a:pPr algn="ctr"/>
            <a:r>
              <a:rPr lang="en-CA" sz="1200" dirty="0" smtClean="0">
                <a:solidFill>
                  <a:schemeClr val="bg2">
                    <a:lumMod val="10000"/>
                  </a:schemeClr>
                </a:solidFill>
                <a:latin typeface="+mj-lt"/>
              </a:rPr>
              <a:t>Davidson </a:t>
            </a:r>
            <a:r>
              <a:rPr lang="en-CA" sz="1200" dirty="0">
                <a:solidFill>
                  <a:schemeClr val="bg2">
                    <a:lumMod val="10000"/>
                  </a:schemeClr>
                </a:solidFill>
                <a:latin typeface="+mj-lt"/>
              </a:rPr>
              <a:t>MB, </a:t>
            </a:r>
            <a:r>
              <a:rPr lang="en-CA" sz="1200" dirty="0" smtClean="0">
                <a:solidFill>
                  <a:schemeClr val="bg2">
                    <a:lumMod val="10000"/>
                  </a:schemeClr>
                </a:solidFill>
                <a:latin typeface="+mj-lt"/>
              </a:rPr>
              <a:t>et al, </a:t>
            </a:r>
            <a:r>
              <a:rPr lang="en-CA" sz="1200" dirty="0" err="1">
                <a:solidFill>
                  <a:schemeClr val="bg2">
                    <a:lumMod val="10000"/>
                  </a:schemeClr>
                </a:solidFill>
                <a:latin typeface="+mj-lt"/>
              </a:rPr>
              <a:t>Endocr</a:t>
            </a:r>
            <a:r>
              <a:rPr lang="en-CA" sz="1200" dirty="0">
                <a:solidFill>
                  <a:schemeClr val="bg2">
                    <a:lumMod val="10000"/>
                  </a:schemeClr>
                </a:solidFill>
                <a:latin typeface="+mj-lt"/>
              </a:rPr>
              <a:t> </a:t>
            </a:r>
            <a:r>
              <a:rPr lang="en-CA" sz="1200" dirty="0" err="1" smtClean="0">
                <a:solidFill>
                  <a:schemeClr val="bg2">
                    <a:lumMod val="10000"/>
                  </a:schemeClr>
                </a:solidFill>
                <a:latin typeface="+mj-lt"/>
              </a:rPr>
              <a:t>Pract</a:t>
            </a:r>
            <a:r>
              <a:rPr lang="en-CA" sz="1200" dirty="0" smtClean="0">
                <a:solidFill>
                  <a:schemeClr val="bg2">
                    <a:lumMod val="10000"/>
                  </a:schemeClr>
                </a:solidFill>
                <a:latin typeface="+mj-lt"/>
              </a:rPr>
              <a:t> 2011</a:t>
            </a:r>
            <a:endParaRPr lang="en-US" sz="1200" dirty="0">
              <a:solidFill>
                <a:schemeClr val="bg2">
                  <a:lumMod val="10000"/>
                </a:schemeClr>
              </a:solidFill>
              <a:latin typeface="+mj-lt"/>
            </a:endParaRPr>
          </a:p>
        </p:txBody>
      </p:sp>
      <p:sp>
        <p:nvSpPr>
          <p:cNvPr id="77838" name="Text Box 16"/>
          <p:cNvSpPr txBox="1">
            <a:spLocks noChangeArrowheads="1"/>
          </p:cNvSpPr>
          <p:nvPr/>
        </p:nvSpPr>
        <p:spPr bwMode="auto">
          <a:xfrm>
            <a:off x="500034" y="5143512"/>
            <a:ext cx="2643206" cy="1062410"/>
          </a:xfrm>
          <a:prstGeom prst="roundRect">
            <a:avLst/>
          </a:prstGeom>
          <a:solidFill>
            <a:schemeClr val="tx1"/>
          </a:solidFill>
          <a:ln w="9525" algn="ctr">
            <a:noFill/>
            <a:miter lim="800000"/>
            <a:headEnd/>
            <a:tailEnd/>
          </a:ln>
        </p:spPr>
        <p:txBody>
          <a:bodyPr wrap="square" lIns="91432" tIns="45716" rIns="91432" bIns="45716">
            <a:spAutoFit/>
          </a:bodyPr>
          <a:lstStyle/>
          <a:p>
            <a:pPr marL="177784" indent="-177784">
              <a:spcBef>
                <a:spcPct val="20000"/>
              </a:spcBef>
            </a:pPr>
            <a:r>
              <a:rPr lang="en-NZ" dirty="0">
                <a:solidFill>
                  <a:srgbClr val="FFFF00"/>
                </a:solidFill>
              </a:rPr>
              <a:t>Mean study entry values:</a:t>
            </a:r>
          </a:p>
          <a:p>
            <a:pPr marL="177784" indent="-177784">
              <a:spcBef>
                <a:spcPct val="20000"/>
              </a:spcBef>
              <a:buFontTx/>
              <a:buChar char="•"/>
            </a:pPr>
            <a:r>
              <a:rPr lang="en-NZ" sz="1600" dirty="0">
                <a:solidFill>
                  <a:srgbClr val="FFFF00"/>
                </a:solidFill>
              </a:rPr>
              <a:t> HbA</a:t>
            </a:r>
            <a:r>
              <a:rPr lang="en-NZ" sz="1600" baseline="-25000" dirty="0">
                <a:solidFill>
                  <a:srgbClr val="FFFF00"/>
                </a:solidFill>
              </a:rPr>
              <a:t>1c</a:t>
            </a:r>
            <a:r>
              <a:rPr lang="en-NZ" sz="1600" dirty="0">
                <a:solidFill>
                  <a:srgbClr val="FFFF00"/>
                </a:solidFill>
              </a:rPr>
              <a:t> (%): 9.8</a:t>
            </a:r>
          </a:p>
          <a:p>
            <a:pPr marL="177784" indent="-177784">
              <a:spcBef>
                <a:spcPct val="20000"/>
              </a:spcBef>
              <a:buFontTx/>
              <a:buChar char="•"/>
            </a:pPr>
            <a:r>
              <a:rPr lang="en-NZ" sz="1600" dirty="0">
                <a:solidFill>
                  <a:srgbClr val="FFFF00"/>
                </a:solidFill>
              </a:rPr>
              <a:t> BMI (kg/m</a:t>
            </a:r>
            <a:r>
              <a:rPr lang="en-NZ" sz="1600" baseline="30000" dirty="0">
                <a:solidFill>
                  <a:srgbClr val="FFFF00"/>
                </a:solidFill>
              </a:rPr>
              <a:t>2</a:t>
            </a:r>
            <a:r>
              <a:rPr lang="en-NZ" sz="1600" dirty="0">
                <a:solidFill>
                  <a:srgbClr val="FFFF00"/>
                </a:solidFill>
              </a:rPr>
              <a:t>): 35.0</a:t>
            </a:r>
            <a:endParaRPr lang="en-GB" sz="1600" dirty="0">
              <a:solidFill>
                <a:srgbClr val="FFFF00"/>
              </a:solidFill>
            </a:endParaRPr>
          </a:p>
        </p:txBody>
      </p:sp>
    </p:spTree>
    <p:extLst>
      <p:ext uri="{BB962C8B-B14F-4D97-AF65-F5344CB8AC3E}">
        <p14:creationId xmlns:p14="http://schemas.microsoft.com/office/powerpoint/2010/main" val="318631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2"/>
          <p:cNvSpPr>
            <a:spLocks noChangeArrowheads="1"/>
          </p:cNvSpPr>
          <p:nvPr/>
        </p:nvSpPr>
        <p:spPr bwMode="auto">
          <a:xfrm>
            <a:off x="6876406" y="1909684"/>
            <a:ext cx="2232025" cy="3771900"/>
          </a:xfrm>
          <a:prstGeom prst="rect">
            <a:avLst/>
          </a:prstGeom>
          <a:solidFill>
            <a:schemeClr val="bg1">
              <a:alpha val="27058"/>
            </a:schemeClr>
          </a:solidFill>
          <a:ln w="9525">
            <a:noFill/>
            <a:miter lim="800000"/>
            <a:headEnd/>
            <a:tailEnd/>
          </a:ln>
        </p:spPr>
        <p:txBody>
          <a:bodyPr lIns="91432" tIns="45716" rIns="91432" bIns="45716"/>
          <a:lstStyle/>
          <a:p>
            <a:pPr algn="ctr"/>
            <a:endParaRPr lang="en-US"/>
          </a:p>
        </p:txBody>
      </p:sp>
      <p:sp>
        <p:nvSpPr>
          <p:cNvPr id="79876" name="Text Box 94"/>
          <p:cNvSpPr txBox="1">
            <a:spLocks noChangeArrowheads="1"/>
          </p:cNvSpPr>
          <p:nvPr/>
        </p:nvSpPr>
        <p:spPr bwMode="auto">
          <a:xfrm>
            <a:off x="-107156" y="6211539"/>
            <a:ext cx="6970713" cy="461657"/>
          </a:xfrm>
          <a:prstGeom prst="rect">
            <a:avLst/>
          </a:prstGeom>
          <a:noFill/>
          <a:ln w="9525">
            <a:noFill/>
            <a:miter lim="800000"/>
            <a:headEnd/>
            <a:tailEnd/>
          </a:ln>
        </p:spPr>
        <p:txBody>
          <a:bodyPr lIns="91432" tIns="45716" rIns="91432" bIns="45716">
            <a:spAutoFit/>
          </a:bodyPr>
          <a:lstStyle/>
          <a:p>
            <a:endParaRPr lang="en-US" sz="1200" dirty="0">
              <a:solidFill>
                <a:srgbClr val="DDDDDD"/>
              </a:solidFill>
            </a:endParaRPr>
          </a:p>
          <a:p>
            <a:endParaRPr lang="en-US" sz="1200" dirty="0">
              <a:solidFill>
                <a:srgbClr val="DDDDDD"/>
              </a:solidFill>
            </a:endParaRPr>
          </a:p>
        </p:txBody>
      </p:sp>
      <p:sp>
        <p:nvSpPr>
          <p:cNvPr id="79877" name="Rectangle 167"/>
          <p:cNvSpPr>
            <a:spLocks noChangeArrowheads="1"/>
          </p:cNvSpPr>
          <p:nvPr/>
        </p:nvSpPr>
        <p:spPr bwMode="auto">
          <a:xfrm>
            <a:off x="142844" y="6223843"/>
            <a:ext cx="4485507" cy="276991"/>
          </a:xfrm>
          <a:prstGeom prst="rect">
            <a:avLst/>
          </a:prstGeom>
          <a:noFill/>
          <a:ln w="25400" algn="ctr">
            <a:noFill/>
            <a:miter lim="800000"/>
            <a:headEnd/>
            <a:tailEnd/>
          </a:ln>
        </p:spPr>
        <p:txBody>
          <a:bodyPr wrap="none" lIns="91432" tIns="45716" rIns="91432" bIns="45716" anchor="ctr">
            <a:spAutoFit/>
          </a:bodyPr>
          <a:lstStyle/>
          <a:p>
            <a:pPr eaLnBrk="0" hangingPunct="0"/>
            <a:r>
              <a:rPr lang="en-US" altLang="ja-JP" sz="1200" dirty="0">
                <a:ea typeface="MS PGothic" pitchFamily="34" charset="-128"/>
              </a:rPr>
              <a:t>HbA</a:t>
            </a:r>
            <a:r>
              <a:rPr lang="en-US" altLang="ja-JP" sz="1200" baseline="-25000" dirty="0">
                <a:ea typeface="MS PGothic" pitchFamily="34" charset="-128"/>
              </a:rPr>
              <a:t>1c</a:t>
            </a:r>
            <a:r>
              <a:rPr lang="en-US" altLang="ja-JP" sz="1200" dirty="0">
                <a:ea typeface="MS PGothic" pitchFamily="34" charset="-128"/>
              </a:rPr>
              <a:t> in all subjects (n=785) = 9.8 at run in and 7.3 at randomization</a:t>
            </a:r>
          </a:p>
        </p:txBody>
      </p:sp>
      <p:sp>
        <p:nvSpPr>
          <p:cNvPr id="79878" name="Rectangle 81"/>
          <p:cNvSpPr>
            <a:spLocks noChangeArrowheads="1"/>
          </p:cNvSpPr>
          <p:nvPr/>
        </p:nvSpPr>
        <p:spPr bwMode="auto">
          <a:xfrm>
            <a:off x="5076182" y="3614942"/>
            <a:ext cx="1806575" cy="369324"/>
          </a:xfrm>
          <a:prstGeom prst="rect">
            <a:avLst/>
          </a:prstGeom>
          <a:solidFill>
            <a:schemeClr val="accent2">
              <a:lumMod val="40000"/>
              <a:lumOff val="60000"/>
              <a:alpha val="43137"/>
            </a:schemeClr>
          </a:solidFill>
          <a:ln w="9525" algn="ctr">
            <a:noFill/>
            <a:miter lim="800000"/>
            <a:headEnd/>
            <a:tailEnd/>
          </a:ln>
        </p:spPr>
        <p:txBody>
          <a:bodyPr lIns="91432" tIns="45716" rIns="91432" bIns="45716" anchor="ctr">
            <a:spAutoFit/>
          </a:bodyPr>
          <a:lstStyle/>
          <a:p>
            <a:pPr algn="ctr"/>
            <a:endParaRPr lang="en-US"/>
          </a:p>
        </p:txBody>
      </p:sp>
      <p:grpSp>
        <p:nvGrpSpPr>
          <p:cNvPr id="2" name="Group 166"/>
          <p:cNvGrpSpPr>
            <a:grpSpLocks/>
          </p:cNvGrpSpPr>
          <p:nvPr/>
        </p:nvGrpSpPr>
        <p:grpSpPr bwMode="auto">
          <a:xfrm>
            <a:off x="5012681" y="2714548"/>
            <a:ext cx="4095750" cy="1889125"/>
            <a:chOff x="3157" y="1377"/>
            <a:chExt cx="47" cy="1318"/>
          </a:xfrm>
        </p:grpSpPr>
        <p:sp>
          <p:nvSpPr>
            <p:cNvPr id="79967" name="Line 139"/>
            <p:cNvSpPr>
              <a:spLocks noChangeShapeType="1"/>
            </p:cNvSpPr>
            <p:nvPr/>
          </p:nvSpPr>
          <p:spPr bwMode="auto">
            <a:xfrm flipH="1">
              <a:off x="3157" y="2694"/>
              <a:ext cx="47" cy="1"/>
            </a:xfrm>
            <a:prstGeom prst="line">
              <a:avLst/>
            </a:prstGeom>
            <a:noFill/>
            <a:ln w="19050">
              <a:solidFill>
                <a:srgbClr val="DDDDDD"/>
              </a:solidFill>
              <a:round/>
              <a:headEnd/>
              <a:tailEnd/>
            </a:ln>
          </p:spPr>
          <p:txBody>
            <a:bodyPr/>
            <a:lstStyle/>
            <a:p>
              <a:endParaRPr lang="en-US"/>
            </a:p>
          </p:txBody>
        </p:sp>
        <p:sp>
          <p:nvSpPr>
            <p:cNvPr id="79968" name="Line 143"/>
            <p:cNvSpPr>
              <a:spLocks noChangeShapeType="1"/>
            </p:cNvSpPr>
            <p:nvPr/>
          </p:nvSpPr>
          <p:spPr bwMode="auto">
            <a:xfrm flipH="1">
              <a:off x="3157" y="2035"/>
              <a:ext cx="47" cy="1"/>
            </a:xfrm>
            <a:prstGeom prst="line">
              <a:avLst/>
            </a:prstGeom>
            <a:noFill/>
            <a:ln w="19050">
              <a:solidFill>
                <a:srgbClr val="DDDDDD"/>
              </a:solidFill>
              <a:round/>
              <a:headEnd/>
              <a:tailEnd/>
            </a:ln>
          </p:spPr>
          <p:txBody>
            <a:bodyPr/>
            <a:lstStyle/>
            <a:p>
              <a:endParaRPr lang="en-US"/>
            </a:p>
          </p:txBody>
        </p:sp>
        <p:sp>
          <p:nvSpPr>
            <p:cNvPr id="79969" name="Line 147"/>
            <p:cNvSpPr>
              <a:spLocks noChangeShapeType="1"/>
            </p:cNvSpPr>
            <p:nvPr/>
          </p:nvSpPr>
          <p:spPr bwMode="auto">
            <a:xfrm flipH="1">
              <a:off x="3157" y="1377"/>
              <a:ext cx="47" cy="1"/>
            </a:xfrm>
            <a:prstGeom prst="line">
              <a:avLst/>
            </a:prstGeom>
            <a:noFill/>
            <a:ln w="19050">
              <a:solidFill>
                <a:srgbClr val="DDDDDD"/>
              </a:solidFill>
              <a:round/>
              <a:headEnd/>
              <a:tailEnd/>
            </a:ln>
          </p:spPr>
          <p:txBody>
            <a:bodyPr/>
            <a:lstStyle/>
            <a:p>
              <a:endParaRPr lang="en-US"/>
            </a:p>
          </p:txBody>
        </p:sp>
      </p:grpSp>
      <p:sp>
        <p:nvSpPr>
          <p:cNvPr id="79880" name="Text Box 82"/>
          <p:cNvSpPr txBox="1">
            <a:spLocks noChangeArrowheads="1"/>
          </p:cNvSpPr>
          <p:nvPr/>
        </p:nvSpPr>
        <p:spPr bwMode="auto">
          <a:xfrm>
            <a:off x="4556126" y="5900738"/>
            <a:ext cx="766763" cy="274637"/>
          </a:xfrm>
          <a:prstGeom prst="rect">
            <a:avLst/>
          </a:prstGeom>
          <a:noFill/>
          <a:ln w="38100" algn="ctr">
            <a:noFill/>
            <a:miter lim="800000"/>
            <a:headEnd/>
            <a:tailEnd/>
          </a:ln>
        </p:spPr>
        <p:txBody>
          <a:bodyPr lIns="91432" tIns="45716" rIns="91432" bIns="45716">
            <a:spAutoFit/>
          </a:bodyPr>
          <a:lstStyle/>
          <a:p>
            <a:pPr algn="ctr">
              <a:spcBef>
                <a:spcPct val="50000"/>
              </a:spcBef>
            </a:pPr>
            <a:r>
              <a:rPr lang="en-NZ" sz="1200" b="1" dirty="0"/>
              <a:t>Run in</a:t>
            </a:r>
            <a:endParaRPr lang="en-GB" sz="1200" b="1" dirty="0"/>
          </a:p>
        </p:txBody>
      </p:sp>
      <p:sp>
        <p:nvSpPr>
          <p:cNvPr id="79881" name="Text Box 83"/>
          <p:cNvSpPr txBox="1">
            <a:spLocks noChangeArrowheads="1"/>
          </p:cNvSpPr>
          <p:nvPr/>
        </p:nvSpPr>
        <p:spPr bwMode="auto">
          <a:xfrm>
            <a:off x="5651500" y="5900738"/>
            <a:ext cx="1665288" cy="274637"/>
          </a:xfrm>
          <a:prstGeom prst="rect">
            <a:avLst/>
          </a:prstGeom>
          <a:noFill/>
          <a:ln w="38100" algn="ctr">
            <a:noFill/>
            <a:miter lim="800000"/>
            <a:headEnd/>
            <a:tailEnd/>
          </a:ln>
        </p:spPr>
        <p:txBody>
          <a:bodyPr lIns="91432" tIns="45716" rIns="91432" bIns="45716">
            <a:spAutoFit/>
          </a:bodyPr>
          <a:lstStyle/>
          <a:p>
            <a:pPr algn="ctr">
              <a:spcBef>
                <a:spcPct val="50000"/>
              </a:spcBef>
            </a:pPr>
            <a:r>
              <a:rPr lang="en-NZ" sz="1200" b="1" dirty="0"/>
              <a:t>Randomization</a:t>
            </a:r>
            <a:endParaRPr lang="en-GB" sz="1200" b="1" dirty="0"/>
          </a:p>
        </p:txBody>
      </p:sp>
      <p:sp>
        <p:nvSpPr>
          <p:cNvPr id="79882" name="Text Box 84"/>
          <p:cNvSpPr txBox="1">
            <a:spLocks noChangeArrowheads="1"/>
          </p:cNvSpPr>
          <p:nvPr/>
        </p:nvSpPr>
        <p:spPr bwMode="auto">
          <a:xfrm>
            <a:off x="7048501" y="5900738"/>
            <a:ext cx="615950" cy="274637"/>
          </a:xfrm>
          <a:prstGeom prst="rect">
            <a:avLst/>
          </a:prstGeom>
          <a:noFill/>
          <a:ln w="38100" algn="ctr">
            <a:noFill/>
            <a:miter lim="800000"/>
            <a:headEnd/>
            <a:tailEnd/>
          </a:ln>
        </p:spPr>
        <p:txBody>
          <a:bodyPr lIns="91432" tIns="45716" rIns="91432" bIns="45716">
            <a:spAutoFit/>
          </a:bodyPr>
          <a:lstStyle/>
          <a:p>
            <a:pPr algn="ctr">
              <a:spcBef>
                <a:spcPct val="50000"/>
              </a:spcBef>
            </a:pPr>
            <a:r>
              <a:rPr lang="en-NZ" sz="1200" b="1" dirty="0"/>
              <a:t>Wk 8</a:t>
            </a:r>
            <a:endParaRPr lang="en-GB" sz="1200" b="1" dirty="0"/>
          </a:p>
        </p:txBody>
      </p:sp>
      <p:sp>
        <p:nvSpPr>
          <p:cNvPr id="79883" name="Text Box 85"/>
          <p:cNvSpPr txBox="1">
            <a:spLocks noChangeArrowheads="1"/>
          </p:cNvSpPr>
          <p:nvPr/>
        </p:nvSpPr>
        <p:spPr bwMode="auto">
          <a:xfrm>
            <a:off x="7580313" y="5900738"/>
            <a:ext cx="711200" cy="274637"/>
          </a:xfrm>
          <a:prstGeom prst="rect">
            <a:avLst/>
          </a:prstGeom>
          <a:noFill/>
          <a:ln w="38100" algn="ctr">
            <a:noFill/>
            <a:miter lim="800000"/>
            <a:headEnd/>
            <a:tailEnd/>
          </a:ln>
        </p:spPr>
        <p:txBody>
          <a:bodyPr lIns="91432" tIns="45716" rIns="91432" bIns="45716">
            <a:spAutoFit/>
          </a:bodyPr>
          <a:lstStyle/>
          <a:p>
            <a:pPr algn="ctr">
              <a:spcBef>
                <a:spcPct val="50000"/>
              </a:spcBef>
            </a:pPr>
            <a:r>
              <a:rPr lang="en-NZ" sz="1200" b="1" dirty="0"/>
              <a:t>Wk 16</a:t>
            </a:r>
            <a:endParaRPr lang="en-GB" sz="1200" b="1" dirty="0"/>
          </a:p>
        </p:txBody>
      </p:sp>
      <p:sp>
        <p:nvSpPr>
          <p:cNvPr id="79884" name="Text Box 86"/>
          <p:cNvSpPr txBox="1">
            <a:spLocks noChangeArrowheads="1"/>
          </p:cNvSpPr>
          <p:nvPr/>
        </p:nvSpPr>
        <p:spPr bwMode="auto">
          <a:xfrm>
            <a:off x="8202614" y="5899150"/>
            <a:ext cx="674687" cy="274638"/>
          </a:xfrm>
          <a:prstGeom prst="rect">
            <a:avLst/>
          </a:prstGeom>
          <a:noFill/>
          <a:ln w="38100" algn="ctr">
            <a:noFill/>
            <a:miter lim="800000"/>
            <a:headEnd/>
            <a:tailEnd/>
          </a:ln>
        </p:spPr>
        <p:txBody>
          <a:bodyPr lIns="91432" tIns="45716" rIns="91432" bIns="45716">
            <a:spAutoFit/>
          </a:bodyPr>
          <a:lstStyle/>
          <a:p>
            <a:pPr algn="ctr">
              <a:spcBef>
                <a:spcPct val="50000"/>
              </a:spcBef>
            </a:pPr>
            <a:r>
              <a:rPr lang="en-NZ" sz="1200" b="1" dirty="0"/>
              <a:t>Wk 24</a:t>
            </a:r>
            <a:endParaRPr lang="en-GB" sz="1200" b="1" dirty="0"/>
          </a:p>
        </p:txBody>
      </p:sp>
      <p:sp>
        <p:nvSpPr>
          <p:cNvPr id="79886" name="Line 95"/>
          <p:cNvSpPr>
            <a:spLocks noChangeShapeType="1"/>
          </p:cNvSpPr>
          <p:nvPr/>
        </p:nvSpPr>
        <p:spPr bwMode="auto">
          <a:xfrm>
            <a:off x="5112694" y="2431972"/>
            <a:ext cx="1763713" cy="0"/>
          </a:xfrm>
          <a:prstGeom prst="line">
            <a:avLst/>
          </a:prstGeom>
          <a:noFill/>
          <a:ln w="38100">
            <a:solidFill>
              <a:srgbClr val="DDDDDD"/>
            </a:solidFill>
            <a:round/>
            <a:headEnd/>
            <a:tailEnd type="triangle" w="med" len="med"/>
          </a:ln>
        </p:spPr>
        <p:txBody>
          <a:bodyPr lIns="91432" tIns="45716" rIns="91432" bIns="45716">
            <a:spAutoFit/>
          </a:bodyPr>
          <a:lstStyle/>
          <a:p>
            <a:endParaRPr lang="en-US"/>
          </a:p>
        </p:txBody>
      </p:sp>
      <p:sp>
        <p:nvSpPr>
          <p:cNvPr id="79887" name="Line 96"/>
          <p:cNvSpPr>
            <a:spLocks noChangeShapeType="1"/>
          </p:cNvSpPr>
          <p:nvPr/>
        </p:nvSpPr>
        <p:spPr bwMode="auto">
          <a:xfrm>
            <a:off x="6876406" y="2431974"/>
            <a:ext cx="2222500" cy="1587"/>
          </a:xfrm>
          <a:prstGeom prst="line">
            <a:avLst/>
          </a:prstGeom>
          <a:noFill/>
          <a:ln w="38100">
            <a:solidFill>
              <a:srgbClr val="DDDDDD"/>
            </a:solidFill>
            <a:round/>
            <a:headEnd/>
            <a:tailEnd type="triangle" w="med" len="med"/>
          </a:ln>
        </p:spPr>
        <p:txBody>
          <a:bodyPr lIns="91432" tIns="45716" rIns="91432" bIns="45716">
            <a:spAutoFit/>
          </a:bodyPr>
          <a:lstStyle/>
          <a:p>
            <a:endParaRPr lang="en-US"/>
          </a:p>
        </p:txBody>
      </p:sp>
      <p:sp>
        <p:nvSpPr>
          <p:cNvPr id="79888" name="Line 130"/>
          <p:cNvSpPr>
            <a:spLocks noChangeShapeType="1"/>
          </p:cNvSpPr>
          <p:nvPr/>
        </p:nvSpPr>
        <p:spPr bwMode="auto">
          <a:xfrm>
            <a:off x="5087292" y="5527597"/>
            <a:ext cx="4021138" cy="0"/>
          </a:xfrm>
          <a:prstGeom prst="line">
            <a:avLst/>
          </a:prstGeom>
          <a:noFill/>
          <a:ln w="25400">
            <a:solidFill>
              <a:schemeClr val="tx1"/>
            </a:solidFill>
            <a:round/>
            <a:headEnd/>
            <a:tailEnd/>
          </a:ln>
        </p:spPr>
        <p:txBody>
          <a:bodyPr lIns="91432" tIns="45716" rIns="91432" bIns="45716"/>
          <a:lstStyle/>
          <a:p>
            <a:endParaRPr lang="en-US"/>
          </a:p>
        </p:txBody>
      </p:sp>
      <p:sp>
        <p:nvSpPr>
          <p:cNvPr id="79889" name="Line 131"/>
          <p:cNvSpPr>
            <a:spLocks noChangeShapeType="1"/>
          </p:cNvSpPr>
          <p:nvPr/>
        </p:nvSpPr>
        <p:spPr bwMode="auto">
          <a:xfrm>
            <a:off x="5087292" y="5527598"/>
            <a:ext cx="1588" cy="82550"/>
          </a:xfrm>
          <a:prstGeom prst="line">
            <a:avLst/>
          </a:prstGeom>
          <a:noFill/>
          <a:ln w="25400">
            <a:solidFill>
              <a:schemeClr val="tx1"/>
            </a:solidFill>
            <a:round/>
            <a:headEnd/>
            <a:tailEnd/>
          </a:ln>
        </p:spPr>
        <p:txBody>
          <a:bodyPr lIns="91432" tIns="45716" rIns="91432" bIns="45716"/>
          <a:lstStyle/>
          <a:p>
            <a:endParaRPr lang="en-US"/>
          </a:p>
        </p:txBody>
      </p:sp>
      <p:sp>
        <p:nvSpPr>
          <p:cNvPr id="79890" name="Line 137"/>
          <p:cNvSpPr>
            <a:spLocks noChangeShapeType="1"/>
          </p:cNvSpPr>
          <p:nvPr/>
        </p:nvSpPr>
        <p:spPr bwMode="auto">
          <a:xfrm flipH="1">
            <a:off x="5012681" y="5527599"/>
            <a:ext cx="74612" cy="1587"/>
          </a:xfrm>
          <a:prstGeom prst="line">
            <a:avLst/>
          </a:prstGeom>
          <a:noFill/>
          <a:ln w="25400">
            <a:solidFill>
              <a:schemeClr val="tx1"/>
            </a:solidFill>
            <a:round/>
            <a:headEnd/>
            <a:tailEnd/>
          </a:ln>
        </p:spPr>
        <p:txBody>
          <a:bodyPr lIns="91432" tIns="45716" rIns="91432" bIns="45716"/>
          <a:lstStyle/>
          <a:p>
            <a:endParaRPr lang="en-US"/>
          </a:p>
        </p:txBody>
      </p:sp>
      <p:sp>
        <p:nvSpPr>
          <p:cNvPr id="79891" name="Rectangle 138"/>
          <p:cNvSpPr>
            <a:spLocks noChangeArrowheads="1"/>
          </p:cNvSpPr>
          <p:nvPr/>
        </p:nvSpPr>
        <p:spPr bwMode="auto">
          <a:xfrm>
            <a:off x="4722864" y="5419648"/>
            <a:ext cx="256480" cy="246221"/>
          </a:xfrm>
          <a:prstGeom prst="rect">
            <a:avLst/>
          </a:prstGeom>
          <a:noFill/>
          <a:ln w="9525">
            <a:noFill/>
            <a:miter lim="800000"/>
            <a:headEnd/>
            <a:tailEnd/>
          </a:ln>
        </p:spPr>
        <p:txBody>
          <a:bodyPr wrap="none" lIns="0" tIns="0" rIns="0" bIns="0">
            <a:spAutoFit/>
          </a:bodyPr>
          <a:lstStyle/>
          <a:p>
            <a:pPr algn="r"/>
            <a:r>
              <a:rPr lang="en-GB" sz="1600" b="1" dirty="0"/>
              <a:t>7.0</a:t>
            </a:r>
            <a:endParaRPr lang="en-GB" sz="1600" dirty="0"/>
          </a:p>
        </p:txBody>
      </p:sp>
      <p:sp>
        <p:nvSpPr>
          <p:cNvPr id="79892" name="Rectangle 161"/>
          <p:cNvSpPr>
            <a:spLocks noChangeArrowheads="1"/>
          </p:cNvSpPr>
          <p:nvPr/>
        </p:nvSpPr>
        <p:spPr bwMode="auto">
          <a:xfrm rot="-5400000">
            <a:off x="4031138" y="4016219"/>
            <a:ext cx="979434" cy="246221"/>
          </a:xfrm>
          <a:prstGeom prst="rect">
            <a:avLst/>
          </a:prstGeom>
          <a:noFill/>
          <a:ln w="9525">
            <a:noFill/>
            <a:miter lim="800000"/>
            <a:headEnd/>
            <a:tailEnd/>
          </a:ln>
        </p:spPr>
        <p:txBody>
          <a:bodyPr wrap="none" lIns="0" tIns="0" rIns="0" bIns="0">
            <a:spAutoFit/>
          </a:bodyPr>
          <a:lstStyle/>
          <a:p>
            <a:pPr algn="ctr"/>
            <a:r>
              <a:rPr lang="en-GB" sz="1600" b="1" dirty="0"/>
              <a:t>HbA</a:t>
            </a:r>
            <a:r>
              <a:rPr lang="en-GB" sz="1600" b="1" baseline="-25000" dirty="0"/>
              <a:t>1c </a:t>
            </a:r>
            <a:r>
              <a:rPr lang="en-GB" sz="1600" b="1" dirty="0"/>
              <a:t>(%)</a:t>
            </a:r>
            <a:r>
              <a:rPr lang="en-GB" sz="1600" dirty="0"/>
              <a:t> </a:t>
            </a:r>
          </a:p>
        </p:txBody>
      </p:sp>
      <p:sp>
        <p:nvSpPr>
          <p:cNvPr id="79895" name="Text Box 89"/>
          <p:cNvSpPr txBox="1">
            <a:spLocks noChangeArrowheads="1"/>
          </p:cNvSpPr>
          <p:nvPr/>
        </p:nvSpPr>
        <p:spPr bwMode="auto">
          <a:xfrm>
            <a:off x="5572132" y="2500306"/>
            <a:ext cx="642942" cy="830989"/>
          </a:xfrm>
          <a:prstGeom prst="rect">
            <a:avLst/>
          </a:prstGeom>
          <a:solidFill>
            <a:schemeClr val="tx1"/>
          </a:solidFill>
          <a:ln w="38100" algn="ctr">
            <a:noFill/>
            <a:miter lim="800000"/>
            <a:headEnd/>
            <a:tailEnd/>
          </a:ln>
        </p:spPr>
        <p:txBody>
          <a:bodyPr wrap="square" lIns="91432" tIns="45716" rIns="91432" bIns="45716">
            <a:spAutoFit/>
          </a:bodyPr>
          <a:lstStyle/>
          <a:p>
            <a:pPr>
              <a:spcBef>
                <a:spcPct val="50000"/>
              </a:spcBef>
            </a:pPr>
            <a:r>
              <a:rPr lang="en-NZ" sz="1200" b="1" dirty="0" smtClean="0">
                <a:solidFill>
                  <a:srgbClr val="FF6600"/>
                </a:solidFill>
                <a:effectLst>
                  <a:outerShdw blurRad="38100" dist="38100" dir="2700000" algn="tl">
                    <a:srgbClr val="000000">
                      <a:alpha val="43137"/>
                    </a:srgbClr>
                  </a:outerShdw>
                </a:effectLst>
              </a:rPr>
              <a:t>10.19</a:t>
            </a:r>
            <a:endParaRPr lang="en-NZ" sz="1200" b="1" dirty="0" smtClean="0">
              <a:solidFill>
                <a:srgbClr val="0000FF"/>
              </a:solidFill>
              <a:effectLst>
                <a:outerShdw blurRad="38100" dist="38100" dir="2700000" algn="tl">
                  <a:srgbClr val="000000">
                    <a:alpha val="43137"/>
                  </a:srgbClr>
                </a:outerShdw>
              </a:effectLst>
            </a:endParaRPr>
          </a:p>
          <a:p>
            <a:pPr>
              <a:spcBef>
                <a:spcPct val="50000"/>
              </a:spcBef>
            </a:pPr>
            <a:r>
              <a:rPr lang="en-NZ" sz="1200" b="1" dirty="0" smtClean="0">
                <a:solidFill>
                  <a:srgbClr val="00CC00"/>
                </a:solidFill>
                <a:effectLst>
                  <a:outerShdw blurRad="38100" dist="38100" dir="2700000" algn="tl">
                    <a:srgbClr val="000000">
                      <a:alpha val="43137"/>
                    </a:srgbClr>
                  </a:outerShdw>
                </a:effectLst>
              </a:rPr>
              <a:t>10.19</a:t>
            </a:r>
            <a:endParaRPr lang="en-NZ" sz="1200" b="1" dirty="0" smtClean="0">
              <a:solidFill>
                <a:srgbClr val="0000FF"/>
              </a:solidFill>
              <a:effectLst>
                <a:outerShdw blurRad="38100" dist="38100" dir="2700000" algn="tl">
                  <a:srgbClr val="000000">
                    <a:alpha val="43137"/>
                  </a:srgbClr>
                </a:outerShdw>
              </a:effectLst>
            </a:endParaRPr>
          </a:p>
          <a:p>
            <a:pPr>
              <a:spcBef>
                <a:spcPct val="50000"/>
              </a:spcBef>
            </a:pPr>
            <a:r>
              <a:rPr lang="en-NZ" sz="1200" b="1" dirty="0" smtClean="0">
                <a:solidFill>
                  <a:srgbClr val="0000FF"/>
                </a:solidFill>
                <a:effectLst>
                  <a:outerShdw blurRad="38100" dist="38100" dir="2700000" algn="tl">
                    <a:srgbClr val="000000">
                      <a:alpha val="43137"/>
                    </a:srgbClr>
                  </a:outerShdw>
                </a:effectLst>
              </a:rPr>
              <a:t>10.16</a:t>
            </a:r>
            <a:endParaRPr lang="en-GB" sz="1200" b="1" dirty="0">
              <a:solidFill>
                <a:srgbClr val="0000FF"/>
              </a:solidFill>
              <a:effectLst>
                <a:outerShdw blurRad="38100" dist="38100" dir="2700000" algn="tl">
                  <a:srgbClr val="000000">
                    <a:alpha val="43137"/>
                  </a:srgbClr>
                </a:outerShdw>
              </a:effectLst>
            </a:endParaRPr>
          </a:p>
        </p:txBody>
      </p:sp>
      <p:grpSp>
        <p:nvGrpSpPr>
          <p:cNvPr id="3" name="Group 170"/>
          <p:cNvGrpSpPr>
            <a:grpSpLocks/>
          </p:cNvGrpSpPr>
          <p:nvPr/>
        </p:nvGrpSpPr>
        <p:grpSpPr bwMode="auto">
          <a:xfrm>
            <a:off x="5087292" y="2538335"/>
            <a:ext cx="1816100" cy="2185988"/>
            <a:chOff x="3114" y="1254"/>
            <a:chExt cx="547" cy="1526"/>
          </a:xfrm>
        </p:grpSpPr>
        <p:sp>
          <p:nvSpPr>
            <p:cNvPr id="79964" name="Line 112"/>
            <p:cNvSpPr>
              <a:spLocks noChangeShapeType="1"/>
            </p:cNvSpPr>
            <p:nvPr/>
          </p:nvSpPr>
          <p:spPr bwMode="auto">
            <a:xfrm>
              <a:off x="3114" y="1254"/>
              <a:ext cx="547" cy="1526"/>
            </a:xfrm>
            <a:prstGeom prst="line">
              <a:avLst/>
            </a:prstGeom>
            <a:noFill/>
            <a:ln w="25400">
              <a:solidFill>
                <a:srgbClr val="05BE78"/>
              </a:solidFill>
              <a:round/>
              <a:headEnd/>
              <a:tailEnd/>
            </a:ln>
          </p:spPr>
          <p:txBody>
            <a:bodyPr/>
            <a:lstStyle/>
            <a:p>
              <a:endParaRPr lang="en-US"/>
            </a:p>
          </p:txBody>
        </p:sp>
        <p:sp>
          <p:nvSpPr>
            <p:cNvPr id="79965" name="Line 121"/>
            <p:cNvSpPr>
              <a:spLocks noChangeShapeType="1"/>
            </p:cNvSpPr>
            <p:nvPr/>
          </p:nvSpPr>
          <p:spPr bwMode="auto">
            <a:xfrm>
              <a:off x="3114" y="1272"/>
              <a:ext cx="547" cy="1495"/>
            </a:xfrm>
            <a:prstGeom prst="line">
              <a:avLst/>
            </a:prstGeom>
            <a:noFill/>
            <a:ln w="25400">
              <a:solidFill>
                <a:srgbClr val="0000FF"/>
              </a:solidFill>
              <a:round/>
              <a:headEnd/>
              <a:tailEnd/>
            </a:ln>
          </p:spPr>
          <p:txBody>
            <a:bodyPr/>
            <a:lstStyle/>
            <a:p>
              <a:endParaRPr lang="en-US"/>
            </a:p>
          </p:txBody>
        </p:sp>
        <p:sp>
          <p:nvSpPr>
            <p:cNvPr id="79966" name="Line 103"/>
            <p:cNvSpPr>
              <a:spLocks noChangeShapeType="1"/>
            </p:cNvSpPr>
            <p:nvPr/>
          </p:nvSpPr>
          <p:spPr bwMode="auto">
            <a:xfrm>
              <a:off x="3114" y="1254"/>
              <a:ext cx="547" cy="1486"/>
            </a:xfrm>
            <a:prstGeom prst="line">
              <a:avLst/>
            </a:prstGeom>
            <a:noFill/>
            <a:ln w="25400">
              <a:solidFill>
                <a:srgbClr val="FF8000"/>
              </a:solidFill>
              <a:round/>
              <a:headEnd/>
              <a:tailEnd/>
            </a:ln>
          </p:spPr>
          <p:txBody>
            <a:bodyPr/>
            <a:lstStyle/>
            <a:p>
              <a:endParaRPr lang="en-US"/>
            </a:p>
          </p:txBody>
        </p:sp>
      </p:grpSp>
      <p:sp>
        <p:nvSpPr>
          <p:cNvPr id="79899" name="AutoShape 107"/>
          <p:cNvSpPr>
            <a:spLocks noChangeArrowheads="1"/>
          </p:cNvSpPr>
          <p:nvPr/>
        </p:nvSpPr>
        <p:spPr bwMode="auto">
          <a:xfrm>
            <a:off x="5065068" y="2509759"/>
            <a:ext cx="71438" cy="65088"/>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00" name="Freeform 116"/>
          <p:cNvSpPr>
            <a:spLocks/>
          </p:cNvSpPr>
          <p:nvPr/>
        </p:nvSpPr>
        <p:spPr bwMode="auto">
          <a:xfrm>
            <a:off x="5065068" y="2509759"/>
            <a:ext cx="71438" cy="65088"/>
          </a:xfrm>
          <a:custGeom>
            <a:avLst/>
            <a:gdLst>
              <a:gd name="T0" fmla="*/ 0 w 37"/>
              <a:gd name="T1" fmla="*/ 65088 h 47"/>
              <a:gd name="T2" fmla="*/ 71438 w 37"/>
              <a:gd name="T3" fmla="*/ 65088 h 47"/>
              <a:gd name="T4" fmla="*/ 36684 w 37"/>
              <a:gd name="T5" fmla="*/ 0 h 47"/>
              <a:gd name="T6" fmla="*/ 0 w 37"/>
              <a:gd name="T7" fmla="*/ 65088 h 47"/>
              <a:gd name="T8" fmla="*/ 0 60000 65536"/>
              <a:gd name="T9" fmla="*/ 0 60000 65536"/>
              <a:gd name="T10" fmla="*/ 0 60000 65536"/>
              <a:gd name="T11" fmla="*/ 0 60000 65536"/>
              <a:gd name="T12" fmla="*/ 0 w 37"/>
              <a:gd name="T13" fmla="*/ 0 h 47"/>
              <a:gd name="T14" fmla="*/ 37 w 37"/>
              <a:gd name="T15" fmla="*/ 47 h 47"/>
            </a:gdLst>
            <a:ahLst/>
            <a:cxnLst>
              <a:cxn ang="T8">
                <a:pos x="T0" y="T1"/>
              </a:cxn>
              <a:cxn ang="T9">
                <a:pos x="T2" y="T3"/>
              </a:cxn>
              <a:cxn ang="T10">
                <a:pos x="T4" y="T5"/>
              </a:cxn>
              <a:cxn ang="T11">
                <a:pos x="T6" y="T7"/>
              </a:cxn>
            </a:cxnLst>
            <a:rect l="T12" t="T13" r="T14" b="T15"/>
            <a:pathLst>
              <a:path w="37" h="47">
                <a:moveTo>
                  <a:pt x="0" y="47"/>
                </a:moveTo>
                <a:lnTo>
                  <a:pt x="37" y="47"/>
                </a:lnTo>
                <a:lnTo>
                  <a:pt x="19" y="0"/>
                </a:lnTo>
                <a:lnTo>
                  <a:pt x="0" y="47"/>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01" name="Line 132"/>
          <p:cNvSpPr>
            <a:spLocks noChangeShapeType="1"/>
          </p:cNvSpPr>
          <p:nvPr/>
        </p:nvSpPr>
        <p:spPr bwMode="auto">
          <a:xfrm>
            <a:off x="6895456" y="5527598"/>
            <a:ext cx="0" cy="82550"/>
          </a:xfrm>
          <a:prstGeom prst="line">
            <a:avLst/>
          </a:prstGeom>
          <a:noFill/>
          <a:ln w="25400">
            <a:solidFill>
              <a:schemeClr val="tx1"/>
            </a:solidFill>
            <a:round/>
            <a:headEnd/>
            <a:tailEnd/>
          </a:ln>
        </p:spPr>
        <p:txBody>
          <a:bodyPr lIns="91432" tIns="45716" rIns="91432" bIns="45716"/>
          <a:lstStyle/>
          <a:p>
            <a:endParaRPr lang="en-US"/>
          </a:p>
        </p:txBody>
      </p:sp>
      <p:sp>
        <p:nvSpPr>
          <p:cNvPr id="79902" name="Line 133"/>
          <p:cNvSpPr>
            <a:spLocks noChangeShapeType="1"/>
          </p:cNvSpPr>
          <p:nvPr/>
        </p:nvSpPr>
        <p:spPr bwMode="auto">
          <a:xfrm>
            <a:off x="7493943" y="5527598"/>
            <a:ext cx="0" cy="82550"/>
          </a:xfrm>
          <a:prstGeom prst="line">
            <a:avLst/>
          </a:prstGeom>
          <a:noFill/>
          <a:ln w="25400">
            <a:solidFill>
              <a:schemeClr val="tx1"/>
            </a:solidFill>
            <a:round/>
            <a:headEnd/>
            <a:tailEnd/>
          </a:ln>
        </p:spPr>
        <p:txBody>
          <a:bodyPr lIns="91432" tIns="45716" rIns="91432" bIns="45716"/>
          <a:lstStyle/>
          <a:p>
            <a:endParaRPr lang="en-US"/>
          </a:p>
        </p:txBody>
      </p:sp>
      <p:sp>
        <p:nvSpPr>
          <p:cNvPr id="79903" name="Line 134"/>
          <p:cNvSpPr>
            <a:spLocks noChangeShapeType="1"/>
          </p:cNvSpPr>
          <p:nvPr/>
        </p:nvSpPr>
        <p:spPr bwMode="auto">
          <a:xfrm>
            <a:off x="8092430" y="5527598"/>
            <a:ext cx="0" cy="82550"/>
          </a:xfrm>
          <a:prstGeom prst="line">
            <a:avLst/>
          </a:prstGeom>
          <a:noFill/>
          <a:ln w="25400">
            <a:solidFill>
              <a:schemeClr val="tx1"/>
            </a:solidFill>
            <a:round/>
            <a:headEnd/>
            <a:tailEnd/>
          </a:ln>
        </p:spPr>
        <p:txBody>
          <a:bodyPr lIns="91432" tIns="45716" rIns="91432" bIns="45716"/>
          <a:lstStyle/>
          <a:p>
            <a:endParaRPr lang="en-US"/>
          </a:p>
        </p:txBody>
      </p:sp>
      <p:sp>
        <p:nvSpPr>
          <p:cNvPr id="79904" name="Line 135"/>
          <p:cNvSpPr>
            <a:spLocks noChangeShapeType="1"/>
          </p:cNvSpPr>
          <p:nvPr/>
        </p:nvSpPr>
        <p:spPr bwMode="auto">
          <a:xfrm>
            <a:off x="8689332" y="5527598"/>
            <a:ext cx="1587" cy="82550"/>
          </a:xfrm>
          <a:prstGeom prst="line">
            <a:avLst/>
          </a:prstGeom>
          <a:noFill/>
          <a:ln w="25400">
            <a:solidFill>
              <a:schemeClr val="tx1"/>
            </a:solidFill>
            <a:round/>
            <a:headEnd/>
            <a:tailEnd/>
          </a:ln>
        </p:spPr>
        <p:txBody>
          <a:bodyPr lIns="91432" tIns="45716" rIns="91432" bIns="45716"/>
          <a:lstStyle/>
          <a:p>
            <a:endParaRPr lang="en-US"/>
          </a:p>
        </p:txBody>
      </p:sp>
      <p:sp>
        <p:nvSpPr>
          <p:cNvPr id="79905" name="Line 104"/>
          <p:cNvSpPr>
            <a:spLocks noChangeShapeType="1"/>
          </p:cNvSpPr>
          <p:nvPr/>
        </p:nvSpPr>
        <p:spPr bwMode="auto">
          <a:xfrm>
            <a:off x="6895456" y="4667173"/>
            <a:ext cx="598487" cy="284162"/>
          </a:xfrm>
          <a:prstGeom prst="line">
            <a:avLst/>
          </a:prstGeom>
          <a:noFill/>
          <a:ln w="25400">
            <a:solidFill>
              <a:srgbClr val="FF8000"/>
            </a:solidFill>
            <a:round/>
            <a:headEnd/>
            <a:tailEnd/>
          </a:ln>
        </p:spPr>
        <p:txBody>
          <a:bodyPr lIns="91432" tIns="45716" rIns="91432" bIns="45716"/>
          <a:lstStyle/>
          <a:p>
            <a:endParaRPr lang="en-US"/>
          </a:p>
        </p:txBody>
      </p:sp>
      <p:sp>
        <p:nvSpPr>
          <p:cNvPr id="79906" name="Line 105"/>
          <p:cNvSpPr>
            <a:spLocks noChangeShapeType="1"/>
          </p:cNvSpPr>
          <p:nvPr/>
        </p:nvSpPr>
        <p:spPr bwMode="auto">
          <a:xfrm>
            <a:off x="7493943" y="4951335"/>
            <a:ext cx="598488" cy="158750"/>
          </a:xfrm>
          <a:prstGeom prst="line">
            <a:avLst/>
          </a:prstGeom>
          <a:noFill/>
          <a:ln w="25400">
            <a:solidFill>
              <a:srgbClr val="FF8000"/>
            </a:solidFill>
            <a:round/>
            <a:headEnd/>
            <a:tailEnd/>
          </a:ln>
        </p:spPr>
        <p:txBody>
          <a:bodyPr lIns="91432" tIns="45716" rIns="91432" bIns="45716"/>
          <a:lstStyle/>
          <a:p>
            <a:endParaRPr lang="en-US"/>
          </a:p>
        </p:txBody>
      </p:sp>
      <p:sp>
        <p:nvSpPr>
          <p:cNvPr id="79907" name="Line 106"/>
          <p:cNvSpPr>
            <a:spLocks noChangeShapeType="1"/>
          </p:cNvSpPr>
          <p:nvPr/>
        </p:nvSpPr>
        <p:spPr bwMode="auto">
          <a:xfrm>
            <a:off x="8092431" y="5110085"/>
            <a:ext cx="596900" cy="19050"/>
          </a:xfrm>
          <a:prstGeom prst="line">
            <a:avLst/>
          </a:prstGeom>
          <a:noFill/>
          <a:ln w="25400">
            <a:solidFill>
              <a:srgbClr val="FF8000"/>
            </a:solidFill>
            <a:round/>
            <a:headEnd/>
            <a:tailEnd/>
          </a:ln>
        </p:spPr>
        <p:txBody>
          <a:bodyPr lIns="91432" tIns="45716" rIns="91432" bIns="45716"/>
          <a:lstStyle/>
          <a:p>
            <a:endParaRPr lang="en-US"/>
          </a:p>
        </p:txBody>
      </p:sp>
      <p:sp>
        <p:nvSpPr>
          <p:cNvPr id="79908" name="AutoShape 108"/>
          <p:cNvSpPr>
            <a:spLocks noChangeArrowheads="1"/>
          </p:cNvSpPr>
          <p:nvPr/>
        </p:nvSpPr>
        <p:spPr bwMode="auto">
          <a:xfrm>
            <a:off x="6855768" y="4627484"/>
            <a:ext cx="71438" cy="65088"/>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09" name="AutoShape 109"/>
          <p:cNvSpPr>
            <a:spLocks noChangeArrowheads="1"/>
          </p:cNvSpPr>
          <p:nvPr/>
        </p:nvSpPr>
        <p:spPr bwMode="auto">
          <a:xfrm>
            <a:off x="7452668" y="4911647"/>
            <a:ext cx="71438" cy="63500"/>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10" name="AutoShape 110"/>
          <p:cNvSpPr>
            <a:spLocks noChangeArrowheads="1"/>
          </p:cNvSpPr>
          <p:nvPr/>
        </p:nvSpPr>
        <p:spPr bwMode="auto">
          <a:xfrm>
            <a:off x="8051157" y="5070398"/>
            <a:ext cx="71437" cy="63500"/>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11" name="AutoShape 111"/>
          <p:cNvSpPr>
            <a:spLocks noChangeArrowheads="1"/>
          </p:cNvSpPr>
          <p:nvPr/>
        </p:nvSpPr>
        <p:spPr bwMode="auto">
          <a:xfrm>
            <a:off x="8649642" y="5089448"/>
            <a:ext cx="71438" cy="65087"/>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12" name="Line 113"/>
          <p:cNvSpPr>
            <a:spLocks noChangeShapeType="1"/>
          </p:cNvSpPr>
          <p:nvPr/>
        </p:nvSpPr>
        <p:spPr bwMode="auto">
          <a:xfrm>
            <a:off x="6895456" y="4724323"/>
            <a:ext cx="598487" cy="246062"/>
          </a:xfrm>
          <a:prstGeom prst="line">
            <a:avLst/>
          </a:prstGeom>
          <a:noFill/>
          <a:ln w="25400">
            <a:solidFill>
              <a:srgbClr val="05BE78"/>
            </a:solidFill>
            <a:round/>
            <a:headEnd/>
            <a:tailEnd/>
          </a:ln>
        </p:spPr>
        <p:txBody>
          <a:bodyPr lIns="91432" tIns="45716" rIns="91432" bIns="45716"/>
          <a:lstStyle/>
          <a:p>
            <a:endParaRPr lang="en-US"/>
          </a:p>
        </p:txBody>
      </p:sp>
      <p:sp>
        <p:nvSpPr>
          <p:cNvPr id="79913" name="Line 114"/>
          <p:cNvSpPr>
            <a:spLocks noChangeShapeType="1"/>
          </p:cNvSpPr>
          <p:nvPr/>
        </p:nvSpPr>
        <p:spPr bwMode="auto">
          <a:xfrm>
            <a:off x="7493943" y="4970385"/>
            <a:ext cx="598488" cy="225425"/>
          </a:xfrm>
          <a:prstGeom prst="line">
            <a:avLst/>
          </a:prstGeom>
          <a:noFill/>
          <a:ln w="25400">
            <a:solidFill>
              <a:srgbClr val="05BE78"/>
            </a:solidFill>
            <a:round/>
            <a:headEnd/>
            <a:tailEnd/>
          </a:ln>
        </p:spPr>
        <p:txBody>
          <a:bodyPr lIns="91432" tIns="45716" rIns="91432" bIns="45716"/>
          <a:lstStyle/>
          <a:p>
            <a:endParaRPr lang="en-US"/>
          </a:p>
        </p:txBody>
      </p:sp>
      <p:sp>
        <p:nvSpPr>
          <p:cNvPr id="79914" name="Line 115"/>
          <p:cNvSpPr>
            <a:spLocks noChangeShapeType="1"/>
          </p:cNvSpPr>
          <p:nvPr/>
        </p:nvSpPr>
        <p:spPr bwMode="auto">
          <a:xfrm flipV="1">
            <a:off x="8092431" y="5167235"/>
            <a:ext cx="596900" cy="28575"/>
          </a:xfrm>
          <a:prstGeom prst="line">
            <a:avLst/>
          </a:prstGeom>
          <a:noFill/>
          <a:ln w="25400">
            <a:solidFill>
              <a:srgbClr val="05BE78"/>
            </a:solidFill>
            <a:round/>
            <a:headEnd/>
            <a:tailEnd/>
          </a:ln>
        </p:spPr>
        <p:txBody>
          <a:bodyPr lIns="91432" tIns="45716" rIns="91432" bIns="45716"/>
          <a:lstStyle/>
          <a:p>
            <a:endParaRPr lang="en-US"/>
          </a:p>
        </p:txBody>
      </p:sp>
      <p:sp>
        <p:nvSpPr>
          <p:cNvPr id="79915" name="Freeform 117"/>
          <p:cNvSpPr>
            <a:spLocks/>
          </p:cNvSpPr>
          <p:nvPr/>
        </p:nvSpPr>
        <p:spPr bwMode="auto">
          <a:xfrm>
            <a:off x="6855768" y="4690984"/>
            <a:ext cx="71438" cy="63500"/>
          </a:xfrm>
          <a:custGeom>
            <a:avLst/>
            <a:gdLst>
              <a:gd name="T0" fmla="*/ 0 w 37"/>
              <a:gd name="T1" fmla="*/ 63500 h 47"/>
              <a:gd name="T2" fmla="*/ 71438 w 37"/>
              <a:gd name="T3" fmla="*/ 63500 h 47"/>
              <a:gd name="T4" fmla="*/ 36684 w 37"/>
              <a:gd name="T5" fmla="*/ 0 h 47"/>
              <a:gd name="T6" fmla="*/ 0 w 37"/>
              <a:gd name="T7" fmla="*/ 63500 h 47"/>
              <a:gd name="T8" fmla="*/ 0 60000 65536"/>
              <a:gd name="T9" fmla="*/ 0 60000 65536"/>
              <a:gd name="T10" fmla="*/ 0 60000 65536"/>
              <a:gd name="T11" fmla="*/ 0 60000 65536"/>
              <a:gd name="T12" fmla="*/ 0 w 37"/>
              <a:gd name="T13" fmla="*/ 0 h 47"/>
              <a:gd name="T14" fmla="*/ 37 w 37"/>
              <a:gd name="T15" fmla="*/ 47 h 47"/>
            </a:gdLst>
            <a:ahLst/>
            <a:cxnLst>
              <a:cxn ang="T8">
                <a:pos x="T0" y="T1"/>
              </a:cxn>
              <a:cxn ang="T9">
                <a:pos x="T2" y="T3"/>
              </a:cxn>
              <a:cxn ang="T10">
                <a:pos x="T4" y="T5"/>
              </a:cxn>
              <a:cxn ang="T11">
                <a:pos x="T6" y="T7"/>
              </a:cxn>
            </a:cxnLst>
            <a:rect l="T12" t="T13" r="T14" b="T15"/>
            <a:pathLst>
              <a:path w="37" h="47">
                <a:moveTo>
                  <a:pt x="0" y="47"/>
                </a:moveTo>
                <a:lnTo>
                  <a:pt x="37" y="47"/>
                </a:lnTo>
                <a:lnTo>
                  <a:pt x="19" y="0"/>
                </a:lnTo>
                <a:lnTo>
                  <a:pt x="0" y="47"/>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16" name="Freeform 118"/>
          <p:cNvSpPr>
            <a:spLocks/>
          </p:cNvSpPr>
          <p:nvPr/>
        </p:nvSpPr>
        <p:spPr bwMode="auto">
          <a:xfrm>
            <a:off x="7452668" y="4935459"/>
            <a:ext cx="71438" cy="65088"/>
          </a:xfrm>
          <a:custGeom>
            <a:avLst/>
            <a:gdLst>
              <a:gd name="T0" fmla="*/ 0 w 36"/>
              <a:gd name="T1" fmla="*/ 65088 h 47"/>
              <a:gd name="T2" fmla="*/ 71438 w 36"/>
              <a:gd name="T3" fmla="*/ 65088 h 47"/>
              <a:gd name="T4" fmla="*/ 35719 w 36"/>
              <a:gd name="T5" fmla="*/ 0 h 47"/>
              <a:gd name="T6" fmla="*/ 0 w 36"/>
              <a:gd name="T7" fmla="*/ 65088 h 47"/>
              <a:gd name="T8" fmla="*/ 0 60000 65536"/>
              <a:gd name="T9" fmla="*/ 0 60000 65536"/>
              <a:gd name="T10" fmla="*/ 0 60000 65536"/>
              <a:gd name="T11" fmla="*/ 0 60000 65536"/>
              <a:gd name="T12" fmla="*/ 0 w 36"/>
              <a:gd name="T13" fmla="*/ 0 h 47"/>
              <a:gd name="T14" fmla="*/ 36 w 36"/>
              <a:gd name="T15" fmla="*/ 47 h 47"/>
            </a:gdLst>
            <a:ahLst/>
            <a:cxnLst>
              <a:cxn ang="T8">
                <a:pos x="T0" y="T1"/>
              </a:cxn>
              <a:cxn ang="T9">
                <a:pos x="T2" y="T3"/>
              </a:cxn>
              <a:cxn ang="T10">
                <a:pos x="T4" y="T5"/>
              </a:cxn>
              <a:cxn ang="T11">
                <a:pos x="T6" y="T7"/>
              </a:cxn>
            </a:cxnLst>
            <a:rect l="T12" t="T13" r="T14" b="T15"/>
            <a:pathLst>
              <a:path w="36" h="47">
                <a:moveTo>
                  <a:pt x="0" y="47"/>
                </a:moveTo>
                <a:lnTo>
                  <a:pt x="36" y="47"/>
                </a:lnTo>
                <a:lnTo>
                  <a:pt x="18" y="0"/>
                </a:lnTo>
                <a:lnTo>
                  <a:pt x="0" y="47"/>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17" name="Freeform 119"/>
          <p:cNvSpPr>
            <a:spLocks/>
          </p:cNvSpPr>
          <p:nvPr/>
        </p:nvSpPr>
        <p:spPr bwMode="auto">
          <a:xfrm>
            <a:off x="8051157" y="5156123"/>
            <a:ext cx="71437" cy="65087"/>
          </a:xfrm>
          <a:custGeom>
            <a:avLst/>
            <a:gdLst>
              <a:gd name="T0" fmla="*/ 0 w 36"/>
              <a:gd name="T1" fmla="*/ 65087 h 46"/>
              <a:gd name="T2" fmla="*/ 71437 w 36"/>
              <a:gd name="T3" fmla="*/ 65087 h 46"/>
              <a:gd name="T4" fmla="*/ 35719 w 36"/>
              <a:gd name="T5" fmla="*/ 0 h 46"/>
              <a:gd name="T6" fmla="*/ 0 w 36"/>
              <a:gd name="T7" fmla="*/ 65087 h 46"/>
              <a:gd name="T8" fmla="*/ 0 60000 65536"/>
              <a:gd name="T9" fmla="*/ 0 60000 65536"/>
              <a:gd name="T10" fmla="*/ 0 60000 65536"/>
              <a:gd name="T11" fmla="*/ 0 60000 65536"/>
              <a:gd name="T12" fmla="*/ 0 w 36"/>
              <a:gd name="T13" fmla="*/ 0 h 46"/>
              <a:gd name="T14" fmla="*/ 36 w 36"/>
              <a:gd name="T15" fmla="*/ 46 h 46"/>
            </a:gdLst>
            <a:ahLst/>
            <a:cxnLst>
              <a:cxn ang="T8">
                <a:pos x="T0" y="T1"/>
              </a:cxn>
              <a:cxn ang="T9">
                <a:pos x="T2" y="T3"/>
              </a:cxn>
              <a:cxn ang="T10">
                <a:pos x="T4" y="T5"/>
              </a:cxn>
              <a:cxn ang="T11">
                <a:pos x="T6" y="T7"/>
              </a:cxn>
            </a:cxnLst>
            <a:rect l="T12" t="T13" r="T14" b="T15"/>
            <a:pathLst>
              <a:path w="36" h="46">
                <a:moveTo>
                  <a:pt x="0" y="46"/>
                </a:moveTo>
                <a:lnTo>
                  <a:pt x="36" y="46"/>
                </a:lnTo>
                <a:lnTo>
                  <a:pt x="18" y="0"/>
                </a:lnTo>
                <a:lnTo>
                  <a:pt x="0" y="46"/>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18" name="Freeform 120"/>
          <p:cNvSpPr>
            <a:spLocks/>
          </p:cNvSpPr>
          <p:nvPr/>
        </p:nvSpPr>
        <p:spPr bwMode="auto">
          <a:xfrm>
            <a:off x="8649642" y="5135484"/>
            <a:ext cx="71438" cy="65088"/>
          </a:xfrm>
          <a:custGeom>
            <a:avLst/>
            <a:gdLst>
              <a:gd name="T0" fmla="*/ 0 w 36"/>
              <a:gd name="T1" fmla="*/ 65088 h 47"/>
              <a:gd name="T2" fmla="*/ 71438 w 36"/>
              <a:gd name="T3" fmla="*/ 65088 h 47"/>
              <a:gd name="T4" fmla="*/ 35719 w 36"/>
              <a:gd name="T5" fmla="*/ 0 h 47"/>
              <a:gd name="T6" fmla="*/ 0 w 36"/>
              <a:gd name="T7" fmla="*/ 65088 h 47"/>
              <a:gd name="T8" fmla="*/ 0 60000 65536"/>
              <a:gd name="T9" fmla="*/ 0 60000 65536"/>
              <a:gd name="T10" fmla="*/ 0 60000 65536"/>
              <a:gd name="T11" fmla="*/ 0 60000 65536"/>
              <a:gd name="T12" fmla="*/ 0 w 36"/>
              <a:gd name="T13" fmla="*/ 0 h 47"/>
              <a:gd name="T14" fmla="*/ 36 w 36"/>
              <a:gd name="T15" fmla="*/ 47 h 47"/>
            </a:gdLst>
            <a:ahLst/>
            <a:cxnLst>
              <a:cxn ang="T8">
                <a:pos x="T0" y="T1"/>
              </a:cxn>
              <a:cxn ang="T9">
                <a:pos x="T2" y="T3"/>
              </a:cxn>
              <a:cxn ang="T10">
                <a:pos x="T4" y="T5"/>
              </a:cxn>
              <a:cxn ang="T11">
                <a:pos x="T6" y="T7"/>
              </a:cxn>
            </a:cxnLst>
            <a:rect l="T12" t="T13" r="T14" b="T15"/>
            <a:pathLst>
              <a:path w="36" h="47">
                <a:moveTo>
                  <a:pt x="0" y="47"/>
                </a:moveTo>
                <a:lnTo>
                  <a:pt x="36" y="47"/>
                </a:lnTo>
                <a:lnTo>
                  <a:pt x="18" y="0"/>
                </a:lnTo>
                <a:lnTo>
                  <a:pt x="0" y="47"/>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19" name="Line 122"/>
          <p:cNvSpPr>
            <a:spLocks noChangeShapeType="1"/>
          </p:cNvSpPr>
          <p:nvPr/>
        </p:nvSpPr>
        <p:spPr bwMode="auto">
          <a:xfrm>
            <a:off x="6895456" y="4706860"/>
            <a:ext cx="598487" cy="431800"/>
          </a:xfrm>
          <a:prstGeom prst="line">
            <a:avLst/>
          </a:prstGeom>
          <a:noFill/>
          <a:ln w="25400">
            <a:solidFill>
              <a:srgbClr val="0000FF"/>
            </a:solidFill>
            <a:round/>
            <a:headEnd/>
            <a:tailEnd/>
          </a:ln>
        </p:spPr>
        <p:txBody>
          <a:bodyPr lIns="91432" tIns="45716" rIns="91432" bIns="45716"/>
          <a:lstStyle/>
          <a:p>
            <a:endParaRPr lang="en-US"/>
          </a:p>
        </p:txBody>
      </p:sp>
      <p:sp>
        <p:nvSpPr>
          <p:cNvPr id="79920" name="Line 123"/>
          <p:cNvSpPr>
            <a:spLocks noChangeShapeType="1"/>
          </p:cNvSpPr>
          <p:nvPr/>
        </p:nvSpPr>
        <p:spPr bwMode="auto">
          <a:xfrm>
            <a:off x="7493943" y="5138659"/>
            <a:ext cx="598488" cy="95250"/>
          </a:xfrm>
          <a:prstGeom prst="line">
            <a:avLst/>
          </a:prstGeom>
          <a:noFill/>
          <a:ln w="25400">
            <a:solidFill>
              <a:srgbClr val="0000FF"/>
            </a:solidFill>
            <a:round/>
            <a:headEnd/>
            <a:tailEnd/>
          </a:ln>
        </p:spPr>
        <p:txBody>
          <a:bodyPr lIns="91432" tIns="45716" rIns="91432" bIns="45716"/>
          <a:lstStyle/>
          <a:p>
            <a:endParaRPr lang="en-US"/>
          </a:p>
        </p:txBody>
      </p:sp>
      <p:sp>
        <p:nvSpPr>
          <p:cNvPr id="79921" name="Line 124"/>
          <p:cNvSpPr>
            <a:spLocks noChangeShapeType="1"/>
          </p:cNvSpPr>
          <p:nvPr/>
        </p:nvSpPr>
        <p:spPr bwMode="auto">
          <a:xfrm>
            <a:off x="8092431" y="5233910"/>
            <a:ext cx="596900" cy="36513"/>
          </a:xfrm>
          <a:prstGeom prst="line">
            <a:avLst/>
          </a:prstGeom>
          <a:noFill/>
          <a:ln w="25400">
            <a:solidFill>
              <a:srgbClr val="0000FF"/>
            </a:solidFill>
            <a:round/>
            <a:headEnd/>
            <a:tailEnd/>
          </a:ln>
        </p:spPr>
        <p:txBody>
          <a:bodyPr lIns="91432" tIns="45716" rIns="91432" bIns="45716"/>
          <a:lstStyle/>
          <a:p>
            <a:endParaRPr lang="en-US"/>
          </a:p>
        </p:txBody>
      </p:sp>
      <p:sp>
        <p:nvSpPr>
          <p:cNvPr id="79922" name="Rectangle 140"/>
          <p:cNvSpPr>
            <a:spLocks noChangeArrowheads="1"/>
          </p:cNvSpPr>
          <p:nvPr/>
        </p:nvSpPr>
        <p:spPr bwMode="auto">
          <a:xfrm>
            <a:off x="4722864" y="4473498"/>
            <a:ext cx="256480" cy="246221"/>
          </a:xfrm>
          <a:prstGeom prst="rect">
            <a:avLst/>
          </a:prstGeom>
          <a:noFill/>
          <a:ln w="9525">
            <a:noFill/>
            <a:miter lim="800000"/>
            <a:headEnd/>
            <a:tailEnd/>
          </a:ln>
        </p:spPr>
        <p:txBody>
          <a:bodyPr wrap="none" lIns="0" tIns="0" rIns="0" bIns="0">
            <a:spAutoFit/>
          </a:bodyPr>
          <a:lstStyle/>
          <a:p>
            <a:pPr algn="r"/>
            <a:r>
              <a:rPr lang="en-GB" sz="1600" b="1" dirty="0"/>
              <a:t>8.0</a:t>
            </a:r>
            <a:endParaRPr lang="en-GB" sz="1600" dirty="0"/>
          </a:p>
        </p:txBody>
      </p:sp>
      <p:sp>
        <p:nvSpPr>
          <p:cNvPr id="79923" name="Rectangle 144"/>
          <p:cNvSpPr>
            <a:spLocks noChangeArrowheads="1"/>
          </p:cNvSpPr>
          <p:nvPr/>
        </p:nvSpPr>
        <p:spPr bwMode="auto">
          <a:xfrm>
            <a:off x="4722864" y="3530523"/>
            <a:ext cx="256480" cy="246221"/>
          </a:xfrm>
          <a:prstGeom prst="rect">
            <a:avLst/>
          </a:prstGeom>
          <a:noFill/>
          <a:ln w="9525">
            <a:noFill/>
            <a:miter lim="800000"/>
            <a:headEnd/>
            <a:tailEnd/>
          </a:ln>
        </p:spPr>
        <p:txBody>
          <a:bodyPr wrap="none" lIns="0" tIns="0" rIns="0" bIns="0">
            <a:spAutoFit/>
          </a:bodyPr>
          <a:lstStyle/>
          <a:p>
            <a:pPr algn="r"/>
            <a:r>
              <a:rPr lang="en-GB" sz="1600" b="1" dirty="0"/>
              <a:t>9.0</a:t>
            </a:r>
            <a:endParaRPr lang="en-GB" sz="1600" dirty="0"/>
          </a:p>
        </p:txBody>
      </p:sp>
      <p:sp>
        <p:nvSpPr>
          <p:cNvPr id="79924" name="Rectangle 148"/>
          <p:cNvSpPr>
            <a:spLocks noChangeArrowheads="1"/>
          </p:cNvSpPr>
          <p:nvPr/>
        </p:nvSpPr>
        <p:spPr bwMode="auto">
          <a:xfrm>
            <a:off x="4620271" y="2589135"/>
            <a:ext cx="359073" cy="246221"/>
          </a:xfrm>
          <a:prstGeom prst="rect">
            <a:avLst/>
          </a:prstGeom>
          <a:noFill/>
          <a:ln w="9525">
            <a:noFill/>
            <a:miter lim="800000"/>
            <a:headEnd/>
            <a:tailEnd/>
          </a:ln>
        </p:spPr>
        <p:txBody>
          <a:bodyPr wrap="none" lIns="0" tIns="0" rIns="0" bIns="0">
            <a:spAutoFit/>
          </a:bodyPr>
          <a:lstStyle/>
          <a:p>
            <a:pPr algn="r"/>
            <a:r>
              <a:rPr lang="en-GB" sz="1600" b="1" dirty="0"/>
              <a:t>10.0</a:t>
            </a:r>
            <a:endParaRPr lang="en-GB" sz="1600" dirty="0"/>
          </a:p>
        </p:txBody>
      </p:sp>
      <p:sp>
        <p:nvSpPr>
          <p:cNvPr id="79925" name="Rectangle 149"/>
          <p:cNvSpPr>
            <a:spLocks noChangeArrowheads="1"/>
          </p:cNvSpPr>
          <p:nvPr/>
        </p:nvSpPr>
        <p:spPr bwMode="auto">
          <a:xfrm>
            <a:off x="7538394" y="2897110"/>
            <a:ext cx="912109" cy="775597"/>
          </a:xfrm>
          <a:prstGeom prst="rect">
            <a:avLst/>
          </a:prstGeom>
          <a:noFill/>
          <a:ln w="9525">
            <a:noFill/>
            <a:miter lim="800000"/>
            <a:headEnd/>
            <a:tailEnd/>
          </a:ln>
        </p:spPr>
        <p:txBody>
          <a:bodyPr wrap="none" lIns="0" tIns="0" rIns="0" bIns="0">
            <a:spAutoFit/>
          </a:bodyPr>
          <a:lstStyle/>
          <a:p>
            <a:pPr>
              <a:lnSpc>
                <a:spcPct val="120000"/>
              </a:lnSpc>
            </a:pPr>
            <a:r>
              <a:rPr lang="en-GB" sz="1400" b="1" dirty="0" err="1"/>
              <a:t>Glulisine</a:t>
            </a:r>
            <a:r>
              <a:rPr lang="en-GB" sz="1400" b="1" dirty="0"/>
              <a:t> 1x</a:t>
            </a:r>
            <a:br>
              <a:rPr lang="en-GB" sz="1400" b="1" dirty="0"/>
            </a:br>
            <a:r>
              <a:rPr lang="en-GB" sz="1400" b="1" dirty="0" err="1"/>
              <a:t>Glulisine</a:t>
            </a:r>
            <a:r>
              <a:rPr lang="en-GB" sz="1400" b="1" dirty="0"/>
              <a:t> 2x</a:t>
            </a:r>
          </a:p>
          <a:p>
            <a:pPr>
              <a:lnSpc>
                <a:spcPct val="120000"/>
              </a:lnSpc>
            </a:pPr>
            <a:r>
              <a:rPr lang="en-GB" sz="1400" b="1" dirty="0" err="1"/>
              <a:t>Glulisine</a:t>
            </a:r>
            <a:r>
              <a:rPr lang="en-GB" sz="1400" b="1" dirty="0"/>
              <a:t> 3x</a:t>
            </a:r>
          </a:p>
        </p:txBody>
      </p:sp>
      <p:sp>
        <p:nvSpPr>
          <p:cNvPr id="79926" name="Line 150"/>
          <p:cNvSpPr>
            <a:spLocks noChangeShapeType="1"/>
          </p:cNvSpPr>
          <p:nvPr/>
        </p:nvSpPr>
        <p:spPr bwMode="auto">
          <a:xfrm>
            <a:off x="7081193" y="3030459"/>
            <a:ext cx="385763" cy="1588"/>
          </a:xfrm>
          <a:prstGeom prst="line">
            <a:avLst/>
          </a:prstGeom>
          <a:noFill/>
          <a:ln w="25400">
            <a:solidFill>
              <a:srgbClr val="FF8000"/>
            </a:solidFill>
            <a:round/>
            <a:headEnd/>
            <a:tailEnd/>
          </a:ln>
        </p:spPr>
        <p:txBody>
          <a:bodyPr lIns="91432" tIns="45716" rIns="91432" bIns="45716"/>
          <a:lstStyle/>
          <a:p>
            <a:endParaRPr lang="en-US"/>
          </a:p>
        </p:txBody>
      </p:sp>
      <p:sp>
        <p:nvSpPr>
          <p:cNvPr id="79927" name="AutoShape 151"/>
          <p:cNvSpPr>
            <a:spLocks noChangeArrowheads="1"/>
          </p:cNvSpPr>
          <p:nvPr/>
        </p:nvSpPr>
        <p:spPr bwMode="auto">
          <a:xfrm>
            <a:off x="7249467" y="2997123"/>
            <a:ext cx="71438" cy="63500"/>
          </a:xfrm>
          <a:prstGeom prst="roundRect">
            <a:avLst>
              <a:gd name="adj" fmla="val 16667"/>
            </a:avLst>
          </a:prstGeom>
          <a:solidFill>
            <a:srgbClr val="FF8000"/>
          </a:solidFill>
          <a:ln w="3175">
            <a:solidFill>
              <a:srgbClr val="FF8000"/>
            </a:solidFill>
            <a:round/>
            <a:headEnd/>
            <a:tailEnd/>
          </a:ln>
        </p:spPr>
        <p:txBody>
          <a:bodyPr lIns="91432" tIns="45716" rIns="91432" bIns="45716"/>
          <a:lstStyle/>
          <a:p>
            <a:pPr algn="ctr"/>
            <a:endParaRPr lang="en-US"/>
          </a:p>
        </p:txBody>
      </p:sp>
      <p:sp>
        <p:nvSpPr>
          <p:cNvPr id="79928" name="Line 153"/>
          <p:cNvSpPr>
            <a:spLocks noChangeShapeType="1"/>
          </p:cNvSpPr>
          <p:nvPr/>
        </p:nvSpPr>
        <p:spPr bwMode="auto">
          <a:xfrm>
            <a:off x="7081193" y="3251122"/>
            <a:ext cx="385763" cy="0"/>
          </a:xfrm>
          <a:prstGeom prst="line">
            <a:avLst/>
          </a:prstGeom>
          <a:noFill/>
          <a:ln w="25400">
            <a:solidFill>
              <a:srgbClr val="05BE78"/>
            </a:solidFill>
            <a:round/>
            <a:headEnd/>
            <a:tailEnd/>
          </a:ln>
        </p:spPr>
        <p:txBody>
          <a:bodyPr lIns="91432" tIns="45716" rIns="91432" bIns="45716"/>
          <a:lstStyle/>
          <a:p>
            <a:endParaRPr lang="en-US"/>
          </a:p>
        </p:txBody>
      </p:sp>
      <p:sp>
        <p:nvSpPr>
          <p:cNvPr id="79929" name="Freeform 154"/>
          <p:cNvSpPr>
            <a:spLocks/>
          </p:cNvSpPr>
          <p:nvPr/>
        </p:nvSpPr>
        <p:spPr bwMode="auto">
          <a:xfrm>
            <a:off x="7249467" y="3213024"/>
            <a:ext cx="71438" cy="65087"/>
          </a:xfrm>
          <a:custGeom>
            <a:avLst/>
            <a:gdLst>
              <a:gd name="T0" fmla="*/ 0 w 37"/>
              <a:gd name="T1" fmla="*/ 65087 h 47"/>
              <a:gd name="T2" fmla="*/ 71438 w 37"/>
              <a:gd name="T3" fmla="*/ 65087 h 47"/>
              <a:gd name="T4" fmla="*/ 34754 w 37"/>
              <a:gd name="T5" fmla="*/ 0 h 47"/>
              <a:gd name="T6" fmla="*/ 0 w 37"/>
              <a:gd name="T7" fmla="*/ 65087 h 47"/>
              <a:gd name="T8" fmla="*/ 0 60000 65536"/>
              <a:gd name="T9" fmla="*/ 0 60000 65536"/>
              <a:gd name="T10" fmla="*/ 0 60000 65536"/>
              <a:gd name="T11" fmla="*/ 0 60000 65536"/>
              <a:gd name="T12" fmla="*/ 0 w 37"/>
              <a:gd name="T13" fmla="*/ 0 h 47"/>
              <a:gd name="T14" fmla="*/ 37 w 37"/>
              <a:gd name="T15" fmla="*/ 47 h 47"/>
            </a:gdLst>
            <a:ahLst/>
            <a:cxnLst>
              <a:cxn ang="T8">
                <a:pos x="T0" y="T1"/>
              </a:cxn>
              <a:cxn ang="T9">
                <a:pos x="T2" y="T3"/>
              </a:cxn>
              <a:cxn ang="T10">
                <a:pos x="T4" y="T5"/>
              </a:cxn>
              <a:cxn ang="T11">
                <a:pos x="T6" y="T7"/>
              </a:cxn>
            </a:cxnLst>
            <a:rect l="T12" t="T13" r="T14" b="T15"/>
            <a:pathLst>
              <a:path w="37" h="47">
                <a:moveTo>
                  <a:pt x="0" y="47"/>
                </a:moveTo>
                <a:lnTo>
                  <a:pt x="37" y="47"/>
                </a:lnTo>
                <a:lnTo>
                  <a:pt x="18" y="0"/>
                </a:lnTo>
                <a:lnTo>
                  <a:pt x="0" y="47"/>
                </a:lnTo>
                <a:close/>
              </a:path>
            </a:pathLst>
          </a:custGeom>
          <a:solidFill>
            <a:srgbClr val="05BE78"/>
          </a:solidFill>
          <a:ln w="3175">
            <a:solidFill>
              <a:srgbClr val="05BE78"/>
            </a:solidFill>
            <a:round/>
            <a:headEnd/>
            <a:tailEnd/>
          </a:ln>
        </p:spPr>
        <p:txBody>
          <a:bodyPr lIns="91432" tIns="45716" rIns="91432" bIns="45716"/>
          <a:lstStyle/>
          <a:p>
            <a:pPr algn="ctr"/>
            <a:endParaRPr lang="en-US"/>
          </a:p>
        </p:txBody>
      </p:sp>
      <p:sp>
        <p:nvSpPr>
          <p:cNvPr id="79930" name="Line 156"/>
          <p:cNvSpPr>
            <a:spLocks noChangeShapeType="1"/>
          </p:cNvSpPr>
          <p:nvPr/>
        </p:nvSpPr>
        <p:spPr bwMode="auto">
          <a:xfrm>
            <a:off x="7081193" y="3487659"/>
            <a:ext cx="385763" cy="0"/>
          </a:xfrm>
          <a:prstGeom prst="line">
            <a:avLst/>
          </a:prstGeom>
          <a:noFill/>
          <a:ln w="25400">
            <a:solidFill>
              <a:srgbClr val="0000FF"/>
            </a:solidFill>
            <a:round/>
            <a:headEnd/>
            <a:tailEnd/>
          </a:ln>
        </p:spPr>
        <p:txBody>
          <a:bodyPr lIns="91432" tIns="45716" rIns="91432" bIns="45716"/>
          <a:lstStyle/>
          <a:p>
            <a:endParaRPr lang="en-US"/>
          </a:p>
        </p:txBody>
      </p:sp>
      <p:sp>
        <p:nvSpPr>
          <p:cNvPr id="79931" name="AutoShape 177"/>
          <p:cNvSpPr>
            <a:spLocks noChangeArrowheads="1"/>
          </p:cNvSpPr>
          <p:nvPr/>
        </p:nvSpPr>
        <p:spPr bwMode="auto">
          <a:xfrm rot="-2700000">
            <a:off x="5063481" y="2543098"/>
            <a:ext cx="71437" cy="63500"/>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2" name="AutoShape 178"/>
          <p:cNvSpPr>
            <a:spLocks noChangeArrowheads="1"/>
          </p:cNvSpPr>
          <p:nvPr/>
        </p:nvSpPr>
        <p:spPr bwMode="auto">
          <a:xfrm rot="-2700000">
            <a:off x="7249467" y="3452734"/>
            <a:ext cx="71438" cy="63500"/>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3" name="AutoShape 179"/>
          <p:cNvSpPr>
            <a:spLocks noChangeArrowheads="1"/>
          </p:cNvSpPr>
          <p:nvPr/>
        </p:nvSpPr>
        <p:spPr bwMode="auto">
          <a:xfrm rot="-2700000">
            <a:off x="6857357" y="4662410"/>
            <a:ext cx="71437" cy="63500"/>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4" name="AutoShape 180"/>
          <p:cNvSpPr>
            <a:spLocks noChangeArrowheads="1"/>
          </p:cNvSpPr>
          <p:nvPr/>
        </p:nvSpPr>
        <p:spPr bwMode="auto">
          <a:xfrm rot="-2700000">
            <a:off x="7452668" y="5094209"/>
            <a:ext cx="71438" cy="65088"/>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5" name="AutoShape 181"/>
          <p:cNvSpPr>
            <a:spLocks noChangeArrowheads="1"/>
          </p:cNvSpPr>
          <p:nvPr/>
        </p:nvSpPr>
        <p:spPr bwMode="auto">
          <a:xfrm rot="-2700000">
            <a:off x="8051157" y="5202160"/>
            <a:ext cx="71437" cy="65088"/>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6" name="AutoShape 182"/>
          <p:cNvSpPr>
            <a:spLocks noChangeArrowheads="1"/>
          </p:cNvSpPr>
          <p:nvPr/>
        </p:nvSpPr>
        <p:spPr bwMode="auto">
          <a:xfrm rot="-2700000">
            <a:off x="8649642" y="5233909"/>
            <a:ext cx="71438" cy="63500"/>
          </a:xfrm>
          <a:prstGeom prst="roundRect">
            <a:avLst>
              <a:gd name="adj" fmla="val 16667"/>
            </a:avLst>
          </a:prstGeom>
          <a:solidFill>
            <a:srgbClr val="0000FF"/>
          </a:solidFill>
          <a:ln w="3175">
            <a:solidFill>
              <a:srgbClr val="0000FF"/>
            </a:solidFill>
            <a:round/>
            <a:headEnd/>
            <a:tailEnd/>
          </a:ln>
        </p:spPr>
        <p:txBody>
          <a:bodyPr lIns="91432" tIns="45716" rIns="91432" bIns="45716"/>
          <a:lstStyle/>
          <a:p>
            <a:pPr algn="ctr"/>
            <a:endParaRPr lang="en-US"/>
          </a:p>
        </p:txBody>
      </p:sp>
      <p:sp>
        <p:nvSpPr>
          <p:cNvPr id="79937" name="Rectangle 43"/>
          <p:cNvSpPr>
            <a:spLocks noChangeArrowheads="1"/>
          </p:cNvSpPr>
          <p:nvPr/>
        </p:nvSpPr>
        <p:spPr bwMode="auto">
          <a:xfrm>
            <a:off x="860576" y="1285860"/>
            <a:ext cx="3167062" cy="584767"/>
          </a:xfrm>
          <a:prstGeom prst="rect">
            <a:avLst/>
          </a:prstGeom>
          <a:noFill/>
          <a:ln w="9525" algn="ctr">
            <a:noFill/>
            <a:miter lim="800000"/>
            <a:headEnd/>
            <a:tailEnd/>
          </a:ln>
        </p:spPr>
        <p:txBody>
          <a:bodyPr lIns="91432" tIns="45716" rIns="91432" bIns="45716" anchor="ctr">
            <a:spAutoFit/>
          </a:bodyPr>
          <a:lstStyle/>
          <a:p>
            <a:pPr algn="ctr"/>
            <a:r>
              <a:rPr lang="en-GB" sz="1600" b="1" dirty="0">
                <a:effectLst>
                  <a:outerShdw blurRad="38100" dist="38100" dir="2700000" algn="tl">
                    <a:srgbClr val="000000">
                      <a:alpha val="43137"/>
                    </a:srgbClr>
                  </a:outerShdw>
                </a:effectLst>
              </a:rPr>
              <a:t>Responders in the whole population (n=785)</a:t>
            </a:r>
          </a:p>
        </p:txBody>
      </p:sp>
      <p:sp>
        <p:nvSpPr>
          <p:cNvPr id="79938" name="Rectangle 43"/>
          <p:cNvSpPr>
            <a:spLocks noChangeArrowheads="1"/>
          </p:cNvSpPr>
          <p:nvPr/>
        </p:nvSpPr>
        <p:spPr bwMode="auto">
          <a:xfrm>
            <a:off x="5189686" y="1305459"/>
            <a:ext cx="3816350" cy="584767"/>
          </a:xfrm>
          <a:prstGeom prst="rect">
            <a:avLst/>
          </a:prstGeom>
          <a:noFill/>
          <a:ln w="9525" algn="ctr">
            <a:noFill/>
            <a:miter lim="800000"/>
            <a:headEnd/>
            <a:tailEnd/>
          </a:ln>
        </p:spPr>
        <p:txBody>
          <a:bodyPr lIns="91432" tIns="45716" rIns="91432" bIns="45716" anchor="ctr">
            <a:spAutoFit/>
          </a:bodyPr>
          <a:lstStyle/>
          <a:p>
            <a:pPr algn="ctr"/>
            <a:r>
              <a:rPr lang="en-GB" sz="1600" b="1" dirty="0">
                <a:effectLst>
                  <a:outerShdw blurRad="38100" dist="38100" dir="2700000" algn="tl">
                    <a:srgbClr val="000000">
                      <a:alpha val="43137"/>
                    </a:srgbClr>
                  </a:outerShdw>
                </a:effectLst>
              </a:rPr>
              <a:t>Evolution of HbA1c in the randomized population (n=343)</a:t>
            </a:r>
          </a:p>
        </p:txBody>
      </p:sp>
      <p:grpSp>
        <p:nvGrpSpPr>
          <p:cNvPr id="4" name="Group 191"/>
          <p:cNvGrpSpPr>
            <a:grpSpLocks/>
          </p:cNvGrpSpPr>
          <p:nvPr/>
        </p:nvGrpSpPr>
        <p:grpSpPr bwMode="auto">
          <a:xfrm>
            <a:off x="681982" y="2433560"/>
            <a:ext cx="3740150" cy="3436938"/>
            <a:chOff x="417" y="1674"/>
            <a:chExt cx="2356" cy="2165"/>
          </a:xfrm>
        </p:grpSpPr>
        <p:grpSp>
          <p:nvGrpSpPr>
            <p:cNvPr id="5" name="Group 190"/>
            <p:cNvGrpSpPr>
              <a:grpSpLocks/>
            </p:cNvGrpSpPr>
            <p:nvPr/>
          </p:nvGrpSpPr>
          <p:grpSpPr bwMode="auto">
            <a:xfrm>
              <a:off x="417" y="1674"/>
              <a:ext cx="2356" cy="2165"/>
              <a:chOff x="417" y="1674"/>
              <a:chExt cx="2356" cy="2165"/>
            </a:xfrm>
          </p:grpSpPr>
          <p:grpSp>
            <p:nvGrpSpPr>
              <p:cNvPr id="6" name="Group 58"/>
              <p:cNvGrpSpPr>
                <a:grpSpLocks/>
              </p:cNvGrpSpPr>
              <p:nvPr/>
            </p:nvGrpSpPr>
            <p:grpSpPr bwMode="auto">
              <a:xfrm>
                <a:off x="880" y="1791"/>
                <a:ext cx="639" cy="1454"/>
                <a:chOff x="1008" y="1396"/>
                <a:chExt cx="9" cy="1454"/>
              </a:xfrm>
            </p:grpSpPr>
            <p:sp>
              <p:nvSpPr>
                <p:cNvPr id="79960" name="Line 51"/>
                <p:cNvSpPr>
                  <a:spLocks noChangeShapeType="1"/>
                </p:cNvSpPr>
                <p:nvPr/>
              </p:nvSpPr>
              <p:spPr bwMode="auto">
                <a:xfrm>
                  <a:off x="1008" y="2849"/>
                  <a:ext cx="9" cy="1"/>
                </a:xfrm>
                <a:prstGeom prst="line">
                  <a:avLst/>
                </a:prstGeom>
                <a:noFill/>
                <a:ln w="19050">
                  <a:solidFill>
                    <a:srgbClr val="027DC0"/>
                  </a:solidFill>
                  <a:round/>
                  <a:headEnd/>
                  <a:tailEnd/>
                </a:ln>
              </p:spPr>
              <p:txBody>
                <a:bodyPr/>
                <a:lstStyle/>
                <a:p>
                  <a:endParaRPr lang="en-US"/>
                </a:p>
              </p:txBody>
            </p:sp>
            <p:sp>
              <p:nvSpPr>
                <p:cNvPr id="79961" name="Line 52"/>
                <p:cNvSpPr>
                  <a:spLocks noChangeShapeType="1"/>
                </p:cNvSpPr>
                <p:nvPr/>
              </p:nvSpPr>
              <p:spPr bwMode="auto">
                <a:xfrm>
                  <a:off x="1008" y="2368"/>
                  <a:ext cx="9" cy="1"/>
                </a:xfrm>
                <a:prstGeom prst="line">
                  <a:avLst/>
                </a:prstGeom>
                <a:noFill/>
                <a:ln w="19050">
                  <a:solidFill>
                    <a:srgbClr val="027DC0"/>
                  </a:solidFill>
                  <a:round/>
                  <a:headEnd/>
                  <a:tailEnd/>
                </a:ln>
              </p:spPr>
              <p:txBody>
                <a:bodyPr/>
                <a:lstStyle/>
                <a:p>
                  <a:endParaRPr lang="en-US"/>
                </a:p>
              </p:txBody>
            </p:sp>
            <p:sp>
              <p:nvSpPr>
                <p:cNvPr id="79962" name="Line 53"/>
                <p:cNvSpPr>
                  <a:spLocks noChangeShapeType="1"/>
                </p:cNvSpPr>
                <p:nvPr/>
              </p:nvSpPr>
              <p:spPr bwMode="auto">
                <a:xfrm>
                  <a:off x="1008" y="1882"/>
                  <a:ext cx="9" cy="1"/>
                </a:xfrm>
                <a:prstGeom prst="line">
                  <a:avLst/>
                </a:prstGeom>
                <a:noFill/>
                <a:ln w="19050">
                  <a:solidFill>
                    <a:srgbClr val="027DC0"/>
                  </a:solidFill>
                  <a:round/>
                  <a:headEnd/>
                  <a:tailEnd/>
                </a:ln>
              </p:spPr>
              <p:txBody>
                <a:bodyPr/>
                <a:lstStyle/>
                <a:p>
                  <a:endParaRPr lang="en-US"/>
                </a:p>
              </p:txBody>
            </p:sp>
            <p:sp>
              <p:nvSpPr>
                <p:cNvPr id="79963" name="Line 54"/>
                <p:cNvSpPr>
                  <a:spLocks noChangeShapeType="1"/>
                </p:cNvSpPr>
                <p:nvPr/>
              </p:nvSpPr>
              <p:spPr bwMode="auto">
                <a:xfrm>
                  <a:off x="1008" y="1396"/>
                  <a:ext cx="9" cy="1"/>
                </a:xfrm>
                <a:prstGeom prst="line">
                  <a:avLst/>
                </a:prstGeom>
                <a:noFill/>
                <a:ln w="19050">
                  <a:solidFill>
                    <a:srgbClr val="027DC0"/>
                  </a:solidFill>
                  <a:round/>
                  <a:headEnd/>
                  <a:tailEnd/>
                </a:ln>
              </p:spPr>
              <p:txBody>
                <a:bodyPr/>
                <a:lstStyle/>
                <a:p>
                  <a:endParaRPr lang="en-US"/>
                </a:p>
              </p:txBody>
            </p:sp>
          </p:grpSp>
          <p:sp>
            <p:nvSpPr>
              <p:cNvPr id="79946" name="Text Box 20"/>
              <p:cNvSpPr txBox="1">
                <a:spLocks noChangeArrowheads="1"/>
              </p:cNvSpPr>
              <p:nvPr/>
            </p:nvSpPr>
            <p:spPr bwMode="auto">
              <a:xfrm>
                <a:off x="652" y="3626"/>
                <a:ext cx="181" cy="213"/>
              </a:xfrm>
              <a:prstGeom prst="rect">
                <a:avLst/>
              </a:prstGeom>
              <a:noFill/>
              <a:ln w="38100" algn="ctr">
                <a:noFill/>
                <a:miter lim="800000"/>
                <a:headEnd/>
                <a:tailEnd/>
              </a:ln>
            </p:spPr>
            <p:txBody>
              <a:bodyPr wrap="none">
                <a:spAutoFit/>
              </a:bodyPr>
              <a:lstStyle/>
              <a:p>
                <a:pPr algn="r"/>
                <a:r>
                  <a:rPr lang="en-GB" sz="1600" b="1" dirty="0"/>
                  <a:t>0</a:t>
                </a:r>
              </a:p>
            </p:txBody>
          </p:sp>
          <p:sp>
            <p:nvSpPr>
              <p:cNvPr id="79947" name="Text Box 21"/>
              <p:cNvSpPr txBox="1">
                <a:spLocks noChangeArrowheads="1"/>
              </p:cNvSpPr>
              <p:nvPr/>
            </p:nvSpPr>
            <p:spPr bwMode="auto">
              <a:xfrm>
                <a:off x="587" y="3143"/>
                <a:ext cx="246" cy="213"/>
              </a:xfrm>
              <a:prstGeom prst="rect">
                <a:avLst/>
              </a:prstGeom>
              <a:noFill/>
              <a:ln w="38100" algn="ctr">
                <a:noFill/>
                <a:miter lim="800000"/>
                <a:headEnd/>
                <a:tailEnd/>
              </a:ln>
            </p:spPr>
            <p:txBody>
              <a:bodyPr wrap="none">
                <a:spAutoFit/>
              </a:bodyPr>
              <a:lstStyle/>
              <a:p>
                <a:pPr algn="r"/>
                <a:r>
                  <a:rPr lang="en-GB" sz="1600" b="1" dirty="0"/>
                  <a:t>20</a:t>
                </a:r>
              </a:p>
            </p:txBody>
          </p:sp>
          <p:sp>
            <p:nvSpPr>
              <p:cNvPr id="79948" name="Text Box 22"/>
              <p:cNvSpPr txBox="1">
                <a:spLocks noChangeArrowheads="1"/>
              </p:cNvSpPr>
              <p:nvPr/>
            </p:nvSpPr>
            <p:spPr bwMode="auto">
              <a:xfrm>
                <a:off x="587" y="2648"/>
                <a:ext cx="246" cy="213"/>
              </a:xfrm>
              <a:prstGeom prst="rect">
                <a:avLst/>
              </a:prstGeom>
              <a:noFill/>
              <a:ln w="38100" algn="ctr">
                <a:noFill/>
                <a:miter lim="800000"/>
                <a:headEnd/>
                <a:tailEnd/>
              </a:ln>
            </p:spPr>
            <p:txBody>
              <a:bodyPr wrap="none">
                <a:spAutoFit/>
              </a:bodyPr>
              <a:lstStyle/>
              <a:p>
                <a:pPr algn="r"/>
                <a:r>
                  <a:rPr lang="en-GB" sz="1600" b="1" dirty="0"/>
                  <a:t>40</a:t>
                </a:r>
              </a:p>
            </p:txBody>
          </p:sp>
          <p:sp>
            <p:nvSpPr>
              <p:cNvPr id="79949" name="Text Box 23"/>
              <p:cNvSpPr txBox="1">
                <a:spLocks noChangeArrowheads="1"/>
              </p:cNvSpPr>
              <p:nvPr/>
            </p:nvSpPr>
            <p:spPr bwMode="auto">
              <a:xfrm>
                <a:off x="587" y="2174"/>
                <a:ext cx="246" cy="213"/>
              </a:xfrm>
              <a:prstGeom prst="rect">
                <a:avLst/>
              </a:prstGeom>
              <a:noFill/>
              <a:ln w="38100" algn="ctr">
                <a:noFill/>
                <a:miter lim="800000"/>
                <a:headEnd/>
                <a:tailEnd/>
              </a:ln>
            </p:spPr>
            <p:txBody>
              <a:bodyPr wrap="none">
                <a:spAutoFit/>
              </a:bodyPr>
              <a:lstStyle/>
              <a:p>
                <a:pPr algn="r"/>
                <a:r>
                  <a:rPr lang="en-GB" sz="1600" b="1" dirty="0"/>
                  <a:t>60</a:t>
                </a:r>
              </a:p>
            </p:txBody>
          </p:sp>
          <p:sp>
            <p:nvSpPr>
              <p:cNvPr id="79950" name="Text Box 24"/>
              <p:cNvSpPr txBox="1">
                <a:spLocks noChangeArrowheads="1"/>
              </p:cNvSpPr>
              <p:nvPr/>
            </p:nvSpPr>
            <p:spPr bwMode="auto">
              <a:xfrm>
                <a:off x="587" y="1674"/>
                <a:ext cx="246" cy="213"/>
              </a:xfrm>
              <a:prstGeom prst="rect">
                <a:avLst/>
              </a:prstGeom>
              <a:noFill/>
              <a:ln w="38100" algn="ctr">
                <a:noFill/>
                <a:miter lim="800000"/>
                <a:headEnd/>
                <a:tailEnd/>
              </a:ln>
            </p:spPr>
            <p:txBody>
              <a:bodyPr wrap="none">
                <a:spAutoFit/>
              </a:bodyPr>
              <a:lstStyle/>
              <a:p>
                <a:pPr algn="r"/>
                <a:r>
                  <a:rPr lang="en-GB" sz="1600" b="1" dirty="0"/>
                  <a:t>80</a:t>
                </a:r>
              </a:p>
            </p:txBody>
          </p:sp>
          <p:sp>
            <p:nvSpPr>
              <p:cNvPr id="79951" name="Text Box 25"/>
              <p:cNvSpPr txBox="1">
                <a:spLocks noChangeArrowheads="1"/>
              </p:cNvSpPr>
              <p:nvPr/>
            </p:nvSpPr>
            <p:spPr bwMode="auto">
              <a:xfrm>
                <a:off x="1663" y="3044"/>
                <a:ext cx="930" cy="640"/>
              </a:xfrm>
              <a:prstGeom prst="rect">
                <a:avLst/>
              </a:prstGeom>
              <a:noFill/>
              <a:ln w="38100" algn="ctr">
                <a:noFill/>
                <a:miter lim="800000"/>
                <a:headEnd/>
                <a:tailEnd/>
              </a:ln>
            </p:spPr>
            <p:txBody>
              <a:bodyPr>
                <a:spAutoFit/>
              </a:bodyPr>
              <a:lstStyle/>
              <a:p>
                <a:r>
                  <a:rPr lang="en-NZ" sz="1200" dirty="0">
                    <a:solidFill>
                      <a:schemeClr val="tx2"/>
                    </a:solidFill>
                    <a:latin typeface="+mj-lt"/>
                  </a:rPr>
                  <a:t>Subjects who achieved HbA</a:t>
                </a:r>
                <a:r>
                  <a:rPr lang="en-NZ" sz="1200" baseline="-25000" dirty="0">
                    <a:solidFill>
                      <a:schemeClr val="tx2"/>
                    </a:solidFill>
                    <a:latin typeface="+mj-lt"/>
                  </a:rPr>
                  <a:t>1c</a:t>
                </a:r>
                <a:r>
                  <a:rPr lang="en-NZ" sz="1200" dirty="0">
                    <a:solidFill>
                      <a:schemeClr val="tx2"/>
                    </a:solidFill>
                    <a:latin typeface="+mj-lt"/>
                  </a:rPr>
                  <a:t> &lt;7.0% with glargine during run in</a:t>
                </a:r>
                <a:endParaRPr lang="en-GB" sz="1200" dirty="0">
                  <a:solidFill>
                    <a:schemeClr val="tx2"/>
                  </a:solidFill>
                  <a:latin typeface="+mj-lt"/>
                </a:endParaRPr>
              </a:p>
            </p:txBody>
          </p:sp>
          <p:sp>
            <p:nvSpPr>
              <p:cNvPr id="79952" name="Text Box 26"/>
              <p:cNvSpPr txBox="1">
                <a:spLocks noChangeArrowheads="1"/>
              </p:cNvSpPr>
              <p:nvPr/>
            </p:nvSpPr>
            <p:spPr bwMode="auto">
              <a:xfrm>
                <a:off x="1663" y="1941"/>
                <a:ext cx="1110" cy="640"/>
              </a:xfrm>
              <a:prstGeom prst="rect">
                <a:avLst/>
              </a:prstGeom>
              <a:noFill/>
              <a:ln w="38100" algn="ctr">
                <a:noFill/>
                <a:miter lim="800000"/>
                <a:headEnd/>
                <a:tailEnd/>
              </a:ln>
            </p:spPr>
            <p:txBody>
              <a:bodyPr>
                <a:spAutoFit/>
              </a:bodyPr>
              <a:lstStyle/>
              <a:p>
                <a:r>
                  <a:rPr lang="en-NZ" sz="1200" dirty="0">
                    <a:solidFill>
                      <a:schemeClr val="tx2"/>
                    </a:solidFill>
                    <a:latin typeface="+mj-lt"/>
                  </a:rPr>
                  <a:t>Additional </a:t>
                </a:r>
                <a:br>
                  <a:rPr lang="en-NZ" sz="1200" dirty="0">
                    <a:solidFill>
                      <a:schemeClr val="tx2"/>
                    </a:solidFill>
                    <a:latin typeface="+mj-lt"/>
                  </a:rPr>
                </a:br>
                <a:r>
                  <a:rPr lang="en-NZ" sz="1200" dirty="0">
                    <a:solidFill>
                      <a:schemeClr val="tx2"/>
                    </a:solidFill>
                    <a:latin typeface="+mj-lt"/>
                  </a:rPr>
                  <a:t>subjects who achieved</a:t>
                </a:r>
                <a:br>
                  <a:rPr lang="en-NZ" sz="1200" dirty="0">
                    <a:solidFill>
                      <a:schemeClr val="tx2"/>
                    </a:solidFill>
                    <a:latin typeface="+mj-lt"/>
                  </a:rPr>
                </a:br>
                <a:r>
                  <a:rPr lang="en-NZ" sz="1200" dirty="0">
                    <a:solidFill>
                      <a:schemeClr val="tx2"/>
                    </a:solidFill>
                    <a:latin typeface="+mj-lt"/>
                  </a:rPr>
                  <a:t>HbA</a:t>
                </a:r>
                <a:r>
                  <a:rPr lang="en-NZ" sz="1200" baseline="-25000" dirty="0">
                    <a:solidFill>
                      <a:schemeClr val="tx2"/>
                    </a:solidFill>
                    <a:latin typeface="+mj-lt"/>
                  </a:rPr>
                  <a:t>1c</a:t>
                </a:r>
                <a:r>
                  <a:rPr lang="en-NZ" sz="1200" dirty="0">
                    <a:solidFill>
                      <a:schemeClr val="tx2"/>
                    </a:solidFill>
                    <a:latin typeface="+mj-lt"/>
                  </a:rPr>
                  <a:t> &lt;7.0%</a:t>
                </a:r>
                <a:br>
                  <a:rPr lang="en-NZ" sz="1200" dirty="0">
                    <a:solidFill>
                      <a:schemeClr val="tx2"/>
                    </a:solidFill>
                    <a:latin typeface="+mj-lt"/>
                  </a:rPr>
                </a:br>
                <a:r>
                  <a:rPr lang="en-NZ" sz="1200" dirty="0">
                    <a:solidFill>
                      <a:schemeClr val="tx2"/>
                    </a:solidFill>
                    <a:latin typeface="+mj-lt"/>
                  </a:rPr>
                  <a:t>with </a:t>
                </a:r>
                <a:r>
                  <a:rPr lang="en-NZ" sz="1200" dirty="0" err="1">
                    <a:solidFill>
                      <a:schemeClr val="tx2"/>
                    </a:solidFill>
                    <a:latin typeface="+mj-lt"/>
                  </a:rPr>
                  <a:t>glulisine</a:t>
                </a:r>
                <a:r>
                  <a:rPr lang="en-NZ" sz="1200" dirty="0">
                    <a:solidFill>
                      <a:schemeClr val="tx2"/>
                    </a:solidFill>
                    <a:latin typeface="+mj-lt"/>
                  </a:rPr>
                  <a:t> added to</a:t>
                </a:r>
                <a:br>
                  <a:rPr lang="en-NZ" sz="1200" dirty="0">
                    <a:solidFill>
                      <a:schemeClr val="tx2"/>
                    </a:solidFill>
                    <a:latin typeface="+mj-lt"/>
                  </a:rPr>
                </a:br>
                <a:r>
                  <a:rPr lang="en-NZ" sz="1200" dirty="0">
                    <a:solidFill>
                      <a:schemeClr val="tx2"/>
                    </a:solidFill>
                    <a:latin typeface="+mj-lt"/>
                  </a:rPr>
                  <a:t>glargine</a:t>
                </a:r>
                <a:endParaRPr lang="en-GB" sz="1200" dirty="0">
                  <a:solidFill>
                    <a:schemeClr val="tx2"/>
                  </a:solidFill>
                  <a:latin typeface="+mj-lt"/>
                </a:endParaRPr>
              </a:p>
            </p:txBody>
          </p:sp>
          <p:sp>
            <p:nvSpPr>
              <p:cNvPr id="79953" name="Rectangle 43"/>
              <p:cNvSpPr>
                <a:spLocks noChangeArrowheads="1"/>
              </p:cNvSpPr>
              <p:nvPr/>
            </p:nvSpPr>
            <p:spPr bwMode="auto">
              <a:xfrm>
                <a:off x="794" y="1853"/>
                <a:ext cx="830" cy="330"/>
              </a:xfrm>
              <a:prstGeom prst="rect">
                <a:avLst/>
              </a:prstGeom>
              <a:noFill/>
              <a:ln w="9525" algn="ctr">
                <a:noFill/>
                <a:miter lim="800000"/>
                <a:headEnd/>
                <a:tailEnd/>
              </a:ln>
            </p:spPr>
            <p:txBody>
              <a:bodyPr anchor="ctr">
                <a:spAutoFit/>
              </a:bodyPr>
              <a:lstStyle/>
              <a:p>
                <a:pPr algn="ctr"/>
                <a:r>
                  <a:rPr lang="en-GB" sz="1400" b="1" dirty="0"/>
                  <a:t>All subjects</a:t>
                </a:r>
              </a:p>
              <a:p>
                <a:pPr algn="ctr"/>
                <a:r>
                  <a:rPr lang="en-GB" sz="1400" b="1" dirty="0"/>
                  <a:t>(n=785)</a:t>
                </a:r>
              </a:p>
            </p:txBody>
          </p:sp>
          <p:sp>
            <p:nvSpPr>
              <p:cNvPr id="79954" name="Rectangle 44"/>
              <p:cNvSpPr>
                <a:spLocks noChangeArrowheads="1"/>
              </p:cNvSpPr>
              <p:nvPr/>
            </p:nvSpPr>
            <p:spPr bwMode="auto">
              <a:xfrm rot="16200000">
                <a:off x="-336" y="2664"/>
                <a:ext cx="1679" cy="173"/>
              </a:xfrm>
              <a:prstGeom prst="rect">
                <a:avLst/>
              </a:prstGeom>
              <a:noFill/>
              <a:ln w="9525">
                <a:noFill/>
                <a:miter lim="800000"/>
                <a:headEnd/>
                <a:tailEnd/>
              </a:ln>
            </p:spPr>
            <p:txBody>
              <a:bodyPr lIns="0" tIns="0" rIns="0" bIns="0">
                <a:spAutoFit/>
              </a:bodyPr>
              <a:lstStyle/>
              <a:p>
                <a:pPr algn="ctr"/>
                <a:r>
                  <a:rPr lang="en-GB" b="1" dirty="0"/>
                  <a:t>% achieving HbA</a:t>
                </a:r>
                <a:r>
                  <a:rPr lang="en-GB" b="1" baseline="-25000" dirty="0"/>
                  <a:t>1c</a:t>
                </a:r>
                <a:r>
                  <a:rPr lang="en-GB" b="1" dirty="0"/>
                  <a:t> &lt;7.0</a:t>
                </a:r>
                <a:endParaRPr lang="en-GB" dirty="0"/>
              </a:p>
            </p:txBody>
          </p:sp>
          <p:sp>
            <p:nvSpPr>
              <p:cNvPr id="9264" name="AutoShape 48"/>
              <p:cNvSpPr>
                <a:spLocks noChangeArrowheads="1"/>
              </p:cNvSpPr>
              <p:nvPr/>
            </p:nvSpPr>
            <p:spPr bwMode="auto">
              <a:xfrm>
                <a:off x="962" y="2277"/>
                <a:ext cx="491" cy="712"/>
              </a:xfrm>
              <a:prstGeom prst="roundRect">
                <a:avLst>
                  <a:gd name="adj" fmla="val 16667"/>
                </a:avLst>
              </a:prstGeom>
              <a:solidFill>
                <a:schemeClr val="accent1"/>
              </a:solidFill>
              <a:ln w="9525" algn="ctr">
                <a:noFill/>
                <a:round/>
                <a:headEnd/>
                <a:tailEnd/>
              </a:ln>
              <a:effectLst>
                <a:outerShdw dist="28398" dir="1593903" algn="ctr" rotWithShape="0">
                  <a:srgbClr val="DDDDDD"/>
                </a:outerShdw>
              </a:effectLst>
            </p:spPr>
            <p:txBody>
              <a:bodyPr/>
              <a:lstStyle/>
              <a:p>
                <a:pPr algn="ctr">
                  <a:defRPr/>
                </a:pPr>
                <a:endParaRPr lang="en-US"/>
              </a:p>
            </p:txBody>
          </p:sp>
          <p:sp>
            <p:nvSpPr>
              <p:cNvPr id="79956" name="Text Box 19"/>
              <p:cNvSpPr txBox="1">
                <a:spLocks noChangeArrowheads="1"/>
              </p:cNvSpPr>
              <p:nvPr/>
            </p:nvSpPr>
            <p:spPr bwMode="auto">
              <a:xfrm>
                <a:off x="946" y="2271"/>
                <a:ext cx="555" cy="213"/>
              </a:xfrm>
              <a:prstGeom prst="rect">
                <a:avLst/>
              </a:prstGeom>
              <a:noFill/>
              <a:ln w="38100" algn="ctr">
                <a:noFill/>
                <a:miter lim="800000"/>
                <a:headEnd/>
                <a:tailEnd/>
              </a:ln>
            </p:spPr>
            <p:txBody>
              <a:bodyPr>
                <a:spAutoFit/>
              </a:bodyPr>
              <a:lstStyle/>
              <a:p>
                <a:pPr algn="ctr"/>
                <a:r>
                  <a:rPr lang="en-NZ" sz="1600" b="1" dirty="0">
                    <a:solidFill>
                      <a:srgbClr val="DDDDDD"/>
                    </a:solidFill>
                  </a:rPr>
                  <a:t>23%</a:t>
                </a:r>
                <a:endParaRPr lang="en-GB" sz="1600" b="1" dirty="0">
                  <a:solidFill>
                    <a:srgbClr val="DDDDDD"/>
                  </a:solidFill>
                </a:endParaRPr>
              </a:p>
            </p:txBody>
          </p:sp>
          <p:sp>
            <p:nvSpPr>
              <p:cNvPr id="9263" name="AutoShape 47"/>
              <p:cNvSpPr>
                <a:spLocks noChangeArrowheads="1"/>
              </p:cNvSpPr>
              <p:nvPr/>
            </p:nvSpPr>
            <p:spPr bwMode="auto">
              <a:xfrm>
                <a:off x="962" y="2833"/>
                <a:ext cx="491" cy="897"/>
              </a:xfrm>
              <a:prstGeom prst="roundRect">
                <a:avLst>
                  <a:gd name="adj" fmla="val 16667"/>
                </a:avLst>
              </a:prstGeom>
              <a:solidFill>
                <a:schemeClr val="hlink"/>
              </a:solidFill>
              <a:ln w="9525" algn="ctr">
                <a:noFill/>
                <a:round/>
                <a:headEnd/>
                <a:tailEnd/>
              </a:ln>
              <a:effectLst>
                <a:outerShdw dist="28398" dir="1593903" algn="ctr" rotWithShape="0">
                  <a:srgbClr val="DDDDDD"/>
                </a:outerShdw>
              </a:effectLst>
            </p:spPr>
            <p:txBody>
              <a:bodyPr/>
              <a:lstStyle/>
              <a:p>
                <a:pPr algn="ctr">
                  <a:defRPr/>
                </a:pPr>
                <a:endParaRPr lang="en-US"/>
              </a:p>
            </p:txBody>
          </p:sp>
          <p:sp>
            <p:nvSpPr>
              <p:cNvPr id="79958" name="Text Box 18"/>
              <p:cNvSpPr txBox="1">
                <a:spLocks noChangeArrowheads="1"/>
              </p:cNvSpPr>
              <p:nvPr/>
            </p:nvSpPr>
            <p:spPr bwMode="auto">
              <a:xfrm>
                <a:off x="934" y="2874"/>
                <a:ext cx="555" cy="213"/>
              </a:xfrm>
              <a:prstGeom prst="rect">
                <a:avLst/>
              </a:prstGeom>
              <a:noFill/>
              <a:ln w="38100" algn="ctr">
                <a:noFill/>
                <a:miter lim="800000"/>
                <a:headEnd/>
                <a:tailEnd/>
              </a:ln>
            </p:spPr>
            <p:txBody>
              <a:bodyPr>
                <a:spAutoFit/>
              </a:bodyPr>
              <a:lstStyle/>
              <a:p>
                <a:pPr algn="ctr"/>
                <a:r>
                  <a:rPr lang="en-NZ" sz="1600" b="1" dirty="0">
                    <a:solidFill>
                      <a:srgbClr val="DDDDDD"/>
                    </a:solidFill>
                  </a:rPr>
                  <a:t>37%</a:t>
                </a:r>
                <a:endParaRPr lang="en-GB" sz="1600" b="1" dirty="0">
                  <a:solidFill>
                    <a:srgbClr val="DDDDDD"/>
                  </a:solidFill>
                </a:endParaRPr>
              </a:p>
            </p:txBody>
          </p:sp>
          <p:sp>
            <p:nvSpPr>
              <p:cNvPr id="79959" name="Line 55"/>
              <p:cNvSpPr>
                <a:spLocks noChangeShapeType="1"/>
              </p:cNvSpPr>
              <p:nvPr/>
            </p:nvSpPr>
            <p:spPr bwMode="auto">
              <a:xfrm>
                <a:off x="889" y="3730"/>
                <a:ext cx="638" cy="1"/>
              </a:xfrm>
              <a:prstGeom prst="line">
                <a:avLst/>
              </a:prstGeom>
              <a:noFill/>
              <a:ln w="25400">
                <a:solidFill>
                  <a:srgbClr val="1DAEFF"/>
                </a:solidFill>
                <a:round/>
                <a:headEnd/>
                <a:tailEnd/>
              </a:ln>
            </p:spPr>
            <p:txBody>
              <a:bodyPr/>
              <a:lstStyle/>
              <a:p>
                <a:endParaRPr lang="en-US"/>
              </a:p>
            </p:txBody>
          </p:sp>
        </p:grpSp>
        <p:sp>
          <p:nvSpPr>
            <p:cNvPr id="79943" name="AutoShape 188"/>
            <p:cNvSpPr>
              <a:spLocks/>
            </p:cNvSpPr>
            <p:nvPr/>
          </p:nvSpPr>
          <p:spPr bwMode="auto">
            <a:xfrm>
              <a:off x="1519" y="2308"/>
              <a:ext cx="137" cy="453"/>
            </a:xfrm>
            <a:prstGeom prst="rightBrace">
              <a:avLst>
                <a:gd name="adj1" fmla="val 27555"/>
                <a:gd name="adj2" fmla="val 50000"/>
              </a:avLst>
            </a:prstGeom>
            <a:noFill/>
            <a:ln w="25400">
              <a:solidFill>
                <a:schemeClr val="accent2"/>
              </a:solidFill>
              <a:round/>
              <a:headEnd/>
              <a:tailEnd/>
            </a:ln>
          </p:spPr>
          <p:txBody>
            <a:bodyPr wrap="none" anchor="ctr"/>
            <a:lstStyle/>
            <a:p>
              <a:pPr algn="ctr"/>
              <a:endParaRPr lang="en-GB">
                <a:solidFill>
                  <a:schemeClr val="accent2"/>
                </a:solidFill>
              </a:endParaRPr>
            </a:p>
          </p:txBody>
        </p:sp>
        <p:sp>
          <p:nvSpPr>
            <p:cNvPr id="79944" name="AutoShape 189"/>
            <p:cNvSpPr>
              <a:spLocks/>
            </p:cNvSpPr>
            <p:nvPr/>
          </p:nvSpPr>
          <p:spPr bwMode="auto">
            <a:xfrm>
              <a:off x="1519" y="2978"/>
              <a:ext cx="120" cy="634"/>
            </a:xfrm>
            <a:prstGeom prst="rightBrace">
              <a:avLst>
                <a:gd name="adj1" fmla="val 44028"/>
                <a:gd name="adj2" fmla="val 50000"/>
              </a:avLst>
            </a:prstGeom>
            <a:noFill/>
            <a:ln w="25400">
              <a:solidFill>
                <a:schemeClr val="accent2"/>
              </a:solidFill>
              <a:round/>
              <a:headEnd/>
              <a:tailEnd/>
            </a:ln>
          </p:spPr>
          <p:txBody>
            <a:bodyPr wrap="none" anchor="ctr"/>
            <a:lstStyle/>
            <a:p>
              <a:pPr algn="ctr"/>
              <a:endParaRPr lang="en-GB">
                <a:solidFill>
                  <a:schemeClr val="accent2"/>
                </a:solidFill>
              </a:endParaRPr>
            </a:p>
          </p:txBody>
        </p:sp>
      </p:grpSp>
      <p:sp>
        <p:nvSpPr>
          <p:cNvPr id="79940" name="Rectangle 192"/>
          <p:cNvSpPr>
            <a:spLocks noChangeArrowheads="1"/>
          </p:cNvSpPr>
          <p:nvPr/>
        </p:nvSpPr>
        <p:spPr bwMode="auto">
          <a:xfrm>
            <a:off x="5147619" y="1936031"/>
            <a:ext cx="1655763" cy="461657"/>
          </a:xfrm>
          <a:prstGeom prst="rect">
            <a:avLst/>
          </a:prstGeom>
          <a:noFill/>
          <a:ln w="9525" algn="ctr">
            <a:noFill/>
            <a:miter lim="800000"/>
            <a:headEnd/>
            <a:tailEnd/>
          </a:ln>
        </p:spPr>
        <p:txBody>
          <a:bodyPr lIns="91432" tIns="45716" rIns="91432" bIns="45716" anchor="ctr">
            <a:spAutoFit/>
          </a:bodyPr>
          <a:lstStyle/>
          <a:p>
            <a:pPr algn="ctr" eaLnBrk="0" hangingPunct="0">
              <a:spcBef>
                <a:spcPct val="50000"/>
              </a:spcBef>
            </a:pPr>
            <a:r>
              <a:rPr lang="en-GB" sz="1200" b="1" dirty="0" err="1">
                <a:ea typeface="MS PGothic" pitchFamily="34" charset="-128"/>
              </a:rPr>
              <a:t>Glargine</a:t>
            </a:r>
            <a:r>
              <a:rPr lang="en-GB" sz="1200" b="1" dirty="0">
                <a:ea typeface="MS PGothic" pitchFamily="34" charset="-128"/>
              </a:rPr>
              <a:t/>
            </a:r>
            <a:br>
              <a:rPr lang="en-GB" sz="1200" b="1" dirty="0">
                <a:ea typeface="MS PGothic" pitchFamily="34" charset="-128"/>
              </a:rPr>
            </a:br>
            <a:r>
              <a:rPr lang="en-GB" sz="1200" b="1" dirty="0">
                <a:ea typeface="MS PGothic" pitchFamily="34" charset="-128"/>
              </a:rPr>
              <a:t>(alone)</a:t>
            </a:r>
          </a:p>
        </p:txBody>
      </p:sp>
      <p:sp>
        <p:nvSpPr>
          <p:cNvPr id="79941" name="Rectangle 193"/>
          <p:cNvSpPr>
            <a:spLocks noChangeArrowheads="1"/>
          </p:cNvSpPr>
          <p:nvPr/>
        </p:nvSpPr>
        <p:spPr bwMode="auto">
          <a:xfrm>
            <a:off x="6743732" y="1928802"/>
            <a:ext cx="2400300" cy="784822"/>
          </a:xfrm>
          <a:prstGeom prst="rect">
            <a:avLst/>
          </a:prstGeom>
          <a:noFill/>
          <a:ln w="9525" algn="ctr">
            <a:noFill/>
            <a:miter lim="800000"/>
            <a:headEnd/>
            <a:tailEnd/>
          </a:ln>
        </p:spPr>
        <p:txBody>
          <a:bodyPr lIns="91432" tIns="45716" rIns="91432" bIns="45716" anchor="ctr">
            <a:spAutoFit/>
          </a:bodyPr>
          <a:lstStyle/>
          <a:p>
            <a:pPr algn="ctr" eaLnBrk="0" hangingPunct="0">
              <a:spcBef>
                <a:spcPct val="50000"/>
              </a:spcBef>
            </a:pPr>
            <a:r>
              <a:rPr lang="en-GB" sz="1200" b="1" dirty="0" err="1">
                <a:ea typeface="MS PGothic" pitchFamily="34" charset="-128"/>
              </a:rPr>
              <a:t>Glargine</a:t>
            </a:r>
            <a:r>
              <a:rPr lang="en-GB" sz="1200" b="1" dirty="0">
                <a:ea typeface="MS PGothic" pitchFamily="34" charset="-128"/>
              </a:rPr>
              <a:t> plus </a:t>
            </a:r>
            <a:r>
              <a:rPr lang="en-GB" sz="1200" b="1" dirty="0" err="1">
                <a:ea typeface="MS PGothic" pitchFamily="34" charset="-128"/>
              </a:rPr>
              <a:t>glulisine</a:t>
            </a:r>
            <a:r>
              <a:rPr lang="en-GB" sz="1200" b="1" dirty="0">
                <a:ea typeface="MS PGothic" pitchFamily="34" charset="-128"/>
              </a:rPr>
              <a:t/>
            </a:r>
            <a:br>
              <a:rPr lang="en-GB" sz="1200" b="1" dirty="0">
                <a:ea typeface="MS PGothic" pitchFamily="34" charset="-128"/>
              </a:rPr>
            </a:br>
            <a:r>
              <a:rPr lang="en-GB" sz="1200" b="1" dirty="0">
                <a:ea typeface="MS PGothic" pitchFamily="34" charset="-128"/>
              </a:rPr>
              <a:t>(patients with HbA</a:t>
            </a:r>
            <a:r>
              <a:rPr lang="en-GB" sz="1200" b="1" baseline="-25000" dirty="0">
                <a:ea typeface="MS PGothic" pitchFamily="34" charset="-128"/>
              </a:rPr>
              <a:t>1c</a:t>
            </a:r>
            <a:r>
              <a:rPr lang="en-GB" sz="1200" b="1" dirty="0">
                <a:ea typeface="MS PGothic" pitchFamily="34" charset="-128"/>
              </a:rPr>
              <a:t> &gt;7%)</a:t>
            </a:r>
          </a:p>
          <a:p>
            <a:pPr algn="ctr" eaLnBrk="0" hangingPunct="0">
              <a:spcBef>
                <a:spcPct val="50000"/>
              </a:spcBef>
            </a:pPr>
            <a:endParaRPr lang="en-GB" sz="1400" b="1" dirty="0">
              <a:solidFill>
                <a:srgbClr val="DDDDDD"/>
              </a:solidFill>
              <a:ea typeface="MS PGothic" pitchFamily="34" charset="-128"/>
            </a:endParaRPr>
          </a:p>
        </p:txBody>
      </p:sp>
      <p:sp>
        <p:nvSpPr>
          <p:cNvPr id="101" name="Rectangle 30"/>
          <p:cNvSpPr>
            <a:spLocks noGrp="1" noChangeArrowheads="1"/>
          </p:cNvSpPr>
          <p:nvPr>
            <p:ph type="title"/>
          </p:nvPr>
        </p:nvSpPr>
        <p:spPr>
          <a:xfrm>
            <a:off x="956620" y="128574"/>
            <a:ext cx="7830190" cy="1157286"/>
          </a:xfrm>
          <a:prstGeom prst="roundRect">
            <a:avLst/>
          </a:prstGeom>
          <a:ln>
            <a:solidFill>
              <a:schemeClr val="tx1"/>
            </a:solidFill>
          </a:ln>
        </p:spPr>
        <p:txBody>
          <a:bodyPr>
            <a:normAutofit/>
          </a:bodyPr>
          <a:lstStyle/>
          <a:p>
            <a:pPr algn="ctr"/>
            <a:r>
              <a:rPr lang="en-NZ" sz="2400" i="0" dirty="0">
                <a:effectLst>
                  <a:outerShdw blurRad="38100" dist="38100" dir="2700000" algn="tl">
                    <a:srgbClr val="000000">
                      <a:alpha val="43137"/>
                    </a:srgbClr>
                  </a:outerShdw>
                </a:effectLst>
                <a:latin typeface="+mj-lt"/>
              </a:rPr>
              <a:t>1.2.3 study: insulin </a:t>
            </a:r>
            <a:r>
              <a:rPr lang="en-NZ" sz="2400" i="0" dirty="0" err="1">
                <a:effectLst>
                  <a:outerShdw blurRad="38100" dist="38100" dir="2700000" algn="tl">
                    <a:srgbClr val="000000">
                      <a:alpha val="43137"/>
                    </a:srgbClr>
                  </a:outerShdw>
                </a:effectLst>
                <a:latin typeface="+mj-lt"/>
              </a:rPr>
              <a:t>glargine</a:t>
            </a:r>
            <a:r>
              <a:rPr lang="en-NZ" sz="2400" i="0" dirty="0">
                <a:effectLst>
                  <a:outerShdw blurRad="38100" dist="38100" dir="2700000" algn="tl">
                    <a:srgbClr val="000000">
                      <a:alpha val="43137"/>
                    </a:srgbClr>
                  </a:outerShdw>
                </a:effectLst>
                <a:latin typeface="+mj-lt"/>
              </a:rPr>
              <a:t> with addition of one, two or three daily doses of </a:t>
            </a:r>
            <a:r>
              <a:rPr lang="en-NZ" sz="2400" i="0" dirty="0" err="1">
                <a:effectLst>
                  <a:outerShdw blurRad="38100" dist="38100" dir="2700000" algn="tl">
                    <a:srgbClr val="000000">
                      <a:alpha val="43137"/>
                    </a:srgbClr>
                  </a:outerShdw>
                </a:effectLst>
                <a:latin typeface="+mj-lt"/>
              </a:rPr>
              <a:t>glulisine</a:t>
            </a:r>
            <a:r>
              <a:rPr lang="en-NZ" sz="2400" i="0" dirty="0">
                <a:effectLst>
                  <a:outerShdw blurRad="38100" dist="38100" dir="2700000" algn="tl">
                    <a:srgbClr val="000000">
                      <a:alpha val="43137"/>
                    </a:srgbClr>
                  </a:outerShdw>
                </a:effectLst>
                <a:latin typeface="+mj-lt"/>
              </a:rPr>
              <a:t> </a:t>
            </a:r>
            <a:endParaRPr lang="en-GB" sz="2400" i="0" dirty="0">
              <a:effectLst>
                <a:outerShdw blurRad="38100" dist="38100" dir="2700000" algn="tl">
                  <a:srgbClr val="000000">
                    <a:alpha val="43137"/>
                  </a:srgbClr>
                </a:outerShdw>
              </a:effectLst>
              <a:latin typeface="+mj-lt"/>
            </a:endParaRPr>
          </a:p>
        </p:txBody>
      </p:sp>
      <p:sp>
        <p:nvSpPr>
          <p:cNvPr id="102" name="Text Box 94"/>
          <p:cNvSpPr txBox="1">
            <a:spLocks noChangeArrowheads="1"/>
          </p:cNvSpPr>
          <p:nvPr/>
        </p:nvSpPr>
        <p:spPr bwMode="auto">
          <a:xfrm>
            <a:off x="0" y="6581033"/>
            <a:ext cx="9144000" cy="276991"/>
          </a:xfrm>
          <a:prstGeom prst="rect">
            <a:avLst/>
          </a:prstGeom>
          <a:noFill/>
          <a:ln w="9525">
            <a:noFill/>
            <a:miter lim="800000"/>
            <a:headEnd/>
            <a:tailEnd/>
          </a:ln>
        </p:spPr>
        <p:txBody>
          <a:bodyPr wrap="square" lIns="91432" tIns="45716" rIns="91432" bIns="45716">
            <a:spAutoFit/>
          </a:bodyPr>
          <a:lstStyle/>
          <a:p>
            <a:pPr algn="ctr"/>
            <a:r>
              <a:rPr lang="en-CA" sz="1200" dirty="0" smtClean="0">
                <a:solidFill>
                  <a:schemeClr val="bg2">
                    <a:lumMod val="10000"/>
                  </a:schemeClr>
                </a:solidFill>
                <a:latin typeface="+mj-lt"/>
              </a:rPr>
              <a:t>Davidson </a:t>
            </a:r>
            <a:r>
              <a:rPr lang="en-CA" sz="1200" dirty="0">
                <a:solidFill>
                  <a:schemeClr val="bg2">
                    <a:lumMod val="10000"/>
                  </a:schemeClr>
                </a:solidFill>
                <a:latin typeface="+mj-lt"/>
              </a:rPr>
              <a:t>MB, </a:t>
            </a:r>
            <a:r>
              <a:rPr lang="en-CA" sz="1200" dirty="0" smtClean="0">
                <a:solidFill>
                  <a:schemeClr val="bg2">
                    <a:lumMod val="10000"/>
                  </a:schemeClr>
                </a:solidFill>
                <a:latin typeface="+mj-lt"/>
              </a:rPr>
              <a:t>et al, </a:t>
            </a:r>
            <a:r>
              <a:rPr lang="en-CA" sz="1200" dirty="0" err="1">
                <a:solidFill>
                  <a:schemeClr val="bg2">
                    <a:lumMod val="10000"/>
                  </a:schemeClr>
                </a:solidFill>
                <a:latin typeface="+mj-lt"/>
              </a:rPr>
              <a:t>Endocr</a:t>
            </a:r>
            <a:r>
              <a:rPr lang="en-CA" sz="1200" dirty="0">
                <a:solidFill>
                  <a:schemeClr val="bg2">
                    <a:lumMod val="10000"/>
                  </a:schemeClr>
                </a:solidFill>
                <a:latin typeface="+mj-lt"/>
              </a:rPr>
              <a:t> </a:t>
            </a:r>
            <a:r>
              <a:rPr lang="en-CA" sz="1200" dirty="0" err="1" smtClean="0">
                <a:solidFill>
                  <a:schemeClr val="bg2">
                    <a:lumMod val="10000"/>
                  </a:schemeClr>
                </a:solidFill>
                <a:latin typeface="+mj-lt"/>
              </a:rPr>
              <a:t>Pract</a:t>
            </a:r>
            <a:r>
              <a:rPr lang="en-CA" sz="1200" dirty="0" smtClean="0">
                <a:solidFill>
                  <a:schemeClr val="bg2">
                    <a:lumMod val="10000"/>
                  </a:schemeClr>
                </a:solidFill>
                <a:latin typeface="+mj-lt"/>
              </a:rPr>
              <a:t> 2011</a:t>
            </a:r>
            <a:endParaRPr lang="en-US" sz="1200" dirty="0">
              <a:solidFill>
                <a:schemeClr val="bg2">
                  <a:lumMod val="10000"/>
                </a:schemeClr>
              </a:solidFill>
              <a:latin typeface="+mj-lt"/>
            </a:endParaRPr>
          </a:p>
        </p:txBody>
      </p:sp>
      <p:cxnSp>
        <p:nvCxnSpPr>
          <p:cNvPr id="113" name="Straight Connector 112"/>
          <p:cNvCxnSpPr/>
          <p:nvPr/>
        </p:nvCxnSpPr>
        <p:spPr>
          <a:xfrm rot="5400000">
            <a:off x="2143108" y="3786190"/>
            <a:ext cx="45720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5" name="Text Box 89"/>
          <p:cNvSpPr txBox="1">
            <a:spLocks noChangeArrowheads="1"/>
          </p:cNvSpPr>
          <p:nvPr/>
        </p:nvSpPr>
        <p:spPr bwMode="auto">
          <a:xfrm>
            <a:off x="8643934" y="4214818"/>
            <a:ext cx="500066" cy="830989"/>
          </a:xfrm>
          <a:prstGeom prst="rect">
            <a:avLst/>
          </a:prstGeom>
          <a:solidFill>
            <a:schemeClr val="tx1"/>
          </a:solidFill>
          <a:ln w="38100" algn="ctr">
            <a:noFill/>
            <a:miter lim="800000"/>
            <a:headEnd/>
            <a:tailEnd/>
          </a:ln>
        </p:spPr>
        <p:txBody>
          <a:bodyPr wrap="square" lIns="91432" tIns="45716" rIns="91432" bIns="45716">
            <a:spAutoFit/>
          </a:bodyPr>
          <a:lstStyle/>
          <a:p>
            <a:pPr>
              <a:spcBef>
                <a:spcPct val="50000"/>
              </a:spcBef>
            </a:pPr>
            <a:r>
              <a:rPr lang="en-NZ" sz="1200" b="1" dirty="0" smtClean="0">
                <a:solidFill>
                  <a:srgbClr val="FFFF00"/>
                </a:solidFill>
                <a:effectLst>
                  <a:outerShdw blurRad="38100" dist="38100" dir="2700000" algn="tl">
                    <a:srgbClr val="000000">
                      <a:alpha val="43137"/>
                    </a:srgbClr>
                  </a:outerShdw>
                </a:effectLst>
              </a:rPr>
              <a:t>7.44</a:t>
            </a:r>
          </a:p>
          <a:p>
            <a:pPr>
              <a:spcBef>
                <a:spcPct val="50000"/>
              </a:spcBef>
            </a:pPr>
            <a:r>
              <a:rPr lang="en-NZ" sz="1200" b="1" dirty="0" smtClean="0">
                <a:solidFill>
                  <a:srgbClr val="FFFF00"/>
                </a:solidFill>
                <a:effectLst>
                  <a:outerShdw blurRad="38100" dist="38100" dir="2700000" algn="tl">
                    <a:srgbClr val="000000">
                      <a:alpha val="43137"/>
                    </a:srgbClr>
                  </a:outerShdw>
                </a:effectLst>
              </a:rPr>
              <a:t>7.40</a:t>
            </a:r>
          </a:p>
          <a:p>
            <a:pPr>
              <a:spcBef>
                <a:spcPct val="50000"/>
              </a:spcBef>
            </a:pPr>
            <a:r>
              <a:rPr lang="en-NZ" sz="1200" b="1" dirty="0" smtClean="0">
                <a:solidFill>
                  <a:srgbClr val="FFFF00"/>
                </a:solidFill>
                <a:effectLst>
                  <a:outerShdw blurRad="38100" dist="38100" dir="2700000" algn="tl">
                    <a:srgbClr val="000000">
                      <a:alpha val="43137"/>
                    </a:srgbClr>
                  </a:outerShdw>
                </a:effectLst>
              </a:rPr>
              <a:t>7.29</a:t>
            </a:r>
            <a:endParaRPr lang="en-GB" sz="1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6548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29"/>
          <p:cNvSpPr txBox="1">
            <a:spLocks noChangeArrowheads="1"/>
          </p:cNvSpPr>
          <p:nvPr/>
        </p:nvSpPr>
        <p:spPr bwMode="auto">
          <a:xfrm>
            <a:off x="2047876" y="1417638"/>
            <a:ext cx="5038725" cy="366712"/>
          </a:xfrm>
          <a:prstGeom prst="rect">
            <a:avLst/>
          </a:prstGeom>
          <a:noFill/>
          <a:ln w="38100" algn="ctr">
            <a:noFill/>
            <a:miter lim="800000"/>
            <a:headEnd/>
            <a:tailEnd/>
          </a:ln>
        </p:spPr>
        <p:txBody>
          <a:bodyPr lIns="91432" tIns="45716" rIns="91432" bIns="45716">
            <a:spAutoFit/>
          </a:bodyPr>
          <a:lstStyle/>
          <a:p>
            <a:pPr algn="ctr"/>
            <a:r>
              <a:rPr lang="en-NZ" b="1" dirty="0"/>
              <a:t>p=NS for all other pairwise comparisons</a:t>
            </a:r>
            <a:endParaRPr lang="en-GB" b="1" dirty="0"/>
          </a:p>
        </p:txBody>
      </p:sp>
      <p:sp>
        <p:nvSpPr>
          <p:cNvPr id="81924" name="Text Box 94"/>
          <p:cNvSpPr txBox="1">
            <a:spLocks noChangeArrowheads="1"/>
          </p:cNvSpPr>
          <p:nvPr/>
        </p:nvSpPr>
        <p:spPr bwMode="auto">
          <a:xfrm>
            <a:off x="0" y="6357958"/>
            <a:ext cx="9144000" cy="276991"/>
          </a:xfrm>
          <a:prstGeom prst="rect">
            <a:avLst/>
          </a:prstGeom>
          <a:noFill/>
          <a:ln w="9525">
            <a:noFill/>
            <a:miter lim="800000"/>
            <a:headEnd/>
            <a:tailEnd/>
          </a:ln>
        </p:spPr>
        <p:txBody>
          <a:bodyPr wrap="square" lIns="91432" tIns="45716" rIns="91432" bIns="45716">
            <a:spAutoFit/>
          </a:bodyPr>
          <a:lstStyle/>
          <a:p>
            <a:pPr algn="ctr"/>
            <a:r>
              <a:rPr lang="en-US" sz="1200" dirty="0" err="1" smtClean="0">
                <a:solidFill>
                  <a:schemeClr val="tx1">
                    <a:lumMod val="95000"/>
                    <a:lumOff val="5000"/>
                  </a:schemeClr>
                </a:solidFill>
              </a:rPr>
              <a:t>Sanofi-aventis</a:t>
            </a:r>
            <a:r>
              <a:rPr lang="en-US" sz="1200" dirty="0" smtClean="0">
                <a:solidFill>
                  <a:schemeClr val="tx1">
                    <a:lumMod val="95000"/>
                    <a:lumOff val="5000"/>
                  </a:schemeClr>
                </a:solidFill>
              </a:rPr>
              <a:t> </a:t>
            </a:r>
            <a:r>
              <a:rPr lang="en-US" sz="1200" dirty="0">
                <a:solidFill>
                  <a:schemeClr val="tx1">
                    <a:lumMod val="95000"/>
                    <a:lumOff val="5000"/>
                  </a:schemeClr>
                </a:solidFill>
              </a:rPr>
              <a:t>data on file (1.2.3 study)</a:t>
            </a:r>
          </a:p>
        </p:txBody>
      </p:sp>
      <p:grpSp>
        <p:nvGrpSpPr>
          <p:cNvPr id="2" name="Group 141"/>
          <p:cNvGrpSpPr>
            <a:grpSpLocks/>
          </p:cNvGrpSpPr>
          <p:nvPr/>
        </p:nvGrpSpPr>
        <p:grpSpPr bwMode="auto">
          <a:xfrm>
            <a:off x="44438" y="2071688"/>
            <a:ext cx="2884488" cy="3609976"/>
            <a:chOff x="62" y="1305"/>
            <a:chExt cx="1817" cy="2274"/>
          </a:xfrm>
        </p:grpSpPr>
        <p:grpSp>
          <p:nvGrpSpPr>
            <p:cNvPr id="3" name="Group 64"/>
            <p:cNvGrpSpPr>
              <a:grpSpLocks/>
            </p:cNvGrpSpPr>
            <p:nvPr/>
          </p:nvGrpSpPr>
          <p:grpSpPr bwMode="auto">
            <a:xfrm>
              <a:off x="516" y="1383"/>
              <a:ext cx="1308" cy="1385"/>
              <a:chOff x="665" y="1383"/>
              <a:chExt cx="35" cy="1385"/>
            </a:xfrm>
          </p:grpSpPr>
          <p:sp>
            <p:nvSpPr>
              <p:cNvPr id="82005" name="Line 51"/>
              <p:cNvSpPr>
                <a:spLocks noChangeShapeType="1"/>
              </p:cNvSpPr>
              <p:nvPr/>
            </p:nvSpPr>
            <p:spPr bwMode="auto">
              <a:xfrm flipH="1">
                <a:off x="665" y="2767"/>
                <a:ext cx="35" cy="1"/>
              </a:xfrm>
              <a:prstGeom prst="line">
                <a:avLst/>
              </a:prstGeom>
              <a:noFill/>
              <a:ln w="19050">
                <a:solidFill>
                  <a:srgbClr val="027DC0"/>
                </a:solidFill>
                <a:round/>
                <a:headEnd/>
                <a:tailEnd/>
              </a:ln>
            </p:spPr>
            <p:txBody>
              <a:bodyPr/>
              <a:lstStyle/>
              <a:p>
                <a:endParaRPr lang="en-US"/>
              </a:p>
            </p:txBody>
          </p:sp>
          <p:sp>
            <p:nvSpPr>
              <p:cNvPr id="82006" name="Line 53"/>
              <p:cNvSpPr>
                <a:spLocks noChangeShapeType="1"/>
              </p:cNvSpPr>
              <p:nvPr/>
            </p:nvSpPr>
            <p:spPr bwMode="auto">
              <a:xfrm flipH="1">
                <a:off x="665" y="2421"/>
                <a:ext cx="35" cy="1"/>
              </a:xfrm>
              <a:prstGeom prst="line">
                <a:avLst/>
              </a:prstGeom>
              <a:noFill/>
              <a:ln w="19050">
                <a:solidFill>
                  <a:srgbClr val="027DC0"/>
                </a:solidFill>
                <a:round/>
                <a:headEnd/>
                <a:tailEnd/>
              </a:ln>
            </p:spPr>
            <p:txBody>
              <a:bodyPr/>
              <a:lstStyle/>
              <a:p>
                <a:endParaRPr lang="en-US"/>
              </a:p>
            </p:txBody>
          </p:sp>
          <p:sp>
            <p:nvSpPr>
              <p:cNvPr id="82007" name="Line 55"/>
              <p:cNvSpPr>
                <a:spLocks noChangeShapeType="1"/>
              </p:cNvSpPr>
              <p:nvPr/>
            </p:nvSpPr>
            <p:spPr bwMode="auto">
              <a:xfrm flipH="1">
                <a:off x="665" y="2075"/>
                <a:ext cx="35" cy="1"/>
              </a:xfrm>
              <a:prstGeom prst="line">
                <a:avLst/>
              </a:prstGeom>
              <a:noFill/>
              <a:ln w="19050">
                <a:solidFill>
                  <a:srgbClr val="027DC0"/>
                </a:solidFill>
                <a:round/>
                <a:headEnd/>
                <a:tailEnd/>
              </a:ln>
            </p:spPr>
            <p:txBody>
              <a:bodyPr/>
              <a:lstStyle/>
              <a:p>
                <a:endParaRPr lang="en-US"/>
              </a:p>
            </p:txBody>
          </p:sp>
          <p:sp>
            <p:nvSpPr>
              <p:cNvPr id="82008" name="Line 57"/>
              <p:cNvSpPr>
                <a:spLocks noChangeShapeType="1"/>
              </p:cNvSpPr>
              <p:nvPr/>
            </p:nvSpPr>
            <p:spPr bwMode="auto">
              <a:xfrm flipH="1">
                <a:off x="665" y="1729"/>
                <a:ext cx="35" cy="1"/>
              </a:xfrm>
              <a:prstGeom prst="line">
                <a:avLst/>
              </a:prstGeom>
              <a:noFill/>
              <a:ln w="19050">
                <a:solidFill>
                  <a:srgbClr val="027DC0"/>
                </a:solidFill>
                <a:round/>
                <a:headEnd/>
                <a:tailEnd/>
              </a:ln>
            </p:spPr>
            <p:txBody>
              <a:bodyPr/>
              <a:lstStyle/>
              <a:p>
                <a:endParaRPr lang="en-US"/>
              </a:p>
            </p:txBody>
          </p:sp>
          <p:sp>
            <p:nvSpPr>
              <p:cNvPr id="82009" name="Line 59"/>
              <p:cNvSpPr>
                <a:spLocks noChangeShapeType="1"/>
              </p:cNvSpPr>
              <p:nvPr/>
            </p:nvSpPr>
            <p:spPr bwMode="auto">
              <a:xfrm flipH="1">
                <a:off x="665" y="1383"/>
                <a:ext cx="35" cy="1"/>
              </a:xfrm>
              <a:prstGeom prst="line">
                <a:avLst/>
              </a:prstGeom>
              <a:noFill/>
              <a:ln w="19050">
                <a:solidFill>
                  <a:srgbClr val="027DC0"/>
                </a:solidFill>
                <a:round/>
                <a:headEnd/>
                <a:tailEnd/>
              </a:ln>
            </p:spPr>
            <p:txBody>
              <a:bodyPr/>
              <a:lstStyle/>
              <a:p>
                <a:endParaRPr lang="en-US"/>
              </a:p>
            </p:txBody>
          </p:sp>
        </p:grpSp>
        <p:sp>
          <p:nvSpPr>
            <p:cNvPr id="81986" name="Text Box 99"/>
            <p:cNvSpPr txBox="1">
              <a:spLocks noChangeArrowheads="1"/>
            </p:cNvSpPr>
            <p:nvPr/>
          </p:nvSpPr>
          <p:spPr bwMode="auto">
            <a:xfrm>
              <a:off x="395" y="3201"/>
              <a:ext cx="658" cy="189"/>
            </a:xfrm>
            <a:prstGeom prst="rect">
              <a:avLst/>
            </a:prstGeom>
            <a:noFill/>
            <a:ln w="38100" algn="ctr">
              <a:noFill/>
              <a:miter lim="800000"/>
              <a:headEnd/>
              <a:tailEnd/>
            </a:ln>
          </p:spPr>
          <p:txBody>
            <a:bodyPr>
              <a:spAutoFit/>
            </a:bodyPr>
            <a:lstStyle/>
            <a:p>
              <a:pPr algn="ctr">
                <a:lnSpc>
                  <a:spcPct val="75000"/>
                </a:lnSpc>
              </a:pPr>
              <a:r>
                <a:rPr lang="en-NZ" b="1"/>
                <a:t>x1</a:t>
              </a:r>
              <a:endParaRPr lang="en-GB" b="1"/>
            </a:p>
          </p:txBody>
        </p:sp>
        <p:sp>
          <p:nvSpPr>
            <p:cNvPr id="81987" name="Text Box 100"/>
            <p:cNvSpPr txBox="1">
              <a:spLocks noChangeArrowheads="1"/>
            </p:cNvSpPr>
            <p:nvPr/>
          </p:nvSpPr>
          <p:spPr bwMode="auto">
            <a:xfrm>
              <a:off x="802" y="3201"/>
              <a:ext cx="658" cy="189"/>
            </a:xfrm>
            <a:prstGeom prst="rect">
              <a:avLst/>
            </a:prstGeom>
            <a:noFill/>
            <a:ln w="38100" algn="ctr">
              <a:noFill/>
              <a:miter lim="800000"/>
              <a:headEnd/>
              <a:tailEnd/>
            </a:ln>
          </p:spPr>
          <p:txBody>
            <a:bodyPr>
              <a:spAutoFit/>
            </a:bodyPr>
            <a:lstStyle/>
            <a:p>
              <a:pPr algn="ctr">
                <a:lnSpc>
                  <a:spcPct val="75000"/>
                </a:lnSpc>
              </a:pPr>
              <a:r>
                <a:rPr lang="en-NZ" b="1"/>
                <a:t>x2</a:t>
              </a:r>
              <a:endParaRPr lang="en-GB" b="1"/>
            </a:p>
          </p:txBody>
        </p:sp>
        <p:sp>
          <p:nvSpPr>
            <p:cNvPr id="81988" name="Text Box 101"/>
            <p:cNvSpPr txBox="1">
              <a:spLocks noChangeArrowheads="1"/>
            </p:cNvSpPr>
            <p:nvPr/>
          </p:nvSpPr>
          <p:spPr bwMode="auto">
            <a:xfrm>
              <a:off x="1221" y="3201"/>
              <a:ext cx="658" cy="189"/>
            </a:xfrm>
            <a:prstGeom prst="rect">
              <a:avLst/>
            </a:prstGeom>
            <a:noFill/>
            <a:ln w="38100" algn="ctr">
              <a:noFill/>
              <a:miter lim="800000"/>
              <a:headEnd/>
              <a:tailEnd/>
            </a:ln>
          </p:spPr>
          <p:txBody>
            <a:bodyPr>
              <a:spAutoFit/>
            </a:bodyPr>
            <a:lstStyle/>
            <a:p>
              <a:pPr algn="ctr">
                <a:lnSpc>
                  <a:spcPct val="75000"/>
                </a:lnSpc>
              </a:pPr>
              <a:r>
                <a:rPr lang="en-NZ" b="1"/>
                <a:t>x3</a:t>
              </a:r>
              <a:endParaRPr lang="en-GB" b="1"/>
            </a:p>
          </p:txBody>
        </p:sp>
        <p:sp>
          <p:nvSpPr>
            <p:cNvPr id="10281" name="AutoShape 41"/>
            <p:cNvSpPr>
              <a:spLocks noChangeArrowheads="1"/>
            </p:cNvSpPr>
            <p:nvPr/>
          </p:nvSpPr>
          <p:spPr bwMode="auto">
            <a:xfrm>
              <a:off x="631" y="1833"/>
              <a:ext cx="272" cy="1280"/>
            </a:xfrm>
            <a:prstGeom prst="roundRect">
              <a:avLst>
                <a:gd name="adj" fmla="val 16667"/>
              </a:avLst>
            </a:prstGeom>
            <a:solidFill>
              <a:schemeClr val="accent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283" name="AutoShape 43"/>
            <p:cNvSpPr>
              <a:spLocks noChangeArrowheads="1"/>
            </p:cNvSpPr>
            <p:nvPr/>
          </p:nvSpPr>
          <p:spPr bwMode="auto">
            <a:xfrm>
              <a:off x="1015" y="1800"/>
              <a:ext cx="272" cy="1313"/>
            </a:xfrm>
            <a:prstGeom prst="roundRect">
              <a:avLst>
                <a:gd name="adj" fmla="val 16667"/>
              </a:avLst>
            </a:prstGeom>
            <a:solidFill>
              <a:schemeClr val="accent1"/>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285" name="AutoShape 45"/>
            <p:cNvSpPr>
              <a:spLocks noChangeArrowheads="1"/>
            </p:cNvSpPr>
            <p:nvPr/>
          </p:nvSpPr>
          <p:spPr bwMode="auto">
            <a:xfrm>
              <a:off x="1411" y="1763"/>
              <a:ext cx="272" cy="1350"/>
            </a:xfrm>
            <a:prstGeom prst="roundRect">
              <a:avLst>
                <a:gd name="adj" fmla="val 16667"/>
              </a:avLst>
            </a:prstGeom>
            <a:solidFill>
              <a:schemeClr val="tx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81992" name="Line 47"/>
            <p:cNvSpPr>
              <a:spLocks noChangeShapeType="1"/>
            </p:cNvSpPr>
            <p:nvPr/>
          </p:nvSpPr>
          <p:spPr bwMode="auto">
            <a:xfrm>
              <a:off x="551" y="3113"/>
              <a:ext cx="1273" cy="1"/>
            </a:xfrm>
            <a:prstGeom prst="line">
              <a:avLst/>
            </a:prstGeom>
            <a:noFill/>
            <a:ln w="25400">
              <a:solidFill>
                <a:schemeClr val="tx1"/>
              </a:solidFill>
              <a:round/>
              <a:headEnd/>
              <a:tailEnd/>
            </a:ln>
          </p:spPr>
          <p:txBody>
            <a:bodyPr/>
            <a:lstStyle/>
            <a:p>
              <a:endParaRPr lang="en-US"/>
            </a:p>
          </p:txBody>
        </p:sp>
        <p:sp>
          <p:nvSpPr>
            <p:cNvPr id="81993" name="Line 49"/>
            <p:cNvSpPr>
              <a:spLocks noChangeShapeType="1"/>
            </p:cNvSpPr>
            <p:nvPr/>
          </p:nvSpPr>
          <p:spPr bwMode="auto">
            <a:xfrm flipH="1">
              <a:off x="516" y="3113"/>
              <a:ext cx="35" cy="1"/>
            </a:xfrm>
            <a:prstGeom prst="line">
              <a:avLst/>
            </a:prstGeom>
            <a:noFill/>
            <a:ln w="25400">
              <a:solidFill>
                <a:schemeClr val="tx1"/>
              </a:solidFill>
              <a:round/>
              <a:headEnd/>
              <a:tailEnd/>
            </a:ln>
          </p:spPr>
          <p:txBody>
            <a:bodyPr/>
            <a:lstStyle/>
            <a:p>
              <a:endParaRPr lang="en-US"/>
            </a:p>
          </p:txBody>
        </p:sp>
        <p:sp>
          <p:nvSpPr>
            <p:cNvPr id="81994" name="Rectangle 50"/>
            <p:cNvSpPr>
              <a:spLocks noChangeArrowheads="1"/>
            </p:cNvSpPr>
            <p:nvPr/>
          </p:nvSpPr>
          <p:spPr bwMode="auto">
            <a:xfrm>
              <a:off x="424" y="3035"/>
              <a:ext cx="65" cy="155"/>
            </a:xfrm>
            <a:prstGeom prst="rect">
              <a:avLst/>
            </a:prstGeom>
            <a:noFill/>
            <a:ln w="9525">
              <a:noFill/>
              <a:miter lim="800000"/>
              <a:headEnd/>
              <a:tailEnd/>
            </a:ln>
          </p:spPr>
          <p:txBody>
            <a:bodyPr wrap="none" lIns="0" tIns="0" rIns="0" bIns="0">
              <a:spAutoFit/>
            </a:bodyPr>
            <a:lstStyle/>
            <a:p>
              <a:pPr algn="r"/>
              <a:r>
                <a:rPr lang="en-GB" sz="1600" b="1" dirty="0"/>
                <a:t>0</a:t>
              </a:r>
              <a:endParaRPr lang="en-GB" dirty="0"/>
            </a:p>
          </p:txBody>
        </p:sp>
        <p:sp>
          <p:nvSpPr>
            <p:cNvPr id="81995" name="Rectangle 52"/>
            <p:cNvSpPr>
              <a:spLocks noChangeArrowheads="1"/>
            </p:cNvSpPr>
            <p:nvPr/>
          </p:nvSpPr>
          <p:spPr bwMode="auto">
            <a:xfrm>
              <a:off x="424" y="2689"/>
              <a:ext cx="65" cy="155"/>
            </a:xfrm>
            <a:prstGeom prst="rect">
              <a:avLst/>
            </a:prstGeom>
            <a:noFill/>
            <a:ln w="9525">
              <a:noFill/>
              <a:miter lim="800000"/>
              <a:headEnd/>
              <a:tailEnd/>
            </a:ln>
          </p:spPr>
          <p:txBody>
            <a:bodyPr wrap="none" lIns="0" tIns="0" rIns="0" bIns="0">
              <a:spAutoFit/>
            </a:bodyPr>
            <a:lstStyle/>
            <a:p>
              <a:pPr algn="r"/>
              <a:r>
                <a:rPr lang="en-GB" sz="1600" b="1" dirty="0"/>
                <a:t>1</a:t>
              </a:r>
              <a:endParaRPr lang="en-GB" dirty="0"/>
            </a:p>
          </p:txBody>
        </p:sp>
        <p:sp>
          <p:nvSpPr>
            <p:cNvPr id="81996" name="Rectangle 54"/>
            <p:cNvSpPr>
              <a:spLocks noChangeArrowheads="1"/>
            </p:cNvSpPr>
            <p:nvPr/>
          </p:nvSpPr>
          <p:spPr bwMode="auto">
            <a:xfrm>
              <a:off x="424" y="2343"/>
              <a:ext cx="65" cy="155"/>
            </a:xfrm>
            <a:prstGeom prst="rect">
              <a:avLst/>
            </a:prstGeom>
            <a:noFill/>
            <a:ln w="9525">
              <a:noFill/>
              <a:miter lim="800000"/>
              <a:headEnd/>
              <a:tailEnd/>
            </a:ln>
          </p:spPr>
          <p:txBody>
            <a:bodyPr wrap="none" lIns="0" tIns="0" rIns="0" bIns="0">
              <a:spAutoFit/>
            </a:bodyPr>
            <a:lstStyle/>
            <a:p>
              <a:pPr algn="r"/>
              <a:r>
                <a:rPr lang="en-GB" sz="1600" b="1" dirty="0"/>
                <a:t>2</a:t>
              </a:r>
              <a:endParaRPr lang="en-GB" dirty="0"/>
            </a:p>
          </p:txBody>
        </p:sp>
        <p:sp>
          <p:nvSpPr>
            <p:cNvPr id="81997" name="Rectangle 56"/>
            <p:cNvSpPr>
              <a:spLocks noChangeArrowheads="1"/>
            </p:cNvSpPr>
            <p:nvPr/>
          </p:nvSpPr>
          <p:spPr bwMode="auto">
            <a:xfrm>
              <a:off x="424" y="1997"/>
              <a:ext cx="65" cy="155"/>
            </a:xfrm>
            <a:prstGeom prst="rect">
              <a:avLst/>
            </a:prstGeom>
            <a:noFill/>
            <a:ln w="9525">
              <a:noFill/>
              <a:miter lim="800000"/>
              <a:headEnd/>
              <a:tailEnd/>
            </a:ln>
          </p:spPr>
          <p:txBody>
            <a:bodyPr wrap="none" lIns="0" tIns="0" rIns="0" bIns="0">
              <a:spAutoFit/>
            </a:bodyPr>
            <a:lstStyle/>
            <a:p>
              <a:pPr algn="r"/>
              <a:r>
                <a:rPr lang="en-GB" sz="1600" b="1" dirty="0"/>
                <a:t>3</a:t>
              </a:r>
              <a:endParaRPr lang="en-GB" dirty="0"/>
            </a:p>
          </p:txBody>
        </p:sp>
        <p:sp>
          <p:nvSpPr>
            <p:cNvPr id="81998" name="Rectangle 58"/>
            <p:cNvSpPr>
              <a:spLocks noChangeArrowheads="1"/>
            </p:cNvSpPr>
            <p:nvPr/>
          </p:nvSpPr>
          <p:spPr bwMode="auto">
            <a:xfrm>
              <a:off x="424" y="1651"/>
              <a:ext cx="65" cy="155"/>
            </a:xfrm>
            <a:prstGeom prst="rect">
              <a:avLst/>
            </a:prstGeom>
            <a:noFill/>
            <a:ln w="9525">
              <a:noFill/>
              <a:miter lim="800000"/>
              <a:headEnd/>
              <a:tailEnd/>
            </a:ln>
          </p:spPr>
          <p:txBody>
            <a:bodyPr wrap="none" lIns="0" tIns="0" rIns="0" bIns="0">
              <a:spAutoFit/>
            </a:bodyPr>
            <a:lstStyle/>
            <a:p>
              <a:pPr algn="r"/>
              <a:r>
                <a:rPr lang="en-GB" sz="1600" b="1" dirty="0"/>
                <a:t>4</a:t>
              </a:r>
              <a:endParaRPr lang="en-GB" dirty="0"/>
            </a:p>
          </p:txBody>
        </p:sp>
        <p:sp>
          <p:nvSpPr>
            <p:cNvPr id="81999" name="Rectangle 60"/>
            <p:cNvSpPr>
              <a:spLocks noChangeArrowheads="1"/>
            </p:cNvSpPr>
            <p:nvPr/>
          </p:nvSpPr>
          <p:spPr bwMode="auto">
            <a:xfrm>
              <a:off x="424" y="1305"/>
              <a:ext cx="65" cy="155"/>
            </a:xfrm>
            <a:prstGeom prst="rect">
              <a:avLst/>
            </a:prstGeom>
            <a:noFill/>
            <a:ln w="9525">
              <a:noFill/>
              <a:miter lim="800000"/>
              <a:headEnd/>
              <a:tailEnd/>
            </a:ln>
          </p:spPr>
          <p:txBody>
            <a:bodyPr wrap="none" lIns="0" tIns="0" rIns="0" bIns="0">
              <a:spAutoFit/>
            </a:bodyPr>
            <a:lstStyle/>
            <a:p>
              <a:pPr algn="r"/>
              <a:r>
                <a:rPr lang="en-GB" sz="1600" b="1" dirty="0"/>
                <a:t>5</a:t>
              </a:r>
              <a:endParaRPr lang="en-GB" dirty="0"/>
            </a:p>
          </p:txBody>
        </p:sp>
        <p:sp>
          <p:nvSpPr>
            <p:cNvPr id="82000" name="Rectangle 63"/>
            <p:cNvSpPr>
              <a:spLocks noChangeArrowheads="1"/>
            </p:cNvSpPr>
            <p:nvPr/>
          </p:nvSpPr>
          <p:spPr bwMode="auto">
            <a:xfrm rot="16200000">
              <a:off x="-432" y="2098"/>
              <a:ext cx="1259" cy="271"/>
            </a:xfrm>
            <a:prstGeom prst="rect">
              <a:avLst/>
            </a:prstGeom>
            <a:noFill/>
            <a:ln w="9525">
              <a:noFill/>
              <a:miter lim="800000"/>
              <a:headEnd/>
              <a:tailEnd/>
            </a:ln>
          </p:spPr>
          <p:txBody>
            <a:bodyPr wrap="none" lIns="0" tIns="0" rIns="0" bIns="0">
              <a:spAutoFit/>
            </a:bodyPr>
            <a:lstStyle/>
            <a:p>
              <a:pPr algn="ctr"/>
              <a:r>
                <a:rPr lang="en-GB" sz="1400" b="1" dirty="0">
                  <a:effectLst>
                    <a:outerShdw blurRad="38100" dist="38100" dir="2700000" algn="tl">
                      <a:srgbClr val="000000">
                        <a:alpha val="43137"/>
                      </a:srgbClr>
                    </a:outerShdw>
                  </a:effectLst>
                </a:rPr>
                <a:t>Mean body weight change</a:t>
              </a:r>
              <a:br>
                <a:rPr lang="en-GB" sz="1400" b="1" dirty="0">
                  <a:effectLst>
                    <a:outerShdw blurRad="38100" dist="38100" dir="2700000" algn="tl">
                      <a:srgbClr val="000000">
                        <a:alpha val="43137"/>
                      </a:srgbClr>
                    </a:outerShdw>
                  </a:effectLst>
                </a:rPr>
              </a:br>
              <a:r>
                <a:rPr lang="en-GB" sz="1400" b="1" dirty="0">
                  <a:effectLst>
                    <a:outerShdw blurRad="38100" dist="38100" dir="2700000" algn="tl">
                      <a:srgbClr val="000000">
                        <a:alpha val="43137"/>
                      </a:srgbClr>
                    </a:outerShdw>
                  </a:effectLst>
                </a:rPr>
                <a:t>from baseline (kg)</a:t>
              </a:r>
              <a:endParaRPr lang="en-GB" sz="1400" dirty="0">
                <a:effectLst>
                  <a:outerShdw blurRad="38100" dist="38100" dir="2700000" algn="tl">
                    <a:srgbClr val="000000">
                      <a:alpha val="43137"/>
                    </a:srgbClr>
                  </a:outerShdw>
                </a:effectLst>
              </a:endParaRPr>
            </a:p>
          </p:txBody>
        </p:sp>
        <p:sp>
          <p:nvSpPr>
            <p:cNvPr id="82001" name="Text Box 96"/>
            <p:cNvSpPr txBox="1">
              <a:spLocks noChangeArrowheads="1"/>
            </p:cNvSpPr>
            <p:nvPr/>
          </p:nvSpPr>
          <p:spPr bwMode="auto">
            <a:xfrm>
              <a:off x="589" y="1896"/>
              <a:ext cx="341" cy="213"/>
            </a:xfrm>
            <a:prstGeom prst="rect">
              <a:avLst/>
            </a:prstGeom>
            <a:noFill/>
            <a:ln w="38100" algn="ctr">
              <a:noFill/>
              <a:miter lim="800000"/>
              <a:headEnd/>
              <a:tailEnd/>
            </a:ln>
          </p:spPr>
          <p:txBody>
            <a:bodyPr>
              <a:spAutoFit/>
            </a:bodyPr>
            <a:lstStyle/>
            <a:p>
              <a:pPr algn="ctr"/>
              <a:r>
                <a:rPr lang="en-NZ" sz="1600" b="1" dirty="0">
                  <a:solidFill>
                    <a:schemeClr val="bg1"/>
                  </a:solidFill>
                </a:rPr>
                <a:t>3.7</a:t>
              </a:r>
              <a:endParaRPr lang="en-GB" sz="1600" b="1" dirty="0">
                <a:solidFill>
                  <a:schemeClr val="bg1"/>
                </a:solidFill>
              </a:endParaRPr>
            </a:p>
          </p:txBody>
        </p:sp>
        <p:sp>
          <p:nvSpPr>
            <p:cNvPr id="82002" name="Text Box 97"/>
            <p:cNvSpPr txBox="1">
              <a:spLocks noChangeArrowheads="1"/>
            </p:cNvSpPr>
            <p:nvPr/>
          </p:nvSpPr>
          <p:spPr bwMode="auto">
            <a:xfrm>
              <a:off x="983" y="1856"/>
              <a:ext cx="335" cy="213"/>
            </a:xfrm>
            <a:prstGeom prst="rect">
              <a:avLst/>
            </a:prstGeom>
            <a:noFill/>
            <a:ln w="38100" algn="ctr">
              <a:noFill/>
              <a:miter lim="800000"/>
              <a:headEnd/>
              <a:tailEnd/>
            </a:ln>
          </p:spPr>
          <p:txBody>
            <a:bodyPr>
              <a:spAutoFit/>
            </a:bodyPr>
            <a:lstStyle/>
            <a:p>
              <a:pPr algn="ctr"/>
              <a:r>
                <a:rPr lang="en-NZ" sz="1600" b="1" dirty="0">
                  <a:solidFill>
                    <a:schemeClr val="bg1"/>
                  </a:solidFill>
                </a:rPr>
                <a:t>3.8</a:t>
              </a:r>
              <a:endParaRPr lang="en-GB" sz="1600" b="1" dirty="0">
                <a:solidFill>
                  <a:schemeClr val="bg1"/>
                </a:solidFill>
              </a:endParaRPr>
            </a:p>
          </p:txBody>
        </p:sp>
        <p:sp>
          <p:nvSpPr>
            <p:cNvPr id="82003" name="Text Box 98"/>
            <p:cNvSpPr txBox="1">
              <a:spLocks noChangeArrowheads="1"/>
            </p:cNvSpPr>
            <p:nvPr/>
          </p:nvSpPr>
          <p:spPr bwMode="auto">
            <a:xfrm>
              <a:off x="1379" y="1813"/>
              <a:ext cx="334" cy="213"/>
            </a:xfrm>
            <a:prstGeom prst="rect">
              <a:avLst/>
            </a:prstGeom>
            <a:noFill/>
            <a:ln w="38100" algn="ctr">
              <a:noFill/>
              <a:miter lim="800000"/>
              <a:headEnd/>
              <a:tailEnd/>
            </a:ln>
          </p:spPr>
          <p:txBody>
            <a:bodyPr>
              <a:spAutoFit/>
            </a:bodyPr>
            <a:lstStyle/>
            <a:p>
              <a:pPr algn="ctr"/>
              <a:r>
                <a:rPr lang="en-NZ" sz="1600" b="1" dirty="0">
                  <a:solidFill>
                    <a:schemeClr val="folHlink"/>
                  </a:solidFill>
                </a:rPr>
                <a:t>3.9</a:t>
              </a:r>
              <a:endParaRPr lang="en-GB" sz="1600" b="1" dirty="0">
                <a:solidFill>
                  <a:schemeClr val="folHlink"/>
                </a:solidFill>
              </a:endParaRPr>
            </a:p>
          </p:txBody>
        </p:sp>
        <p:sp>
          <p:nvSpPr>
            <p:cNvPr id="82004" name="Rectangle 66"/>
            <p:cNvSpPr>
              <a:spLocks noChangeArrowheads="1"/>
            </p:cNvSpPr>
            <p:nvPr/>
          </p:nvSpPr>
          <p:spPr bwMode="auto">
            <a:xfrm>
              <a:off x="701" y="3403"/>
              <a:ext cx="805" cy="176"/>
            </a:xfrm>
            <a:prstGeom prst="rect">
              <a:avLst/>
            </a:prstGeom>
            <a:noFill/>
            <a:ln w="25400" algn="ctr">
              <a:noFill/>
              <a:miter lim="800000"/>
              <a:headEnd/>
              <a:tailEnd/>
            </a:ln>
          </p:spPr>
          <p:txBody>
            <a:bodyPr>
              <a:spAutoFit/>
            </a:bodyPr>
            <a:lstStyle/>
            <a:p>
              <a:pPr algn="ctr">
                <a:lnSpc>
                  <a:spcPct val="75000"/>
                </a:lnSpc>
              </a:pPr>
              <a:r>
                <a:rPr lang="en-NZ" sz="1600" b="1" dirty="0" err="1"/>
                <a:t>Glulisine</a:t>
              </a:r>
              <a:endParaRPr lang="en-GB" sz="1600" b="1" dirty="0"/>
            </a:p>
          </p:txBody>
        </p:sp>
      </p:grpSp>
      <p:grpSp>
        <p:nvGrpSpPr>
          <p:cNvPr id="4" name="Group 142"/>
          <p:cNvGrpSpPr>
            <a:grpSpLocks/>
          </p:cNvGrpSpPr>
          <p:nvPr/>
        </p:nvGrpSpPr>
        <p:grpSpPr bwMode="auto">
          <a:xfrm>
            <a:off x="3182947" y="2068513"/>
            <a:ext cx="2889251" cy="3603626"/>
            <a:chOff x="1914" y="1303"/>
            <a:chExt cx="1820" cy="2270"/>
          </a:xfrm>
        </p:grpSpPr>
        <p:grpSp>
          <p:nvGrpSpPr>
            <p:cNvPr id="5" name="Group 91"/>
            <p:cNvGrpSpPr>
              <a:grpSpLocks/>
            </p:cNvGrpSpPr>
            <p:nvPr/>
          </p:nvGrpSpPr>
          <p:grpSpPr bwMode="auto">
            <a:xfrm>
              <a:off x="2363" y="1381"/>
              <a:ext cx="1315" cy="1299"/>
              <a:chOff x="2472" y="1381"/>
              <a:chExt cx="35" cy="1299"/>
            </a:xfrm>
          </p:grpSpPr>
          <p:sp>
            <p:nvSpPr>
              <p:cNvPr id="81981" name="Line 81"/>
              <p:cNvSpPr>
                <a:spLocks noChangeShapeType="1"/>
              </p:cNvSpPr>
              <p:nvPr/>
            </p:nvSpPr>
            <p:spPr bwMode="auto">
              <a:xfrm flipH="1">
                <a:off x="2472" y="2679"/>
                <a:ext cx="35" cy="1"/>
              </a:xfrm>
              <a:prstGeom prst="line">
                <a:avLst/>
              </a:prstGeom>
              <a:noFill/>
              <a:ln w="19050">
                <a:solidFill>
                  <a:srgbClr val="027DC0"/>
                </a:solidFill>
                <a:round/>
                <a:headEnd/>
                <a:tailEnd/>
              </a:ln>
            </p:spPr>
            <p:txBody>
              <a:bodyPr/>
              <a:lstStyle/>
              <a:p>
                <a:endParaRPr lang="en-US"/>
              </a:p>
            </p:txBody>
          </p:sp>
          <p:sp>
            <p:nvSpPr>
              <p:cNvPr id="81982" name="Line 83"/>
              <p:cNvSpPr>
                <a:spLocks noChangeShapeType="1"/>
              </p:cNvSpPr>
              <p:nvPr/>
            </p:nvSpPr>
            <p:spPr bwMode="auto">
              <a:xfrm flipH="1">
                <a:off x="2472" y="2246"/>
                <a:ext cx="35" cy="1"/>
              </a:xfrm>
              <a:prstGeom prst="line">
                <a:avLst/>
              </a:prstGeom>
              <a:noFill/>
              <a:ln w="19050">
                <a:solidFill>
                  <a:srgbClr val="027DC0"/>
                </a:solidFill>
                <a:round/>
                <a:headEnd/>
                <a:tailEnd/>
              </a:ln>
            </p:spPr>
            <p:txBody>
              <a:bodyPr/>
              <a:lstStyle/>
              <a:p>
                <a:endParaRPr lang="en-US"/>
              </a:p>
            </p:txBody>
          </p:sp>
          <p:sp>
            <p:nvSpPr>
              <p:cNvPr id="81983" name="Line 85"/>
              <p:cNvSpPr>
                <a:spLocks noChangeShapeType="1"/>
              </p:cNvSpPr>
              <p:nvPr/>
            </p:nvSpPr>
            <p:spPr bwMode="auto">
              <a:xfrm flipH="1">
                <a:off x="2472" y="1814"/>
                <a:ext cx="35" cy="1"/>
              </a:xfrm>
              <a:prstGeom prst="line">
                <a:avLst/>
              </a:prstGeom>
              <a:noFill/>
              <a:ln w="19050">
                <a:solidFill>
                  <a:srgbClr val="027DC0"/>
                </a:solidFill>
                <a:round/>
                <a:headEnd/>
                <a:tailEnd/>
              </a:ln>
            </p:spPr>
            <p:txBody>
              <a:bodyPr/>
              <a:lstStyle/>
              <a:p>
                <a:endParaRPr lang="en-US"/>
              </a:p>
            </p:txBody>
          </p:sp>
          <p:sp>
            <p:nvSpPr>
              <p:cNvPr id="81984" name="Line 87"/>
              <p:cNvSpPr>
                <a:spLocks noChangeShapeType="1"/>
              </p:cNvSpPr>
              <p:nvPr/>
            </p:nvSpPr>
            <p:spPr bwMode="auto">
              <a:xfrm flipH="1">
                <a:off x="2472" y="1381"/>
                <a:ext cx="35" cy="1"/>
              </a:xfrm>
              <a:prstGeom prst="line">
                <a:avLst/>
              </a:prstGeom>
              <a:noFill/>
              <a:ln w="19050">
                <a:solidFill>
                  <a:srgbClr val="027DC0"/>
                </a:solidFill>
                <a:round/>
                <a:headEnd/>
                <a:tailEnd/>
              </a:ln>
            </p:spPr>
            <p:txBody>
              <a:bodyPr/>
              <a:lstStyle/>
              <a:p>
                <a:endParaRPr lang="en-US"/>
              </a:p>
            </p:txBody>
          </p:sp>
        </p:grpSp>
        <p:sp>
          <p:nvSpPr>
            <p:cNvPr id="10311" name="AutoShape 71"/>
            <p:cNvSpPr>
              <a:spLocks noChangeArrowheads="1"/>
            </p:cNvSpPr>
            <p:nvPr/>
          </p:nvSpPr>
          <p:spPr bwMode="auto">
            <a:xfrm>
              <a:off x="2441" y="2057"/>
              <a:ext cx="272" cy="1055"/>
            </a:xfrm>
            <a:prstGeom prst="roundRect">
              <a:avLst>
                <a:gd name="adj" fmla="val 16667"/>
              </a:avLst>
            </a:prstGeom>
            <a:solidFill>
              <a:schemeClr val="accent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313" name="AutoShape 73"/>
            <p:cNvSpPr>
              <a:spLocks noChangeArrowheads="1"/>
            </p:cNvSpPr>
            <p:nvPr/>
          </p:nvSpPr>
          <p:spPr bwMode="auto">
            <a:xfrm>
              <a:off x="2862" y="1997"/>
              <a:ext cx="272" cy="1115"/>
            </a:xfrm>
            <a:prstGeom prst="roundRect">
              <a:avLst>
                <a:gd name="adj" fmla="val 16667"/>
              </a:avLst>
            </a:prstGeom>
            <a:solidFill>
              <a:schemeClr val="accent1"/>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315" name="AutoShape 75"/>
            <p:cNvSpPr>
              <a:spLocks noChangeArrowheads="1"/>
            </p:cNvSpPr>
            <p:nvPr/>
          </p:nvSpPr>
          <p:spPr bwMode="auto">
            <a:xfrm>
              <a:off x="3270" y="1632"/>
              <a:ext cx="272" cy="1480"/>
            </a:xfrm>
            <a:prstGeom prst="roundRect">
              <a:avLst>
                <a:gd name="adj" fmla="val 16667"/>
              </a:avLst>
            </a:prstGeom>
            <a:solidFill>
              <a:schemeClr val="tx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81966" name="Rectangle 80"/>
            <p:cNvSpPr>
              <a:spLocks noChangeArrowheads="1"/>
            </p:cNvSpPr>
            <p:nvPr/>
          </p:nvSpPr>
          <p:spPr bwMode="auto">
            <a:xfrm>
              <a:off x="2281" y="3034"/>
              <a:ext cx="65" cy="155"/>
            </a:xfrm>
            <a:prstGeom prst="rect">
              <a:avLst/>
            </a:prstGeom>
            <a:noFill/>
            <a:ln w="9525">
              <a:noFill/>
              <a:miter lim="800000"/>
              <a:headEnd/>
              <a:tailEnd/>
            </a:ln>
          </p:spPr>
          <p:txBody>
            <a:bodyPr wrap="none" lIns="0" tIns="0" rIns="0" bIns="0">
              <a:spAutoFit/>
            </a:bodyPr>
            <a:lstStyle/>
            <a:p>
              <a:pPr algn="r"/>
              <a:r>
                <a:rPr lang="en-GB" sz="1600" b="1" dirty="0"/>
                <a:t>0</a:t>
              </a:r>
            </a:p>
          </p:txBody>
        </p:sp>
        <p:sp>
          <p:nvSpPr>
            <p:cNvPr id="81967" name="Rectangle 82"/>
            <p:cNvSpPr>
              <a:spLocks noChangeArrowheads="1"/>
            </p:cNvSpPr>
            <p:nvPr/>
          </p:nvSpPr>
          <p:spPr bwMode="auto">
            <a:xfrm>
              <a:off x="2281" y="2601"/>
              <a:ext cx="65" cy="155"/>
            </a:xfrm>
            <a:prstGeom prst="rect">
              <a:avLst/>
            </a:prstGeom>
            <a:noFill/>
            <a:ln w="9525">
              <a:noFill/>
              <a:miter lim="800000"/>
              <a:headEnd/>
              <a:tailEnd/>
            </a:ln>
          </p:spPr>
          <p:txBody>
            <a:bodyPr wrap="none" lIns="0" tIns="0" rIns="0" bIns="0">
              <a:spAutoFit/>
            </a:bodyPr>
            <a:lstStyle/>
            <a:p>
              <a:pPr algn="r"/>
              <a:r>
                <a:rPr lang="en-GB" sz="1600" b="1" dirty="0"/>
                <a:t>5</a:t>
              </a:r>
            </a:p>
          </p:txBody>
        </p:sp>
        <p:sp>
          <p:nvSpPr>
            <p:cNvPr id="81968" name="Rectangle 84"/>
            <p:cNvSpPr>
              <a:spLocks noChangeArrowheads="1"/>
            </p:cNvSpPr>
            <p:nvPr/>
          </p:nvSpPr>
          <p:spPr bwMode="auto">
            <a:xfrm>
              <a:off x="2217" y="2169"/>
              <a:ext cx="129" cy="155"/>
            </a:xfrm>
            <a:prstGeom prst="rect">
              <a:avLst/>
            </a:prstGeom>
            <a:noFill/>
            <a:ln w="9525">
              <a:noFill/>
              <a:miter lim="800000"/>
              <a:headEnd/>
              <a:tailEnd/>
            </a:ln>
          </p:spPr>
          <p:txBody>
            <a:bodyPr wrap="none" lIns="0" tIns="0" rIns="0" bIns="0">
              <a:spAutoFit/>
            </a:bodyPr>
            <a:lstStyle/>
            <a:p>
              <a:pPr algn="r"/>
              <a:r>
                <a:rPr lang="en-GB" sz="1600" b="1" dirty="0"/>
                <a:t>10</a:t>
              </a:r>
            </a:p>
          </p:txBody>
        </p:sp>
        <p:sp>
          <p:nvSpPr>
            <p:cNvPr id="81969" name="Rectangle 86"/>
            <p:cNvSpPr>
              <a:spLocks noChangeArrowheads="1"/>
            </p:cNvSpPr>
            <p:nvPr/>
          </p:nvSpPr>
          <p:spPr bwMode="auto">
            <a:xfrm>
              <a:off x="2217" y="1736"/>
              <a:ext cx="129" cy="155"/>
            </a:xfrm>
            <a:prstGeom prst="rect">
              <a:avLst/>
            </a:prstGeom>
            <a:noFill/>
            <a:ln w="9525">
              <a:noFill/>
              <a:miter lim="800000"/>
              <a:headEnd/>
              <a:tailEnd/>
            </a:ln>
          </p:spPr>
          <p:txBody>
            <a:bodyPr wrap="none" lIns="0" tIns="0" rIns="0" bIns="0">
              <a:spAutoFit/>
            </a:bodyPr>
            <a:lstStyle/>
            <a:p>
              <a:pPr algn="r"/>
              <a:r>
                <a:rPr lang="en-GB" sz="1600" b="1" dirty="0"/>
                <a:t>15</a:t>
              </a:r>
            </a:p>
          </p:txBody>
        </p:sp>
        <p:sp>
          <p:nvSpPr>
            <p:cNvPr id="81970" name="Rectangle 88"/>
            <p:cNvSpPr>
              <a:spLocks noChangeArrowheads="1"/>
            </p:cNvSpPr>
            <p:nvPr/>
          </p:nvSpPr>
          <p:spPr bwMode="auto">
            <a:xfrm>
              <a:off x="2217" y="1303"/>
              <a:ext cx="129" cy="155"/>
            </a:xfrm>
            <a:prstGeom prst="rect">
              <a:avLst/>
            </a:prstGeom>
            <a:noFill/>
            <a:ln w="9525">
              <a:noFill/>
              <a:miter lim="800000"/>
              <a:headEnd/>
              <a:tailEnd/>
            </a:ln>
          </p:spPr>
          <p:txBody>
            <a:bodyPr wrap="none" lIns="0" tIns="0" rIns="0" bIns="0">
              <a:spAutoFit/>
            </a:bodyPr>
            <a:lstStyle/>
            <a:p>
              <a:pPr algn="r"/>
              <a:r>
                <a:rPr lang="en-GB" sz="1600" b="1" dirty="0"/>
                <a:t>20</a:t>
              </a:r>
            </a:p>
          </p:txBody>
        </p:sp>
        <p:sp>
          <p:nvSpPr>
            <p:cNvPr id="81971" name="Text Box 99"/>
            <p:cNvSpPr txBox="1">
              <a:spLocks noChangeArrowheads="1"/>
            </p:cNvSpPr>
            <p:nvPr/>
          </p:nvSpPr>
          <p:spPr bwMode="auto">
            <a:xfrm>
              <a:off x="2250" y="3195"/>
              <a:ext cx="658" cy="189"/>
            </a:xfrm>
            <a:prstGeom prst="rect">
              <a:avLst/>
            </a:prstGeom>
            <a:noFill/>
            <a:ln w="38100" algn="ctr">
              <a:noFill/>
              <a:miter lim="800000"/>
              <a:headEnd/>
              <a:tailEnd/>
            </a:ln>
          </p:spPr>
          <p:txBody>
            <a:bodyPr>
              <a:spAutoFit/>
            </a:bodyPr>
            <a:lstStyle/>
            <a:p>
              <a:pPr algn="ctr">
                <a:lnSpc>
                  <a:spcPct val="75000"/>
                </a:lnSpc>
              </a:pPr>
              <a:r>
                <a:rPr lang="en-NZ" b="1"/>
                <a:t>x1</a:t>
              </a:r>
              <a:endParaRPr lang="en-GB" b="1"/>
            </a:p>
          </p:txBody>
        </p:sp>
        <p:sp>
          <p:nvSpPr>
            <p:cNvPr id="81972" name="Text Box 100"/>
            <p:cNvSpPr txBox="1">
              <a:spLocks noChangeArrowheads="1"/>
            </p:cNvSpPr>
            <p:nvPr/>
          </p:nvSpPr>
          <p:spPr bwMode="auto">
            <a:xfrm>
              <a:off x="2657" y="3195"/>
              <a:ext cx="658" cy="189"/>
            </a:xfrm>
            <a:prstGeom prst="rect">
              <a:avLst/>
            </a:prstGeom>
            <a:noFill/>
            <a:ln w="38100" algn="ctr">
              <a:noFill/>
              <a:miter lim="800000"/>
              <a:headEnd/>
              <a:tailEnd/>
            </a:ln>
          </p:spPr>
          <p:txBody>
            <a:bodyPr>
              <a:spAutoFit/>
            </a:bodyPr>
            <a:lstStyle/>
            <a:p>
              <a:pPr algn="ctr">
                <a:lnSpc>
                  <a:spcPct val="75000"/>
                </a:lnSpc>
              </a:pPr>
              <a:r>
                <a:rPr lang="en-NZ" b="1"/>
                <a:t>x2</a:t>
              </a:r>
              <a:endParaRPr lang="en-GB" b="1"/>
            </a:p>
          </p:txBody>
        </p:sp>
        <p:sp>
          <p:nvSpPr>
            <p:cNvPr id="81973" name="Text Box 101"/>
            <p:cNvSpPr txBox="1">
              <a:spLocks noChangeArrowheads="1"/>
            </p:cNvSpPr>
            <p:nvPr/>
          </p:nvSpPr>
          <p:spPr bwMode="auto">
            <a:xfrm>
              <a:off x="3076" y="3195"/>
              <a:ext cx="658" cy="189"/>
            </a:xfrm>
            <a:prstGeom prst="rect">
              <a:avLst/>
            </a:prstGeom>
            <a:noFill/>
            <a:ln w="38100" algn="ctr">
              <a:noFill/>
              <a:miter lim="800000"/>
              <a:headEnd/>
              <a:tailEnd/>
            </a:ln>
          </p:spPr>
          <p:txBody>
            <a:bodyPr>
              <a:spAutoFit/>
            </a:bodyPr>
            <a:lstStyle/>
            <a:p>
              <a:pPr algn="ctr">
                <a:lnSpc>
                  <a:spcPct val="75000"/>
                </a:lnSpc>
              </a:pPr>
              <a:r>
                <a:rPr lang="en-NZ" b="1"/>
                <a:t>x3</a:t>
              </a:r>
              <a:endParaRPr lang="en-GB" b="1"/>
            </a:p>
          </p:txBody>
        </p:sp>
        <p:sp>
          <p:nvSpPr>
            <p:cNvPr id="81974" name="Line 95"/>
            <p:cNvSpPr>
              <a:spLocks noChangeShapeType="1"/>
            </p:cNvSpPr>
            <p:nvPr/>
          </p:nvSpPr>
          <p:spPr bwMode="auto">
            <a:xfrm>
              <a:off x="2406" y="3107"/>
              <a:ext cx="1273" cy="1"/>
            </a:xfrm>
            <a:prstGeom prst="line">
              <a:avLst/>
            </a:prstGeom>
            <a:noFill/>
            <a:ln w="25400">
              <a:solidFill>
                <a:schemeClr val="tx1"/>
              </a:solidFill>
              <a:round/>
              <a:headEnd/>
              <a:tailEnd/>
            </a:ln>
          </p:spPr>
          <p:txBody>
            <a:bodyPr/>
            <a:lstStyle/>
            <a:p>
              <a:endParaRPr lang="en-US"/>
            </a:p>
          </p:txBody>
        </p:sp>
        <p:sp>
          <p:nvSpPr>
            <p:cNvPr id="81975" name="Line 96"/>
            <p:cNvSpPr>
              <a:spLocks noChangeShapeType="1"/>
            </p:cNvSpPr>
            <p:nvPr/>
          </p:nvSpPr>
          <p:spPr bwMode="auto">
            <a:xfrm flipH="1">
              <a:off x="2371" y="3107"/>
              <a:ext cx="35" cy="1"/>
            </a:xfrm>
            <a:prstGeom prst="line">
              <a:avLst/>
            </a:prstGeom>
            <a:noFill/>
            <a:ln w="25400">
              <a:solidFill>
                <a:schemeClr val="tx1"/>
              </a:solidFill>
              <a:round/>
              <a:headEnd/>
              <a:tailEnd/>
            </a:ln>
          </p:spPr>
          <p:txBody>
            <a:bodyPr/>
            <a:lstStyle/>
            <a:p>
              <a:endParaRPr lang="en-US"/>
            </a:p>
          </p:txBody>
        </p:sp>
        <p:sp>
          <p:nvSpPr>
            <p:cNvPr id="81976" name="Rectangle 97"/>
            <p:cNvSpPr>
              <a:spLocks noChangeArrowheads="1"/>
            </p:cNvSpPr>
            <p:nvPr/>
          </p:nvSpPr>
          <p:spPr bwMode="auto">
            <a:xfrm>
              <a:off x="2564" y="3397"/>
              <a:ext cx="805" cy="176"/>
            </a:xfrm>
            <a:prstGeom prst="rect">
              <a:avLst/>
            </a:prstGeom>
            <a:noFill/>
            <a:ln w="25400" algn="ctr">
              <a:noFill/>
              <a:miter lim="800000"/>
              <a:headEnd/>
              <a:tailEnd/>
            </a:ln>
          </p:spPr>
          <p:txBody>
            <a:bodyPr>
              <a:spAutoFit/>
            </a:bodyPr>
            <a:lstStyle/>
            <a:p>
              <a:pPr algn="ctr">
                <a:lnSpc>
                  <a:spcPct val="75000"/>
                </a:lnSpc>
              </a:pPr>
              <a:r>
                <a:rPr lang="en-NZ" sz="1600" b="1" dirty="0" err="1"/>
                <a:t>Glulisine</a:t>
              </a:r>
              <a:endParaRPr lang="en-GB" sz="1600" b="1" dirty="0"/>
            </a:p>
          </p:txBody>
        </p:sp>
        <p:sp>
          <p:nvSpPr>
            <p:cNvPr id="81977" name="Rectangle 98"/>
            <p:cNvSpPr>
              <a:spLocks noChangeArrowheads="1"/>
            </p:cNvSpPr>
            <p:nvPr/>
          </p:nvSpPr>
          <p:spPr bwMode="auto">
            <a:xfrm rot="16200000">
              <a:off x="1328" y="2082"/>
              <a:ext cx="1443" cy="271"/>
            </a:xfrm>
            <a:prstGeom prst="rect">
              <a:avLst/>
            </a:prstGeom>
            <a:noFill/>
            <a:ln w="9525">
              <a:noFill/>
              <a:miter lim="800000"/>
              <a:headEnd/>
              <a:tailEnd/>
            </a:ln>
          </p:spPr>
          <p:txBody>
            <a:bodyPr wrap="none" lIns="0" tIns="0" rIns="0" bIns="0">
              <a:spAutoFit/>
            </a:bodyPr>
            <a:lstStyle/>
            <a:p>
              <a:pPr algn="ctr"/>
              <a:r>
                <a:rPr lang="en-GB" sz="1400" b="1" dirty="0">
                  <a:effectLst>
                    <a:outerShdw blurRad="38100" dist="38100" dir="2700000" algn="tl">
                      <a:srgbClr val="000000">
                        <a:alpha val="43137"/>
                      </a:srgbClr>
                    </a:outerShdw>
                  </a:effectLst>
                </a:rPr>
                <a:t>Confirmed symptomatic hypo</a:t>
              </a:r>
              <a:br>
                <a:rPr lang="en-GB" sz="1400" b="1" dirty="0">
                  <a:effectLst>
                    <a:outerShdw blurRad="38100" dist="38100" dir="2700000" algn="tl">
                      <a:srgbClr val="000000">
                        <a:alpha val="43137"/>
                      </a:srgbClr>
                    </a:outerShdw>
                  </a:effectLst>
                </a:rPr>
              </a:br>
              <a:r>
                <a:rPr lang="en-GB" sz="1400" b="1" dirty="0">
                  <a:effectLst>
                    <a:outerShdw blurRad="38100" dist="38100" dir="2700000" algn="tl">
                      <a:srgbClr val="000000">
                        <a:alpha val="43137"/>
                      </a:srgbClr>
                    </a:outerShdw>
                  </a:effectLst>
                </a:rPr>
                <a:t>(event/patient-year)</a:t>
              </a:r>
              <a:endParaRPr lang="en-GB" sz="1400" dirty="0">
                <a:effectLst>
                  <a:outerShdw blurRad="38100" dist="38100" dir="2700000" algn="tl">
                    <a:srgbClr val="000000">
                      <a:alpha val="43137"/>
                    </a:srgbClr>
                  </a:outerShdw>
                </a:effectLst>
              </a:endParaRPr>
            </a:p>
          </p:txBody>
        </p:sp>
        <p:sp>
          <p:nvSpPr>
            <p:cNvPr id="81978" name="Text Box 108"/>
            <p:cNvSpPr txBox="1">
              <a:spLocks noChangeArrowheads="1"/>
            </p:cNvSpPr>
            <p:nvPr/>
          </p:nvSpPr>
          <p:spPr bwMode="auto">
            <a:xfrm>
              <a:off x="2376" y="2097"/>
              <a:ext cx="385" cy="204"/>
            </a:xfrm>
            <a:prstGeom prst="rect">
              <a:avLst/>
            </a:prstGeom>
            <a:noFill/>
            <a:ln w="38100" algn="ctr">
              <a:noFill/>
              <a:miter lim="800000"/>
              <a:headEnd/>
              <a:tailEnd/>
            </a:ln>
          </p:spPr>
          <p:txBody>
            <a:bodyPr>
              <a:spAutoFit/>
            </a:bodyPr>
            <a:lstStyle/>
            <a:p>
              <a:pPr algn="ctr"/>
              <a:r>
                <a:rPr lang="en-NZ" sz="1500" b="1" dirty="0">
                  <a:solidFill>
                    <a:schemeClr val="bg1"/>
                  </a:solidFill>
                </a:rPr>
                <a:t>12.2</a:t>
              </a:r>
              <a:endParaRPr lang="en-GB" sz="1500" b="1" dirty="0">
                <a:solidFill>
                  <a:schemeClr val="bg1"/>
                </a:solidFill>
              </a:endParaRPr>
            </a:p>
          </p:txBody>
        </p:sp>
        <p:sp>
          <p:nvSpPr>
            <p:cNvPr id="81979" name="Text Box 109"/>
            <p:cNvSpPr txBox="1">
              <a:spLocks noChangeArrowheads="1"/>
            </p:cNvSpPr>
            <p:nvPr/>
          </p:nvSpPr>
          <p:spPr bwMode="auto">
            <a:xfrm>
              <a:off x="2806" y="2031"/>
              <a:ext cx="386" cy="204"/>
            </a:xfrm>
            <a:prstGeom prst="rect">
              <a:avLst/>
            </a:prstGeom>
            <a:noFill/>
            <a:ln w="38100" algn="ctr">
              <a:noFill/>
              <a:miter lim="800000"/>
              <a:headEnd/>
              <a:tailEnd/>
            </a:ln>
          </p:spPr>
          <p:txBody>
            <a:bodyPr>
              <a:spAutoFit/>
            </a:bodyPr>
            <a:lstStyle/>
            <a:p>
              <a:pPr algn="ctr"/>
              <a:r>
                <a:rPr lang="en-NZ" sz="1500" b="1" dirty="0">
                  <a:solidFill>
                    <a:schemeClr val="bg1"/>
                  </a:solidFill>
                </a:rPr>
                <a:t>12.9</a:t>
              </a:r>
              <a:endParaRPr lang="en-GB" sz="1500" b="1" dirty="0">
                <a:solidFill>
                  <a:schemeClr val="bg1"/>
                </a:solidFill>
              </a:endParaRPr>
            </a:p>
          </p:txBody>
        </p:sp>
        <p:sp>
          <p:nvSpPr>
            <p:cNvPr id="81980" name="Text Box 110"/>
            <p:cNvSpPr txBox="1">
              <a:spLocks noChangeArrowheads="1"/>
            </p:cNvSpPr>
            <p:nvPr/>
          </p:nvSpPr>
          <p:spPr bwMode="auto">
            <a:xfrm>
              <a:off x="3198" y="1664"/>
              <a:ext cx="408" cy="204"/>
            </a:xfrm>
            <a:prstGeom prst="rect">
              <a:avLst/>
            </a:prstGeom>
            <a:noFill/>
            <a:ln w="38100" algn="ctr">
              <a:noFill/>
              <a:miter lim="800000"/>
              <a:headEnd/>
              <a:tailEnd/>
            </a:ln>
          </p:spPr>
          <p:txBody>
            <a:bodyPr>
              <a:spAutoFit/>
            </a:bodyPr>
            <a:lstStyle/>
            <a:p>
              <a:pPr algn="ctr"/>
              <a:r>
                <a:rPr lang="en-NZ" sz="1500" b="1" dirty="0">
                  <a:solidFill>
                    <a:schemeClr val="folHlink"/>
                  </a:solidFill>
                </a:rPr>
                <a:t>17.1</a:t>
              </a:r>
              <a:endParaRPr lang="en-GB" sz="1500" b="1" dirty="0">
                <a:solidFill>
                  <a:schemeClr val="folHlink"/>
                </a:solidFill>
              </a:endParaRPr>
            </a:p>
          </p:txBody>
        </p:sp>
      </p:grpSp>
      <p:grpSp>
        <p:nvGrpSpPr>
          <p:cNvPr id="6" name="Group 144"/>
          <p:cNvGrpSpPr>
            <a:grpSpLocks/>
          </p:cNvGrpSpPr>
          <p:nvPr/>
        </p:nvGrpSpPr>
        <p:grpSpPr bwMode="auto">
          <a:xfrm>
            <a:off x="6215096" y="2081213"/>
            <a:ext cx="3071813" cy="3595688"/>
            <a:chOff x="3835" y="1311"/>
            <a:chExt cx="1935" cy="2265"/>
          </a:xfrm>
        </p:grpSpPr>
        <p:grpSp>
          <p:nvGrpSpPr>
            <p:cNvPr id="7" name="Group 139"/>
            <p:cNvGrpSpPr>
              <a:grpSpLocks/>
            </p:cNvGrpSpPr>
            <p:nvPr/>
          </p:nvGrpSpPr>
          <p:grpSpPr bwMode="auto">
            <a:xfrm>
              <a:off x="4385" y="1389"/>
              <a:ext cx="1262" cy="1483"/>
              <a:chOff x="4385" y="1389"/>
              <a:chExt cx="35" cy="1483"/>
            </a:xfrm>
          </p:grpSpPr>
          <p:sp>
            <p:nvSpPr>
              <p:cNvPr id="81955" name="Line 113"/>
              <p:cNvSpPr>
                <a:spLocks noChangeShapeType="1"/>
              </p:cNvSpPr>
              <p:nvPr/>
            </p:nvSpPr>
            <p:spPr bwMode="auto">
              <a:xfrm flipH="1">
                <a:off x="4385" y="2871"/>
                <a:ext cx="35" cy="1"/>
              </a:xfrm>
              <a:prstGeom prst="line">
                <a:avLst/>
              </a:prstGeom>
              <a:noFill/>
              <a:ln w="19050">
                <a:solidFill>
                  <a:srgbClr val="027DC0"/>
                </a:solidFill>
                <a:round/>
                <a:headEnd/>
                <a:tailEnd/>
              </a:ln>
            </p:spPr>
            <p:txBody>
              <a:bodyPr/>
              <a:lstStyle/>
              <a:p>
                <a:endParaRPr lang="en-US"/>
              </a:p>
            </p:txBody>
          </p:sp>
          <p:sp>
            <p:nvSpPr>
              <p:cNvPr id="81956" name="Line 115"/>
              <p:cNvSpPr>
                <a:spLocks noChangeShapeType="1"/>
              </p:cNvSpPr>
              <p:nvPr/>
            </p:nvSpPr>
            <p:spPr bwMode="auto">
              <a:xfrm flipH="1">
                <a:off x="4385" y="2624"/>
                <a:ext cx="35" cy="1"/>
              </a:xfrm>
              <a:prstGeom prst="line">
                <a:avLst/>
              </a:prstGeom>
              <a:noFill/>
              <a:ln w="19050">
                <a:solidFill>
                  <a:srgbClr val="027DC0"/>
                </a:solidFill>
                <a:round/>
                <a:headEnd/>
                <a:tailEnd/>
              </a:ln>
            </p:spPr>
            <p:txBody>
              <a:bodyPr/>
              <a:lstStyle/>
              <a:p>
                <a:endParaRPr lang="en-US"/>
              </a:p>
            </p:txBody>
          </p:sp>
          <p:sp>
            <p:nvSpPr>
              <p:cNvPr id="81957" name="Line 117"/>
              <p:cNvSpPr>
                <a:spLocks noChangeShapeType="1"/>
              </p:cNvSpPr>
              <p:nvPr/>
            </p:nvSpPr>
            <p:spPr bwMode="auto">
              <a:xfrm flipH="1">
                <a:off x="4385" y="2377"/>
                <a:ext cx="35" cy="1"/>
              </a:xfrm>
              <a:prstGeom prst="line">
                <a:avLst/>
              </a:prstGeom>
              <a:noFill/>
              <a:ln w="19050">
                <a:solidFill>
                  <a:srgbClr val="027DC0"/>
                </a:solidFill>
                <a:round/>
                <a:headEnd/>
                <a:tailEnd/>
              </a:ln>
            </p:spPr>
            <p:txBody>
              <a:bodyPr/>
              <a:lstStyle/>
              <a:p>
                <a:endParaRPr lang="en-US"/>
              </a:p>
            </p:txBody>
          </p:sp>
          <p:sp>
            <p:nvSpPr>
              <p:cNvPr id="81958" name="Line 119"/>
              <p:cNvSpPr>
                <a:spLocks noChangeShapeType="1"/>
              </p:cNvSpPr>
              <p:nvPr/>
            </p:nvSpPr>
            <p:spPr bwMode="auto">
              <a:xfrm flipH="1">
                <a:off x="4385" y="2130"/>
                <a:ext cx="35" cy="1"/>
              </a:xfrm>
              <a:prstGeom prst="line">
                <a:avLst/>
              </a:prstGeom>
              <a:noFill/>
              <a:ln w="19050">
                <a:solidFill>
                  <a:srgbClr val="027DC0"/>
                </a:solidFill>
                <a:round/>
                <a:headEnd/>
                <a:tailEnd/>
              </a:ln>
            </p:spPr>
            <p:txBody>
              <a:bodyPr/>
              <a:lstStyle/>
              <a:p>
                <a:endParaRPr lang="en-US"/>
              </a:p>
            </p:txBody>
          </p:sp>
          <p:sp>
            <p:nvSpPr>
              <p:cNvPr id="81959" name="Line 121"/>
              <p:cNvSpPr>
                <a:spLocks noChangeShapeType="1"/>
              </p:cNvSpPr>
              <p:nvPr/>
            </p:nvSpPr>
            <p:spPr bwMode="auto">
              <a:xfrm flipH="1">
                <a:off x="4385" y="1883"/>
                <a:ext cx="35" cy="1"/>
              </a:xfrm>
              <a:prstGeom prst="line">
                <a:avLst/>
              </a:prstGeom>
              <a:noFill/>
              <a:ln w="19050">
                <a:solidFill>
                  <a:srgbClr val="027DC0"/>
                </a:solidFill>
                <a:round/>
                <a:headEnd/>
                <a:tailEnd/>
              </a:ln>
            </p:spPr>
            <p:txBody>
              <a:bodyPr/>
              <a:lstStyle/>
              <a:p>
                <a:endParaRPr lang="en-US"/>
              </a:p>
            </p:txBody>
          </p:sp>
          <p:sp>
            <p:nvSpPr>
              <p:cNvPr id="81960" name="Line 123"/>
              <p:cNvSpPr>
                <a:spLocks noChangeShapeType="1"/>
              </p:cNvSpPr>
              <p:nvPr/>
            </p:nvSpPr>
            <p:spPr bwMode="auto">
              <a:xfrm flipH="1">
                <a:off x="4385" y="1637"/>
                <a:ext cx="35" cy="1"/>
              </a:xfrm>
              <a:prstGeom prst="line">
                <a:avLst/>
              </a:prstGeom>
              <a:noFill/>
              <a:ln w="19050">
                <a:solidFill>
                  <a:srgbClr val="027DC0"/>
                </a:solidFill>
                <a:round/>
                <a:headEnd/>
                <a:tailEnd/>
              </a:ln>
            </p:spPr>
            <p:txBody>
              <a:bodyPr/>
              <a:lstStyle/>
              <a:p>
                <a:endParaRPr lang="en-US"/>
              </a:p>
            </p:txBody>
          </p:sp>
          <p:sp>
            <p:nvSpPr>
              <p:cNvPr id="81961" name="Line 125"/>
              <p:cNvSpPr>
                <a:spLocks noChangeShapeType="1"/>
              </p:cNvSpPr>
              <p:nvPr/>
            </p:nvSpPr>
            <p:spPr bwMode="auto">
              <a:xfrm flipH="1">
                <a:off x="4385" y="1389"/>
                <a:ext cx="35" cy="1"/>
              </a:xfrm>
              <a:prstGeom prst="line">
                <a:avLst/>
              </a:prstGeom>
              <a:noFill/>
              <a:ln w="19050">
                <a:solidFill>
                  <a:srgbClr val="027DC0"/>
                </a:solidFill>
                <a:round/>
                <a:headEnd/>
                <a:tailEnd/>
              </a:ln>
            </p:spPr>
            <p:txBody>
              <a:bodyPr/>
              <a:lstStyle/>
              <a:p>
                <a:endParaRPr lang="en-US"/>
              </a:p>
            </p:txBody>
          </p:sp>
        </p:grpSp>
        <p:sp>
          <p:nvSpPr>
            <p:cNvPr id="81929" name="Text Box 130"/>
            <p:cNvSpPr txBox="1">
              <a:spLocks noChangeArrowheads="1"/>
            </p:cNvSpPr>
            <p:nvPr/>
          </p:nvSpPr>
          <p:spPr bwMode="auto">
            <a:xfrm>
              <a:off x="4492" y="1370"/>
              <a:ext cx="703" cy="194"/>
            </a:xfrm>
            <a:prstGeom prst="rect">
              <a:avLst/>
            </a:prstGeom>
            <a:noFill/>
            <a:ln w="38100" algn="ctr">
              <a:noFill/>
              <a:miter lim="800000"/>
              <a:headEnd/>
              <a:tailEnd/>
            </a:ln>
          </p:spPr>
          <p:txBody>
            <a:bodyPr>
              <a:spAutoFit/>
            </a:bodyPr>
            <a:lstStyle/>
            <a:p>
              <a:pPr algn="ctr"/>
              <a:r>
                <a:rPr lang="en-NZ" sz="1400" b="1" dirty="0"/>
                <a:t>p=0.043</a:t>
              </a:r>
              <a:endParaRPr lang="en-GB" sz="1400" b="1" dirty="0"/>
            </a:p>
          </p:txBody>
        </p:sp>
        <p:grpSp>
          <p:nvGrpSpPr>
            <p:cNvPr id="8" name="Group 140"/>
            <p:cNvGrpSpPr>
              <a:grpSpLocks/>
            </p:cNvGrpSpPr>
            <p:nvPr/>
          </p:nvGrpSpPr>
          <p:grpSpPr bwMode="auto">
            <a:xfrm>
              <a:off x="4649" y="1558"/>
              <a:ext cx="390" cy="1010"/>
              <a:chOff x="4649" y="1558"/>
              <a:chExt cx="390" cy="1010"/>
            </a:xfrm>
          </p:grpSpPr>
          <p:sp>
            <p:nvSpPr>
              <p:cNvPr id="81952" name="Line 127"/>
              <p:cNvSpPr>
                <a:spLocks noChangeShapeType="1"/>
              </p:cNvSpPr>
              <p:nvPr/>
            </p:nvSpPr>
            <p:spPr bwMode="auto">
              <a:xfrm flipV="1">
                <a:off x="4649" y="1558"/>
                <a:ext cx="0" cy="1010"/>
              </a:xfrm>
              <a:prstGeom prst="line">
                <a:avLst/>
              </a:prstGeom>
              <a:noFill/>
              <a:ln w="19050">
                <a:solidFill>
                  <a:srgbClr val="DDDDDD"/>
                </a:solidFill>
                <a:round/>
                <a:headEnd/>
                <a:tailEnd/>
              </a:ln>
            </p:spPr>
            <p:txBody>
              <a:bodyPr>
                <a:spAutoFit/>
              </a:bodyPr>
              <a:lstStyle/>
              <a:p>
                <a:endParaRPr lang="en-US"/>
              </a:p>
            </p:txBody>
          </p:sp>
          <p:sp>
            <p:nvSpPr>
              <p:cNvPr id="81953" name="Line 132"/>
              <p:cNvSpPr>
                <a:spLocks noChangeShapeType="1"/>
              </p:cNvSpPr>
              <p:nvPr/>
            </p:nvSpPr>
            <p:spPr bwMode="auto">
              <a:xfrm>
                <a:off x="5037" y="1558"/>
                <a:ext cx="0" cy="44"/>
              </a:xfrm>
              <a:prstGeom prst="line">
                <a:avLst/>
              </a:prstGeom>
              <a:noFill/>
              <a:ln w="19050">
                <a:solidFill>
                  <a:srgbClr val="DDDDDD"/>
                </a:solidFill>
                <a:round/>
                <a:headEnd/>
                <a:tailEnd/>
              </a:ln>
            </p:spPr>
            <p:txBody>
              <a:bodyPr>
                <a:spAutoFit/>
              </a:bodyPr>
              <a:lstStyle/>
              <a:p>
                <a:endParaRPr lang="en-US"/>
              </a:p>
            </p:txBody>
          </p:sp>
          <p:sp>
            <p:nvSpPr>
              <p:cNvPr id="81954" name="Line 133"/>
              <p:cNvSpPr>
                <a:spLocks noChangeShapeType="1"/>
              </p:cNvSpPr>
              <p:nvPr/>
            </p:nvSpPr>
            <p:spPr bwMode="auto">
              <a:xfrm flipH="1">
                <a:off x="4650" y="1558"/>
                <a:ext cx="389" cy="0"/>
              </a:xfrm>
              <a:prstGeom prst="line">
                <a:avLst/>
              </a:prstGeom>
              <a:noFill/>
              <a:ln w="19050">
                <a:solidFill>
                  <a:srgbClr val="DDDDDD"/>
                </a:solidFill>
                <a:round/>
                <a:headEnd/>
                <a:tailEnd/>
              </a:ln>
            </p:spPr>
            <p:txBody>
              <a:bodyPr>
                <a:spAutoFit/>
              </a:bodyPr>
              <a:lstStyle/>
              <a:p>
                <a:endParaRPr lang="en-US"/>
              </a:p>
            </p:txBody>
          </p:sp>
        </p:grpSp>
        <p:sp>
          <p:nvSpPr>
            <p:cNvPr id="10343" name="AutoShape 103"/>
            <p:cNvSpPr>
              <a:spLocks noChangeArrowheads="1"/>
            </p:cNvSpPr>
            <p:nvPr/>
          </p:nvSpPr>
          <p:spPr bwMode="auto">
            <a:xfrm>
              <a:off x="4497" y="2624"/>
              <a:ext cx="272" cy="493"/>
            </a:xfrm>
            <a:prstGeom prst="roundRect">
              <a:avLst>
                <a:gd name="adj" fmla="val 16667"/>
              </a:avLst>
            </a:prstGeom>
            <a:solidFill>
              <a:schemeClr val="accent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345" name="AutoShape 105"/>
            <p:cNvSpPr>
              <a:spLocks noChangeArrowheads="1"/>
            </p:cNvSpPr>
            <p:nvPr/>
          </p:nvSpPr>
          <p:spPr bwMode="auto">
            <a:xfrm>
              <a:off x="4884" y="1637"/>
              <a:ext cx="272" cy="1480"/>
            </a:xfrm>
            <a:prstGeom prst="roundRect">
              <a:avLst>
                <a:gd name="adj" fmla="val 16667"/>
              </a:avLst>
            </a:prstGeom>
            <a:solidFill>
              <a:schemeClr val="accent1"/>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347" name="AutoShape 107"/>
            <p:cNvSpPr>
              <a:spLocks noChangeArrowheads="1"/>
            </p:cNvSpPr>
            <p:nvPr/>
          </p:nvSpPr>
          <p:spPr bwMode="auto">
            <a:xfrm>
              <a:off x="5297" y="1834"/>
              <a:ext cx="272" cy="1283"/>
            </a:xfrm>
            <a:prstGeom prst="roundRect">
              <a:avLst>
                <a:gd name="adj" fmla="val 16667"/>
              </a:avLst>
            </a:prstGeom>
            <a:solidFill>
              <a:schemeClr val="tx2"/>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81934" name="Rectangle 112"/>
            <p:cNvSpPr>
              <a:spLocks noChangeArrowheads="1"/>
            </p:cNvSpPr>
            <p:nvPr/>
          </p:nvSpPr>
          <p:spPr bwMode="auto">
            <a:xfrm>
              <a:off x="4153" y="3039"/>
              <a:ext cx="226" cy="155"/>
            </a:xfrm>
            <a:prstGeom prst="rect">
              <a:avLst/>
            </a:prstGeom>
            <a:noFill/>
            <a:ln w="9525">
              <a:noFill/>
              <a:miter lim="800000"/>
              <a:headEnd/>
              <a:tailEnd/>
            </a:ln>
          </p:spPr>
          <p:txBody>
            <a:bodyPr wrap="none" lIns="0" tIns="0" rIns="0" bIns="0">
              <a:spAutoFit/>
            </a:bodyPr>
            <a:lstStyle/>
            <a:p>
              <a:pPr algn="r"/>
              <a:r>
                <a:rPr lang="en-GB" sz="1600" b="1" dirty="0"/>
                <a:t>0.00</a:t>
              </a:r>
              <a:endParaRPr lang="en-GB" sz="1600" dirty="0"/>
            </a:p>
          </p:txBody>
        </p:sp>
        <p:sp>
          <p:nvSpPr>
            <p:cNvPr id="81935" name="Rectangle 114"/>
            <p:cNvSpPr>
              <a:spLocks noChangeArrowheads="1"/>
            </p:cNvSpPr>
            <p:nvPr/>
          </p:nvSpPr>
          <p:spPr bwMode="auto">
            <a:xfrm>
              <a:off x="4153" y="2793"/>
              <a:ext cx="226" cy="155"/>
            </a:xfrm>
            <a:prstGeom prst="rect">
              <a:avLst/>
            </a:prstGeom>
            <a:noFill/>
            <a:ln w="9525">
              <a:noFill/>
              <a:miter lim="800000"/>
              <a:headEnd/>
              <a:tailEnd/>
            </a:ln>
          </p:spPr>
          <p:txBody>
            <a:bodyPr wrap="none" lIns="0" tIns="0" rIns="0" bIns="0">
              <a:spAutoFit/>
            </a:bodyPr>
            <a:lstStyle/>
            <a:p>
              <a:pPr algn="r"/>
              <a:r>
                <a:rPr lang="en-GB" sz="1600" b="1" dirty="0"/>
                <a:t>0.05</a:t>
              </a:r>
              <a:endParaRPr lang="en-GB" sz="1600" dirty="0"/>
            </a:p>
          </p:txBody>
        </p:sp>
        <p:sp>
          <p:nvSpPr>
            <p:cNvPr id="81936" name="Rectangle 116"/>
            <p:cNvSpPr>
              <a:spLocks noChangeArrowheads="1"/>
            </p:cNvSpPr>
            <p:nvPr/>
          </p:nvSpPr>
          <p:spPr bwMode="auto">
            <a:xfrm>
              <a:off x="4153" y="2547"/>
              <a:ext cx="226" cy="155"/>
            </a:xfrm>
            <a:prstGeom prst="rect">
              <a:avLst/>
            </a:prstGeom>
            <a:noFill/>
            <a:ln w="9525">
              <a:noFill/>
              <a:miter lim="800000"/>
              <a:headEnd/>
              <a:tailEnd/>
            </a:ln>
          </p:spPr>
          <p:txBody>
            <a:bodyPr wrap="none" lIns="0" tIns="0" rIns="0" bIns="0">
              <a:spAutoFit/>
            </a:bodyPr>
            <a:lstStyle/>
            <a:p>
              <a:pPr algn="r"/>
              <a:r>
                <a:rPr lang="en-GB" sz="1600" b="1" dirty="0"/>
                <a:t>0.10</a:t>
              </a:r>
              <a:endParaRPr lang="en-GB" sz="1600" dirty="0"/>
            </a:p>
          </p:txBody>
        </p:sp>
        <p:sp>
          <p:nvSpPr>
            <p:cNvPr id="81937" name="Rectangle 118"/>
            <p:cNvSpPr>
              <a:spLocks noChangeArrowheads="1"/>
            </p:cNvSpPr>
            <p:nvPr/>
          </p:nvSpPr>
          <p:spPr bwMode="auto">
            <a:xfrm>
              <a:off x="4153" y="2299"/>
              <a:ext cx="226" cy="155"/>
            </a:xfrm>
            <a:prstGeom prst="rect">
              <a:avLst/>
            </a:prstGeom>
            <a:noFill/>
            <a:ln w="9525">
              <a:noFill/>
              <a:miter lim="800000"/>
              <a:headEnd/>
              <a:tailEnd/>
            </a:ln>
          </p:spPr>
          <p:txBody>
            <a:bodyPr wrap="none" lIns="0" tIns="0" rIns="0" bIns="0">
              <a:spAutoFit/>
            </a:bodyPr>
            <a:lstStyle/>
            <a:p>
              <a:pPr algn="r"/>
              <a:r>
                <a:rPr lang="en-GB" sz="1600" b="1" dirty="0"/>
                <a:t>0.15</a:t>
              </a:r>
              <a:endParaRPr lang="en-GB" sz="1600" dirty="0"/>
            </a:p>
          </p:txBody>
        </p:sp>
        <p:sp>
          <p:nvSpPr>
            <p:cNvPr id="81938" name="Rectangle 120"/>
            <p:cNvSpPr>
              <a:spLocks noChangeArrowheads="1"/>
            </p:cNvSpPr>
            <p:nvPr/>
          </p:nvSpPr>
          <p:spPr bwMode="auto">
            <a:xfrm>
              <a:off x="4153" y="2053"/>
              <a:ext cx="226" cy="155"/>
            </a:xfrm>
            <a:prstGeom prst="rect">
              <a:avLst/>
            </a:prstGeom>
            <a:noFill/>
            <a:ln w="9525">
              <a:noFill/>
              <a:miter lim="800000"/>
              <a:headEnd/>
              <a:tailEnd/>
            </a:ln>
          </p:spPr>
          <p:txBody>
            <a:bodyPr wrap="none" lIns="0" tIns="0" rIns="0" bIns="0">
              <a:spAutoFit/>
            </a:bodyPr>
            <a:lstStyle/>
            <a:p>
              <a:pPr algn="r"/>
              <a:r>
                <a:rPr lang="en-GB" sz="1600" b="1" dirty="0"/>
                <a:t>0.20</a:t>
              </a:r>
              <a:endParaRPr lang="en-GB" sz="1600" dirty="0"/>
            </a:p>
          </p:txBody>
        </p:sp>
        <p:sp>
          <p:nvSpPr>
            <p:cNvPr id="81939" name="Rectangle 122"/>
            <p:cNvSpPr>
              <a:spLocks noChangeArrowheads="1"/>
            </p:cNvSpPr>
            <p:nvPr/>
          </p:nvSpPr>
          <p:spPr bwMode="auto">
            <a:xfrm>
              <a:off x="4153" y="1805"/>
              <a:ext cx="226" cy="155"/>
            </a:xfrm>
            <a:prstGeom prst="rect">
              <a:avLst/>
            </a:prstGeom>
            <a:noFill/>
            <a:ln w="9525">
              <a:noFill/>
              <a:miter lim="800000"/>
              <a:headEnd/>
              <a:tailEnd/>
            </a:ln>
          </p:spPr>
          <p:txBody>
            <a:bodyPr wrap="none" lIns="0" tIns="0" rIns="0" bIns="0">
              <a:spAutoFit/>
            </a:bodyPr>
            <a:lstStyle/>
            <a:p>
              <a:pPr algn="r"/>
              <a:r>
                <a:rPr lang="en-GB" sz="1600" b="1" dirty="0"/>
                <a:t>0.25</a:t>
              </a:r>
              <a:endParaRPr lang="en-GB" sz="1600" dirty="0"/>
            </a:p>
          </p:txBody>
        </p:sp>
        <p:sp>
          <p:nvSpPr>
            <p:cNvPr id="81940" name="Rectangle 124"/>
            <p:cNvSpPr>
              <a:spLocks noChangeArrowheads="1"/>
            </p:cNvSpPr>
            <p:nvPr/>
          </p:nvSpPr>
          <p:spPr bwMode="auto">
            <a:xfrm>
              <a:off x="4153" y="1559"/>
              <a:ext cx="226" cy="155"/>
            </a:xfrm>
            <a:prstGeom prst="rect">
              <a:avLst/>
            </a:prstGeom>
            <a:noFill/>
            <a:ln w="9525">
              <a:noFill/>
              <a:miter lim="800000"/>
              <a:headEnd/>
              <a:tailEnd/>
            </a:ln>
          </p:spPr>
          <p:txBody>
            <a:bodyPr wrap="none" lIns="0" tIns="0" rIns="0" bIns="0">
              <a:spAutoFit/>
            </a:bodyPr>
            <a:lstStyle/>
            <a:p>
              <a:pPr algn="r"/>
              <a:r>
                <a:rPr lang="en-GB" sz="1600" b="1" dirty="0"/>
                <a:t>0.30</a:t>
              </a:r>
              <a:endParaRPr lang="en-GB" sz="1600" dirty="0"/>
            </a:p>
          </p:txBody>
        </p:sp>
        <p:sp>
          <p:nvSpPr>
            <p:cNvPr id="81941" name="Rectangle 126"/>
            <p:cNvSpPr>
              <a:spLocks noChangeArrowheads="1"/>
            </p:cNvSpPr>
            <p:nvPr/>
          </p:nvSpPr>
          <p:spPr bwMode="auto">
            <a:xfrm>
              <a:off x="4153" y="1311"/>
              <a:ext cx="226" cy="155"/>
            </a:xfrm>
            <a:prstGeom prst="rect">
              <a:avLst/>
            </a:prstGeom>
            <a:noFill/>
            <a:ln w="9525">
              <a:noFill/>
              <a:miter lim="800000"/>
              <a:headEnd/>
              <a:tailEnd/>
            </a:ln>
          </p:spPr>
          <p:txBody>
            <a:bodyPr wrap="none" lIns="0" tIns="0" rIns="0" bIns="0">
              <a:spAutoFit/>
            </a:bodyPr>
            <a:lstStyle/>
            <a:p>
              <a:pPr algn="r"/>
              <a:r>
                <a:rPr lang="en-GB" sz="1600" b="1" dirty="0"/>
                <a:t>0.35</a:t>
              </a:r>
              <a:endParaRPr lang="en-GB" sz="1600" dirty="0"/>
            </a:p>
          </p:txBody>
        </p:sp>
        <p:sp>
          <p:nvSpPr>
            <p:cNvPr id="81942" name="Rectangle 129"/>
            <p:cNvSpPr>
              <a:spLocks noChangeArrowheads="1"/>
            </p:cNvSpPr>
            <p:nvPr/>
          </p:nvSpPr>
          <p:spPr bwMode="auto">
            <a:xfrm rot="16200000">
              <a:off x="3427" y="2079"/>
              <a:ext cx="1087" cy="271"/>
            </a:xfrm>
            <a:prstGeom prst="rect">
              <a:avLst/>
            </a:prstGeom>
            <a:noFill/>
            <a:ln w="9525">
              <a:noFill/>
              <a:miter lim="800000"/>
              <a:headEnd/>
              <a:tailEnd/>
            </a:ln>
          </p:spPr>
          <p:txBody>
            <a:bodyPr wrap="none" lIns="0" tIns="0" rIns="0" bIns="0">
              <a:spAutoFit/>
            </a:bodyPr>
            <a:lstStyle/>
            <a:p>
              <a:pPr algn="ctr"/>
              <a:r>
                <a:rPr lang="en-GB" sz="1400" b="1" dirty="0">
                  <a:effectLst>
                    <a:outerShdw blurRad="38100" dist="38100" dir="2700000" algn="tl">
                      <a:srgbClr val="000000">
                        <a:alpha val="43137"/>
                      </a:srgbClr>
                    </a:outerShdw>
                  </a:effectLst>
                </a:rPr>
                <a:t>Severe or serious hypo</a:t>
              </a:r>
              <a:br>
                <a:rPr lang="en-GB" sz="1400" b="1" dirty="0">
                  <a:effectLst>
                    <a:outerShdw blurRad="38100" dist="38100" dir="2700000" algn="tl">
                      <a:srgbClr val="000000">
                        <a:alpha val="43137"/>
                      </a:srgbClr>
                    </a:outerShdw>
                  </a:effectLst>
                </a:rPr>
              </a:br>
              <a:r>
                <a:rPr lang="en-GB" sz="1400" b="1" dirty="0">
                  <a:effectLst>
                    <a:outerShdw blurRad="38100" dist="38100" dir="2700000" algn="tl">
                      <a:srgbClr val="000000">
                        <a:alpha val="43137"/>
                      </a:srgbClr>
                    </a:outerShdw>
                  </a:effectLst>
                </a:rPr>
                <a:t>(event/patient-year)</a:t>
              </a:r>
              <a:endParaRPr lang="en-GB" sz="1400" dirty="0">
                <a:effectLst>
                  <a:outerShdw blurRad="38100" dist="38100" dir="2700000" algn="tl">
                    <a:srgbClr val="000000">
                      <a:alpha val="43137"/>
                    </a:srgbClr>
                  </a:outerShdw>
                </a:effectLst>
              </a:endParaRPr>
            </a:p>
          </p:txBody>
        </p:sp>
        <p:sp>
          <p:nvSpPr>
            <p:cNvPr id="81943" name="Line 132"/>
            <p:cNvSpPr>
              <a:spLocks noChangeShapeType="1"/>
            </p:cNvSpPr>
            <p:nvPr/>
          </p:nvSpPr>
          <p:spPr bwMode="auto">
            <a:xfrm>
              <a:off x="4418" y="3113"/>
              <a:ext cx="1273" cy="1"/>
            </a:xfrm>
            <a:prstGeom prst="line">
              <a:avLst/>
            </a:prstGeom>
            <a:noFill/>
            <a:ln w="25400">
              <a:solidFill>
                <a:schemeClr val="tx1"/>
              </a:solidFill>
              <a:round/>
              <a:headEnd/>
              <a:tailEnd/>
            </a:ln>
          </p:spPr>
          <p:txBody>
            <a:bodyPr/>
            <a:lstStyle/>
            <a:p>
              <a:endParaRPr lang="en-US"/>
            </a:p>
          </p:txBody>
        </p:sp>
        <p:sp>
          <p:nvSpPr>
            <p:cNvPr id="81944" name="Line 133"/>
            <p:cNvSpPr>
              <a:spLocks noChangeShapeType="1"/>
            </p:cNvSpPr>
            <p:nvPr/>
          </p:nvSpPr>
          <p:spPr bwMode="auto">
            <a:xfrm flipH="1">
              <a:off x="4383" y="3113"/>
              <a:ext cx="35" cy="1"/>
            </a:xfrm>
            <a:prstGeom prst="line">
              <a:avLst/>
            </a:prstGeom>
            <a:noFill/>
            <a:ln w="25400">
              <a:solidFill>
                <a:schemeClr val="tx1"/>
              </a:solidFill>
              <a:round/>
              <a:headEnd/>
              <a:tailEnd/>
            </a:ln>
          </p:spPr>
          <p:txBody>
            <a:bodyPr/>
            <a:lstStyle/>
            <a:p>
              <a:endParaRPr lang="en-US"/>
            </a:p>
          </p:txBody>
        </p:sp>
        <p:sp>
          <p:nvSpPr>
            <p:cNvPr id="81945" name="Text Box 99"/>
            <p:cNvSpPr txBox="1">
              <a:spLocks noChangeArrowheads="1"/>
            </p:cNvSpPr>
            <p:nvPr/>
          </p:nvSpPr>
          <p:spPr bwMode="auto">
            <a:xfrm>
              <a:off x="4286" y="3198"/>
              <a:ext cx="658" cy="189"/>
            </a:xfrm>
            <a:prstGeom prst="rect">
              <a:avLst/>
            </a:prstGeom>
            <a:noFill/>
            <a:ln w="38100" algn="ctr">
              <a:noFill/>
              <a:miter lim="800000"/>
              <a:headEnd/>
              <a:tailEnd/>
            </a:ln>
          </p:spPr>
          <p:txBody>
            <a:bodyPr>
              <a:spAutoFit/>
            </a:bodyPr>
            <a:lstStyle/>
            <a:p>
              <a:pPr algn="ctr">
                <a:lnSpc>
                  <a:spcPct val="75000"/>
                </a:lnSpc>
              </a:pPr>
              <a:r>
                <a:rPr lang="en-NZ" b="1"/>
                <a:t>x1</a:t>
              </a:r>
              <a:endParaRPr lang="en-GB" b="1"/>
            </a:p>
          </p:txBody>
        </p:sp>
        <p:sp>
          <p:nvSpPr>
            <p:cNvPr id="81946" name="Text Box 100"/>
            <p:cNvSpPr txBox="1">
              <a:spLocks noChangeArrowheads="1"/>
            </p:cNvSpPr>
            <p:nvPr/>
          </p:nvSpPr>
          <p:spPr bwMode="auto">
            <a:xfrm>
              <a:off x="4693" y="3198"/>
              <a:ext cx="658" cy="189"/>
            </a:xfrm>
            <a:prstGeom prst="rect">
              <a:avLst/>
            </a:prstGeom>
            <a:noFill/>
            <a:ln w="38100" algn="ctr">
              <a:noFill/>
              <a:miter lim="800000"/>
              <a:headEnd/>
              <a:tailEnd/>
            </a:ln>
          </p:spPr>
          <p:txBody>
            <a:bodyPr>
              <a:spAutoFit/>
            </a:bodyPr>
            <a:lstStyle/>
            <a:p>
              <a:pPr algn="ctr">
                <a:lnSpc>
                  <a:spcPct val="75000"/>
                </a:lnSpc>
              </a:pPr>
              <a:r>
                <a:rPr lang="en-NZ" b="1"/>
                <a:t>x2</a:t>
              </a:r>
              <a:endParaRPr lang="en-GB" b="1"/>
            </a:p>
          </p:txBody>
        </p:sp>
        <p:sp>
          <p:nvSpPr>
            <p:cNvPr id="81947" name="Text Box 101"/>
            <p:cNvSpPr txBox="1">
              <a:spLocks noChangeArrowheads="1"/>
            </p:cNvSpPr>
            <p:nvPr/>
          </p:nvSpPr>
          <p:spPr bwMode="auto">
            <a:xfrm>
              <a:off x="5112" y="3198"/>
              <a:ext cx="658" cy="189"/>
            </a:xfrm>
            <a:prstGeom prst="rect">
              <a:avLst/>
            </a:prstGeom>
            <a:noFill/>
            <a:ln w="38100" algn="ctr">
              <a:noFill/>
              <a:miter lim="800000"/>
              <a:headEnd/>
              <a:tailEnd/>
            </a:ln>
          </p:spPr>
          <p:txBody>
            <a:bodyPr>
              <a:spAutoFit/>
            </a:bodyPr>
            <a:lstStyle/>
            <a:p>
              <a:pPr algn="ctr">
                <a:lnSpc>
                  <a:spcPct val="75000"/>
                </a:lnSpc>
              </a:pPr>
              <a:r>
                <a:rPr lang="en-NZ" b="1"/>
                <a:t>x3</a:t>
              </a:r>
              <a:endParaRPr lang="en-GB" b="1"/>
            </a:p>
          </p:txBody>
        </p:sp>
        <p:sp>
          <p:nvSpPr>
            <p:cNvPr id="81948" name="Rectangle 138"/>
            <p:cNvSpPr>
              <a:spLocks noChangeArrowheads="1"/>
            </p:cNvSpPr>
            <p:nvPr/>
          </p:nvSpPr>
          <p:spPr bwMode="auto">
            <a:xfrm>
              <a:off x="4616" y="3400"/>
              <a:ext cx="805" cy="176"/>
            </a:xfrm>
            <a:prstGeom prst="rect">
              <a:avLst/>
            </a:prstGeom>
            <a:noFill/>
            <a:ln w="25400" algn="ctr">
              <a:noFill/>
              <a:miter lim="800000"/>
              <a:headEnd/>
              <a:tailEnd/>
            </a:ln>
          </p:spPr>
          <p:txBody>
            <a:bodyPr>
              <a:spAutoFit/>
            </a:bodyPr>
            <a:lstStyle/>
            <a:p>
              <a:pPr algn="ctr">
                <a:lnSpc>
                  <a:spcPct val="75000"/>
                </a:lnSpc>
              </a:pPr>
              <a:r>
                <a:rPr lang="en-NZ" sz="1600" b="1" dirty="0" err="1"/>
                <a:t>Glulisine</a:t>
              </a:r>
              <a:endParaRPr lang="en-GB" sz="1600" b="1" dirty="0"/>
            </a:p>
          </p:txBody>
        </p:sp>
        <p:sp>
          <p:nvSpPr>
            <p:cNvPr id="81949" name="Text Box 111"/>
            <p:cNvSpPr txBox="1">
              <a:spLocks noChangeArrowheads="1"/>
            </p:cNvSpPr>
            <p:nvPr/>
          </p:nvSpPr>
          <p:spPr bwMode="auto">
            <a:xfrm>
              <a:off x="4436" y="2654"/>
              <a:ext cx="407" cy="204"/>
            </a:xfrm>
            <a:prstGeom prst="rect">
              <a:avLst/>
            </a:prstGeom>
            <a:noFill/>
            <a:ln w="38100" algn="ctr">
              <a:noFill/>
              <a:miter lim="800000"/>
              <a:headEnd/>
              <a:tailEnd/>
            </a:ln>
          </p:spPr>
          <p:txBody>
            <a:bodyPr>
              <a:spAutoFit/>
            </a:bodyPr>
            <a:lstStyle/>
            <a:p>
              <a:pPr algn="ctr"/>
              <a:r>
                <a:rPr lang="en-NZ" sz="1500" b="1" dirty="0">
                  <a:solidFill>
                    <a:schemeClr val="bg1"/>
                  </a:solidFill>
                </a:rPr>
                <a:t>0.10</a:t>
              </a:r>
              <a:endParaRPr lang="en-GB" sz="1500" b="1" dirty="0">
                <a:solidFill>
                  <a:schemeClr val="bg1"/>
                </a:solidFill>
              </a:endParaRPr>
            </a:p>
          </p:txBody>
        </p:sp>
        <p:sp>
          <p:nvSpPr>
            <p:cNvPr id="81950" name="Text Box 112"/>
            <p:cNvSpPr txBox="1">
              <a:spLocks noChangeArrowheads="1"/>
            </p:cNvSpPr>
            <p:nvPr/>
          </p:nvSpPr>
          <p:spPr bwMode="auto">
            <a:xfrm>
              <a:off x="4802" y="1685"/>
              <a:ext cx="437" cy="204"/>
            </a:xfrm>
            <a:prstGeom prst="rect">
              <a:avLst/>
            </a:prstGeom>
            <a:noFill/>
            <a:ln w="38100" algn="ctr">
              <a:noFill/>
              <a:miter lim="800000"/>
              <a:headEnd/>
              <a:tailEnd/>
            </a:ln>
          </p:spPr>
          <p:txBody>
            <a:bodyPr>
              <a:spAutoFit/>
            </a:bodyPr>
            <a:lstStyle/>
            <a:p>
              <a:pPr algn="ctr"/>
              <a:r>
                <a:rPr lang="en-NZ" sz="1500" b="1" dirty="0">
                  <a:solidFill>
                    <a:schemeClr val="bg1"/>
                  </a:solidFill>
                </a:rPr>
                <a:t>0.30</a:t>
              </a:r>
              <a:endParaRPr lang="en-GB" sz="1500" b="1" dirty="0">
                <a:solidFill>
                  <a:schemeClr val="bg1"/>
                </a:solidFill>
              </a:endParaRPr>
            </a:p>
          </p:txBody>
        </p:sp>
        <p:sp>
          <p:nvSpPr>
            <p:cNvPr id="81951" name="Text Box 113"/>
            <p:cNvSpPr txBox="1">
              <a:spLocks noChangeArrowheads="1"/>
            </p:cNvSpPr>
            <p:nvPr/>
          </p:nvSpPr>
          <p:spPr bwMode="auto">
            <a:xfrm>
              <a:off x="5239" y="1869"/>
              <a:ext cx="385" cy="204"/>
            </a:xfrm>
            <a:prstGeom prst="rect">
              <a:avLst/>
            </a:prstGeom>
            <a:noFill/>
            <a:ln w="38100" algn="ctr">
              <a:noFill/>
              <a:miter lim="800000"/>
              <a:headEnd/>
              <a:tailEnd/>
            </a:ln>
          </p:spPr>
          <p:txBody>
            <a:bodyPr>
              <a:spAutoFit/>
            </a:bodyPr>
            <a:lstStyle/>
            <a:p>
              <a:pPr algn="ctr"/>
              <a:r>
                <a:rPr lang="en-NZ" sz="1500" b="1" dirty="0">
                  <a:solidFill>
                    <a:schemeClr val="folHlink"/>
                  </a:solidFill>
                </a:rPr>
                <a:t>0.26</a:t>
              </a:r>
              <a:endParaRPr lang="en-GB" sz="1500" b="1" dirty="0">
                <a:solidFill>
                  <a:schemeClr val="folHlink"/>
                </a:solidFill>
              </a:endParaRPr>
            </a:p>
          </p:txBody>
        </p:sp>
      </p:grpSp>
      <p:sp>
        <p:nvSpPr>
          <p:cNvPr id="93" name="Rectangle 30"/>
          <p:cNvSpPr>
            <a:spLocks noGrp="1" noChangeArrowheads="1"/>
          </p:cNvSpPr>
          <p:nvPr>
            <p:ph type="title"/>
          </p:nvPr>
        </p:nvSpPr>
        <p:spPr>
          <a:xfrm>
            <a:off x="820726" y="128574"/>
            <a:ext cx="7966084" cy="1228724"/>
          </a:xfrm>
          <a:prstGeom prst="roundRect">
            <a:avLst/>
          </a:prstGeom>
          <a:ln>
            <a:solidFill>
              <a:schemeClr val="tx1"/>
            </a:solidFill>
          </a:ln>
        </p:spPr>
        <p:txBody>
          <a:bodyPr>
            <a:normAutofit/>
          </a:bodyPr>
          <a:lstStyle/>
          <a:p>
            <a:pPr algn="ctr"/>
            <a:r>
              <a:rPr lang="en-NZ" sz="2400" i="0" dirty="0">
                <a:effectLst>
                  <a:outerShdw blurRad="38100" dist="38100" dir="2700000" algn="tl">
                    <a:srgbClr val="000000">
                      <a:alpha val="43137"/>
                    </a:srgbClr>
                  </a:outerShdw>
                </a:effectLst>
                <a:latin typeface="+mj-lt"/>
              </a:rPr>
              <a:t>1.2.3 study: insulin </a:t>
            </a:r>
            <a:r>
              <a:rPr lang="en-NZ" sz="2400" i="0" dirty="0" err="1">
                <a:effectLst>
                  <a:outerShdw blurRad="38100" dist="38100" dir="2700000" algn="tl">
                    <a:srgbClr val="000000">
                      <a:alpha val="43137"/>
                    </a:srgbClr>
                  </a:outerShdw>
                </a:effectLst>
                <a:latin typeface="+mj-lt"/>
              </a:rPr>
              <a:t>glargine</a:t>
            </a:r>
            <a:r>
              <a:rPr lang="en-NZ" sz="2400" i="0" dirty="0">
                <a:effectLst>
                  <a:outerShdw blurRad="38100" dist="38100" dir="2700000" algn="tl">
                    <a:srgbClr val="000000">
                      <a:alpha val="43137"/>
                    </a:srgbClr>
                  </a:outerShdw>
                </a:effectLst>
                <a:latin typeface="+mj-lt"/>
              </a:rPr>
              <a:t> with addition of one, two or three daily doses of </a:t>
            </a:r>
            <a:r>
              <a:rPr lang="en-NZ" sz="2400" i="0" dirty="0" err="1">
                <a:effectLst>
                  <a:outerShdw blurRad="38100" dist="38100" dir="2700000" algn="tl">
                    <a:srgbClr val="000000">
                      <a:alpha val="43137"/>
                    </a:srgbClr>
                  </a:outerShdw>
                </a:effectLst>
                <a:latin typeface="+mj-lt"/>
              </a:rPr>
              <a:t>glulisine</a:t>
            </a:r>
            <a:r>
              <a:rPr lang="en-NZ" sz="2400" i="0" dirty="0">
                <a:effectLst>
                  <a:outerShdw blurRad="38100" dist="38100" dir="2700000" algn="tl">
                    <a:srgbClr val="000000">
                      <a:alpha val="43137"/>
                    </a:srgbClr>
                  </a:outerShdw>
                </a:effectLst>
                <a:latin typeface="+mj-lt"/>
              </a:rPr>
              <a:t> </a:t>
            </a:r>
            <a:endParaRPr lang="en-GB" sz="2400" i="0" dirty="0">
              <a:effectLst>
                <a:outerShdw blurRad="38100" dist="38100" dir="2700000" algn="tl">
                  <a:srgbClr val="000000">
                    <a:alpha val="43137"/>
                  </a:srgbClr>
                </a:outerShdw>
              </a:effectLst>
              <a:latin typeface="+mj-lt"/>
            </a:endParaRPr>
          </a:p>
        </p:txBody>
      </p:sp>
      <p:cxnSp>
        <p:nvCxnSpPr>
          <p:cNvPr id="96" name="Straight Connector 95"/>
          <p:cNvCxnSpPr/>
          <p:nvPr/>
        </p:nvCxnSpPr>
        <p:spPr>
          <a:xfrm rot="5400000">
            <a:off x="4143372" y="4000504"/>
            <a:ext cx="400052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071537" y="4000504"/>
            <a:ext cx="400052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4219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noFill/>
          <a:ln>
            <a:solidFill>
              <a:schemeClr val="tx1"/>
            </a:solidFill>
          </a:ln>
        </p:spPr>
        <p:txBody>
          <a:bodyPr/>
          <a:lstStyle/>
          <a:p>
            <a:r>
              <a:rPr lang="en-NZ" sz="3900" i="0" dirty="0" smtClean="0">
                <a:effectLst>
                  <a:outerShdw blurRad="38100" dist="38100" dir="2700000" algn="tl">
                    <a:srgbClr val="000000">
                      <a:alpha val="43137"/>
                    </a:srgbClr>
                  </a:outerShdw>
                </a:effectLst>
                <a:latin typeface="+mj-lt"/>
              </a:rPr>
              <a:t>1.2.3 Study: Conclusion</a:t>
            </a:r>
            <a:endParaRPr lang="en-CA" i="0" dirty="0">
              <a:latin typeface="+mj-lt"/>
            </a:endParaRPr>
          </a:p>
        </p:txBody>
      </p:sp>
      <p:sp>
        <p:nvSpPr>
          <p:cNvPr id="3" name="Content Placeholder 2"/>
          <p:cNvSpPr>
            <a:spLocks noGrp="1"/>
          </p:cNvSpPr>
          <p:nvPr>
            <p:ph idx="1"/>
          </p:nvPr>
        </p:nvSpPr>
        <p:spPr>
          <a:xfrm>
            <a:off x="571472" y="2357430"/>
            <a:ext cx="8043890" cy="2614618"/>
          </a:xfrm>
        </p:spPr>
        <p:txBody>
          <a:bodyPr/>
          <a:lstStyle/>
          <a:p>
            <a:pPr algn="just">
              <a:lnSpc>
                <a:spcPct val="150000"/>
              </a:lnSpc>
              <a:buClr>
                <a:srgbClr val="FF0000"/>
              </a:buClr>
              <a:buFont typeface="Wingdings" pitchFamily="2" charset="2"/>
              <a:buChar char="§"/>
            </a:pPr>
            <a:r>
              <a:rPr lang="en-CA" sz="2800" b="0" dirty="0" smtClean="0">
                <a:latin typeface="+mj-lt"/>
              </a:rPr>
              <a:t>Once- </a:t>
            </a:r>
            <a:r>
              <a:rPr lang="en-CA" sz="2800" b="0" dirty="0">
                <a:latin typeface="+mj-lt"/>
              </a:rPr>
              <a:t>and twice-daily insulin </a:t>
            </a:r>
            <a:r>
              <a:rPr lang="en-CA" sz="2800" b="0" dirty="0" err="1">
                <a:latin typeface="+mj-lt"/>
              </a:rPr>
              <a:t>glulisine</a:t>
            </a:r>
            <a:r>
              <a:rPr lang="en-CA" sz="2800" b="0" dirty="0">
                <a:latin typeface="+mj-lt"/>
              </a:rPr>
              <a:t> were </a:t>
            </a:r>
            <a:r>
              <a:rPr lang="en-CA" sz="2800" b="0" dirty="0" smtClean="0">
                <a:latin typeface="+mj-lt"/>
              </a:rPr>
              <a:t>non-inferior to </a:t>
            </a:r>
            <a:r>
              <a:rPr lang="en-CA" sz="2800" b="0" dirty="0">
                <a:latin typeface="+mj-lt"/>
              </a:rPr>
              <a:t>insulin </a:t>
            </a:r>
            <a:r>
              <a:rPr lang="en-CA" sz="2800" b="0" dirty="0" err="1">
                <a:latin typeface="+mj-lt"/>
              </a:rPr>
              <a:t>glulisine</a:t>
            </a:r>
            <a:r>
              <a:rPr lang="en-CA" sz="2800" b="0" dirty="0">
                <a:latin typeface="+mj-lt"/>
              </a:rPr>
              <a:t> administered three times </a:t>
            </a:r>
            <a:r>
              <a:rPr lang="en-CA" sz="2800" b="0" dirty="0" smtClean="0">
                <a:latin typeface="+mj-lt"/>
              </a:rPr>
              <a:t>daily.</a:t>
            </a:r>
            <a:endParaRPr lang="en-CA" sz="2800" b="0" dirty="0">
              <a:latin typeface="+mj-lt"/>
            </a:endParaRPr>
          </a:p>
        </p:txBody>
      </p:sp>
    </p:spTree>
    <p:extLst>
      <p:ext uri="{BB962C8B-B14F-4D97-AF65-F5344CB8AC3E}">
        <p14:creationId xmlns:p14="http://schemas.microsoft.com/office/powerpoint/2010/main" val="1516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3116"/>
            <a:ext cx="7143800" cy="2857520"/>
          </a:xfrm>
          <a:prstGeom prst="roundRect">
            <a:avLst/>
          </a:prstGeom>
          <a:solidFill>
            <a:schemeClr val="tx1"/>
          </a:solidFill>
        </p:spPr>
        <p:txBody>
          <a:bodyPr/>
          <a:lstStyle/>
          <a:p>
            <a:pPr algn="ctr">
              <a:lnSpc>
                <a:spcPct val="150000"/>
              </a:lnSpc>
            </a:pPr>
            <a:r>
              <a:rPr lang="en-US" sz="3600" i="0" dirty="0" smtClean="0">
                <a:solidFill>
                  <a:srgbClr val="FFFF00"/>
                </a:solidFill>
                <a:effectLst>
                  <a:outerShdw blurRad="38100" dist="38100" dir="2700000" algn="tl">
                    <a:srgbClr val="000000">
                      <a:alpha val="43137"/>
                    </a:srgbClr>
                  </a:outerShdw>
                </a:effectLst>
                <a:latin typeface="+mj-lt"/>
              </a:rPr>
              <a:t>Stepwise Basal-Plus</a:t>
            </a:r>
            <a:br>
              <a:rPr lang="en-US" sz="3600" i="0" dirty="0" smtClean="0">
                <a:solidFill>
                  <a:srgbClr val="FFFF00"/>
                </a:solidFill>
                <a:effectLst>
                  <a:outerShdw blurRad="38100" dist="38100" dir="2700000" algn="tl">
                    <a:srgbClr val="000000">
                      <a:alpha val="43137"/>
                    </a:srgbClr>
                  </a:outerShdw>
                </a:effectLst>
                <a:latin typeface="+mj-lt"/>
              </a:rPr>
            </a:br>
            <a:r>
              <a:rPr lang="en-US" sz="3600" dirty="0" smtClean="0">
                <a:solidFill>
                  <a:srgbClr val="FFFF00"/>
                </a:solidFill>
                <a:effectLst>
                  <a:outerShdw blurRad="38100" dist="38100" dir="2700000" algn="tl">
                    <a:srgbClr val="000000">
                      <a:alpha val="43137"/>
                    </a:srgbClr>
                  </a:outerShdw>
                </a:effectLst>
                <a:latin typeface="+mj-lt"/>
              </a:rPr>
              <a:t>vs</a:t>
            </a:r>
            <a:r>
              <a:rPr lang="en-US" sz="3600" i="0" dirty="0" smtClean="0">
                <a:solidFill>
                  <a:srgbClr val="FFFF00"/>
                </a:solidFill>
                <a:effectLst>
                  <a:outerShdw blurRad="38100" dist="38100" dir="2700000" algn="tl">
                    <a:srgbClr val="000000">
                      <a:alpha val="43137"/>
                    </a:srgbClr>
                  </a:outerShdw>
                </a:effectLst>
                <a:latin typeface="+mj-lt"/>
              </a:rPr>
              <a:t>.</a:t>
            </a:r>
            <a:br>
              <a:rPr lang="en-US" sz="3600" i="0" dirty="0" smtClean="0">
                <a:solidFill>
                  <a:srgbClr val="FFFF00"/>
                </a:solidFill>
                <a:effectLst>
                  <a:outerShdw blurRad="38100" dist="38100" dir="2700000" algn="tl">
                    <a:srgbClr val="000000">
                      <a:alpha val="43137"/>
                    </a:srgbClr>
                  </a:outerShdw>
                </a:effectLst>
                <a:latin typeface="+mj-lt"/>
              </a:rPr>
            </a:br>
            <a:r>
              <a:rPr lang="en-US" sz="3600" i="0" dirty="0" smtClean="0">
                <a:solidFill>
                  <a:srgbClr val="FFFF00"/>
                </a:solidFill>
                <a:effectLst>
                  <a:outerShdw blurRad="38100" dist="38100" dir="2700000" algn="tl">
                    <a:srgbClr val="000000">
                      <a:alpha val="43137"/>
                    </a:srgbClr>
                  </a:outerShdw>
                </a:effectLst>
                <a:latin typeface="+mj-lt"/>
              </a:rPr>
              <a:t>Basal-Bolus?</a:t>
            </a:r>
            <a:endParaRPr lang="fa-IR" sz="3600" i="0" dirty="0">
              <a:solidFill>
                <a:srgbClr val="FFFF00"/>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28</a:t>
            </a:fld>
            <a:endParaRPr lang="en-US"/>
          </a:p>
        </p:txBody>
      </p:sp>
      <p:sp>
        <p:nvSpPr>
          <p:cNvPr id="5" name="Rectangle 4"/>
          <p:cNvSpPr/>
          <p:nvPr/>
        </p:nvSpPr>
        <p:spPr>
          <a:xfrm>
            <a:off x="0" y="1142984"/>
            <a:ext cx="9144000" cy="584775"/>
          </a:xfrm>
          <a:prstGeom prst="rect">
            <a:avLst/>
          </a:prstGeom>
        </p:spPr>
        <p:txBody>
          <a:bodyPr wrap="square">
            <a:spAutoFit/>
          </a:bodyPr>
          <a:lstStyle/>
          <a:p>
            <a:pPr algn="ctr"/>
            <a:r>
              <a:rPr lang="en-US" sz="3200" b="1" dirty="0" smtClean="0">
                <a:solidFill>
                  <a:srgbClr val="0070C0"/>
                </a:solidFill>
                <a:latin typeface="Arial"/>
                <a:ea typeface="+mj-ea"/>
                <a:cs typeface="+mj-cs"/>
              </a:rPr>
              <a:t>Which Insulin Regimen?</a:t>
            </a:r>
            <a:endParaRPr lang="fa-IR" dirty="0">
              <a:solidFill>
                <a:srgbClr val="0070C0"/>
              </a:solidFill>
            </a:endParaRPr>
          </a:p>
        </p:txBody>
      </p:sp>
    </p:spTree>
    <p:extLst>
      <p:ext uri="{BB962C8B-B14F-4D97-AF65-F5344CB8AC3E}">
        <p14:creationId xmlns:p14="http://schemas.microsoft.com/office/powerpoint/2010/main" val="392547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29</a:t>
            </a:fld>
            <a:endParaRPr lang="en-US"/>
          </a:p>
        </p:txBody>
      </p:sp>
      <p:pic>
        <p:nvPicPr>
          <p:cNvPr id="113666" name="Picture 2"/>
          <p:cNvPicPr>
            <a:picLocks noGrp="1" noChangeAspect="1" noChangeArrowheads="1"/>
          </p:cNvPicPr>
          <p:nvPr>
            <p:ph idx="1"/>
          </p:nvPr>
        </p:nvPicPr>
        <p:blipFill>
          <a:blip r:embed="rId2" cstate="print"/>
          <a:srcRect/>
          <a:stretch>
            <a:fillRect/>
          </a:stretch>
        </p:blipFill>
        <p:spPr bwMode="auto">
          <a:xfrm>
            <a:off x="500034" y="1785926"/>
            <a:ext cx="8186766"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1043608" y="274638"/>
            <a:ext cx="7643192" cy="1296974"/>
          </a:xfrm>
          <a:prstGeom prst="roundRect">
            <a:avLst/>
          </a:prstGeom>
          <a:noFill/>
          <a:ln>
            <a:solidFill>
              <a:schemeClr val="tx1"/>
            </a:solidFill>
          </a:ln>
        </p:spPr>
        <p:txBody>
          <a:bodyPr>
            <a:normAutofit fontScale="90000"/>
          </a:bodyPr>
          <a:lstStyle/>
          <a:p>
            <a:r>
              <a:rPr lang="en-US" sz="2400" i="0" dirty="0" err="1" smtClean="0">
                <a:latin typeface="+mj-lt"/>
              </a:rPr>
              <a:t>FullSTEP</a:t>
            </a:r>
            <a:r>
              <a:rPr lang="en-US" sz="2400" i="0" dirty="0" smtClean="0">
                <a:latin typeface="+mj-lt"/>
              </a:rPr>
              <a:t> Study</a:t>
            </a:r>
            <a:r>
              <a:rPr lang="en-US" sz="2000" i="0" dirty="0" smtClean="0">
                <a:latin typeface="+mj-lt"/>
              </a:rPr>
              <a:t/>
            </a:r>
            <a:br>
              <a:rPr lang="en-US" sz="2000" i="0" dirty="0" smtClean="0">
                <a:latin typeface="+mj-lt"/>
              </a:rPr>
            </a:br>
            <a:r>
              <a:rPr lang="en-US" sz="1600" i="0" dirty="0" smtClean="0">
                <a:latin typeface="+mj-lt"/>
              </a:rPr>
              <a:t>Treatment intensification with stepwise addition of prandial insulin aspart boluses compared with full basal-bolus therapy</a:t>
            </a:r>
            <a:br>
              <a:rPr lang="en-US" sz="1600" i="0" dirty="0" smtClean="0">
                <a:latin typeface="+mj-lt"/>
              </a:rPr>
            </a:br>
            <a:r>
              <a:rPr lang="en-US" sz="1600" i="0" dirty="0" smtClean="0">
                <a:latin typeface="+mj-lt"/>
              </a:rPr>
              <a:t>A randomised, treat-to-target clinical trial</a:t>
            </a:r>
            <a:endParaRPr lang="fa-IR" sz="2000" i="0" dirty="0">
              <a:latin typeface="+mj-lt"/>
            </a:endParaRPr>
          </a:p>
        </p:txBody>
      </p:sp>
      <p:sp>
        <p:nvSpPr>
          <p:cNvPr id="8" name="Rectangle 7"/>
          <p:cNvSpPr/>
          <p:nvPr/>
        </p:nvSpPr>
        <p:spPr>
          <a:xfrm>
            <a:off x="0" y="6488668"/>
            <a:ext cx="9144000" cy="276999"/>
          </a:xfrm>
          <a:prstGeom prst="rect">
            <a:avLst/>
          </a:prstGeom>
        </p:spPr>
        <p:txBody>
          <a:bodyPr wrap="square">
            <a:spAutoFit/>
          </a:bodyPr>
          <a:lstStyle/>
          <a:p>
            <a:pPr algn="ctr"/>
            <a:r>
              <a:rPr lang="en-US" sz="1200" dirty="0" err="1" smtClean="0">
                <a:solidFill>
                  <a:srgbClr val="0070C0"/>
                </a:solidFill>
              </a:rPr>
              <a:t>Rodbard</a:t>
            </a:r>
            <a:r>
              <a:rPr lang="en-US" sz="1200" dirty="0" smtClean="0">
                <a:solidFill>
                  <a:srgbClr val="0070C0"/>
                </a:solidFill>
              </a:rPr>
              <a:t> HW, et al. </a:t>
            </a:r>
            <a:r>
              <a:rPr lang="en-US" sz="1200" i="1" dirty="0" smtClean="0">
                <a:solidFill>
                  <a:srgbClr val="0070C0"/>
                </a:solidFill>
              </a:rPr>
              <a:t>The Lancet Diabetes &amp; Endocrinology </a:t>
            </a:r>
            <a:r>
              <a:rPr lang="en-US" sz="1200" dirty="0" smtClean="0">
                <a:solidFill>
                  <a:srgbClr val="0070C0"/>
                </a:solidFill>
              </a:rPr>
              <a:t>2014; 2 (1): 30-37.</a:t>
            </a:r>
            <a:endParaRPr lang="en-US" sz="1200" dirty="0">
              <a:solidFill>
                <a:srgbClr val="0070C0"/>
              </a:solidFill>
            </a:endParaRPr>
          </a:p>
        </p:txBody>
      </p:sp>
      <p:cxnSp>
        <p:nvCxnSpPr>
          <p:cNvPr id="9" name="Straight Connector 8"/>
          <p:cNvCxnSpPr/>
          <p:nvPr/>
        </p:nvCxnSpPr>
        <p:spPr>
          <a:xfrm>
            <a:off x="3643306" y="5000636"/>
            <a:ext cx="4857784"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2910" y="5357826"/>
            <a:ext cx="7786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71868" y="3786190"/>
            <a:ext cx="22145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7686" y="5643578"/>
            <a:ext cx="25717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0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492375"/>
            <a:ext cx="6008688" cy="1584325"/>
          </a:xfrm>
        </p:spPr>
        <p:txBody>
          <a:bodyPr/>
          <a:lstStyle/>
          <a:p>
            <a:pPr algn="ctr">
              <a:defRPr/>
            </a:pPr>
            <a:r>
              <a:rPr sz="3200" b="1" dirty="0" smtClean="0">
                <a:solidFill>
                  <a:srgbClr val="0070C0"/>
                </a:solidFill>
                <a:latin typeface="+mj-lt"/>
                <a:cs typeface="Times" panose="02020603050405020304" pitchFamily="18" charset="0"/>
              </a:rPr>
              <a:t>ADA-EASD Guideline</a:t>
            </a:r>
            <a:endParaRPr sz="3200" b="1" dirty="0">
              <a:solidFill>
                <a:srgbClr val="0070C0"/>
              </a:solidFill>
              <a:latin typeface="+mj-lt"/>
              <a:cs typeface="Times" panose="02020603050405020304" pitchFamily="18" charset="0"/>
            </a:endParaRPr>
          </a:p>
        </p:txBody>
      </p:sp>
      <p:sp>
        <p:nvSpPr>
          <p:cNvPr id="7171" name="Subtitle 4"/>
          <p:cNvSpPr>
            <a:spLocks noGrp="1"/>
          </p:cNvSpPr>
          <p:nvPr>
            <p:ph type="subTitle" idx="1"/>
          </p:nvPr>
        </p:nvSpPr>
        <p:spPr/>
        <p:txBody>
          <a:bodyPr/>
          <a:lstStyle/>
          <a:p>
            <a:endParaRPr smtClean="0"/>
          </a:p>
        </p:txBody>
      </p:sp>
    </p:spTree>
    <p:extLst>
      <p:ext uri="{BB962C8B-B14F-4D97-AF65-F5344CB8AC3E}">
        <p14:creationId xmlns:p14="http://schemas.microsoft.com/office/powerpoint/2010/main" val="299302871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30</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000100" y="1500174"/>
            <a:ext cx="7643866" cy="4929222"/>
          </a:xfrm>
          <a:prstGeom prst="roundRect">
            <a:avLst/>
          </a:prstGeom>
          <a:ln w="38100" cap="sq">
            <a:no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6488668"/>
            <a:ext cx="9144000" cy="276999"/>
          </a:xfrm>
          <a:prstGeom prst="rect">
            <a:avLst/>
          </a:prstGeom>
        </p:spPr>
        <p:txBody>
          <a:bodyPr wrap="square">
            <a:spAutoFit/>
          </a:bodyPr>
          <a:lstStyle/>
          <a:p>
            <a:pPr algn="ctr"/>
            <a:r>
              <a:rPr lang="en-US" sz="1200" dirty="0" err="1" smtClean="0">
                <a:solidFill>
                  <a:srgbClr val="0070C0"/>
                </a:solidFill>
              </a:rPr>
              <a:t>Rodbard</a:t>
            </a:r>
            <a:r>
              <a:rPr lang="en-US" sz="1200" dirty="0" smtClean="0">
                <a:solidFill>
                  <a:srgbClr val="0070C0"/>
                </a:solidFill>
              </a:rPr>
              <a:t> HW, et al. </a:t>
            </a:r>
            <a:r>
              <a:rPr lang="en-US" sz="1200" i="1" dirty="0" smtClean="0">
                <a:solidFill>
                  <a:srgbClr val="0070C0"/>
                </a:solidFill>
              </a:rPr>
              <a:t>The Lancet Diabetes &amp; Endocrinology </a:t>
            </a:r>
            <a:r>
              <a:rPr lang="en-US" sz="1200" dirty="0" smtClean="0">
                <a:solidFill>
                  <a:srgbClr val="0070C0"/>
                </a:solidFill>
              </a:rPr>
              <a:t>2014; 2 (1): 30-37.</a:t>
            </a:r>
            <a:endParaRPr lang="en-US" sz="1200" dirty="0">
              <a:solidFill>
                <a:srgbClr val="0070C0"/>
              </a:solidFill>
            </a:endParaRPr>
          </a:p>
        </p:txBody>
      </p:sp>
      <p:sp>
        <p:nvSpPr>
          <p:cNvPr id="8" name="Title 1"/>
          <p:cNvSpPr txBox="1">
            <a:spLocks/>
          </p:cNvSpPr>
          <p:nvPr/>
        </p:nvSpPr>
        <p:spPr bwMode="auto">
          <a:xfrm>
            <a:off x="485804" y="142852"/>
            <a:ext cx="8229600" cy="1143000"/>
          </a:xfrm>
          <a:prstGeom prst="round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70C0"/>
                </a:solidFill>
                <a:effectLst/>
                <a:uLnTx/>
                <a:uFillTx/>
                <a:latin typeface="+mj-lt"/>
                <a:ea typeface="+mj-ea"/>
                <a:cs typeface="+mj-cs"/>
              </a:rPr>
              <a:t>FullSTEP</a:t>
            </a:r>
            <a:r>
              <a:rPr kumimoji="0" lang="en-US" sz="3200" b="1" i="0" u="none" strike="noStrike" kern="1200" cap="none" spc="0" normalizeH="0" baseline="0" noProof="0" dirty="0" smtClean="0">
                <a:ln>
                  <a:noFill/>
                </a:ln>
                <a:solidFill>
                  <a:srgbClr val="0070C0"/>
                </a:solidFill>
                <a:effectLst/>
                <a:uLnTx/>
                <a:uFillTx/>
                <a:latin typeface="+mj-lt"/>
                <a:ea typeface="+mj-ea"/>
                <a:cs typeface="+mj-cs"/>
              </a:rPr>
              <a:t> Study:</a:t>
            </a:r>
          </a:p>
          <a:p>
            <a:pPr algn="ctr" eaLnBrk="0" fontAlgn="base" hangingPunct="0">
              <a:spcBef>
                <a:spcPct val="0"/>
              </a:spcBef>
              <a:spcAft>
                <a:spcPct val="0"/>
              </a:spcAft>
              <a:defRPr/>
            </a:pPr>
            <a:r>
              <a:rPr lang="en-GB" sz="3200" b="1" dirty="0" smtClean="0">
                <a:solidFill>
                  <a:srgbClr val="0070C0"/>
                </a:solidFill>
                <a:latin typeface="Arial" pitchFamily="34" charset="0"/>
                <a:ea typeface="msgothic" charset="0"/>
                <a:cs typeface="msgothic" charset="0"/>
              </a:rPr>
              <a:t>Demographics &amp; Characteristics</a:t>
            </a:r>
          </a:p>
        </p:txBody>
      </p:sp>
      <p:sp>
        <p:nvSpPr>
          <p:cNvPr id="6" name="Rounded Rectangle 5"/>
          <p:cNvSpPr/>
          <p:nvPr/>
        </p:nvSpPr>
        <p:spPr>
          <a:xfrm>
            <a:off x="1000100" y="5143512"/>
            <a:ext cx="1857388" cy="50006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1013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31</a:t>
            </a:fld>
            <a:endParaRPr lang="en-US"/>
          </a:p>
        </p:txBody>
      </p:sp>
      <p:sp>
        <p:nvSpPr>
          <p:cNvPr id="7" name="Rectangle 6"/>
          <p:cNvSpPr/>
          <p:nvPr/>
        </p:nvSpPr>
        <p:spPr>
          <a:xfrm>
            <a:off x="0" y="6488668"/>
            <a:ext cx="9144000" cy="276999"/>
          </a:xfrm>
          <a:prstGeom prst="rect">
            <a:avLst/>
          </a:prstGeom>
        </p:spPr>
        <p:txBody>
          <a:bodyPr wrap="square">
            <a:spAutoFit/>
          </a:bodyPr>
          <a:lstStyle/>
          <a:p>
            <a:pPr algn="ctr"/>
            <a:r>
              <a:rPr lang="en-US" sz="1200" dirty="0" err="1" smtClean="0">
                <a:solidFill>
                  <a:srgbClr val="FFFF00"/>
                </a:solidFill>
              </a:rPr>
              <a:t>Rodbard</a:t>
            </a:r>
            <a:r>
              <a:rPr lang="en-US" sz="1200" dirty="0" smtClean="0">
                <a:solidFill>
                  <a:srgbClr val="FFFF00"/>
                </a:solidFill>
              </a:rPr>
              <a:t> HW, et al. </a:t>
            </a:r>
            <a:r>
              <a:rPr lang="en-US" sz="1200" i="1" dirty="0" smtClean="0">
                <a:solidFill>
                  <a:srgbClr val="FFFF00"/>
                </a:solidFill>
              </a:rPr>
              <a:t>The Lancet Diabetes &amp; Endocrinology </a:t>
            </a:r>
            <a:r>
              <a:rPr lang="en-US" sz="1200" dirty="0" smtClean="0">
                <a:solidFill>
                  <a:srgbClr val="FFFF00"/>
                </a:solidFill>
              </a:rPr>
              <a:t>2014; 2 (1): 30-37.</a:t>
            </a:r>
            <a:endParaRPr lang="en-US" sz="1200" dirty="0">
              <a:solidFill>
                <a:srgbClr val="FFFF00"/>
              </a:solidFill>
            </a:endParaRPr>
          </a:p>
        </p:txBody>
      </p:sp>
      <p:sp>
        <p:nvSpPr>
          <p:cNvPr id="8" name="Title 1"/>
          <p:cNvSpPr txBox="1">
            <a:spLocks/>
          </p:cNvSpPr>
          <p:nvPr/>
        </p:nvSpPr>
        <p:spPr bwMode="auto">
          <a:xfrm>
            <a:off x="485804" y="142852"/>
            <a:ext cx="8229600" cy="928694"/>
          </a:xfrm>
          <a:prstGeom prst="round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FFFF00"/>
                </a:solidFill>
                <a:effectLst/>
                <a:uLnTx/>
                <a:uFillTx/>
                <a:latin typeface="+mj-lt"/>
                <a:ea typeface="+mj-ea"/>
                <a:cs typeface="+mj-cs"/>
              </a:rPr>
              <a:t>FullSTEP</a:t>
            </a:r>
            <a:r>
              <a:rPr kumimoji="0" lang="en-US" sz="3200" b="1" i="0" u="none" strike="noStrike" kern="1200" cap="none" spc="0" normalizeH="0" baseline="0" noProof="0" dirty="0" smtClean="0">
                <a:ln>
                  <a:noFill/>
                </a:ln>
                <a:solidFill>
                  <a:srgbClr val="FFFF00"/>
                </a:solidFill>
                <a:effectLst/>
                <a:uLnTx/>
                <a:uFillTx/>
                <a:latin typeface="+mj-lt"/>
                <a:ea typeface="+mj-ea"/>
                <a:cs typeface="+mj-cs"/>
              </a:rPr>
              <a:t> Study</a:t>
            </a:r>
            <a:endParaRPr kumimoji="0" lang="fa-IR" sz="3200" b="1" i="1" u="none" strike="noStrike" kern="1200" cap="none" spc="0" normalizeH="0" baseline="0" noProof="0" dirty="0">
              <a:ln>
                <a:noFill/>
              </a:ln>
              <a:solidFill>
                <a:srgbClr val="FFFF00"/>
              </a:solidFill>
              <a:effectLst/>
              <a:uLnTx/>
              <a:uFillTx/>
              <a:latin typeface="+mj-lt"/>
              <a:ea typeface="+mj-ea"/>
              <a:cs typeface="+mj-cs"/>
            </a:endParaRPr>
          </a:p>
        </p:txBody>
      </p:sp>
      <p:pic>
        <p:nvPicPr>
          <p:cNvPr id="9" name="Picture 2"/>
          <p:cNvPicPr>
            <a:picLocks noGrp="1" noChangeAspect="1" noChangeArrowheads="1"/>
          </p:cNvPicPr>
          <p:nvPr>
            <p:ph idx="1"/>
          </p:nvPr>
        </p:nvPicPr>
        <p:blipFill>
          <a:blip r:embed="rId2" cstate="print"/>
          <a:srcRect/>
          <a:stretch>
            <a:fillRect/>
          </a:stretch>
        </p:blipFill>
        <p:spPr bwMode="auto">
          <a:xfrm>
            <a:off x="485804" y="260648"/>
            <a:ext cx="8229600" cy="6366520"/>
          </a:xfrm>
          <a:prstGeom prst="round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570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3116"/>
            <a:ext cx="7143800" cy="2857520"/>
          </a:xfrm>
          <a:prstGeom prst="roundRect">
            <a:avLst/>
          </a:prstGeom>
          <a:solidFill>
            <a:schemeClr val="tx1"/>
          </a:solidFill>
        </p:spPr>
        <p:txBody>
          <a:bodyPr/>
          <a:lstStyle/>
          <a:p>
            <a:pPr algn="ctr">
              <a:lnSpc>
                <a:spcPct val="150000"/>
              </a:lnSpc>
            </a:pPr>
            <a:r>
              <a:rPr lang="en-US" sz="3600" i="0" dirty="0" smtClean="0">
                <a:solidFill>
                  <a:srgbClr val="FFFF00"/>
                </a:solidFill>
                <a:effectLst>
                  <a:outerShdw blurRad="38100" dist="38100" dir="2700000" algn="tl">
                    <a:srgbClr val="000000">
                      <a:alpha val="43137"/>
                    </a:srgbClr>
                  </a:outerShdw>
                </a:effectLst>
                <a:latin typeface="+mj-lt"/>
              </a:rPr>
              <a:t>Patient</a:t>
            </a:r>
            <a:br>
              <a:rPr lang="en-US" sz="3600" i="0" dirty="0" smtClean="0">
                <a:solidFill>
                  <a:srgbClr val="FFFF00"/>
                </a:solidFill>
                <a:effectLst>
                  <a:outerShdw blurRad="38100" dist="38100" dir="2700000" algn="tl">
                    <a:srgbClr val="000000">
                      <a:alpha val="43137"/>
                    </a:srgbClr>
                  </a:outerShdw>
                </a:effectLst>
                <a:latin typeface="+mj-lt"/>
              </a:rPr>
            </a:br>
            <a:r>
              <a:rPr lang="en-US" sz="3600" dirty="0" smtClean="0">
                <a:solidFill>
                  <a:srgbClr val="FFFF00"/>
                </a:solidFill>
                <a:effectLst>
                  <a:outerShdw blurRad="38100" dist="38100" dir="2700000" algn="tl">
                    <a:srgbClr val="000000">
                      <a:alpha val="43137"/>
                    </a:srgbClr>
                  </a:outerShdw>
                </a:effectLst>
                <a:latin typeface="+mj-lt"/>
              </a:rPr>
              <a:t>vs.</a:t>
            </a:r>
            <a:br>
              <a:rPr lang="en-US" sz="3600" dirty="0" smtClean="0">
                <a:solidFill>
                  <a:srgbClr val="FFFF00"/>
                </a:solidFill>
                <a:effectLst>
                  <a:outerShdw blurRad="38100" dist="38100" dir="2700000" algn="tl">
                    <a:srgbClr val="000000">
                      <a:alpha val="43137"/>
                    </a:srgbClr>
                  </a:outerShdw>
                </a:effectLst>
                <a:latin typeface="+mj-lt"/>
              </a:rPr>
            </a:br>
            <a:r>
              <a:rPr lang="en-US" sz="3600" i="0" dirty="0" smtClean="0">
                <a:solidFill>
                  <a:srgbClr val="FFFF00"/>
                </a:solidFill>
                <a:effectLst>
                  <a:outerShdw blurRad="38100" dist="38100" dir="2700000" algn="tl">
                    <a:srgbClr val="000000">
                      <a:alpha val="43137"/>
                    </a:srgbClr>
                  </a:outerShdw>
                </a:effectLst>
                <a:latin typeface="+mj-lt"/>
              </a:rPr>
              <a:t>Physician</a:t>
            </a:r>
            <a:endParaRPr lang="fa-IR" sz="3600" i="0" dirty="0">
              <a:solidFill>
                <a:srgbClr val="FFFF00"/>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32</a:t>
            </a:fld>
            <a:endParaRPr lang="en-US"/>
          </a:p>
        </p:txBody>
      </p:sp>
      <p:sp>
        <p:nvSpPr>
          <p:cNvPr id="5" name="Rectangle 4"/>
          <p:cNvSpPr/>
          <p:nvPr/>
        </p:nvSpPr>
        <p:spPr>
          <a:xfrm>
            <a:off x="971600" y="1214422"/>
            <a:ext cx="8172400" cy="584775"/>
          </a:xfrm>
          <a:prstGeom prst="rect">
            <a:avLst/>
          </a:prstGeom>
        </p:spPr>
        <p:txBody>
          <a:bodyPr wrap="square">
            <a:spAutoFit/>
          </a:bodyPr>
          <a:lstStyle/>
          <a:p>
            <a:pPr algn="ctr"/>
            <a:r>
              <a:rPr lang="en-US" sz="3200" b="1" dirty="0" smtClean="0">
                <a:solidFill>
                  <a:srgbClr val="0070C0"/>
                </a:solidFill>
                <a:latin typeface="Arial"/>
                <a:ea typeface="+mj-ea"/>
                <a:cs typeface="+mj-cs"/>
              </a:rPr>
              <a:t>Who should titrate the insulin dosage?</a:t>
            </a:r>
            <a:endParaRPr lang="fa-IR" dirty="0">
              <a:solidFill>
                <a:srgbClr val="0070C0"/>
              </a:solidFill>
            </a:endParaRPr>
          </a:p>
        </p:txBody>
      </p:sp>
    </p:spTree>
    <p:extLst>
      <p:ext uri="{BB962C8B-B14F-4D97-AF65-F5344CB8AC3E}">
        <p14:creationId xmlns:p14="http://schemas.microsoft.com/office/powerpoint/2010/main" val="233388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1511288"/>
          </a:xfrm>
          <a:prstGeom prst="roundRect">
            <a:avLst/>
          </a:prstGeom>
          <a:ln>
            <a:solidFill>
              <a:schemeClr val="tx1"/>
            </a:solidFill>
          </a:ln>
        </p:spPr>
        <p:txBody>
          <a:bodyPr/>
          <a:lstStyle/>
          <a:p>
            <a:pPr>
              <a:lnSpc>
                <a:spcPct val="150000"/>
              </a:lnSpc>
            </a:pPr>
            <a:r>
              <a:rPr lang="en-US" sz="2800" i="0" dirty="0" smtClean="0">
                <a:latin typeface="+mj-lt"/>
              </a:rPr>
              <a:t>The START Study</a:t>
            </a:r>
            <a:br>
              <a:rPr lang="en-US" sz="2800" i="0" dirty="0" smtClean="0">
                <a:latin typeface="+mj-lt"/>
              </a:rPr>
            </a:br>
            <a:r>
              <a:rPr lang="en-US" sz="2400" dirty="0" smtClean="0">
                <a:latin typeface="+mj-lt"/>
              </a:rPr>
              <a:t>(</a:t>
            </a:r>
            <a:r>
              <a:rPr lang="en-US" sz="2400" dirty="0" smtClean="0">
                <a:solidFill>
                  <a:schemeClr val="tx1"/>
                </a:solidFill>
                <a:latin typeface="+mj-lt"/>
              </a:rPr>
              <a:t>S</a:t>
            </a:r>
            <a:r>
              <a:rPr lang="en-US" sz="2400" dirty="0" smtClean="0">
                <a:latin typeface="+mj-lt"/>
              </a:rPr>
              <a:t>elf-</a:t>
            </a:r>
            <a:r>
              <a:rPr lang="en-US" sz="2400" dirty="0" smtClean="0">
                <a:solidFill>
                  <a:schemeClr val="tx1"/>
                </a:solidFill>
                <a:latin typeface="+mj-lt"/>
              </a:rPr>
              <a:t>T</a:t>
            </a:r>
            <a:r>
              <a:rPr lang="en-US" sz="2400" dirty="0" smtClean="0">
                <a:latin typeface="+mj-lt"/>
              </a:rPr>
              <a:t>itration with </a:t>
            </a:r>
            <a:r>
              <a:rPr lang="en-US" sz="2400" dirty="0" smtClean="0">
                <a:solidFill>
                  <a:schemeClr val="tx1"/>
                </a:solidFill>
                <a:latin typeface="+mj-lt"/>
              </a:rPr>
              <a:t>A</a:t>
            </a:r>
            <a:r>
              <a:rPr lang="en-US" sz="2400" dirty="0" smtClean="0">
                <a:latin typeface="+mj-lt"/>
              </a:rPr>
              <a:t>pidra to </a:t>
            </a:r>
            <a:r>
              <a:rPr lang="en-US" sz="2400" dirty="0" smtClean="0">
                <a:solidFill>
                  <a:schemeClr val="tx1"/>
                </a:solidFill>
                <a:latin typeface="+mj-lt"/>
              </a:rPr>
              <a:t>R</a:t>
            </a:r>
            <a:r>
              <a:rPr lang="en-US" sz="2400" dirty="0" smtClean="0">
                <a:latin typeface="+mj-lt"/>
              </a:rPr>
              <a:t>each </a:t>
            </a:r>
            <a:r>
              <a:rPr lang="en-US" sz="2400" dirty="0" smtClean="0">
                <a:solidFill>
                  <a:schemeClr val="tx1"/>
                </a:solidFill>
                <a:latin typeface="+mj-lt"/>
              </a:rPr>
              <a:t>T</a:t>
            </a:r>
            <a:r>
              <a:rPr lang="en-US" sz="2400" dirty="0" smtClean="0">
                <a:latin typeface="+mj-lt"/>
              </a:rPr>
              <a:t>arget)</a:t>
            </a:r>
            <a:endParaRPr lang="fa-IR" sz="2800" i="0" dirty="0">
              <a:latin typeface="+mj-lt"/>
            </a:endParaRPr>
          </a:p>
        </p:txBody>
      </p:sp>
      <p:sp>
        <p:nvSpPr>
          <p:cNvPr id="3" name="Content Placeholder 2"/>
          <p:cNvSpPr>
            <a:spLocks noGrp="1"/>
          </p:cNvSpPr>
          <p:nvPr>
            <p:ph idx="1"/>
          </p:nvPr>
        </p:nvSpPr>
        <p:spPr>
          <a:xfrm>
            <a:off x="827584" y="2143116"/>
            <a:ext cx="7744944" cy="4143404"/>
          </a:xfrm>
        </p:spPr>
        <p:txBody>
          <a:bodyPr/>
          <a:lstStyle/>
          <a:p>
            <a:pPr algn="just">
              <a:buClr>
                <a:srgbClr val="FF0000"/>
              </a:buClr>
              <a:buFont typeface="Wingdings" pitchFamily="2" charset="2"/>
              <a:buChar char="§"/>
            </a:pPr>
            <a:r>
              <a:rPr lang="en-US" sz="2400" b="0" dirty="0" smtClean="0">
                <a:solidFill>
                  <a:srgbClr val="0070C0"/>
                </a:solidFill>
                <a:latin typeface="+mj-lt"/>
              </a:rPr>
              <a:t>Diabetes self-management is universally regarded as a foundation of diabetes care.</a:t>
            </a:r>
          </a:p>
          <a:p>
            <a:pPr algn="just">
              <a:buClr>
                <a:srgbClr val="FF0000"/>
              </a:buClr>
              <a:buFont typeface="Wingdings" pitchFamily="2" charset="2"/>
              <a:buChar char="§"/>
            </a:pPr>
            <a:endParaRPr lang="en-US" sz="2400" b="0" dirty="0" smtClean="0">
              <a:solidFill>
                <a:srgbClr val="0070C0"/>
              </a:solidFill>
              <a:latin typeface="+mj-lt"/>
            </a:endParaRPr>
          </a:p>
          <a:p>
            <a:pPr algn="just">
              <a:buClr>
                <a:srgbClr val="FF0000"/>
              </a:buClr>
              <a:buFont typeface="Wingdings" pitchFamily="2" charset="2"/>
              <a:buChar char="§"/>
            </a:pPr>
            <a:r>
              <a:rPr lang="en-US" sz="2400" b="0" dirty="0" smtClean="0">
                <a:solidFill>
                  <a:srgbClr val="0070C0"/>
                </a:solidFill>
                <a:latin typeface="+mj-lt"/>
              </a:rPr>
              <a:t>In a randomized non-inferiority trial, we determined whether comparable glycemic control could be achieved by self-titration vs. physician titration of a once-daily bolus insulin dose in patients with T2DM who are unable to achieve optimal glycemic control with a basal insulin.</a:t>
            </a: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33</a:t>
            </a:fld>
            <a:endParaRPr lang="en-US"/>
          </a:p>
        </p:txBody>
      </p:sp>
      <p:sp>
        <p:nvSpPr>
          <p:cNvPr id="5" name="Rectangle 4"/>
          <p:cNvSpPr/>
          <p:nvPr/>
        </p:nvSpPr>
        <p:spPr>
          <a:xfrm>
            <a:off x="0" y="6407371"/>
            <a:ext cx="9144000" cy="307777"/>
          </a:xfrm>
          <a:prstGeom prst="rect">
            <a:avLst/>
          </a:prstGeom>
        </p:spPr>
        <p:txBody>
          <a:bodyPr wrap="square">
            <a:spAutoFit/>
          </a:bodyPr>
          <a:lstStyle/>
          <a:p>
            <a:pPr algn="ctr"/>
            <a:r>
              <a:rPr lang="pt-BR" sz="1400" i="1" dirty="0" smtClean="0">
                <a:solidFill>
                  <a:srgbClr val="0070C0"/>
                </a:solidFill>
                <a:latin typeface="+mj-lt"/>
              </a:rPr>
              <a:t>Harris et al. Diabetes Care. 2014; 37(3):604-10.</a:t>
            </a:r>
            <a:endParaRPr lang="fa-IR" sz="1400" i="1" dirty="0">
              <a:solidFill>
                <a:srgbClr val="0070C0"/>
              </a:solidFill>
              <a:latin typeface="+mj-lt"/>
            </a:endParaRPr>
          </a:p>
        </p:txBody>
      </p:sp>
    </p:spTree>
    <p:extLst>
      <p:ext uri="{BB962C8B-B14F-4D97-AF65-F5344CB8AC3E}">
        <p14:creationId xmlns:p14="http://schemas.microsoft.com/office/powerpoint/2010/main" val="36633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ln>
            <a:solidFill>
              <a:schemeClr val="tx1"/>
            </a:solidFill>
          </a:ln>
        </p:spPr>
        <p:txBody>
          <a:bodyPr/>
          <a:lstStyle/>
          <a:p>
            <a:r>
              <a:rPr lang="en-US" sz="3200" i="0" dirty="0" smtClean="0">
                <a:effectLst>
                  <a:outerShdw blurRad="38100" dist="38100" dir="2700000" algn="tl">
                    <a:srgbClr val="000000">
                      <a:alpha val="43137"/>
                    </a:srgbClr>
                  </a:outerShdw>
                </a:effectLst>
                <a:latin typeface="+mj-lt"/>
              </a:rPr>
              <a:t>START Study: Conclusions </a:t>
            </a:r>
            <a:endParaRPr lang="fa-IR" sz="3200" i="0"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1043608" y="2000240"/>
            <a:ext cx="7614588" cy="3286148"/>
          </a:xfrm>
        </p:spPr>
        <p:txBody>
          <a:bodyPr/>
          <a:lstStyle/>
          <a:p>
            <a:pPr algn="just">
              <a:lnSpc>
                <a:spcPct val="150000"/>
              </a:lnSpc>
              <a:buClr>
                <a:srgbClr val="FF0000"/>
              </a:buClr>
              <a:buFont typeface="Wingdings" pitchFamily="2" charset="2"/>
              <a:buChar char="§"/>
            </a:pPr>
            <a:r>
              <a:rPr lang="en-US" sz="2600" b="0" dirty="0" smtClean="0">
                <a:solidFill>
                  <a:srgbClr val="0070C0"/>
                </a:solidFill>
                <a:latin typeface="+mj-lt"/>
              </a:rPr>
              <a:t>In stable patients with T</a:t>
            </a:r>
            <a:r>
              <a:rPr lang="en-US" sz="2600" b="0" baseline="-25000" dirty="0" smtClean="0">
                <a:solidFill>
                  <a:srgbClr val="0070C0"/>
                </a:solidFill>
                <a:latin typeface="+mj-lt"/>
              </a:rPr>
              <a:t>2</a:t>
            </a:r>
            <a:r>
              <a:rPr lang="en-US" sz="2600" b="0" dirty="0" smtClean="0">
                <a:solidFill>
                  <a:srgbClr val="0070C0"/>
                </a:solidFill>
                <a:latin typeface="+mj-lt"/>
              </a:rPr>
              <a:t>DM who are receiving doses of basal insulin glargine who require bolus insulin, a simple bolus insulin patient-managed titration algorithm is as effective as a physician-managed algorithm.</a:t>
            </a:r>
            <a:endParaRPr lang="fa-IR" sz="2600" b="0" dirty="0">
              <a:solidFill>
                <a:srgbClr val="0070C0"/>
              </a:solidFill>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34</a:t>
            </a:fld>
            <a:endParaRPr lang="en-US"/>
          </a:p>
        </p:txBody>
      </p:sp>
      <p:sp>
        <p:nvSpPr>
          <p:cNvPr id="5" name="Rectangle 4"/>
          <p:cNvSpPr/>
          <p:nvPr/>
        </p:nvSpPr>
        <p:spPr>
          <a:xfrm>
            <a:off x="0" y="6407371"/>
            <a:ext cx="9144000" cy="307777"/>
          </a:xfrm>
          <a:prstGeom prst="rect">
            <a:avLst/>
          </a:prstGeom>
        </p:spPr>
        <p:txBody>
          <a:bodyPr wrap="square">
            <a:spAutoFit/>
          </a:bodyPr>
          <a:lstStyle/>
          <a:p>
            <a:pPr algn="ctr"/>
            <a:r>
              <a:rPr lang="pt-BR" sz="1400" i="1" dirty="0" smtClean="0">
                <a:solidFill>
                  <a:srgbClr val="0070C0"/>
                </a:solidFill>
                <a:latin typeface="+mj-lt"/>
              </a:rPr>
              <a:t>Harris et al. Diabetes Care. 2014; 37(3):604-10.</a:t>
            </a:r>
            <a:endParaRPr lang="fa-IR" sz="1400" i="1" dirty="0">
              <a:solidFill>
                <a:srgbClr val="0070C0"/>
              </a:solidFill>
              <a:latin typeface="+mj-lt"/>
            </a:endParaRPr>
          </a:p>
        </p:txBody>
      </p:sp>
    </p:spTree>
    <p:extLst>
      <p:ext uri="{BB962C8B-B14F-4D97-AF65-F5344CB8AC3E}">
        <p14:creationId xmlns:p14="http://schemas.microsoft.com/office/powerpoint/2010/main" val="380035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3116"/>
            <a:ext cx="7143800" cy="2857520"/>
          </a:xfrm>
          <a:prstGeom prst="roundRect">
            <a:avLst/>
          </a:prstGeom>
          <a:solidFill>
            <a:schemeClr val="tx1"/>
          </a:solidFill>
        </p:spPr>
        <p:txBody>
          <a:bodyPr/>
          <a:lstStyle/>
          <a:p>
            <a:pPr algn="ctr">
              <a:lnSpc>
                <a:spcPct val="150000"/>
              </a:lnSpc>
            </a:pPr>
            <a:r>
              <a:rPr lang="en-US" sz="3600" i="0" dirty="0" smtClean="0">
                <a:solidFill>
                  <a:srgbClr val="FFFF00"/>
                </a:solidFill>
                <a:effectLst>
                  <a:outerShdw blurRad="38100" dist="38100" dir="2700000" algn="tl">
                    <a:srgbClr val="000000">
                      <a:alpha val="43137"/>
                    </a:srgbClr>
                  </a:outerShdw>
                </a:effectLst>
                <a:latin typeface="+mj-lt"/>
              </a:rPr>
              <a:t>Simple algorithm</a:t>
            </a:r>
            <a:br>
              <a:rPr lang="en-US" sz="3600" i="0" dirty="0" smtClean="0">
                <a:solidFill>
                  <a:srgbClr val="FFFF00"/>
                </a:solidFill>
                <a:effectLst>
                  <a:outerShdw blurRad="38100" dist="38100" dir="2700000" algn="tl">
                    <a:srgbClr val="000000">
                      <a:alpha val="43137"/>
                    </a:srgbClr>
                  </a:outerShdw>
                </a:effectLst>
                <a:latin typeface="+mj-lt"/>
              </a:rPr>
            </a:br>
            <a:r>
              <a:rPr lang="en-US" sz="3600" dirty="0" smtClean="0">
                <a:solidFill>
                  <a:srgbClr val="FFFF00"/>
                </a:solidFill>
                <a:effectLst>
                  <a:outerShdw blurRad="38100" dist="38100" dir="2700000" algn="tl">
                    <a:srgbClr val="000000">
                      <a:alpha val="43137"/>
                    </a:srgbClr>
                  </a:outerShdw>
                </a:effectLst>
                <a:latin typeface="+mj-lt"/>
              </a:rPr>
              <a:t>vs.</a:t>
            </a:r>
            <a:br>
              <a:rPr lang="en-US" sz="3600" dirty="0" smtClean="0">
                <a:solidFill>
                  <a:srgbClr val="FFFF00"/>
                </a:solidFill>
                <a:effectLst>
                  <a:outerShdw blurRad="38100" dist="38100" dir="2700000" algn="tl">
                    <a:srgbClr val="000000">
                      <a:alpha val="43137"/>
                    </a:srgbClr>
                  </a:outerShdw>
                </a:effectLst>
                <a:latin typeface="+mj-lt"/>
              </a:rPr>
            </a:br>
            <a:r>
              <a:rPr lang="en-US" sz="3600" i="0" dirty="0" smtClean="0">
                <a:solidFill>
                  <a:srgbClr val="FFFF00"/>
                </a:solidFill>
                <a:effectLst>
                  <a:outerShdw blurRad="38100" dist="38100" dir="2700000" algn="tl">
                    <a:srgbClr val="000000">
                      <a:alpha val="43137"/>
                    </a:srgbClr>
                  </a:outerShdw>
                </a:effectLst>
                <a:latin typeface="+mj-lt"/>
              </a:rPr>
              <a:t>Carbohydrate counting</a:t>
            </a:r>
            <a:endParaRPr lang="fa-IR" sz="3600" i="0" dirty="0">
              <a:solidFill>
                <a:srgbClr val="FFFF00"/>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35</a:t>
            </a:fld>
            <a:endParaRPr lang="en-US"/>
          </a:p>
        </p:txBody>
      </p:sp>
      <p:sp>
        <p:nvSpPr>
          <p:cNvPr id="5" name="Rectangle 4"/>
          <p:cNvSpPr/>
          <p:nvPr/>
        </p:nvSpPr>
        <p:spPr>
          <a:xfrm>
            <a:off x="0" y="1214422"/>
            <a:ext cx="9144000" cy="584775"/>
          </a:xfrm>
          <a:prstGeom prst="rect">
            <a:avLst/>
          </a:prstGeom>
        </p:spPr>
        <p:txBody>
          <a:bodyPr wrap="square">
            <a:spAutoFit/>
          </a:bodyPr>
          <a:lstStyle/>
          <a:p>
            <a:pPr algn="ctr"/>
            <a:r>
              <a:rPr lang="en-US" sz="3200" b="1" dirty="0" smtClean="0">
                <a:solidFill>
                  <a:srgbClr val="0070C0"/>
                </a:solidFill>
                <a:latin typeface="Arial"/>
                <a:ea typeface="+mj-ea"/>
                <a:cs typeface="+mj-cs"/>
              </a:rPr>
              <a:t>How to titrate the insulin dosage?</a:t>
            </a:r>
            <a:endParaRPr lang="fa-IR" dirty="0">
              <a:solidFill>
                <a:srgbClr val="0070C0"/>
              </a:solidFill>
            </a:endParaRPr>
          </a:p>
        </p:txBody>
      </p:sp>
    </p:spTree>
    <p:extLst>
      <p:ext uri="{BB962C8B-B14F-4D97-AF65-F5344CB8AC3E}">
        <p14:creationId xmlns:p14="http://schemas.microsoft.com/office/powerpoint/2010/main" val="29587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98"/>
          <p:cNvSpPr>
            <a:spLocks noGrp="1" noChangeArrowheads="1"/>
          </p:cNvSpPr>
          <p:nvPr>
            <p:ph type="title"/>
          </p:nvPr>
        </p:nvSpPr>
        <p:spPr>
          <a:xfrm>
            <a:off x="1214438" y="153974"/>
            <a:ext cx="7715248" cy="1417638"/>
          </a:xfrm>
          <a:prstGeom prst="roundRect">
            <a:avLst/>
          </a:prstGeom>
          <a:ln>
            <a:solidFill>
              <a:schemeClr val="tx1"/>
            </a:solidFill>
          </a:ln>
        </p:spPr>
        <p:txBody>
          <a:bodyPr/>
          <a:lstStyle/>
          <a:p>
            <a:r>
              <a:rPr lang="en-GB" sz="2600" b="1" i="0" dirty="0" smtClean="0">
                <a:solidFill>
                  <a:srgbClr val="0070C0"/>
                </a:solidFill>
                <a:latin typeface="+mj-lt"/>
              </a:rPr>
              <a:t>Basal Bolus therapy delivers comparable good efficacy whatever the titration algorithm used</a:t>
            </a:r>
          </a:p>
        </p:txBody>
      </p:sp>
      <p:sp>
        <p:nvSpPr>
          <p:cNvPr id="98306" name="Line 53"/>
          <p:cNvSpPr>
            <a:spLocks noChangeShapeType="1"/>
          </p:cNvSpPr>
          <p:nvPr/>
        </p:nvSpPr>
        <p:spPr bwMode="auto">
          <a:xfrm>
            <a:off x="3821113" y="4033838"/>
            <a:ext cx="5265737" cy="0"/>
          </a:xfrm>
          <a:prstGeom prst="line">
            <a:avLst/>
          </a:prstGeom>
          <a:noFill/>
          <a:ln w="9525">
            <a:noFill/>
            <a:round/>
            <a:headEnd/>
            <a:tailEnd/>
          </a:ln>
        </p:spPr>
        <p:txBody>
          <a:bodyPr>
            <a:spAutoFit/>
          </a:bodyPr>
          <a:lstStyle/>
          <a:p>
            <a:endParaRPr lang="en-US"/>
          </a:p>
        </p:txBody>
      </p:sp>
      <p:sp>
        <p:nvSpPr>
          <p:cNvPr id="98307" name="Rectangle 9"/>
          <p:cNvSpPr>
            <a:spLocks noChangeArrowheads="1"/>
          </p:cNvSpPr>
          <p:nvPr/>
        </p:nvSpPr>
        <p:spPr bwMode="auto">
          <a:xfrm>
            <a:off x="0" y="-42863"/>
            <a:ext cx="7740650" cy="274638"/>
          </a:xfrm>
          <a:prstGeom prst="rect">
            <a:avLst/>
          </a:prstGeom>
          <a:noFill/>
          <a:ln w="9525">
            <a:noFill/>
            <a:miter lim="800000"/>
            <a:headEnd/>
            <a:tailEnd/>
          </a:ln>
        </p:spPr>
        <p:txBody>
          <a:bodyPr>
            <a:spAutoFit/>
          </a:bodyPr>
          <a:lstStyle/>
          <a:p>
            <a:r>
              <a:rPr lang="en-US" sz="1200" b="1">
                <a:solidFill>
                  <a:schemeClr val="bg1"/>
                </a:solidFill>
              </a:rPr>
              <a:t>3.1   3502 (CHO) study</a:t>
            </a:r>
            <a:endParaRPr lang="fr-FR" sz="1200" b="1">
              <a:solidFill>
                <a:schemeClr val="bg1"/>
              </a:solidFill>
            </a:endParaRPr>
          </a:p>
        </p:txBody>
      </p:sp>
      <p:grpSp>
        <p:nvGrpSpPr>
          <p:cNvPr id="2" name="Group 345"/>
          <p:cNvGrpSpPr>
            <a:grpSpLocks/>
          </p:cNvGrpSpPr>
          <p:nvPr/>
        </p:nvGrpSpPr>
        <p:grpSpPr bwMode="auto">
          <a:xfrm>
            <a:off x="449263" y="2027238"/>
            <a:ext cx="3330575" cy="3554412"/>
            <a:chOff x="283" y="1277"/>
            <a:chExt cx="2098" cy="2239"/>
          </a:xfrm>
        </p:grpSpPr>
        <p:sp>
          <p:nvSpPr>
            <p:cNvPr id="98374" name="Text Box 41"/>
            <p:cNvSpPr txBox="1">
              <a:spLocks noChangeArrowheads="1"/>
            </p:cNvSpPr>
            <p:nvPr/>
          </p:nvSpPr>
          <p:spPr bwMode="auto">
            <a:xfrm>
              <a:off x="507" y="2650"/>
              <a:ext cx="258" cy="212"/>
            </a:xfrm>
            <a:prstGeom prst="rect">
              <a:avLst/>
            </a:prstGeom>
            <a:noFill/>
            <a:ln w="9525">
              <a:noFill/>
              <a:miter lim="800000"/>
              <a:headEnd/>
              <a:tailEnd/>
            </a:ln>
          </p:spPr>
          <p:txBody>
            <a:bodyPr wrap="none">
              <a:spAutoFit/>
            </a:bodyPr>
            <a:lstStyle/>
            <a:p>
              <a:pPr algn="r"/>
              <a:r>
                <a:rPr lang="en-GB" sz="1600" b="1"/>
                <a:t>20</a:t>
              </a:r>
            </a:p>
          </p:txBody>
        </p:sp>
        <p:sp>
          <p:nvSpPr>
            <p:cNvPr id="98375" name="Text Box 42"/>
            <p:cNvSpPr txBox="1">
              <a:spLocks noChangeArrowheads="1"/>
            </p:cNvSpPr>
            <p:nvPr/>
          </p:nvSpPr>
          <p:spPr bwMode="auto">
            <a:xfrm>
              <a:off x="507" y="2304"/>
              <a:ext cx="258" cy="212"/>
            </a:xfrm>
            <a:prstGeom prst="rect">
              <a:avLst/>
            </a:prstGeom>
            <a:noFill/>
            <a:ln w="9525">
              <a:noFill/>
              <a:miter lim="800000"/>
              <a:headEnd/>
              <a:tailEnd/>
            </a:ln>
          </p:spPr>
          <p:txBody>
            <a:bodyPr wrap="none">
              <a:spAutoFit/>
            </a:bodyPr>
            <a:lstStyle/>
            <a:p>
              <a:pPr algn="r"/>
              <a:r>
                <a:rPr lang="en-GB" sz="1600" b="1"/>
                <a:t>40</a:t>
              </a:r>
            </a:p>
          </p:txBody>
        </p:sp>
        <p:sp>
          <p:nvSpPr>
            <p:cNvPr id="98376" name="Text Box 44"/>
            <p:cNvSpPr txBox="1">
              <a:spLocks noChangeArrowheads="1"/>
            </p:cNvSpPr>
            <p:nvPr/>
          </p:nvSpPr>
          <p:spPr bwMode="auto">
            <a:xfrm>
              <a:off x="507" y="1961"/>
              <a:ext cx="258" cy="212"/>
            </a:xfrm>
            <a:prstGeom prst="rect">
              <a:avLst/>
            </a:prstGeom>
            <a:noFill/>
            <a:ln w="9525">
              <a:noFill/>
              <a:miter lim="800000"/>
              <a:headEnd/>
              <a:tailEnd/>
            </a:ln>
          </p:spPr>
          <p:txBody>
            <a:bodyPr wrap="none">
              <a:spAutoFit/>
            </a:bodyPr>
            <a:lstStyle/>
            <a:p>
              <a:pPr algn="r"/>
              <a:r>
                <a:rPr lang="en-GB" sz="1600" b="1"/>
                <a:t>60</a:t>
              </a:r>
            </a:p>
          </p:txBody>
        </p:sp>
        <p:sp>
          <p:nvSpPr>
            <p:cNvPr id="98377" name="Text Box 45"/>
            <p:cNvSpPr txBox="1">
              <a:spLocks noChangeArrowheads="1"/>
            </p:cNvSpPr>
            <p:nvPr/>
          </p:nvSpPr>
          <p:spPr bwMode="auto">
            <a:xfrm>
              <a:off x="507" y="1620"/>
              <a:ext cx="258" cy="212"/>
            </a:xfrm>
            <a:prstGeom prst="rect">
              <a:avLst/>
            </a:prstGeom>
            <a:noFill/>
            <a:ln w="9525">
              <a:noFill/>
              <a:miter lim="800000"/>
              <a:headEnd/>
              <a:tailEnd/>
            </a:ln>
          </p:spPr>
          <p:txBody>
            <a:bodyPr wrap="none">
              <a:spAutoFit/>
            </a:bodyPr>
            <a:lstStyle/>
            <a:p>
              <a:pPr algn="r"/>
              <a:r>
                <a:rPr lang="en-GB" sz="1600" b="1"/>
                <a:t>80</a:t>
              </a:r>
            </a:p>
          </p:txBody>
        </p:sp>
        <p:sp>
          <p:nvSpPr>
            <p:cNvPr id="98378" name="Text Box 46"/>
            <p:cNvSpPr txBox="1">
              <a:spLocks noChangeArrowheads="1"/>
            </p:cNvSpPr>
            <p:nvPr/>
          </p:nvSpPr>
          <p:spPr bwMode="auto">
            <a:xfrm>
              <a:off x="436" y="1277"/>
              <a:ext cx="329" cy="212"/>
            </a:xfrm>
            <a:prstGeom prst="rect">
              <a:avLst/>
            </a:prstGeom>
            <a:noFill/>
            <a:ln w="9525">
              <a:noFill/>
              <a:miter lim="800000"/>
              <a:headEnd/>
              <a:tailEnd/>
            </a:ln>
          </p:spPr>
          <p:txBody>
            <a:bodyPr wrap="none">
              <a:spAutoFit/>
            </a:bodyPr>
            <a:lstStyle/>
            <a:p>
              <a:pPr algn="r"/>
              <a:r>
                <a:rPr lang="en-GB" sz="1600" b="1"/>
                <a:t>100</a:t>
              </a:r>
            </a:p>
          </p:txBody>
        </p:sp>
        <p:grpSp>
          <p:nvGrpSpPr>
            <p:cNvPr id="3" name="Group 132"/>
            <p:cNvGrpSpPr>
              <a:grpSpLocks/>
            </p:cNvGrpSpPr>
            <p:nvPr/>
          </p:nvGrpSpPr>
          <p:grpSpPr bwMode="auto">
            <a:xfrm>
              <a:off x="766" y="1387"/>
              <a:ext cx="1615" cy="1372"/>
              <a:chOff x="766" y="1387"/>
              <a:chExt cx="1134" cy="1372"/>
            </a:xfrm>
          </p:grpSpPr>
          <p:sp>
            <p:nvSpPr>
              <p:cNvPr id="98395" name="Line 43"/>
              <p:cNvSpPr>
                <a:spLocks noChangeShapeType="1"/>
              </p:cNvSpPr>
              <p:nvPr/>
            </p:nvSpPr>
            <p:spPr bwMode="auto">
              <a:xfrm flipH="1">
                <a:off x="766" y="2417"/>
                <a:ext cx="1134" cy="0"/>
              </a:xfrm>
              <a:prstGeom prst="line">
                <a:avLst/>
              </a:prstGeom>
              <a:noFill/>
              <a:ln w="19050">
                <a:solidFill>
                  <a:srgbClr val="027DC0"/>
                </a:solidFill>
                <a:round/>
                <a:headEnd/>
                <a:tailEnd/>
              </a:ln>
            </p:spPr>
            <p:txBody>
              <a:bodyPr anchor="ctr"/>
              <a:lstStyle/>
              <a:p>
                <a:endParaRPr lang="en-US"/>
              </a:p>
            </p:txBody>
          </p:sp>
          <p:sp>
            <p:nvSpPr>
              <p:cNvPr id="98396" name="Line 47"/>
              <p:cNvSpPr>
                <a:spLocks noChangeShapeType="1"/>
              </p:cNvSpPr>
              <p:nvPr/>
            </p:nvSpPr>
            <p:spPr bwMode="auto">
              <a:xfrm flipH="1">
                <a:off x="766" y="1387"/>
                <a:ext cx="1134" cy="0"/>
              </a:xfrm>
              <a:prstGeom prst="line">
                <a:avLst/>
              </a:prstGeom>
              <a:noFill/>
              <a:ln w="19050">
                <a:solidFill>
                  <a:srgbClr val="027DC0"/>
                </a:solidFill>
                <a:round/>
                <a:headEnd/>
                <a:tailEnd/>
              </a:ln>
            </p:spPr>
            <p:txBody>
              <a:bodyPr anchor="ctr"/>
              <a:lstStyle/>
              <a:p>
                <a:endParaRPr lang="en-US"/>
              </a:p>
            </p:txBody>
          </p:sp>
          <p:sp>
            <p:nvSpPr>
              <p:cNvPr id="98397" name="Line 50"/>
              <p:cNvSpPr>
                <a:spLocks noChangeShapeType="1"/>
              </p:cNvSpPr>
              <p:nvPr/>
            </p:nvSpPr>
            <p:spPr bwMode="auto">
              <a:xfrm flipH="1">
                <a:off x="766" y="1731"/>
                <a:ext cx="1134" cy="0"/>
              </a:xfrm>
              <a:prstGeom prst="line">
                <a:avLst/>
              </a:prstGeom>
              <a:noFill/>
              <a:ln w="19050">
                <a:solidFill>
                  <a:srgbClr val="027DC0"/>
                </a:solidFill>
                <a:round/>
                <a:headEnd/>
                <a:tailEnd/>
              </a:ln>
            </p:spPr>
            <p:txBody>
              <a:bodyPr anchor="ctr"/>
              <a:lstStyle/>
              <a:p>
                <a:endParaRPr lang="en-US"/>
              </a:p>
            </p:txBody>
          </p:sp>
          <p:sp>
            <p:nvSpPr>
              <p:cNvPr id="98398" name="Line 52"/>
              <p:cNvSpPr>
                <a:spLocks noChangeShapeType="1"/>
              </p:cNvSpPr>
              <p:nvPr/>
            </p:nvSpPr>
            <p:spPr bwMode="auto">
              <a:xfrm flipH="1">
                <a:off x="766" y="2073"/>
                <a:ext cx="1134" cy="0"/>
              </a:xfrm>
              <a:prstGeom prst="line">
                <a:avLst/>
              </a:prstGeom>
              <a:noFill/>
              <a:ln w="19050">
                <a:solidFill>
                  <a:srgbClr val="027DC0"/>
                </a:solidFill>
                <a:round/>
                <a:headEnd/>
                <a:tailEnd/>
              </a:ln>
            </p:spPr>
            <p:txBody>
              <a:bodyPr anchor="ctr"/>
              <a:lstStyle/>
              <a:p>
                <a:endParaRPr lang="en-US"/>
              </a:p>
            </p:txBody>
          </p:sp>
          <p:sp>
            <p:nvSpPr>
              <p:cNvPr id="98399" name="Line 55"/>
              <p:cNvSpPr>
                <a:spLocks noChangeShapeType="1"/>
              </p:cNvSpPr>
              <p:nvPr/>
            </p:nvSpPr>
            <p:spPr bwMode="auto">
              <a:xfrm flipH="1">
                <a:off x="766" y="2759"/>
                <a:ext cx="1134" cy="0"/>
              </a:xfrm>
              <a:prstGeom prst="line">
                <a:avLst/>
              </a:prstGeom>
              <a:noFill/>
              <a:ln w="19050">
                <a:solidFill>
                  <a:srgbClr val="027DC0"/>
                </a:solidFill>
                <a:round/>
                <a:headEnd/>
                <a:tailEnd/>
              </a:ln>
            </p:spPr>
            <p:txBody>
              <a:bodyPr anchor="ctr"/>
              <a:lstStyle/>
              <a:p>
                <a:endParaRPr lang="en-US"/>
              </a:p>
            </p:txBody>
          </p:sp>
        </p:grpSp>
        <p:sp>
          <p:nvSpPr>
            <p:cNvPr id="98380" name="Line 57"/>
            <p:cNvSpPr>
              <a:spLocks noChangeShapeType="1"/>
            </p:cNvSpPr>
            <p:nvPr/>
          </p:nvSpPr>
          <p:spPr bwMode="auto">
            <a:xfrm flipH="1">
              <a:off x="771" y="3101"/>
              <a:ext cx="46" cy="0"/>
            </a:xfrm>
            <a:prstGeom prst="line">
              <a:avLst/>
            </a:prstGeom>
            <a:noFill/>
            <a:ln w="25400">
              <a:solidFill>
                <a:schemeClr val="tx1"/>
              </a:solidFill>
              <a:round/>
              <a:headEnd/>
              <a:tailEnd/>
            </a:ln>
          </p:spPr>
          <p:txBody>
            <a:bodyPr anchor="ctr"/>
            <a:lstStyle/>
            <a:p>
              <a:endParaRPr lang="en-US"/>
            </a:p>
          </p:txBody>
        </p:sp>
        <p:sp>
          <p:nvSpPr>
            <p:cNvPr id="48267" name="Rectangle 58"/>
            <p:cNvSpPr>
              <a:spLocks noChangeArrowheads="1"/>
            </p:cNvSpPr>
            <p:nvPr/>
          </p:nvSpPr>
          <p:spPr bwMode="auto">
            <a:xfrm>
              <a:off x="939" y="1842"/>
              <a:ext cx="453" cy="1255"/>
            </a:xfrm>
            <a:prstGeom prst="roundRect">
              <a:avLst>
                <a:gd name="adj" fmla="val 16667"/>
              </a:avLst>
            </a:prstGeom>
            <a:solidFill>
              <a:srgbClr val="FF0000"/>
            </a:solidFill>
            <a:ln w="9525" algn="ctr">
              <a:noFill/>
              <a:round/>
              <a:headEnd/>
              <a:tailEnd/>
            </a:ln>
            <a:effectLst>
              <a:outerShdw dist="40161" dir="1106097" algn="ctr" rotWithShape="0">
                <a:schemeClr val="bg2"/>
              </a:outerShdw>
            </a:effectLst>
          </p:spPr>
          <p:txBody>
            <a:bodyPr/>
            <a:lstStyle/>
            <a:p>
              <a:pPr>
                <a:defRPr/>
              </a:pPr>
              <a:endParaRPr lang="en-GB"/>
            </a:p>
          </p:txBody>
        </p:sp>
        <p:sp>
          <p:nvSpPr>
            <p:cNvPr id="48268" name="Rectangle 59"/>
            <p:cNvSpPr>
              <a:spLocks noChangeArrowheads="1"/>
            </p:cNvSpPr>
            <p:nvPr/>
          </p:nvSpPr>
          <p:spPr bwMode="auto">
            <a:xfrm>
              <a:off x="1663" y="1933"/>
              <a:ext cx="453" cy="1164"/>
            </a:xfrm>
            <a:prstGeom prst="roundRect">
              <a:avLst>
                <a:gd name="adj" fmla="val 16667"/>
              </a:avLst>
            </a:prstGeom>
            <a:solidFill>
              <a:schemeClr val="hlink"/>
            </a:solidFill>
            <a:ln w="9525" algn="ctr">
              <a:noFill/>
              <a:round/>
              <a:headEnd/>
              <a:tailEnd/>
            </a:ln>
            <a:effectLst>
              <a:outerShdw dist="40161" dir="1106097" algn="ctr" rotWithShape="0">
                <a:schemeClr val="bg2"/>
              </a:outerShdw>
            </a:effectLst>
          </p:spPr>
          <p:txBody>
            <a:bodyPr/>
            <a:lstStyle/>
            <a:p>
              <a:pPr>
                <a:defRPr/>
              </a:pPr>
              <a:endParaRPr lang="en-GB"/>
            </a:p>
          </p:txBody>
        </p:sp>
        <p:sp>
          <p:nvSpPr>
            <p:cNvPr id="98383" name="Text Box 60"/>
            <p:cNvSpPr txBox="1">
              <a:spLocks noChangeArrowheads="1"/>
            </p:cNvSpPr>
            <p:nvPr/>
          </p:nvSpPr>
          <p:spPr bwMode="auto">
            <a:xfrm>
              <a:off x="1037" y="1882"/>
              <a:ext cx="258" cy="212"/>
            </a:xfrm>
            <a:prstGeom prst="rect">
              <a:avLst/>
            </a:prstGeom>
            <a:noFill/>
            <a:ln w="9525">
              <a:noFill/>
              <a:miter lim="800000"/>
              <a:headEnd/>
              <a:tailEnd/>
            </a:ln>
          </p:spPr>
          <p:txBody>
            <a:bodyPr wrap="none">
              <a:spAutoFit/>
            </a:bodyPr>
            <a:lstStyle/>
            <a:p>
              <a:pPr algn="ctr"/>
              <a:r>
                <a:rPr lang="en-GB" sz="1600" b="1">
                  <a:solidFill>
                    <a:srgbClr val="DDDDDD"/>
                  </a:solidFill>
                </a:rPr>
                <a:t>73</a:t>
              </a:r>
            </a:p>
          </p:txBody>
        </p:sp>
        <p:sp>
          <p:nvSpPr>
            <p:cNvPr id="98384" name="Text Box 61"/>
            <p:cNvSpPr txBox="1">
              <a:spLocks noChangeArrowheads="1"/>
            </p:cNvSpPr>
            <p:nvPr/>
          </p:nvSpPr>
          <p:spPr bwMode="auto">
            <a:xfrm>
              <a:off x="1760" y="1979"/>
              <a:ext cx="258" cy="212"/>
            </a:xfrm>
            <a:prstGeom prst="rect">
              <a:avLst/>
            </a:prstGeom>
            <a:noFill/>
            <a:ln w="9525">
              <a:noFill/>
              <a:miter lim="800000"/>
              <a:headEnd/>
              <a:tailEnd/>
            </a:ln>
          </p:spPr>
          <p:txBody>
            <a:bodyPr wrap="none">
              <a:spAutoFit/>
            </a:bodyPr>
            <a:lstStyle/>
            <a:p>
              <a:pPr algn="ctr"/>
              <a:r>
                <a:rPr lang="en-GB" sz="1600" b="1">
                  <a:solidFill>
                    <a:srgbClr val="DDDDDD"/>
                  </a:solidFill>
                </a:rPr>
                <a:t>69</a:t>
              </a:r>
            </a:p>
          </p:txBody>
        </p:sp>
        <p:sp>
          <p:nvSpPr>
            <p:cNvPr id="98385" name="Text Box 63"/>
            <p:cNvSpPr txBox="1">
              <a:spLocks noChangeArrowheads="1"/>
            </p:cNvSpPr>
            <p:nvPr/>
          </p:nvSpPr>
          <p:spPr bwMode="auto">
            <a:xfrm>
              <a:off x="578" y="2989"/>
              <a:ext cx="187" cy="213"/>
            </a:xfrm>
            <a:prstGeom prst="rect">
              <a:avLst/>
            </a:prstGeom>
            <a:noFill/>
            <a:ln w="9525">
              <a:noFill/>
              <a:miter lim="800000"/>
              <a:headEnd/>
              <a:tailEnd/>
            </a:ln>
          </p:spPr>
          <p:txBody>
            <a:bodyPr wrap="none">
              <a:spAutoFit/>
            </a:bodyPr>
            <a:lstStyle/>
            <a:p>
              <a:pPr algn="r"/>
              <a:r>
                <a:rPr lang="en-GB" sz="1600" b="1"/>
                <a:t>0</a:t>
              </a:r>
            </a:p>
          </p:txBody>
        </p:sp>
        <p:sp>
          <p:nvSpPr>
            <p:cNvPr id="98386" name="Line 144"/>
            <p:cNvSpPr>
              <a:spLocks noChangeShapeType="1"/>
            </p:cNvSpPr>
            <p:nvPr/>
          </p:nvSpPr>
          <p:spPr bwMode="auto">
            <a:xfrm>
              <a:off x="772" y="3103"/>
              <a:ext cx="1609" cy="1"/>
            </a:xfrm>
            <a:prstGeom prst="line">
              <a:avLst/>
            </a:prstGeom>
            <a:noFill/>
            <a:ln w="25400">
              <a:solidFill>
                <a:schemeClr val="tx1"/>
              </a:solidFill>
              <a:round/>
              <a:headEnd/>
              <a:tailEnd/>
            </a:ln>
          </p:spPr>
          <p:txBody>
            <a:bodyPr/>
            <a:lstStyle/>
            <a:p>
              <a:endParaRPr lang="en-US"/>
            </a:p>
          </p:txBody>
        </p:sp>
        <p:sp>
          <p:nvSpPr>
            <p:cNvPr id="98387" name="Rectangle 145"/>
            <p:cNvSpPr>
              <a:spLocks noChangeArrowheads="1"/>
            </p:cNvSpPr>
            <p:nvPr/>
          </p:nvSpPr>
          <p:spPr bwMode="auto">
            <a:xfrm rot="-5400000">
              <a:off x="-470" y="2187"/>
              <a:ext cx="1679" cy="173"/>
            </a:xfrm>
            <a:prstGeom prst="rect">
              <a:avLst/>
            </a:prstGeom>
            <a:noFill/>
            <a:ln w="9525">
              <a:noFill/>
              <a:miter lim="800000"/>
              <a:headEnd/>
              <a:tailEnd/>
            </a:ln>
          </p:spPr>
          <p:txBody>
            <a:bodyPr lIns="0" tIns="0" rIns="0" bIns="0">
              <a:spAutoFit/>
            </a:bodyPr>
            <a:lstStyle/>
            <a:p>
              <a:pPr algn="ctr"/>
              <a:r>
                <a:rPr lang="en-GB" b="1"/>
                <a:t>% achieving HbA</a:t>
              </a:r>
              <a:r>
                <a:rPr lang="en-GB" b="1" baseline="-25000"/>
                <a:t>1c</a:t>
              </a:r>
              <a:r>
                <a:rPr lang="en-GB" b="1"/>
                <a:t> &lt;7.0</a:t>
              </a:r>
              <a:endParaRPr lang="en-GB"/>
            </a:p>
          </p:txBody>
        </p:sp>
        <p:grpSp>
          <p:nvGrpSpPr>
            <p:cNvPr id="4" name="Group 153"/>
            <p:cNvGrpSpPr>
              <a:grpSpLocks/>
            </p:cNvGrpSpPr>
            <p:nvPr/>
          </p:nvGrpSpPr>
          <p:grpSpPr bwMode="auto">
            <a:xfrm>
              <a:off x="1164" y="1667"/>
              <a:ext cx="718" cy="221"/>
              <a:chOff x="1164" y="1667"/>
              <a:chExt cx="718" cy="221"/>
            </a:xfrm>
          </p:grpSpPr>
          <p:sp>
            <p:nvSpPr>
              <p:cNvPr id="98392" name="Line 121"/>
              <p:cNvSpPr>
                <a:spLocks noChangeShapeType="1"/>
              </p:cNvSpPr>
              <p:nvPr/>
            </p:nvSpPr>
            <p:spPr bwMode="auto">
              <a:xfrm>
                <a:off x="1164" y="1667"/>
                <a:ext cx="718" cy="0"/>
              </a:xfrm>
              <a:prstGeom prst="line">
                <a:avLst/>
              </a:prstGeom>
              <a:noFill/>
              <a:ln w="19050">
                <a:solidFill>
                  <a:srgbClr val="DDDDDD"/>
                </a:solidFill>
                <a:round/>
                <a:headEnd/>
                <a:tailEnd/>
              </a:ln>
            </p:spPr>
            <p:txBody>
              <a:bodyPr>
                <a:spAutoFit/>
              </a:bodyPr>
              <a:lstStyle/>
              <a:p>
                <a:endParaRPr lang="en-US"/>
              </a:p>
            </p:txBody>
          </p:sp>
          <p:sp>
            <p:nvSpPr>
              <p:cNvPr id="98393" name="Line 122"/>
              <p:cNvSpPr>
                <a:spLocks noChangeShapeType="1"/>
              </p:cNvSpPr>
              <p:nvPr/>
            </p:nvSpPr>
            <p:spPr bwMode="auto">
              <a:xfrm flipV="1">
                <a:off x="1171" y="1667"/>
                <a:ext cx="0" cy="130"/>
              </a:xfrm>
              <a:prstGeom prst="line">
                <a:avLst/>
              </a:prstGeom>
              <a:noFill/>
              <a:ln w="19050">
                <a:solidFill>
                  <a:srgbClr val="DDDDDD"/>
                </a:solidFill>
                <a:round/>
                <a:headEnd/>
                <a:tailEnd/>
              </a:ln>
            </p:spPr>
            <p:txBody>
              <a:bodyPr>
                <a:spAutoFit/>
              </a:bodyPr>
              <a:lstStyle/>
              <a:p>
                <a:endParaRPr lang="en-US"/>
              </a:p>
            </p:txBody>
          </p:sp>
          <p:sp>
            <p:nvSpPr>
              <p:cNvPr id="98394" name="Line 127"/>
              <p:cNvSpPr>
                <a:spLocks noChangeShapeType="1"/>
              </p:cNvSpPr>
              <p:nvPr/>
            </p:nvSpPr>
            <p:spPr bwMode="auto">
              <a:xfrm flipV="1">
                <a:off x="1875" y="1667"/>
                <a:ext cx="0" cy="221"/>
              </a:xfrm>
              <a:prstGeom prst="line">
                <a:avLst/>
              </a:prstGeom>
              <a:noFill/>
              <a:ln w="19050">
                <a:solidFill>
                  <a:srgbClr val="DDDDDD"/>
                </a:solidFill>
                <a:round/>
                <a:headEnd/>
                <a:tailEnd/>
              </a:ln>
            </p:spPr>
            <p:txBody>
              <a:bodyPr>
                <a:spAutoFit/>
              </a:bodyPr>
              <a:lstStyle/>
              <a:p>
                <a:endParaRPr lang="en-US"/>
              </a:p>
            </p:txBody>
          </p:sp>
        </p:grpSp>
        <p:sp>
          <p:nvSpPr>
            <p:cNvPr id="98389" name="Rectangle 150"/>
            <p:cNvSpPr>
              <a:spLocks noChangeArrowheads="1"/>
            </p:cNvSpPr>
            <p:nvPr/>
          </p:nvSpPr>
          <p:spPr bwMode="auto">
            <a:xfrm>
              <a:off x="874" y="3208"/>
              <a:ext cx="584" cy="308"/>
            </a:xfrm>
            <a:prstGeom prst="rect">
              <a:avLst/>
            </a:prstGeom>
            <a:noFill/>
            <a:ln w="9525">
              <a:noFill/>
              <a:miter lim="800000"/>
              <a:headEnd/>
              <a:tailEnd/>
            </a:ln>
          </p:spPr>
          <p:txBody>
            <a:bodyPr wrap="none" lIns="0" tIns="0" rIns="0" bIns="0">
              <a:spAutoFit/>
            </a:bodyPr>
            <a:lstStyle/>
            <a:p>
              <a:pPr algn="ctr"/>
              <a:r>
                <a:rPr lang="en-GB" sz="1600" b="1"/>
                <a:t>Simple</a:t>
              </a:r>
              <a:br>
                <a:rPr lang="en-GB" sz="1600" b="1"/>
              </a:br>
              <a:r>
                <a:rPr lang="en-GB" sz="1600" b="1"/>
                <a:t>algorithm</a:t>
              </a:r>
            </a:p>
          </p:txBody>
        </p:sp>
        <p:sp>
          <p:nvSpPr>
            <p:cNvPr id="98390" name="Rectangle 151"/>
            <p:cNvSpPr>
              <a:spLocks noChangeArrowheads="1"/>
            </p:cNvSpPr>
            <p:nvPr/>
          </p:nvSpPr>
          <p:spPr bwMode="auto">
            <a:xfrm>
              <a:off x="1621" y="3208"/>
              <a:ext cx="540" cy="308"/>
            </a:xfrm>
            <a:prstGeom prst="rect">
              <a:avLst/>
            </a:prstGeom>
            <a:noFill/>
            <a:ln w="9525">
              <a:noFill/>
              <a:miter lim="800000"/>
              <a:headEnd/>
              <a:tailEnd/>
            </a:ln>
          </p:spPr>
          <p:txBody>
            <a:bodyPr wrap="none" lIns="0" tIns="0" rIns="0" bIns="0">
              <a:spAutoFit/>
            </a:bodyPr>
            <a:lstStyle/>
            <a:p>
              <a:pPr algn="ctr"/>
              <a:r>
                <a:rPr lang="en-GB" sz="1600" b="1" dirty="0"/>
                <a:t>CHO</a:t>
              </a:r>
              <a:br>
                <a:rPr lang="en-GB" sz="1600" b="1" dirty="0"/>
              </a:br>
              <a:r>
                <a:rPr lang="en-GB" sz="1600" b="1" dirty="0"/>
                <a:t>counting</a:t>
              </a:r>
            </a:p>
          </p:txBody>
        </p:sp>
        <p:sp>
          <p:nvSpPr>
            <p:cNvPr id="98391" name="Text Box 114"/>
            <p:cNvSpPr txBox="1">
              <a:spLocks noChangeArrowheads="1"/>
            </p:cNvSpPr>
            <p:nvPr/>
          </p:nvSpPr>
          <p:spPr bwMode="auto">
            <a:xfrm>
              <a:off x="1246" y="1434"/>
              <a:ext cx="567" cy="192"/>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grpSp>
      <p:grpSp>
        <p:nvGrpSpPr>
          <p:cNvPr id="5" name="Group 278"/>
          <p:cNvGrpSpPr>
            <a:grpSpLocks/>
          </p:cNvGrpSpPr>
          <p:nvPr/>
        </p:nvGrpSpPr>
        <p:grpSpPr bwMode="auto">
          <a:xfrm>
            <a:off x="4752975" y="2203450"/>
            <a:ext cx="4210050" cy="2185988"/>
            <a:chOff x="2995" y="1382"/>
            <a:chExt cx="49" cy="1377"/>
          </a:xfrm>
        </p:grpSpPr>
        <p:sp>
          <p:nvSpPr>
            <p:cNvPr id="98369" name="Line 279"/>
            <p:cNvSpPr>
              <a:spLocks noChangeShapeType="1"/>
            </p:cNvSpPr>
            <p:nvPr/>
          </p:nvSpPr>
          <p:spPr bwMode="auto">
            <a:xfrm flipH="1">
              <a:off x="2995" y="2758"/>
              <a:ext cx="49" cy="1"/>
            </a:xfrm>
            <a:prstGeom prst="line">
              <a:avLst/>
            </a:prstGeom>
            <a:noFill/>
            <a:ln w="19050">
              <a:solidFill>
                <a:srgbClr val="027DC0"/>
              </a:solidFill>
              <a:round/>
              <a:headEnd/>
              <a:tailEnd/>
            </a:ln>
          </p:spPr>
          <p:txBody>
            <a:bodyPr/>
            <a:lstStyle/>
            <a:p>
              <a:endParaRPr lang="en-US"/>
            </a:p>
          </p:txBody>
        </p:sp>
        <p:sp>
          <p:nvSpPr>
            <p:cNvPr id="98370" name="Line 280"/>
            <p:cNvSpPr>
              <a:spLocks noChangeShapeType="1"/>
            </p:cNvSpPr>
            <p:nvPr/>
          </p:nvSpPr>
          <p:spPr bwMode="auto">
            <a:xfrm flipH="1">
              <a:off x="2995" y="2414"/>
              <a:ext cx="49" cy="1"/>
            </a:xfrm>
            <a:prstGeom prst="line">
              <a:avLst/>
            </a:prstGeom>
            <a:noFill/>
            <a:ln w="25400">
              <a:solidFill>
                <a:schemeClr val="accent2"/>
              </a:solidFill>
              <a:prstDash val="dash"/>
              <a:round/>
              <a:headEnd/>
              <a:tailEnd/>
            </a:ln>
          </p:spPr>
          <p:txBody>
            <a:bodyPr/>
            <a:lstStyle/>
            <a:p>
              <a:endParaRPr lang="en-US"/>
            </a:p>
          </p:txBody>
        </p:sp>
        <p:sp>
          <p:nvSpPr>
            <p:cNvPr id="98371" name="Line 281"/>
            <p:cNvSpPr>
              <a:spLocks noChangeShapeType="1"/>
            </p:cNvSpPr>
            <p:nvPr/>
          </p:nvSpPr>
          <p:spPr bwMode="auto">
            <a:xfrm flipH="1">
              <a:off x="2995" y="2070"/>
              <a:ext cx="49" cy="1"/>
            </a:xfrm>
            <a:prstGeom prst="line">
              <a:avLst/>
            </a:prstGeom>
            <a:noFill/>
            <a:ln w="19050">
              <a:solidFill>
                <a:srgbClr val="027DC0"/>
              </a:solidFill>
              <a:round/>
              <a:headEnd/>
              <a:tailEnd/>
            </a:ln>
          </p:spPr>
          <p:txBody>
            <a:bodyPr/>
            <a:lstStyle/>
            <a:p>
              <a:endParaRPr lang="en-US"/>
            </a:p>
          </p:txBody>
        </p:sp>
        <p:sp>
          <p:nvSpPr>
            <p:cNvPr id="98372" name="Line 282"/>
            <p:cNvSpPr>
              <a:spLocks noChangeShapeType="1"/>
            </p:cNvSpPr>
            <p:nvPr/>
          </p:nvSpPr>
          <p:spPr bwMode="auto">
            <a:xfrm flipH="1">
              <a:off x="2995" y="1726"/>
              <a:ext cx="49" cy="1"/>
            </a:xfrm>
            <a:prstGeom prst="line">
              <a:avLst/>
            </a:prstGeom>
            <a:noFill/>
            <a:ln w="19050">
              <a:solidFill>
                <a:srgbClr val="027DC0"/>
              </a:solidFill>
              <a:round/>
              <a:headEnd/>
              <a:tailEnd/>
            </a:ln>
          </p:spPr>
          <p:txBody>
            <a:bodyPr/>
            <a:lstStyle/>
            <a:p>
              <a:endParaRPr lang="en-US"/>
            </a:p>
          </p:txBody>
        </p:sp>
        <p:sp>
          <p:nvSpPr>
            <p:cNvPr id="98373" name="Line 283"/>
            <p:cNvSpPr>
              <a:spLocks noChangeShapeType="1"/>
            </p:cNvSpPr>
            <p:nvPr/>
          </p:nvSpPr>
          <p:spPr bwMode="auto">
            <a:xfrm flipH="1">
              <a:off x="2995" y="1382"/>
              <a:ext cx="49" cy="1"/>
            </a:xfrm>
            <a:prstGeom prst="line">
              <a:avLst/>
            </a:prstGeom>
            <a:noFill/>
            <a:ln w="19050">
              <a:solidFill>
                <a:srgbClr val="027DC0"/>
              </a:solidFill>
              <a:round/>
              <a:headEnd/>
              <a:tailEnd/>
            </a:ln>
          </p:spPr>
          <p:txBody>
            <a:bodyPr/>
            <a:lstStyle/>
            <a:p>
              <a:endParaRPr lang="en-US"/>
            </a:p>
          </p:txBody>
        </p:sp>
      </p:grpSp>
      <p:sp>
        <p:nvSpPr>
          <p:cNvPr id="98311" name="Text Box 19"/>
          <p:cNvSpPr txBox="1">
            <a:spLocks noChangeArrowheads="1"/>
          </p:cNvSpPr>
          <p:nvPr/>
        </p:nvSpPr>
        <p:spPr bwMode="auto">
          <a:xfrm>
            <a:off x="5354638" y="5051425"/>
            <a:ext cx="417512" cy="336550"/>
          </a:xfrm>
          <a:prstGeom prst="rect">
            <a:avLst/>
          </a:prstGeom>
          <a:noFill/>
          <a:ln w="9525">
            <a:noFill/>
            <a:miter lim="800000"/>
            <a:headEnd/>
            <a:tailEnd/>
          </a:ln>
        </p:spPr>
        <p:txBody>
          <a:bodyPr>
            <a:spAutoFit/>
          </a:bodyPr>
          <a:lstStyle/>
          <a:p>
            <a:pPr algn="ctr"/>
            <a:r>
              <a:rPr lang="en-GB" sz="1600" b="1"/>
              <a:t> 2</a:t>
            </a:r>
          </a:p>
        </p:txBody>
      </p:sp>
      <p:sp>
        <p:nvSpPr>
          <p:cNvPr id="98312" name="Text Box 21"/>
          <p:cNvSpPr txBox="1">
            <a:spLocks noChangeArrowheads="1"/>
          </p:cNvSpPr>
          <p:nvPr/>
        </p:nvSpPr>
        <p:spPr bwMode="auto">
          <a:xfrm>
            <a:off x="6097588" y="5051425"/>
            <a:ext cx="412750" cy="336550"/>
          </a:xfrm>
          <a:prstGeom prst="rect">
            <a:avLst/>
          </a:prstGeom>
          <a:noFill/>
          <a:ln w="9525">
            <a:noFill/>
            <a:miter lim="800000"/>
            <a:headEnd/>
            <a:tailEnd/>
          </a:ln>
        </p:spPr>
        <p:txBody>
          <a:bodyPr>
            <a:spAutoFit/>
          </a:bodyPr>
          <a:lstStyle/>
          <a:p>
            <a:pPr algn="ctr"/>
            <a:r>
              <a:rPr lang="en-GB" sz="1600" b="1"/>
              <a:t> 6</a:t>
            </a:r>
          </a:p>
        </p:txBody>
      </p:sp>
      <p:sp>
        <p:nvSpPr>
          <p:cNvPr id="98313" name="Text Box 22"/>
          <p:cNvSpPr txBox="1">
            <a:spLocks noChangeArrowheads="1"/>
          </p:cNvSpPr>
          <p:nvPr/>
        </p:nvSpPr>
        <p:spPr bwMode="auto">
          <a:xfrm>
            <a:off x="6751638" y="5051425"/>
            <a:ext cx="609600" cy="336550"/>
          </a:xfrm>
          <a:prstGeom prst="rect">
            <a:avLst/>
          </a:prstGeom>
          <a:noFill/>
          <a:ln w="9525">
            <a:noFill/>
            <a:miter lim="800000"/>
            <a:headEnd/>
            <a:tailEnd/>
          </a:ln>
        </p:spPr>
        <p:txBody>
          <a:bodyPr>
            <a:spAutoFit/>
          </a:bodyPr>
          <a:lstStyle/>
          <a:p>
            <a:pPr algn="ctr"/>
            <a:r>
              <a:rPr lang="en-GB" sz="1600" b="1"/>
              <a:t> 12</a:t>
            </a:r>
          </a:p>
        </p:txBody>
      </p:sp>
      <p:sp>
        <p:nvSpPr>
          <p:cNvPr id="98314" name="Text Box 23"/>
          <p:cNvSpPr txBox="1">
            <a:spLocks noChangeArrowheads="1"/>
          </p:cNvSpPr>
          <p:nvPr/>
        </p:nvSpPr>
        <p:spPr bwMode="auto">
          <a:xfrm>
            <a:off x="7567613" y="5051425"/>
            <a:ext cx="466725" cy="336550"/>
          </a:xfrm>
          <a:prstGeom prst="rect">
            <a:avLst/>
          </a:prstGeom>
          <a:noFill/>
          <a:ln w="9525">
            <a:noFill/>
            <a:miter lim="800000"/>
            <a:headEnd/>
            <a:tailEnd/>
          </a:ln>
        </p:spPr>
        <p:txBody>
          <a:bodyPr wrap="none">
            <a:spAutoFit/>
          </a:bodyPr>
          <a:lstStyle/>
          <a:p>
            <a:pPr algn="ctr"/>
            <a:r>
              <a:rPr lang="en-GB" sz="1600" b="1"/>
              <a:t> 18</a:t>
            </a:r>
          </a:p>
        </p:txBody>
      </p:sp>
      <p:sp>
        <p:nvSpPr>
          <p:cNvPr id="98315" name="Line 27"/>
          <p:cNvSpPr>
            <a:spLocks noChangeShapeType="1"/>
          </p:cNvSpPr>
          <p:nvPr/>
        </p:nvSpPr>
        <p:spPr bwMode="auto">
          <a:xfrm>
            <a:off x="7800975" y="4922838"/>
            <a:ext cx="0" cy="87312"/>
          </a:xfrm>
          <a:prstGeom prst="line">
            <a:avLst/>
          </a:prstGeom>
          <a:noFill/>
          <a:ln w="25400">
            <a:solidFill>
              <a:schemeClr val="tx1"/>
            </a:solidFill>
            <a:round/>
            <a:headEnd/>
            <a:tailEnd/>
          </a:ln>
        </p:spPr>
        <p:txBody>
          <a:bodyPr anchor="ctr"/>
          <a:lstStyle/>
          <a:p>
            <a:endParaRPr lang="en-US"/>
          </a:p>
        </p:txBody>
      </p:sp>
      <p:sp>
        <p:nvSpPr>
          <p:cNvPr id="98316" name="Line 29"/>
          <p:cNvSpPr>
            <a:spLocks noChangeShapeType="1"/>
          </p:cNvSpPr>
          <p:nvPr/>
        </p:nvSpPr>
        <p:spPr bwMode="auto">
          <a:xfrm>
            <a:off x="5564188" y="4926013"/>
            <a:ext cx="0" cy="87312"/>
          </a:xfrm>
          <a:prstGeom prst="line">
            <a:avLst/>
          </a:prstGeom>
          <a:noFill/>
          <a:ln w="25400">
            <a:solidFill>
              <a:schemeClr val="tx1"/>
            </a:solidFill>
            <a:round/>
            <a:headEnd/>
            <a:tailEnd/>
          </a:ln>
        </p:spPr>
        <p:txBody>
          <a:bodyPr anchor="ctr"/>
          <a:lstStyle/>
          <a:p>
            <a:endParaRPr lang="en-US"/>
          </a:p>
        </p:txBody>
      </p:sp>
      <p:sp>
        <p:nvSpPr>
          <p:cNvPr id="98317" name="Line 30"/>
          <p:cNvSpPr>
            <a:spLocks noChangeShapeType="1"/>
          </p:cNvSpPr>
          <p:nvPr/>
        </p:nvSpPr>
        <p:spPr bwMode="auto">
          <a:xfrm>
            <a:off x="6303963" y="4921250"/>
            <a:ext cx="0" cy="87313"/>
          </a:xfrm>
          <a:prstGeom prst="line">
            <a:avLst/>
          </a:prstGeom>
          <a:noFill/>
          <a:ln w="25400">
            <a:solidFill>
              <a:schemeClr val="tx1"/>
            </a:solidFill>
            <a:round/>
            <a:headEnd/>
            <a:tailEnd/>
          </a:ln>
        </p:spPr>
        <p:txBody>
          <a:bodyPr anchor="ctr"/>
          <a:lstStyle/>
          <a:p>
            <a:endParaRPr lang="en-US"/>
          </a:p>
        </p:txBody>
      </p:sp>
      <p:sp>
        <p:nvSpPr>
          <p:cNvPr id="98318" name="Line 31"/>
          <p:cNvSpPr>
            <a:spLocks noChangeShapeType="1"/>
          </p:cNvSpPr>
          <p:nvPr/>
        </p:nvSpPr>
        <p:spPr bwMode="auto">
          <a:xfrm>
            <a:off x="7056438" y="4921250"/>
            <a:ext cx="0" cy="87313"/>
          </a:xfrm>
          <a:prstGeom prst="line">
            <a:avLst/>
          </a:prstGeom>
          <a:noFill/>
          <a:ln w="25400">
            <a:solidFill>
              <a:schemeClr val="tx1"/>
            </a:solidFill>
            <a:round/>
            <a:headEnd/>
            <a:tailEnd/>
          </a:ln>
        </p:spPr>
        <p:txBody>
          <a:bodyPr anchor="ctr"/>
          <a:lstStyle/>
          <a:p>
            <a:endParaRPr lang="en-US"/>
          </a:p>
        </p:txBody>
      </p:sp>
      <p:sp>
        <p:nvSpPr>
          <p:cNvPr id="98319" name="Line 37"/>
          <p:cNvSpPr>
            <a:spLocks noChangeShapeType="1"/>
          </p:cNvSpPr>
          <p:nvPr/>
        </p:nvSpPr>
        <p:spPr bwMode="auto">
          <a:xfrm>
            <a:off x="4829175" y="2581275"/>
            <a:ext cx="736600" cy="328613"/>
          </a:xfrm>
          <a:prstGeom prst="line">
            <a:avLst/>
          </a:prstGeom>
          <a:noFill/>
          <a:ln w="38100">
            <a:solidFill>
              <a:schemeClr val="hlink"/>
            </a:solidFill>
            <a:round/>
            <a:headEnd/>
            <a:tailEnd/>
          </a:ln>
        </p:spPr>
        <p:txBody>
          <a:bodyPr/>
          <a:lstStyle/>
          <a:p>
            <a:endParaRPr lang="en-US"/>
          </a:p>
        </p:txBody>
      </p:sp>
      <p:sp>
        <p:nvSpPr>
          <p:cNvPr id="98320" name="Line 38"/>
          <p:cNvSpPr>
            <a:spLocks noChangeShapeType="1"/>
          </p:cNvSpPr>
          <p:nvPr/>
        </p:nvSpPr>
        <p:spPr bwMode="auto">
          <a:xfrm>
            <a:off x="5562600" y="2909888"/>
            <a:ext cx="749300" cy="608012"/>
          </a:xfrm>
          <a:prstGeom prst="line">
            <a:avLst/>
          </a:prstGeom>
          <a:noFill/>
          <a:ln w="38100">
            <a:solidFill>
              <a:schemeClr val="hlink"/>
            </a:solidFill>
            <a:round/>
            <a:headEnd/>
            <a:tailEnd/>
          </a:ln>
        </p:spPr>
        <p:txBody>
          <a:bodyPr/>
          <a:lstStyle/>
          <a:p>
            <a:endParaRPr lang="en-US"/>
          </a:p>
        </p:txBody>
      </p:sp>
      <p:sp>
        <p:nvSpPr>
          <p:cNvPr id="98321" name="Line 39"/>
          <p:cNvSpPr>
            <a:spLocks noChangeShapeType="1"/>
          </p:cNvSpPr>
          <p:nvPr/>
        </p:nvSpPr>
        <p:spPr bwMode="auto">
          <a:xfrm>
            <a:off x="6311900" y="3519488"/>
            <a:ext cx="741363" cy="555625"/>
          </a:xfrm>
          <a:prstGeom prst="line">
            <a:avLst/>
          </a:prstGeom>
          <a:noFill/>
          <a:ln w="38100">
            <a:solidFill>
              <a:schemeClr val="hlink"/>
            </a:solidFill>
            <a:round/>
            <a:headEnd/>
            <a:tailEnd/>
          </a:ln>
        </p:spPr>
        <p:txBody>
          <a:bodyPr/>
          <a:lstStyle/>
          <a:p>
            <a:endParaRPr lang="en-US"/>
          </a:p>
        </p:txBody>
      </p:sp>
      <p:sp>
        <p:nvSpPr>
          <p:cNvPr id="98322" name="Line 40"/>
          <p:cNvSpPr>
            <a:spLocks noChangeShapeType="1"/>
          </p:cNvSpPr>
          <p:nvPr/>
        </p:nvSpPr>
        <p:spPr bwMode="auto">
          <a:xfrm>
            <a:off x="7054850" y="4075113"/>
            <a:ext cx="744538" cy="166687"/>
          </a:xfrm>
          <a:prstGeom prst="line">
            <a:avLst/>
          </a:prstGeom>
          <a:noFill/>
          <a:ln w="38100">
            <a:solidFill>
              <a:schemeClr val="hlink"/>
            </a:solidFill>
            <a:round/>
            <a:headEnd/>
            <a:tailEnd/>
          </a:ln>
        </p:spPr>
        <p:txBody>
          <a:bodyPr/>
          <a:lstStyle/>
          <a:p>
            <a:endParaRPr lang="en-US"/>
          </a:p>
        </p:txBody>
      </p:sp>
      <p:sp>
        <p:nvSpPr>
          <p:cNvPr id="98323" name="Line 88"/>
          <p:cNvSpPr>
            <a:spLocks noChangeShapeType="1"/>
          </p:cNvSpPr>
          <p:nvPr/>
        </p:nvSpPr>
        <p:spPr bwMode="auto">
          <a:xfrm>
            <a:off x="7808913" y="4246563"/>
            <a:ext cx="714375" cy="115887"/>
          </a:xfrm>
          <a:prstGeom prst="line">
            <a:avLst/>
          </a:prstGeom>
          <a:noFill/>
          <a:ln w="38100">
            <a:solidFill>
              <a:schemeClr val="hlink"/>
            </a:solidFill>
            <a:round/>
            <a:headEnd/>
            <a:tailEnd/>
          </a:ln>
        </p:spPr>
        <p:txBody>
          <a:bodyPr/>
          <a:lstStyle/>
          <a:p>
            <a:endParaRPr lang="en-US"/>
          </a:p>
        </p:txBody>
      </p:sp>
      <p:grpSp>
        <p:nvGrpSpPr>
          <p:cNvPr id="6" name="Group 124"/>
          <p:cNvGrpSpPr>
            <a:grpSpLocks/>
          </p:cNvGrpSpPr>
          <p:nvPr/>
        </p:nvGrpSpPr>
        <p:grpSpPr bwMode="auto">
          <a:xfrm>
            <a:off x="4827588" y="2570163"/>
            <a:ext cx="3679825" cy="1614487"/>
            <a:chOff x="2407" y="1606"/>
            <a:chExt cx="2989" cy="1201"/>
          </a:xfrm>
        </p:grpSpPr>
        <p:sp>
          <p:nvSpPr>
            <p:cNvPr id="98364" name="Line 125"/>
            <p:cNvSpPr>
              <a:spLocks noChangeShapeType="1"/>
            </p:cNvSpPr>
            <p:nvPr/>
          </p:nvSpPr>
          <p:spPr bwMode="auto">
            <a:xfrm>
              <a:off x="2407" y="1606"/>
              <a:ext cx="599" cy="185"/>
            </a:xfrm>
            <a:prstGeom prst="line">
              <a:avLst/>
            </a:prstGeom>
            <a:noFill/>
            <a:ln w="38100">
              <a:solidFill>
                <a:srgbClr val="FF0000"/>
              </a:solidFill>
              <a:round/>
              <a:headEnd/>
              <a:tailEnd/>
            </a:ln>
          </p:spPr>
          <p:txBody>
            <a:bodyPr/>
            <a:lstStyle/>
            <a:p>
              <a:endParaRPr lang="en-US"/>
            </a:p>
          </p:txBody>
        </p:sp>
        <p:sp>
          <p:nvSpPr>
            <p:cNvPr id="98365" name="Line 126"/>
            <p:cNvSpPr>
              <a:spLocks noChangeShapeType="1"/>
            </p:cNvSpPr>
            <p:nvPr/>
          </p:nvSpPr>
          <p:spPr bwMode="auto">
            <a:xfrm>
              <a:off x="3006" y="1791"/>
              <a:ext cx="606" cy="443"/>
            </a:xfrm>
            <a:prstGeom prst="line">
              <a:avLst/>
            </a:prstGeom>
            <a:noFill/>
            <a:ln w="38100">
              <a:solidFill>
                <a:srgbClr val="FF0000"/>
              </a:solidFill>
              <a:round/>
              <a:headEnd/>
              <a:tailEnd/>
            </a:ln>
          </p:spPr>
          <p:txBody>
            <a:bodyPr/>
            <a:lstStyle/>
            <a:p>
              <a:endParaRPr lang="en-US"/>
            </a:p>
          </p:txBody>
        </p:sp>
        <p:sp>
          <p:nvSpPr>
            <p:cNvPr id="98366" name="Line 127"/>
            <p:cNvSpPr>
              <a:spLocks noChangeShapeType="1"/>
            </p:cNvSpPr>
            <p:nvPr/>
          </p:nvSpPr>
          <p:spPr bwMode="auto">
            <a:xfrm>
              <a:off x="3613" y="2239"/>
              <a:ext cx="603" cy="418"/>
            </a:xfrm>
            <a:prstGeom prst="line">
              <a:avLst/>
            </a:prstGeom>
            <a:noFill/>
            <a:ln w="38100">
              <a:solidFill>
                <a:srgbClr val="FF0000"/>
              </a:solidFill>
              <a:round/>
              <a:headEnd/>
              <a:tailEnd/>
            </a:ln>
          </p:spPr>
          <p:txBody>
            <a:bodyPr/>
            <a:lstStyle/>
            <a:p>
              <a:endParaRPr lang="en-US"/>
            </a:p>
          </p:txBody>
        </p:sp>
        <p:sp>
          <p:nvSpPr>
            <p:cNvPr id="98367" name="Line 128"/>
            <p:cNvSpPr>
              <a:spLocks noChangeShapeType="1"/>
            </p:cNvSpPr>
            <p:nvPr/>
          </p:nvSpPr>
          <p:spPr bwMode="auto">
            <a:xfrm>
              <a:off x="4214" y="2659"/>
              <a:ext cx="607" cy="95"/>
            </a:xfrm>
            <a:prstGeom prst="line">
              <a:avLst/>
            </a:prstGeom>
            <a:noFill/>
            <a:ln w="38100">
              <a:solidFill>
                <a:srgbClr val="FF0000"/>
              </a:solidFill>
              <a:round/>
              <a:headEnd/>
              <a:tailEnd/>
            </a:ln>
          </p:spPr>
          <p:txBody>
            <a:bodyPr/>
            <a:lstStyle/>
            <a:p>
              <a:endParaRPr lang="en-US"/>
            </a:p>
          </p:txBody>
        </p:sp>
        <p:sp>
          <p:nvSpPr>
            <p:cNvPr id="98368" name="Line 129"/>
            <p:cNvSpPr>
              <a:spLocks noChangeShapeType="1"/>
            </p:cNvSpPr>
            <p:nvPr/>
          </p:nvSpPr>
          <p:spPr bwMode="auto">
            <a:xfrm>
              <a:off x="4825" y="2760"/>
              <a:ext cx="571" cy="47"/>
            </a:xfrm>
            <a:prstGeom prst="line">
              <a:avLst/>
            </a:prstGeom>
            <a:noFill/>
            <a:ln w="38100">
              <a:solidFill>
                <a:srgbClr val="FF0000"/>
              </a:solidFill>
              <a:round/>
              <a:headEnd/>
              <a:tailEnd/>
            </a:ln>
          </p:spPr>
          <p:txBody>
            <a:bodyPr/>
            <a:lstStyle/>
            <a:p>
              <a:endParaRPr lang="en-US"/>
            </a:p>
          </p:txBody>
        </p:sp>
      </p:grpSp>
      <p:sp>
        <p:nvSpPr>
          <p:cNvPr id="98325" name="Text Box 75"/>
          <p:cNvSpPr txBox="1">
            <a:spLocks noChangeArrowheads="1"/>
          </p:cNvSpPr>
          <p:nvPr/>
        </p:nvSpPr>
        <p:spPr bwMode="auto">
          <a:xfrm>
            <a:off x="4087813" y="5051425"/>
            <a:ext cx="1439862" cy="336550"/>
          </a:xfrm>
          <a:prstGeom prst="rect">
            <a:avLst/>
          </a:prstGeom>
          <a:noFill/>
          <a:ln w="38100" algn="ctr">
            <a:noFill/>
            <a:miter lim="800000"/>
            <a:headEnd/>
            <a:tailEnd/>
          </a:ln>
        </p:spPr>
        <p:txBody>
          <a:bodyPr>
            <a:spAutoFit/>
          </a:bodyPr>
          <a:lstStyle/>
          <a:p>
            <a:pPr algn="ctr"/>
            <a:r>
              <a:rPr lang="en-NZ" sz="1600" b="1"/>
              <a:t>Baseline</a:t>
            </a:r>
            <a:endParaRPr lang="en-GB" sz="1600" b="1"/>
          </a:p>
        </p:txBody>
      </p:sp>
      <p:sp>
        <p:nvSpPr>
          <p:cNvPr id="98326" name="Text Box 77"/>
          <p:cNvSpPr txBox="1">
            <a:spLocks noChangeArrowheads="1"/>
          </p:cNvSpPr>
          <p:nvPr/>
        </p:nvSpPr>
        <p:spPr bwMode="auto">
          <a:xfrm>
            <a:off x="7947025" y="5051425"/>
            <a:ext cx="1196975" cy="336550"/>
          </a:xfrm>
          <a:prstGeom prst="rect">
            <a:avLst/>
          </a:prstGeom>
          <a:noFill/>
          <a:ln w="38100" algn="ctr">
            <a:noFill/>
            <a:miter lim="800000"/>
            <a:headEnd/>
            <a:tailEnd/>
          </a:ln>
        </p:spPr>
        <p:txBody>
          <a:bodyPr>
            <a:spAutoFit/>
          </a:bodyPr>
          <a:lstStyle/>
          <a:p>
            <a:pPr algn="ctr"/>
            <a:r>
              <a:rPr lang="en-NZ" sz="1600" b="1"/>
              <a:t>Endpoint</a:t>
            </a:r>
            <a:endParaRPr lang="en-GB" sz="1600" b="1"/>
          </a:p>
        </p:txBody>
      </p:sp>
      <p:sp>
        <p:nvSpPr>
          <p:cNvPr id="98327" name="Text Box 92"/>
          <p:cNvSpPr txBox="1">
            <a:spLocks noChangeArrowheads="1"/>
          </p:cNvSpPr>
          <p:nvPr/>
        </p:nvSpPr>
        <p:spPr bwMode="auto">
          <a:xfrm>
            <a:off x="4665663" y="2690813"/>
            <a:ext cx="715962" cy="336550"/>
          </a:xfrm>
          <a:prstGeom prst="rect">
            <a:avLst/>
          </a:prstGeom>
          <a:noFill/>
          <a:ln w="38100" algn="ctr">
            <a:noFill/>
            <a:miter lim="800000"/>
            <a:headEnd/>
            <a:tailEnd/>
          </a:ln>
        </p:spPr>
        <p:txBody>
          <a:bodyPr>
            <a:spAutoFit/>
          </a:bodyPr>
          <a:lstStyle/>
          <a:p>
            <a:r>
              <a:rPr lang="en-NZ" sz="1600" b="1">
                <a:solidFill>
                  <a:schemeClr val="hlink"/>
                </a:solidFill>
              </a:rPr>
              <a:t>8.16</a:t>
            </a:r>
            <a:endParaRPr lang="en-GB" sz="1600" b="1">
              <a:solidFill>
                <a:schemeClr val="hlink"/>
              </a:solidFill>
            </a:endParaRPr>
          </a:p>
        </p:txBody>
      </p:sp>
      <p:sp>
        <p:nvSpPr>
          <p:cNvPr id="98328" name="Text Box 93"/>
          <p:cNvSpPr txBox="1">
            <a:spLocks noChangeArrowheads="1"/>
          </p:cNvSpPr>
          <p:nvPr/>
        </p:nvSpPr>
        <p:spPr bwMode="auto">
          <a:xfrm>
            <a:off x="4665663" y="2230438"/>
            <a:ext cx="715962" cy="336550"/>
          </a:xfrm>
          <a:prstGeom prst="rect">
            <a:avLst/>
          </a:prstGeom>
          <a:noFill/>
          <a:ln w="38100" algn="ctr">
            <a:noFill/>
            <a:miter lim="800000"/>
            <a:headEnd/>
            <a:tailEnd/>
          </a:ln>
        </p:spPr>
        <p:txBody>
          <a:bodyPr>
            <a:spAutoFit/>
          </a:bodyPr>
          <a:lstStyle/>
          <a:p>
            <a:r>
              <a:rPr lang="en-NZ" sz="1600" b="1">
                <a:solidFill>
                  <a:srgbClr val="FF0000"/>
                </a:solidFill>
              </a:rPr>
              <a:t>8.16</a:t>
            </a:r>
            <a:endParaRPr lang="en-GB" sz="1600" b="1">
              <a:solidFill>
                <a:srgbClr val="FF0000"/>
              </a:solidFill>
            </a:endParaRPr>
          </a:p>
        </p:txBody>
      </p:sp>
      <p:sp>
        <p:nvSpPr>
          <p:cNvPr id="98329" name="Text Box 94"/>
          <p:cNvSpPr txBox="1">
            <a:spLocks noChangeArrowheads="1"/>
          </p:cNvSpPr>
          <p:nvPr/>
        </p:nvSpPr>
        <p:spPr bwMode="auto">
          <a:xfrm>
            <a:off x="8245475" y="3814763"/>
            <a:ext cx="598488" cy="336550"/>
          </a:xfrm>
          <a:prstGeom prst="rect">
            <a:avLst/>
          </a:prstGeom>
          <a:noFill/>
          <a:ln w="38100" algn="ctr">
            <a:noFill/>
            <a:miter lim="800000"/>
            <a:headEnd/>
            <a:tailEnd/>
          </a:ln>
        </p:spPr>
        <p:txBody>
          <a:bodyPr>
            <a:spAutoFit/>
          </a:bodyPr>
          <a:lstStyle/>
          <a:p>
            <a:pPr algn="ctr"/>
            <a:r>
              <a:rPr lang="en-NZ" sz="1600" b="1">
                <a:solidFill>
                  <a:srgbClr val="FF0000"/>
                </a:solidFill>
              </a:rPr>
              <a:t>6.70</a:t>
            </a:r>
            <a:endParaRPr lang="en-GB" sz="1600" b="1">
              <a:solidFill>
                <a:srgbClr val="FF0000"/>
              </a:solidFill>
            </a:endParaRPr>
          </a:p>
        </p:txBody>
      </p:sp>
      <p:sp>
        <p:nvSpPr>
          <p:cNvPr id="98330" name="Text Box 95"/>
          <p:cNvSpPr txBox="1">
            <a:spLocks noChangeArrowheads="1"/>
          </p:cNvSpPr>
          <p:nvPr/>
        </p:nvSpPr>
        <p:spPr bwMode="auto">
          <a:xfrm>
            <a:off x="8129588" y="4405313"/>
            <a:ext cx="831850" cy="336550"/>
          </a:xfrm>
          <a:prstGeom prst="rect">
            <a:avLst/>
          </a:prstGeom>
          <a:noFill/>
          <a:ln w="38100" algn="ctr">
            <a:noFill/>
            <a:miter lim="800000"/>
            <a:headEnd/>
            <a:tailEnd/>
          </a:ln>
        </p:spPr>
        <p:txBody>
          <a:bodyPr>
            <a:spAutoFit/>
          </a:bodyPr>
          <a:lstStyle/>
          <a:p>
            <a:pPr algn="ctr"/>
            <a:r>
              <a:rPr lang="en-NZ" sz="1600" b="1">
                <a:solidFill>
                  <a:schemeClr val="hlink"/>
                </a:solidFill>
              </a:rPr>
              <a:t>6.54</a:t>
            </a:r>
            <a:endParaRPr lang="en-GB" sz="1600" b="1">
              <a:solidFill>
                <a:schemeClr val="hlink"/>
              </a:solidFill>
            </a:endParaRPr>
          </a:p>
        </p:txBody>
      </p:sp>
      <p:sp>
        <p:nvSpPr>
          <p:cNvPr id="98331" name="Rectangle 40"/>
          <p:cNvSpPr>
            <a:spLocks noChangeArrowheads="1"/>
          </p:cNvSpPr>
          <p:nvPr/>
        </p:nvSpPr>
        <p:spPr bwMode="auto">
          <a:xfrm>
            <a:off x="7519988" y="2239963"/>
            <a:ext cx="1439862" cy="466725"/>
          </a:xfrm>
          <a:prstGeom prst="rect">
            <a:avLst/>
          </a:prstGeom>
          <a:noFill/>
          <a:ln w="9525">
            <a:noFill/>
            <a:miter lim="800000"/>
            <a:headEnd/>
            <a:tailEnd/>
          </a:ln>
        </p:spPr>
        <p:txBody>
          <a:bodyPr wrap="none" lIns="0" tIns="0" rIns="0" bIns="0">
            <a:spAutoFit/>
          </a:bodyPr>
          <a:lstStyle/>
          <a:p>
            <a:pPr>
              <a:lnSpc>
                <a:spcPct val="110000"/>
              </a:lnSpc>
            </a:pPr>
            <a:r>
              <a:rPr lang="en-GB" sz="1400" b="1"/>
              <a:t>Simple algorithm</a:t>
            </a:r>
          </a:p>
          <a:p>
            <a:pPr>
              <a:lnSpc>
                <a:spcPct val="110000"/>
              </a:lnSpc>
            </a:pPr>
            <a:r>
              <a:rPr lang="en-GB" sz="1400" b="1"/>
              <a:t>CHO counting</a:t>
            </a:r>
          </a:p>
        </p:txBody>
      </p:sp>
      <p:grpSp>
        <p:nvGrpSpPr>
          <p:cNvPr id="7" name="Group 41"/>
          <p:cNvGrpSpPr>
            <a:grpSpLocks/>
          </p:cNvGrpSpPr>
          <p:nvPr/>
        </p:nvGrpSpPr>
        <p:grpSpPr bwMode="auto">
          <a:xfrm>
            <a:off x="7245350" y="2298700"/>
            <a:ext cx="144463" cy="144463"/>
            <a:chOff x="893" y="1561"/>
            <a:chExt cx="252" cy="68"/>
          </a:xfrm>
        </p:grpSpPr>
        <p:sp>
          <p:nvSpPr>
            <p:cNvPr id="48431" name="Rectangle 42"/>
            <p:cNvSpPr>
              <a:spLocks noChangeArrowheads="1"/>
            </p:cNvSpPr>
            <p:nvPr/>
          </p:nvSpPr>
          <p:spPr bwMode="auto">
            <a:xfrm>
              <a:off x="893" y="1561"/>
              <a:ext cx="252" cy="68"/>
            </a:xfrm>
            <a:prstGeom prst="roundRect">
              <a:avLst>
                <a:gd name="adj" fmla="val 16667"/>
              </a:avLst>
            </a:prstGeom>
            <a:solidFill>
              <a:srgbClr val="FF0000"/>
            </a:solidFill>
            <a:ln w="9525" algn="ctr">
              <a:noFill/>
              <a:round/>
              <a:headEnd/>
              <a:tailEnd/>
            </a:ln>
            <a:effectLst>
              <a:outerShdw dist="28398" dir="1593903" algn="ctr" rotWithShape="0">
                <a:srgbClr val="DDDDDD"/>
              </a:outerShdw>
            </a:effectLst>
          </p:spPr>
          <p:txBody>
            <a:bodyPr/>
            <a:lstStyle/>
            <a:p>
              <a:pPr>
                <a:defRPr/>
              </a:pPr>
              <a:endParaRPr lang="en-GB"/>
            </a:p>
          </p:txBody>
        </p:sp>
        <p:sp>
          <p:nvSpPr>
            <p:cNvPr id="48432" name="Freeform 43"/>
            <p:cNvSpPr>
              <a:spLocks/>
            </p:cNvSpPr>
            <p:nvPr/>
          </p:nvSpPr>
          <p:spPr bwMode="auto">
            <a:xfrm>
              <a:off x="893" y="1561"/>
              <a:ext cx="252" cy="68"/>
            </a:xfrm>
            <a:prstGeom prst="roundRect">
              <a:avLst>
                <a:gd name="adj" fmla="val 16667"/>
              </a:avLst>
            </a:prstGeom>
            <a:solidFill>
              <a:srgbClr val="FF0000"/>
            </a:solidFill>
            <a:ln w="9525" algn="ctr">
              <a:noFill/>
              <a:round/>
              <a:headEnd/>
              <a:tailEnd/>
            </a:ln>
            <a:effectLst>
              <a:outerShdw dist="28398" dir="1593903" algn="ctr" rotWithShape="0">
                <a:schemeClr val="bg2"/>
              </a:outerShdw>
            </a:effectLst>
          </p:spPr>
          <p:txBody>
            <a:bodyPr/>
            <a:lstStyle/>
            <a:p>
              <a:pPr>
                <a:defRPr/>
              </a:pPr>
              <a:endParaRPr lang="en-GB"/>
            </a:p>
          </p:txBody>
        </p:sp>
      </p:grpSp>
      <p:grpSp>
        <p:nvGrpSpPr>
          <p:cNvPr id="8" name="Group 45"/>
          <p:cNvGrpSpPr>
            <a:grpSpLocks/>
          </p:cNvGrpSpPr>
          <p:nvPr/>
        </p:nvGrpSpPr>
        <p:grpSpPr bwMode="auto">
          <a:xfrm>
            <a:off x="7245350" y="2514600"/>
            <a:ext cx="144463" cy="144463"/>
            <a:chOff x="884" y="1741"/>
            <a:chExt cx="252" cy="69"/>
          </a:xfrm>
        </p:grpSpPr>
        <p:sp>
          <p:nvSpPr>
            <p:cNvPr id="48434" name="Rectangle 46"/>
            <p:cNvSpPr>
              <a:spLocks noChangeArrowheads="1"/>
            </p:cNvSpPr>
            <p:nvPr/>
          </p:nvSpPr>
          <p:spPr bwMode="auto">
            <a:xfrm>
              <a:off x="884" y="1741"/>
              <a:ext cx="252" cy="69"/>
            </a:xfrm>
            <a:prstGeom prst="roundRect">
              <a:avLst>
                <a:gd name="adj" fmla="val 16667"/>
              </a:avLst>
            </a:prstGeom>
            <a:solidFill>
              <a:schemeClr val="hlink"/>
            </a:solidFill>
            <a:ln w="9525" algn="ctr">
              <a:noFill/>
              <a:round/>
              <a:headEnd/>
              <a:tailEnd/>
            </a:ln>
            <a:effectLst>
              <a:outerShdw dist="28398" dir="1593903" algn="ctr" rotWithShape="0">
                <a:srgbClr val="DDDDDD"/>
              </a:outerShdw>
            </a:effectLst>
          </p:spPr>
          <p:txBody>
            <a:bodyPr/>
            <a:lstStyle/>
            <a:p>
              <a:pPr>
                <a:defRPr/>
              </a:pPr>
              <a:endParaRPr lang="en-GB"/>
            </a:p>
          </p:txBody>
        </p:sp>
        <p:sp>
          <p:nvSpPr>
            <p:cNvPr id="48435" name="Freeform 47"/>
            <p:cNvSpPr>
              <a:spLocks/>
            </p:cNvSpPr>
            <p:nvPr/>
          </p:nvSpPr>
          <p:spPr bwMode="auto">
            <a:xfrm>
              <a:off x="884" y="1741"/>
              <a:ext cx="252" cy="69"/>
            </a:xfrm>
            <a:prstGeom prst="roundRect">
              <a:avLst>
                <a:gd name="adj" fmla="val 16667"/>
              </a:avLst>
            </a:prstGeom>
            <a:solidFill>
              <a:schemeClr val="hlink"/>
            </a:solidFill>
            <a:ln w="9525" algn="ctr">
              <a:noFill/>
              <a:round/>
              <a:headEnd/>
              <a:tailEnd/>
            </a:ln>
            <a:effectLst>
              <a:outerShdw dist="28398" dir="1593903" algn="ctr" rotWithShape="0">
                <a:schemeClr val="bg2"/>
              </a:outerShdw>
            </a:effectLst>
          </p:spPr>
          <p:txBody>
            <a:bodyPr/>
            <a:lstStyle/>
            <a:p>
              <a:pPr>
                <a:defRPr/>
              </a:pPr>
              <a:endParaRPr lang="en-GB"/>
            </a:p>
          </p:txBody>
        </p:sp>
      </p:grpSp>
      <p:sp>
        <p:nvSpPr>
          <p:cNvPr id="98334" name="Line 325"/>
          <p:cNvSpPr>
            <a:spLocks noChangeShapeType="1"/>
          </p:cNvSpPr>
          <p:nvPr/>
        </p:nvSpPr>
        <p:spPr bwMode="auto">
          <a:xfrm>
            <a:off x="4830763" y="4933950"/>
            <a:ext cx="4137025" cy="1588"/>
          </a:xfrm>
          <a:prstGeom prst="line">
            <a:avLst/>
          </a:prstGeom>
          <a:noFill/>
          <a:ln w="25400">
            <a:solidFill>
              <a:schemeClr val="tx1"/>
            </a:solidFill>
            <a:round/>
            <a:headEnd/>
            <a:tailEnd/>
          </a:ln>
        </p:spPr>
        <p:txBody>
          <a:bodyPr/>
          <a:lstStyle/>
          <a:p>
            <a:endParaRPr lang="en-US"/>
          </a:p>
        </p:txBody>
      </p:sp>
      <p:sp>
        <p:nvSpPr>
          <p:cNvPr id="98335" name="Line 326"/>
          <p:cNvSpPr>
            <a:spLocks noChangeShapeType="1"/>
          </p:cNvSpPr>
          <p:nvPr/>
        </p:nvSpPr>
        <p:spPr bwMode="auto">
          <a:xfrm flipV="1">
            <a:off x="4806950" y="4921250"/>
            <a:ext cx="1588" cy="76200"/>
          </a:xfrm>
          <a:prstGeom prst="line">
            <a:avLst/>
          </a:prstGeom>
          <a:noFill/>
          <a:ln w="25400">
            <a:solidFill>
              <a:schemeClr val="tx1"/>
            </a:solidFill>
            <a:round/>
            <a:headEnd/>
            <a:tailEnd/>
          </a:ln>
        </p:spPr>
        <p:txBody>
          <a:bodyPr/>
          <a:lstStyle/>
          <a:p>
            <a:endParaRPr lang="en-US"/>
          </a:p>
        </p:txBody>
      </p:sp>
      <p:sp>
        <p:nvSpPr>
          <p:cNvPr id="98336" name="Line 328"/>
          <p:cNvSpPr>
            <a:spLocks noChangeShapeType="1"/>
          </p:cNvSpPr>
          <p:nvPr/>
        </p:nvSpPr>
        <p:spPr bwMode="auto">
          <a:xfrm flipV="1">
            <a:off x="8545513" y="4921250"/>
            <a:ext cx="1587" cy="76200"/>
          </a:xfrm>
          <a:prstGeom prst="line">
            <a:avLst/>
          </a:prstGeom>
          <a:noFill/>
          <a:ln w="25400">
            <a:solidFill>
              <a:schemeClr val="tx1"/>
            </a:solidFill>
            <a:round/>
            <a:headEnd/>
            <a:tailEnd/>
          </a:ln>
        </p:spPr>
        <p:txBody>
          <a:bodyPr/>
          <a:lstStyle/>
          <a:p>
            <a:endParaRPr lang="en-US"/>
          </a:p>
        </p:txBody>
      </p:sp>
      <p:sp>
        <p:nvSpPr>
          <p:cNvPr id="98337" name="Line 329"/>
          <p:cNvSpPr>
            <a:spLocks noChangeShapeType="1"/>
          </p:cNvSpPr>
          <p:nvPr/>
        </p:nvSpPr>
        <p:spPr bwMode="auto">
          <a:xfrm flipH="1">
            <a:off x="4752975" y="4933950"/>
            <a:ext cx="77788" cy="1588"/>
          </a:xfrm>
          <a:prstGeom prst="line">
            <a:avLst/>
          </a:prstGeom>
          <a:noFill/>
          <a:ln w="25400">
            <a:solidFill>
              <a:schemeClr val="tx1"/>
            </a:solidFill>
            <a:round/>
            <a:headEnd/>
            <a:tailEnd/>
          </a:ln>
        </p:spPr>
        <p:txBody>
          <a:bodyPr/>
          <a:lstStyle/>
          <a:p>
            <a:endParaRPr lang="en-US"/>
          </a:p>
        </p:txBody>
      </p:sp>
      <p:sp>
        <p:nvSpPr>
          <p:cNvPr id="98338" name="Rectangle 330"/>
          <p:cNvSpPr>
            <a:spLocks noChangeArrowheads="1"/>
          </p:cNvSpPr>
          <p:nvPr/>
        </p:nvSpPr>
        <p:spPr bwMode="auto">
          <a:xfrm>
            <a:off x="4387850" y="4811713"/>
            <a:ext cx="282575" cy="244475"/>
          </a:xfrm>
          <a:prstGeom prst="rect">
            <a:avLst/>
          </a:prstGeom>
          <a:noFill/>
          <a:ln w="9525">
            <a:noFill/>
            <a:miter lim="800000"/>
            <a:headEnd/>
            <a:tailEnd/>
          </a:ln>
        </p:spPr>
        <p:txBody>
          <a:bodyPr wrap="none" lIns="0" tIns="0" rIns="0" bIns="0">
            <a:spAutoFit/>
          </a:bodyPr>
          <a:lstStyle/>
          <a:p>
            <a:pPr algn="r"/>
            <a:r>
              <a:rPr lang="en-GB" sz="1600" b="1"/>
              <a:t>6.0</a:t>
            </a:r>
            <a:endParaRPr lang="en-GB" sz="1600"/>
          </a:p>
        </p:txBody>
      </p:sp>
      <p:sp>
        <p:nvSpPr>
          <p:cNvPr id="98339" name="Rectangle 331"/>
          <p:cNvSpPr>
            <a:spLocks noChangeArrowheads="1"/>
          </p:cNvSpPr>
          <p:nvPr/>
        </p:nvSpPr>
        <p:spPr bwMode="auto">
          <a:xfrm>
            <a:off x="4387850" y="4265613"/>
            <a:ext cx="282575" cy="244475"/>
          </a:xfrm>
          <a:prstGeom prst="rect">
            <a:avLst/>
          </a:prstGeom>
          <a:noFill/>
          <a:ln w="9525">
            <a:noFill/>
            <a:miter lim="800000"/>
            <a:headEnd/>
            <a:tailEnd/>
          </a:ln>
        </p:spPr>
        <p:txBody>
          <a:bodyPr wrap="none" lIns="0" tIns="0" rIns="0" bIns="0">
            <a:spAutoFit/>
          </a:bodyPr>
          <a:lstStyle/>
          <a:p>
            <a:pPr algn="r"/>
            <a:r>
              <a:rPr lang="en-GB" sz="1600" b="1"/>
              <a:t>6.5</a:t>
            </a:r>
            <a:endParaRPr lang="en-GB" sz="1600"/>
          </a:p>
        </p:txBody>
      </p:sp>
      <p:sp>
        <p:nvSpPr>
          <p:cNvPr id="98340" name="Rectangle 332"/>
          <p:cNvSpPr>
            <a:spLocks noChangeArrowheads="1"/>
          </p:cNvSpPr>
          <p:nvPr/>
        </p:nvSpPr>
        <p:spPr bwMode="auto">
          <a:xfrm>
            <a:off x="4387850" y="3719513"/>
            <a:ext cx="282575" cy="244475"/>
          </a:xfrm>
          <a:prstGeom prst="rect">
            <a:avLst/>
          </a:prstGeom>
          <a:noFill/>
          <a:ln w="9525">
            <a:noFill/>
            <a:miter lim="800000"/>
            <a:headEnd/>
            <a:tailEnd/>
          </a:ln>
        </p:spPr>
        <p:txBody>
          <a:bodyPr wrap="none" lIns="0" tIns="0" rIns="0" bIns="0">
            <a:spAutoFit/>
          </a:bodyPr>
          <a:lstStyle/>
          <a:p>
            <a:pPr algn="r"/>
            <a:r>
              <a:rPr lang="en-GB" sz="1600" b="1"/>
              <a:t>7.0</a:t>
            </a:r>
            <a:endParaRPr lang="en-GB" sz="1600"/>
          </a:p>
        </p:txBody>
      </p:sp>
      <p:sp>
        <p:nvSpPr>
          <p:cNvPr id="98341" name="Rectangle 333"/>
          <p:cNvSpPr>
            <a:spLocks noChangeArrowheads="1"/>
          </p:cNvSpPr>
          <p:nvPr/>
        </p:nvSpPr>
        <p:spPr bwMode="auto">
          <a:xfrm>
            <a:off x="4387850" y="3173413"/>
            <a:ext cx="282575" cy="244475"/>
          </a:xfrm>
          <a:prstGeom prst="rect">
            <a:avLst/>
          </a:prstGeom>
          <a:noFill/>
          <a:ln w="9525">
            <a:noFill/>
            <a:miter lim="800000"/>
            <a:headEnd/>
            <a:tailEnd/>
          </a:ln>
        </p:spPr>
        <p:txBody>
          <a:bodyPr wrap="none" lIns="0" tIns="0" rIns="0" bIns="0">
            <a:spAutoFit/>
          </a:bodyPr>
          <a:lstStyle/>
          <a:p>
            <a:pPr algn="r"/>
            <a:r>
              <a:rPr lang="en-GB" sz="1600" b="1"/>
              <a:t>7.5</a:t>
            </a:r>
            <a:endParaRPr lang="en-GB" sz="1600"/>
          </a:p>
        </p:txBody>
      </p:sp>
      <p:sp>
        <p:nvSpPr>
          <p:cNvPr id="98342" name="Rectangle 334"/>
          <p:cNvSpPr>
            <a:spLocks noChangeArrowheads="1"/>
          </p:cNvSpPr>
          <p:nvPr/>
        </p:nvSpPr>
        <p:spPr bwMode="auto">
          <a:xfrm>
            <a:off x="4387850" y="2627313"/>
            <a:ext cx="282575" cy="244475"/>
          </a:xfrm>
          <a:prstGeom prst="rect">
            <a:avLst/>
          </a:prstGeom>
          <a:noFill/>
          <a:ln w="9525">
            <a:noFill/>
            <a:miter lim="800000"/>
            <a:headEnd/>
            <a:tailEnd/>
          </a:ln>
        </p:spPr>
        <p:txBody>
          <a:bodyPr wrap="none" lIns="0" tIns="0" rIns="0" bIns="0">
            <a:spAutoFit/>
          </a:bodyPr>
          <a:lstStyle/>
          <a:p>
            <a:pPr algn="r"/>
            <a:r>
              <a:rPr lang="en-GB" sz="1600" b="1"/>
              <a:t>8.0</a:t>
            </a:r>
            <a:endParaRPr lang="en-GB" sz="1600"/>
          </a:p>
        </p:txBody>
      </p:sp>
      <p:sp>
        <p:nvSpPr>
          <p:cNvPr id="98343" name="Rectangle 335"/>
          <p:cNvSpPr>
            <a:spLocks noChangeArrowheads="1"/>
          </p:cNvSpPr>
          <p:nvPr/>
        </p:nvSpPr>
        <p:spPr bwMode="auto">
          <a:xfrm>
            <a:off x="4387850" y="2079625"/>
            <a:ext cx="282575" cy="244475"/>
          </a:xfrm>
          <a:prstGeom prst="rect">
            <a:avLst/>
          </a:prstGeom>
          <a:noFill/>
          <a:ln w="9525">
            <a:noFill/>
            <a:miter lim="800000"/>
            <a:headEnd/>
            <a:tailEnd/>
          </a:ln>
        </p:spPr>
        <p:txBody>
          <a:bodyPr wrap="none" lIns="0" tIns="0" rIns="0" bIns="0">
            <a:spAutoFit/>
          </a:bodyPr>
          <a:lstStyle/>
          <a:p>
            <a:pPr algn="r"/>
            <a:r>
              <a:rPr lang="en-GB" sz="1600" b="1"/>
              <a:t>8.5</a:t>
            </a:r>
            <a:endParaRPr lang="en-GB" sz="1600"/>
          </a:p>
        </p:txBody>
      </p:sp>
      <p:sp>
        <p:nvSpPr>
          <p:cNvPr id="98344" name="Rectangle 336"/>
          <p:cNvSpPr>
            <a:spLocks noChangeArrowheads="1"/>
          </p:cNvSpPr>
          <p:nvPr/>
        </p:nvSpPr>
        <p:spPr bwMode="auto">
          <a:xfrm rot="-5400000">
            <a:off x="3582988" y="3481388"/>
            <a:ext cx="1100137" cy="274637"/>
          </a:xfrm>
          <a:prstGeom prst="rect">
            <a:avLst/>
          </a:prstGeom>
          <a:noFill/>
          <a:ln w="9525">
            <a:noFill/>
            <a:miter lim="800000"/>
            <a:headEnd/>
            <a:tailEnd/>
          </a:ln>
        </p:spPr>
        <p:txBody>
          <a:bodyPr wrap="none" lIns="0" tIns="0" rIns="0" bIns="0">
            <a:spAutoFit/>
          </a:bodyPr>
          <a:lstStyle/>
          <a:p>
            <a:pPr algn="ctr"/>
            <a:r>
              <a:rPr lang="en-GB" b="1"/>
              <a:t>HbA</a:t>
            </a:r>
            <a:r>
              <a:rPr lang="en-GB" b="1" baseline="-25000"/>
              <a:t>1c </a:t>
            </a:r>
            <a:r>
              <a:rPr lang="en-GB" b="1"/>
              <a:t>(%)</a:t>
            </a:r>
            <a:r>
              <a:rPr lang="en-GB"/>
              <a:t> </a:t>
            </a:r>
          </a:p>
        </p:txBody>
      </p:sp>
      <p:sp>
        <p:nvSpPr>
          <p:cNvPr id="98345" name="Rectangle 340"/>
          <p:cNvSpPr>
            <a:spLocks noChangeArrowheads="1"/>
          </p:cNvSpPr>
          <p:nvPr/>
        </p:nvSpPr>
        <p:spPr bwMode="auto">
          <a:xfrm>
            <a:off x="4716463" y="3860800"/>
            <a:ext cx="2305050" cy="273050"/>
          </a:xfrm>
          <a:prstGeom prst="rect">
            <a:avLst/>
          </a:prstGeom>
          <a:noFill/>
          <a:ln w="9525" algn="ctr">
            <a:noFill/>
            <a:miter lim="800000"/>
            <a:headEnd/>
            <a:tailEnd/>
          </a:ln>
        </p:spPr>
        <p:txBody>
          <a:bodyPr anchor="ctr"/>
          <a:lstStyle/>
          <a:p>
            <a:pPr eaLnBrk="0" hangingPunct="0"/>
            <a:r>
              <a:rPr lang="en-GB" sz="1400" b="1">
                <a:solidFill>
                  <a:schemeClr val="accent2"/>
                </a:solidFill>
              </a:rPr>
              <a:t>ADA/EASD target</a:t>
            </a:r>
          </a:p>
        </p:txBody>
      </p:sp>
      <p:sp>
        <p:nvSpPr>
          <p:cNvPr id="98346" name="Text Box 114"/>
          <p:cNvSpPr txBox="1">
            <a:spLocks noChangeArrowheads="1"/>
          </p:cNvSpPr>
          <p:nvPr/>
        </p:nvSpPr>
        <p:spPr bwMode="auto">
          <a:xfrm>
            <a:off x="8096250" y="4656138"/>
            <a:ext cx="900113" cy="304800"/>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sp>
        <p:nvSpPr>
          <p:cNvPr id="98347" name="AutoShape 41"/>
          <p:cNvSpPr>
            <a:spLocks noChangeArrowheads="1"/>
          </p:cNvSpPr>
          <p:nvPr/>
        </p:nvSpPr>
        <p:spPr bwMode="auto">
          <a:xfrm>
            <a:off x="4754563" y="2527300"/>
            <a:ext cx="107950" cy="107950"/>
          </a:xfrm>
          <a:prstGeom prst="roundRect">
            <a:avLst>
              <a:gd name="adj" fmla="val 16667"/>
            </a:avLst>
          </a:prstGeom>
          <a:solidFill>
            <a:schemeClr val="hlink"/>
          </a:solidFill>
          <a:ln w="9525">
            <a:solidFill>
              <a:schemeClr val="hlink"/>
            </a:solidFill>
            <a:round/>
            <a:headEnd/>
            <a:tailEnd/>
          </a:ln>
        </p:spPr>
        <p:txBody>
          <a:bodyPr wrap="none" anchor="ctr"/>
          <a:lstStyle/>
          <a:p>
            <a:endParaRPr lang="en-GB"/>
          </a:p>
        </p:txBody>
      </p:sp>
      <p:sp>
        <p:nvSpPr>
          <p:cNvPr id="98348" name="Oval 47"/>
          <p:cNvSpPr>
            <a:spLocks noChangeArrowheads="1"/>
          </p:cNvSpPr>
          <p:nvPr/>
        </p:nvSpPr>
        <p:spPr bwMode="auto">
          <a:xfrm>
            <a:off x="8491538" y="4316413"/>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49" name="Oval 48"/>
          <p:cNvSpPr>
            <a:spLocks noChangeArrowheads="1"/>
          </p:cNvSpPr>
          <p:nvPr/>
        </p:nvSpPr>
        <p:spPr bwMode="auto">
          <a:xfrm>
            <a:off x="7747000" y="4197350"/>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0" name="Oval 49"/>
          <p:cNvSpPr>
            <a:spLocks noChangeArrowheads="1"/>
          </p:cNvSpPr>
          <p:nvPr/>
        </p:nvSpPr>
        <p:spPr bwMode="auto">
          <a:xfrm>
            <a:off x="7002463" y="4033838"/>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1" name="Oval 50"/>
          <p:cNvSpPr>
            <a:spLocks noChangeArrowheads="1"/>
          </p:cNvSpPr>
          <p:nvPr/>
        </p:nvSpPr>
        <p:spPr bwMode="auto">
          <a:xfrm>
            <a:off x="6249988" y="3478213"/>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2" name="Oval 51"/>
          <p:cNvSpPr>
            <a:spLocks noChangeArrowheads="1"/>
          </p:cNvSpPr>
          <p:nvPr/>
        </p:nvSpPr>
        <p:spPr bwMode="auto">
          <a:xfrm>
            <a:off x="5510213" y="2865438"/>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3" name="Oval 52"/>
          <p:cNvSpPr>
            <a:spLocks noChangeArrowheads="1"/>
          </p:cNvSpPr>
          <p:nvPr/>
        </p:nvSpPr>
        <p:spPr bwMode="auto">
          <a:xfrm>
            <a:off x="4754563" y="2533650"/>
            <a:ext cx="107950" cy="1079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p>
        </p:txBody>
      </p:sp>
      <p:sp>
        <p:nvSpPr>
          <p:cNvPr id="98354" name="AutoShape 119"/>
          <p:cNvSpPr>
            <a:spLocks noChangeArrowheads="1"/>
          </p:cNvSpPr>
          <p:nvPr/>
        </p:nvSpPr>
        <p:spPr bwMode="auto">
          <a:xfrm>
            <a:off x="5510213" y="2767013"/>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5" name="AutoShape 120"/>
          <p:cNvSpPr>
            <a:spLocks noChangeArrowheads="1"/>
          </p:cNvSpPr>
          <p:nvPr/>
        </p:nvSpPr>
        <p:spPr bwMode="auto">
          <a:xfrm>
            <a:off x="6249988" y="335915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6" name="AutoShape 121"/>
          <p:cNvSpPr>
            <a:spLocks noChangeArrowheads="1"/>
          </p:cNvSpPr>
          <p:nvPr/>
        </p:nvSpPr>
        <p:spPr bwMode="auto">
          <a:xfrm>
            <a:off x="7002463" y="392430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7" name="AutoShape 122"/>
          <p:cNvSpPr>
            <a:spLocks noChangeArrowheads="1"/>
          </p:cNvSpPr>
          <p:nvPr/>
        </p:nvSpPr>
        <p:spPr bwMode="auto">
          <a:xfrm>
            <a:off x="7747000" y="405765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8" name="AutoShape 123"/>
          <p:cNvSpPr>
            <a:spLocks noChangeArrowheads="1"/>
          </p:cNvSpPr>
          <p:nvPr/>
        </p:nvSpPr>
        <p:spPr bwMode="auto">
          <a:xfrm>
            <a:off x="8491538" y="4125913"/>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9" name="Text Box 75"/>
          <p:cNvSpPr txBox="1">
            <a:spLocks noChangeArrowheads="1"/>
          </p:cNvSpPr>
          <p:nvPr/>
        </p:nvSpPr>
        <p:spPr bwMode="auto">
          <a:xfrm>
            <a:off x="6011863" y="5373688"/>
            <a:ext cx="1439862" cy="366712"/>
          </a:xfrm>
          <a:prstGeom prst="rect">
            <a:avLst/>
          </a:prstGeom>
          <a:noFill/>
          <a:ln w="38100" algn="ctr">
            <a:noFill/>
            <a:miter lim="800000"/>
            <a:headEnd/>
            <a:tailEnd/>
          </a:ln>
        </p:spPr>
        <p:txBody>
          <a:bodyPr>
            <a:spAutoFit/>
          </a:bodyPr>
          <a:lstStyle/>
          <a:p>
            <a:pPr algn="ctr"/>
            <a:r>
              <a:rPr lang="en-NZ" b="1"/>
              <a:t>Weeks</a:t>
            </a:r>
            <a:endParaRPr lang="en-GB" b="1"/>
          </a:p>
        </p:txBody>
      </p:sp>
      <p:sp>
        <p:nvSpPr>
          <p:cNvPr id="10" name="Slide Number Placeholder 9"/>
          <p:cNvSpPr>
            <a:spLocks noGrp="1"/>
          </p:cNvSpPr>
          <p:nvPr>
            <p:ph type="sldNum" sz="quarter" idx="12"/>
          </p:nvPr>
        </p:nvSpPr>
        <p:spPr/>
        <p:txBody>
          <a:bodyPr/>
          <a:lstStyle/>
          <a:p>
            <a:pPr>
              <a:defRPr/>
            </a:pPr>
            <a:fld id="{9456E89E-58AB-40FC-8998-8B0EF2B79644}" type="slidenum">
              <a:rPr lang="en-US" smtClean="0"/>
              <a:pPr>
                <a:defRPr/>
              </a:pPr>
              <a:t>36</a:t>
            </a:fld>
            <a:endParaRPr lang="en-US"/>
          </a:p>
        </p:txBody>
      </p:sp>
      <p:sp>
        <p:nvSpPr>
          <p:cNvPr id="98" name="Text Box 94"/>
          <p:cNvSpPr txBox="1">
            <a:spLocks noChangeArrowheads="1"/>
          </p:cNvSpPr>
          <p:nvPr/>
        </p:nvSpPr>
        <p:spPr bwMode="auto">
          <a:xfrm>
            <a:off x="-7938" y="6509587"/>
            <a:ext cx="9151938" cy="276999"/>
          </a:xfrm>
          <a:prstGeom prst="rect">
            <a:avLst/>
          </a:prstGeom>
          <a:noFill/>
          <a:ln w="9525">
            <a:noFill/>
            <a:miter lim="800000"/>
            <a:headEnd/>
            <a:tailEnd/>
          </a:ln>
        </p:spPr>
        <p:txBody>
          <a:bodyPr wrap="square">
            <a:spAutoFit/>
          </a:bodyPr>
          <a:lstStyle/>
          <a:p>
            <a:pPr algn="ctr"/>
            <a:r>
              <a:rPr lang="en-GB" sz="1200" i="1" dirty="0" err="1" smtClean="0">
                <a:solidFill>
                  <a:srgbClr val="0070C0"/>
                </a:solidFill>
                <a:latin typeface="+mj-lt"/>
                <a:cs typeface="+mj-cs"/>
              </a:rPr>
              <a:t>Bergenstal</a:t>
            </a:r>
            <a:r>
              <a:rPr lang="en-GB" sz="1200" i="1" dirty="0" smtClean="0">
                <a:solidFill>
                  <a:srgbClr val="0070C0"/>
                </a:solidFill>
                <a:latin typeface="+mj-lt"/>
                <a:cs typeface="+mj-cs"/>
              </a:rPr>
              <a:t> </a:t>
            </a:r>
            <a:r>
              <a:rPr lang="en-GB" sz="1200" i="1" dirty="0">
                <a:solidFill>
                  <a:srgbClr val="0070C0"/>
                </a:solidFill>
                <a:latin typeface="+mj-lt"/>
                <a:cs typeface="+mj-cs"/>
              </a:rPr>
              <a:t>RM, et al. Diabetes Care 2008;31:1305–10</a:t>
            </a:r>
            <a:endParaRPr lang="en-US" sz="1200" i="1" dirty="0">
              <a:solidFill>
                <a:srgbClr val="0070C0"/>
              </a:solidFill>
              <a:latin typeface="+mj-lt"/>
              <a:cs typeface="+mj-cs"/>
            </a:endParaRPr>
          </a:p>
        </p:txBody>
      </p:sp>
    </p:spTree>
    <p:extLst>
      <p:ext uri="{BB962C8B-B14F-4D97-AF65-F5344CB8AC3E}">
        <p14:creationId xmlns:p14="http://schemas.microsoft.com/office/powerpoint/2010/main" val="21467082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7085013" y="1811338"/>
            <a:ext cx="1285875" cy="1863725"/>
          </a:xfrm>
          <a:prstGeom prst="rect">
            <a:avLst/>
          </a:prstGeom>
          <a:gradFill rotWithShape="1">
            <a:gsLst>
              <a:gs pos="0">
                <a:schemeClr val="tx1"/>
              </a:gs>
              <a:gs pos="100000">
                <a:srgbClr val="223778"/>
              </a:gs>
            </a:gsLst>
            <a:lin ang="5400000" scaled="1"/>
          </a:gradFill>
          <a:ln w="28575" cap="rnd" algn="ctr">
            <a:noFill/>
            <a:miter lim="800000"/>
            <a:headEnd/>
            <a:tailEnd type="none" w="med" len="lg"/>
          </a:ln>
        </p:spPr>
        <p:txBody>
          <a:bodyPr wrap="none" anchor="ctr"/>
          <a:lstStyle/>
          <a:p>
            <a:endParaRPr lang="en-US"/>
          </a:p>
        </p:txBody>
      </p:sp>
      <p:sp>
        <p:nvSpPr>
          <p:cNvPr id="124931" name="Freeform 3"/>
          <p:cNvSpPr>
            <a:spLocks/>
          </p:cNvSpPr>
          <p:nvPr/>
        </p:nvSpPr>
        <p:spPr bwMode="auto">
          <a:xfrm>
            <a:off x="7085013" y="1801813"/>
            <a:ext cx="1270000" cy="1884362"/>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2" name="Rectangle 4"/>
          <p:cNvSpPr>
            <a:spLocks noChangeArrowheads="1"/>
          </p:cNvSpPr>
          <p:nvPr/>
        </p:nvSpPr>
        <p:spPr bwMode="auto">
          <a:xfrm>
            <a:off x="5732463" y="2065338"/>
            <a:ext cx="1222375" cy="2168525"/>
          </a:xfrm>
          <a:prstGeom prst="rect">
            <a:avLst/>
          </a:prstGeom>
          <a:gradFill rotWithShape="1">
            <a:gsLst>
              <a:gs pos="0">
                <a:schemeClr val="tx1"/>
              </a:gs>
              <a:gs pos="100000">
                <a:srgbClr val="273D7C"/>
              </a:gs>
            </a:gsLst>
            <a:lin ang="5400000" scaled="1"/>
          </a:gradFill>
          <a:ln w="28575" cap="rnd" algn="ctr">
            <a:noFill/>
            <a:miter lim="800000"/>
            <a:headEnd/>
            <a:tailEnd type="none" w="med" len="lg"/>
          </a:ln>
        </p:spPr>
        <p:txBody>
          <a:bodyPr wrap="none" anchor="ctr"/>
          <a:lstStyle/>
          <a:p>
            <a:endParaRPr lang="en-US"/>
          </a:p>
        </p:txBody>
      </p:sp>
      <p:sp>
        <p:nvSpPr>
          <p:cNvPr id="124933" name="Freeform 5"/>
          <p:cNvSpPr>
            <a:spLocks/>
          </p:cNvSpPr>
          <p:nvPr/>
        </p:nvSpPr>
        <p:spPr bwMode="auto">
          <a:xfrm>
            <a:off x="5732463" y="2052638"/>
            <a:ext cx="1208087" cy="2193925"/>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4" name="Rectangle 6"/>
          <p:cNvSpPr>
            <a:spLocks noChangeArrowheads="1"/>
          </p:cNvSpPr>
          <p:nvPr/>
        </p:nvSpPr>
        <p:spPr bwMode="auto">
          <a:xfrm>
            <a:off x="4360863" y="2595563"/>
            <a:ext cx="1222375" cy="1909762"/>
          </a:xfrm>
          <a:prstGeom prst="rect">
            <a:avLst/>
          </a:prstGeom>
          <a:gradFill rotWithShape="1">
            <a:gsLst>
              <a:gs pos="0">
                <a:schemeClr val="tx1"/>
              </a:gs>
              <a:gs pos="100000">
                <a:srgbClr val="2A417F"/>
              </a:gs>
            </a:gsLst>
            <a:lin ang="5400000" scaled="1"/>
          </a:gradFill>
          <a:ln w="28575" cap="rnd" algn="ctr">
            <a:noFill/>
            <a:miter lim="800000"/>
            <a:headEnd/>
            <a:tailEnd type="none" w="med" len="lg"/>
          </a:ln>
        </p:spPr>
        <p:txBody>
          <a:bodyPr wrap="none" anchor="ctr"/>
          <a:lstStyle/>
          <a:p>
            <a:endParaRPr lang="en-US"/>
          </a:p>
        </p:txBody>
      </p:sp>
      <p:sp>
        <p:nvSpPr>
          <p:cNvPr id="124935" name="Freeform 7"/>
          <p:cNvSpPr>
            <a:spLocks/>
          </p:cNvSpPr>
          <p:nvPr/>
        </p:nvSpPr>
        <p:spPr bwMode="auto">
          <a:xfrm>
            <a:off x="4360863" y="2584450"/>
            <a:ext cx="1208087" cy="193198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6" name="Rectangle 8"/>
          <p:cNvSpPr>
            <a:spLocks noChangeArrowheads="1"/>
          </p:cNvSpPr>
          <p:nvPr/>
        </p:nvSpPr>
        <p:spPr bwMode="auto">
          <a:xfrm>
            <a:off x="4375150" y="2603500"/>
            <a:ext cx="1179513" cy="803275"/>
          </a:xfrm>
          <a:prstGeom prst="rect">
            <a:avLst/>
          </a:prstGeom>
          <a:gradFill rotWithShape="1">
            <a:gsLst>
              <a:gs pos="0">
                <a:srgbClr val="FFCC00"/>
              </a:gs>
              <a:gs pos="100000">
                <a:srgbClr val="FFCC00">
                  <a:alpha val="0"/>
                </a:srgbClr>
              </a:gs>
            </a:gsLst>
            <a:lin ang="5400000" scaled="1"/>
          </a:gradFill>
          <a:ln w="28575" cap="rnd" algn="ctr">
            <a:noFill/>
            <a:miter lim="800000"/>
            <a:headEnd/>
            <a:tailEnd type="none" w="med" len="lg"/>
          </a:ln>
        </p:spPr>
        <p:txBody>
          <a:bodyPr wrap="none" anchor="ctr"/>
          <a:lstStyle/>
          <a:p>
            <a:endParaRPr lang="en-US"/>
          </a:p>
        </p:txBody>
      </p:sp>
      <p:sp>
        <p:nvSpPr>
          <p:cNvPr id="124937" name="Rectangle 9"/>
          <p:cNvSpPr>
            <a:spLocks noChangeArrowheads="1"/>
          </p:cNvSpPr>
          <p:nvPr/>
        </p:nvSpPr>
        <p:spPr bwMode="auto">
          <a:xfrm>
            <a:off x="4305300" y="2590800"/>
            <a:ext cx="134302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plus</a:t>
            </a:r>
          </a:p>
          <a:p>
            <a:pPr algn="ctr"/>
            <a:r>
              <a:rPr lang="it-IT" sz="1400">
                <a:solidFill>
                  <a:schemeClr val="bg1"/>
                </a:solidFill>
                <a:ea typeface="Arial Unicode MS" pitchFamily="34" charset="-128"/>
                <a:cs typeface="Arial Unicode MS" pitchFamily="34" charset="-128"/>
              </a:rPr>
              <a:t>Basal +</a:t>
            </a:r>
          </a:p>
          <a:p>
            <a:pPr algn="ctr"/>
            <a:r>
              <a:rPr lang="it-IT" sz="1400">
                <a:solidFill>
                  <a:schemeClr val="bg1"/>
                </a:solidFill>
                <a:ea typeface="Arial Unicode MS" pitchFamily="34" charset="-128"/>
                <a:cs typeface="Arial Unicode MS" pitchFamily="34" charset="-128"/>
              </a:rPr>
              <a:t>1 prandial</a:t>
            </a:r>
            <a:endParaRPr lang="fr-FR" sz="1400">
              <a:solidFill>
                <a:schemeClr val="bg1"/>
              </a:solidFill>
              <a:ea typeface="Arial Unicode MS" pitchFamily="34" charset="-128"/>
              <a:cs typeface="Arial Unicode MS" pitchFamily="34" charset="-128"/>
            </a:endParaRPr>
          </a:p>
        </p:txBody>
      </p:sp>
      <p:sp>
        <p:nvSpPr>
          <p:cNvPr id="124938" name="Rectangle 10"/>
          <p:cNvSpPr>
            <a:spLocks noChangeArrowheads="1"/>
          </p:cNvSpPr>
          <p:nvPr/>
        </p:nvSpPr>
        <p:spPr bwMode="auto">
          <a:xfrm>
            <a:off x="2727325" y="3070225"/>
            <a:ext cx="1436688" cy="1652588"/>
          </a:xfrm>
          <a:prstGeom prst="rect">
            <a:avLst/>
          </a:prstGeom>
          <a:gradFill rotWithShape="1">
            <a:gsLst>
              <a:gs pos="0">
                <a:schemeClr val="tx1"/>
              </a:gs>
              <a:gs pos="100000">
                <a:srgbClr val="2D4683"/>
              </a:gs>
            </a:gsLst>
            <a:lin ang="5400000" scaled="1"/>
          </a:gradFill>
          <a:ln w="28575" cap="rnd" algn="ctr">
            <a:noFill/>
            <a:miter lim="800000"/>
            <a:headEnd/>
            <a:tailEnd type="none" w="med" len="lg"/>
          </a:ln>
        </p:spPr>
        <p:txBody>
          <a:bodyPr wrap="none" anchor="ctr"/>
          <a:lstStyle/>
          <a:p>
            <a:endParaRPr lang="en-US"/>
          </a:p>
        </p:txBody>
      </p:sp>
      <p:sp>
        <p:nvSpPr>
          <p:cNvPr id="124939" name="Text Box 67"/>
          <p:cNvSpPr txBox="1">
            <a:spLocks noChangeArrowheads="1"/>
          </p:cNvSpPr>
          <p:nvPr/>
        </p:nvSpPr>
        <p:spPr bwMode="auto">
          <a:xfrm>
            <a:off x="0" y="6429396"/>
            <a:ext cx="9144000" cy="280077"/>
          </a:xfrm>
          <a:prstGeom prst="rect">
            <a:avLst/>
          </a:prstGeom>
          <a:noFill/>
          <a:ln w="9525" algn="ctr">
            <a:noFill/>
            <a:miter lim="800000"/>
            <a:headEnd/>
            <a:tailEnd/>
          </a:ln>
        </p:spPr>
        <p:txBody>
          <a:bodyPr wrap="square" anchor="b">
            <a:spAutoFit/>
          </a:bodyPr>
          <a:lstStyle/>
          <a:p>
            <a:pPr algn="ctr">
              <a:lnSpc>
                <a:spcPct val="85000"/>
              </a:lnSpc>
              <a:buClr>
                <a:srgbClr val="FFCC00"/>
              </a:buClr>
              <a:buSzPct val="70000"/>
              <a:buFont typeface="Wingdings" pitchFamily="2" charset="2"/>
              <a:buNone/>
            </a:pPr>
            <a:r>
              <a:rPr lang="it-IT" sz="1400" b="1" dirty="0">
                <a:solidFill>
                  <a:srgbClr val="0070C0"/>
                </a:solidFill>
                <a:latin typeface="Garamond" pitchFamily="18" charset="0"/>
                <a:ea typeface="Arial Unicode MS" pitchFamily="34" charset="-128"/>
                <a:cs typeface="Arial Unicode MS" pitchFamily="34" charset="-128"/>
              </a:rPr>
              <a:t>Adapted from Raccah et al. Diabetes Metab Res Rev 2007</a:t>
            </a:r>
            <a:r>
              <a:rPr lang="it-IT" sz="1400" b="1" dirty="0" smtClean="0">
                <a:solidFill>
                  <a:srgbClr val="0070C0"/>
                </a:solidFill>
                <a:latin typeface="Garamond" pitchFamily="18" charset="0"/>
                <a:ea typeface="Arial Unicode MS" pitchFamily="34" charset="-128"/>
                <a:cs typeface="Arial Unicode MS" pitchFamily="34" charset="-128"/>
              </a:rPr>
              <a:t>; 23:257</a:t>
            </a:r>
            <a:r>
              <a:rPr lang="it-IT" sz="1400" b="1" dirty="0">
                <a:solidFill>
                  <a:srgbClr val="0070C0"/>
                </a:solidFill>
                <a:latin typeface="Garamond" pitchFamily="18" charset="0"/>
                <a:ea typeface="Arial Unicode MS" pitchFamily="34" charset="-128"/>
                <a:cs typeface="Arial Unicode MS" pitchFamily="34" charset="-128"/>
              </a:rPr>
              <a:t>.</a:t>
            </a:r>
          </a:p>
        </p:txBody>
      </p:sp>
      <p:sp>
        <p:nvSpPr>
          <p:cNvPr id="124940" name="Freeform 13"/>
          <p:cNvSpPr>
            <a:spLocks/>
          </p:cNvSpPr>
          <p:nvPr/>
        </p:nvSpPr>
        <p:spPr bwMode="auto">
          <a:xfrm>
            <a:off x="2717800" y="306070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1" name="Freeform 14"/>
          <p:cNvSpPr>
            <a:spLocks/>
          </p:cNvSpPr>
          <p:nvPr/>
        </p:nvSpPr>
        <p:spPr bwMode="auto">
          <a:xfrm>
            <a:off x="2727325" y="3060700"/>
            <a:ext cx="1419225" cy="167163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42" name="Rectangle 15"/>
          <p:cNvSpPr>
            <a:spLocks noChangeArrowheads="1"/>
          </p:cNvSpPr>
          <p:nvPr/>
        </p:nvSpPr>
        <p:spPr bwMode="auto">
          <a:xfrm>
            <a:off x="2743200" y="3076575"/>
            <a:ext cx="1387475" cy="801688"/>
          </a:xfrm>
          <a:prstGeom prst="rect">
            <a:avLst/>
          </a:prstGeom>
          <a:gradFill rotWithShape="1">
            <a:gsLst>
              <a:gs pos="0">
                <a:srgbClr val="92D050"/>
              </a:gs>
              <a:gs pos="100000">
                <a:srgbClr val="92D050">
                  <a:alpha val="0"/>
                </a:srgbClr>
              </a:gs>
            </a:gsLst>
            <a:lin ang="5400000" scaled="1"/>
          </a:gradFill>
          <a:ln w="28575" cap="rnd" algn="ctr">
            <a:noFill/>
            <a:miter lim="800000"/>
            <a:headEnd/>
            <a:tailEnd type="none" w="med" len="lg"/>
          </a:ln>
        </p:spPr>
        <p:txBody>
          <a:bodyPr wrap="none" anchor="ctr"/>
          <a:lstStyle/>
          <a:p>
            <a:endParaRPr lang="en-US"/>
          </a:p>
        </p:txBody>
      </p:sp>
      <p:sp>
        <p:nvSpPr>
          <p:cNvPr id="124943" name="Rectangle 16"/>
          <p:cNvSpPr>
            <a:spLocks noChangeArrowheads="1"/>
          </p:cNvSpPr>
          <p:nvPr/>
        </p:nvSpPr>
        <p:spPr bwMode="auto">
          <a:xfrm>
            <a:off x="2717800" y="3076575"/>
            <a:ext cx="143827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insulin</a:t>
            </a:r>
          </a:p>
          <a:p>
            <a:pPr algn="ctr"/>
            <a:r>
              <a:rPr lang="it-IT" sz="1400">
                <a:solidFill>
                  <a:schemeClr val="bg1"/>
                </a:solidFill>
                <a:ea typeface="Arial Unicode MS" pitchFamily="34" charset="-128"/>
                <a:cs typeface="Arial Unicode MS" pitchFamily="34" charset="-128"/>
              </a:rPr>
              <a:t>once daily</a:t>
            </a:r>
          </a:p>
          <a:p>
            <a:pPr algn="ctr"/>
            <a:r>
              <a:rPr lang="it-IT" sz="1400">
                <a:solidFill>
                  <a:schemeClr val="bg1"/>
                </a:solidFill>
                <a:ea typeface="Arial Unicode MS" pitchFamily="34" charset="-128"/>
                <a:cs typeface="Arial Unicode MS" pitchFamily="34" charset="-128"/>
              </a:rPr>
              <a:t>(treat-to-target)</a:t>
            </a:r>
            <a:endParaRPr lang="fr-FR" sz="1400">
              <a:solidFill>
                <a:schemeClr val="bg1"/>
              </a:solidFill>
              <a:ea typeface="Arial Unicode MS" pitchFamily="34" charset="-128"/>
              <a:cs typeface="Arial Unicode MS" pitchFamily="34" charset="-128"/>
            </a:endParaRPr>
          </a:p>
        </p:txBody>
      </p:sp>
      <p:sp>
        <p:nvSpPr>
          <p:cNvPr id="124944" name="Freeform 17"/>
          <p:cNvSpPr>
            <a:spLocks/>
          </p:cNvSpPr>
          <p:nvPr/>
        </p:nvSpPr>
        <p:spPr bwMode="auto">
          <a:xfrm>
            <a:off x="4351338" y="258445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5" name="Freeform 18"/>
          <p:cNvSpPr>
            <a:spLocks/>
          </p:cNvSpPr>
          <p:nvPr/>
        </p:nvSpPr>
        <p:spPr bwMode="auto">
          <a:xfrm>
            <a:off x="5722938" y="2052638"/>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6" name="Rectangle 19"/>
          <p:cNvSpPr>
            <a:spLocks noChangeArrowheads="1"/>
          </p:cNvSpPr>
          <p:nvPr/>
        </p:nvSpPr>
        <p:spPr bwMode="auto">
          <a:xfrm>
            <a:off x="5746750" y="2071688"/>
            <a:ext cx="1179513" cy="803275"/>
          </a:xfrm>
          <a:prstGeom prst="rect">
            <a:avLst/>
          </a:prstGeom>
          <a:gradFill rotWithShape="1">
            <a:gsLst>
              <a:gs pos="0">
                <a:srgbClr val="FF6600"/>
              </a:gs>
              <a:gs pos="100000">
                <a:srgbClr val="FF6600">
                  <a:alpha val="0"/>
                </a:srgbClr>
              </a:gs>
            </a:gsLst>
            <a:lin ang="5400000" scaled="1"/>
          </a:gradFill>
          <a:ln w="28575" cap="rnd" algn="ctr">
            <a:noFill/>
            <a:miter lim="800000"/>
            <a:headEnd/>
            <a:tailEnd type="none" w="med" len="lg"/>
          </a:ln>
        </p:spPr>
        <p:txBody>
          <a:bodyPr wrap="none" anchor="ctr"/>
          <a:lstStyle/>
          <a:p>
            <a:endParaRPr lang="en-US"/>
          </a:p>
        </p:txBody>
      </p:sp>
      <p:sp>
        <p:nvSpPr>
          <p:cNvPr id="124947" name="Rectangle 20"/>
          <p:cNvSpPr>
            <a:spLocks noChangeArrowheads="1"/>
          </p:cNvSpPr>
          <p:nvPr/>
        </p:nvSpPr>
        <p:spPr bwMode="auto">
          <a:xfrm>
            <a:off x="5676900" y="2058988"/>
            <a:ext cx="134302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plus</a:t>
            </a:r>
          </a:p>
          <a:p>
            <a:pPr algn="ctr"/>
            <a:r>
              <a:rPr lang="it-IT" sz="1400">
                <a:solidFill>
                  <a:schemeClr val="bg1"/>
                </a:solidFill>
                <a:ea typeface="Arial Unicode MS" pitchFamily="34" charset="-128"/>
                <a:cs typeface="Arial Unicode MS" pitchFamily="34" charset="-128"/>
              </a:rPr>
              <a:t>Basal +</a:t>
            </a:r>
          </a:p>
          <a:p>
            <a:pPr algn="ctr"/>
            <a:r>
              <a:rPr lang="it-IT" sz="1400">
                <a:solidFill>
                  <a:schemeClr val="bg1"/>
                </a:solidFill>
                <a:ea typeface="Arial Unicode MS" pitchFamily="34" charset="-128"/>
                <a:cs typeface="Arial Unicode MS" pitchFamily="34" charset="-128"/>
              </a:rPr>
              <a:t>2 prandial</a:t>
            </a:r>
            <a:endParaRPr lang="fr-FR" sz="1400">
              <a:solidFill>
                <a:schemeClr val="bg1"/>
              </a:solidFill>
              <a:ea typeface="Arial Unicode MS" pitchFamily="34" charset="-128"/>
              <a:cs typeface="Arial Unicode MS" pitchFamily="34" charset="-128"/>
            </a:endParaRPr>
          </a:p>
        </p:txBody>
      </p:sp>
      <p:sp>
        <p:nvSpPr>
          <p:cNvPr id="124948" name="Freeform 21"/>
          <p:cNvSpPr>
            <a:spLocks/>
          </p:cNvSpPr>
          <p:nvPr/>
        </p:nvSpPr>
        <p:spPr bwMode="auto">
          <a:xfrm>
            <a:off x="7075488" y="1801813"/>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9" name="Rectangle 22"/>
          <p:cNvSpPr>
            <a:spLocks noChangeArrowheads="1"/>
          </p:cNvSpPr>
          <p:nvPr/>
        </p:nvSpPr>
        <p:spPr bwMode="auto">
          <a:xfrm>
            <a:off x="7100888" y="1817688"/>
            <a:ext cx="1241425" cy="801687"/>
          </a:xfrm>
          <a:prstGeom prst="rect">
            <a:avLst/>
          </a:prstGeom>
          <a:gradFill rotWithShape="1">
            <a:gsLst>
              <a:gs pos="0">
                <a:srgbClr val="FF0000"/>
              </a:gs>
              <a:gs pos="100000">
                <a:srgbClr val="FF0000">
                  <a:alpha val="0"/>
                </a:srgbClr>
              </a:gs>
            </a:gsLst>
            <a:lin ang="5400000" scaled="1"/>
          </a:gradFill>
          <a:ln w="28575" cap="rnd" algn="ctr">
            <a:noFill/>
            <a:miter lim="800000"/>
            <a:headEnd/>
            <a:tailEnd type="none" w="med" len="lg"/>
          </a:ln>
        </p:spPr>
        <p:txBody>
          <a:bodyPr wrap="none" anchor="ctr"/>
          <a:lstStyle/>
          <a:p>
            <a:endParaRPr lang="en-US"/>
          </a:p>
        </p:txBody>
      </p:sp>
      <p:sp>
        <p:nvSpPr>
          <p:cNvPr id="124950" name="Rectangle 23"/>
          <p:cNvSpPr>
            <a:spLocks noChangeArrowheads="1"/>
          </p:cNvSpPr>
          <p:nvPr/>
        </p:nvSpPr>
        <p:spPr bwMode="auto">
          <a:xfrm>
            <a:off x="7018338" y="1817688"/>
            <a:ext cx="143827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bolus </a:t>
            </a:r>
            <a:r>
              <a:rPr lang="it-IT" sz="1400">
                <a:solidFill>
                  <a:schemeClr val="bg1"/>
                </a:solidFill>
                <a:ea typeface="Arial Unicode MS" pitchFamily="34" charset="-128"/>
                <a:cs typeface="Arial Unicode MS" pitchFamily="34" charset="-128"/>
              </a:rPr>
              <a:t>Basal +</a:t>
            </a:r>
            <a:br>
              <a:rPr lang="it-IT" sz="1400">
                <a:solidFill>
                  <a:schemeClr val="bg1"/>
                </a:solidFill>
                <a:ea typeface="Arial Unicode MS" pitchFamily="34" charset="-128"/>
                <a:cs typeface="Arial Unicode MS" pitchFamily="34" charset="-128"/>
              </a:rPr>
            </a:br>
            <a:r>
              <a:rPr lang="it-IT" sz="1400">
                <a:solidFill>
                  <a:schemeClr val="bg1"/>
                </a:solidFill>
                <a:ea typeface="Arial Unicode MS" pitchFamily="34" charset="-128"/>
                <a:cs typeface="Arial Unicode MS" pitchFamily="34" charset="-128"/>
              </a:rPr>
              <a:t>3 prandial</a:t>
            </a:r>
            <a:endParaRPr lang="fr-FR" sz="1400">
              <a:solidFill>
                <a:schemeClr val="bg1"/>
              </a:solidFill>
              <a:ea typeface="Arial Unicode MS" pitchFamily="34" charset="-128"/>
              <a:cs typeface="Arial Unicode MS" pitchFamily="34" charset="-128"/>
            </a:endParaRPr>
          </a:p>
        </p:txBody>
      </p:sp>
      <p:sp>
        <p:nvSpPr>
          <p:cNvPr id="124951" name="Line 24"/>
          <p:cNvSpPr>
            <a:spLocks noChangeShapeType="1"/>
          </p:cNvSpPr>
          <p:nvPr/>
        </p:nvSpPr>
        <p:spPr bwMode="auto">
          <a:xfrm>
            <a:off x="674688" y="5668963"/>
            <a:ext cx="7688262" cy="0"/>
          </a:xfrm>
          <a:prstGeom prst="line">
            <a:avLst/>
          </a:prstGeom>
          <a:noFill/>
          <a:ln w="28575" cap="rnd">
            <a:solidFill>
              <a:srgbClr val="00CCFF"/>
            </a:solidFill>
            <a:round/>
            <a:headEnd/>
            <a:tailEnd type="arrow" w="sm" len="sm"/>
          </a:ln>
        </p:spPr>
        <p:txBody>
          <a:bodyPr/>
          <a:lstStyle/>
          <a:p>
            <a:endParaRPr lang="en-US"/>
          </a:p>
        </p:txBody>
      </p:sp>
      <p:sp>
        <p:nvSpPr>
          <p:cNvPr id="124952" name="Text Box 25"/>
          <p:cNvSpPr txBox="1">
            <a:spLocks noChangeArrowheads="1"/>
          </p:cNvSpPr>
          <p:nvPr/>
        </p:nvSpPr>
        <p:spPr bwMode="auto">
          <a:xfrm>
            <a:off x="290513" y="4357688"/>
            <a:ext cx="1177925" cy="720725"/>
          </a:xfrm>
          <a:prstGeom prst="rect">
            <a:avLst/>
          </a:prstGeom>
          <a:noFill/>
          <a:ln w="28575" cap="rnd" algn="ctr">
            <a:noFill/>
            <a:miter lim="800000"/>
            <a:headEnd/>
            <a:tailEnd type="none" w="med" len="lg"/>
          </a:ln>
        </p:spPr>
        <p:txBody>
          <a:bodyPr wrap="none">
            <a:spAutoFit/>
          </a:bodyPr>
          <a:lstStyle/>
          <a:p>
            <a:pPr algn="ctr">
              <a:lnSpc>
                <a:spcPct val="85000"/>
              </a:lnSpc>
            </a:pPr>
            <a:r>
              <a:rPr lang="fr-FR" sz="1600" b="1"/>
              <a:t>Lifestyle</a:t>
            </a:r>
            <a:br>
              <a:rPr lang="fr-FR" sz="1600" b="1"/>
            </a:br>
            <a:r>
              <a:rPr lang="fr-FR" sz="1600" b="1"/>
              <a:t>±</a:t>
            </a:r>
            <a:br>
              <a:rPr lang="fr-FR" sz="1600" b="1"/>
            </a:br>
            <a:r>
              <a:rPr lang="fr-FR" sz="1600" b="1"/>
              <a:t>Metformin</a:t>
            </a:r>
          </a:p>
        </p:txBody>
      </p:sp>
      <p:sp>
        <p:nvSpPr>
          <p:cNvPr id="124953" name="Text Box 26"/>
          <p:cNvSpPr txBox="1">
            <a:spLocks noChangeArrowheads="1"/>
          </p:cNvSpPr>
          <p:nvPr/>
        </p:nvSpPr>
        <p:spPr bwMode="auto">
          <a:xfrm>
            <a:off x="1524000" y="4038600"/>
            <a:ext cx="1058863" cy="511175"/>
          </a:xfrm>
          <a:prstGeom prst="rect">
            <a:avLst/>
          </a:prstGeom>
          <a:noFill/>
          <a:ln w="28575" cap="rnd" algn="ctr">
            <a:noFill/>
            <a:miter lim="800000"/>
            <a:headEnd/>
            <a:tailEnd type="none" w="med" len="lg"/>
          </a:ln>
        </p:spPr>
        <p:txBody>
          <a:bodyPr wrap="none">
            <a:spAutoFit/>
          </a:bodyPr>
          <a:lstStyle/>
          <a:p>
            <a:pPr algn="ctr">
              <a:lnSpc>
                <a:spcPct val="85000"/>
              </a:lnSpc>
            </a:pPr>
            <a:r>
              <a:rPr lang="en-US" sz="1600" b="1"/>
              <a:t>± 2</a:t>
            </a:r>
            <a:r>
              <a:rPr lang="en-US" sz="1600" b="1" baseline="30000"/>
              <a:t>nd</a:t>
            </a:r>
            <a:r>
              <a:rPr lang="en-US" sz="1600" b="1"/>
              <a:t>/3</a:t>
            </a:r>
            <a:r>
              <a:rPr lang="en-US" sz="1600" b="1" baseline="30000"/>
              <a:t>rd</a:t>
            </a:r>
            <a:r>
              <a:rPr lang="en-US" sz="1600" b="1"/>
              <a:t>  </a:t>
            </a:r>
          </a:p>
          <a:p>
            <a:pPr algn="ctr">
              <a:lnSpc>
                <a:spcPct val="85000"/>
              </a:lnSpc>
            </a:pPr>
            <a:r>
              <a:rPr lang="en-US" sz="1600" b="1"/>
              <a:t>Drug</a:t>
            </a:r>
          </a:p>
        </p:txBody>
      </p:sp>
      <p:sp>
        <p:nvSpPr>
          <p:cNvPr id="124956" name="Rectangle 31"/>
          <p:cNvSpPr>
            <a:spLocks noChangeArrowheads="1"/>
          </p:cNvSpPr>
          <p:nvPr/>
        </p:nvSpPr>
        <p:spPr bwMode="auto">
          <a:xfrm>
            <a:off x="1371600" y="5257800"/>
            <a:ext cx="1611313" cy="338138"/>
          </a:xfrm>
          <a:prstGeom prst="rect">
            <a:avLst/>
          </a:prstGeom>
          <a:noFill/>
          <a:ln w="28575" cap="rnd" algn="ctr">
            <a:noFill/>
            <a:miter lim="800000"/>
            <a:headEnd/>
            <a:tailEnd type="none" w="med" len="lg"/>
          </a:ln>
        </p:spPr>
        <p:txBody>
          <a:bodyPr wrap="none">
            <a:spAutoFit/>
          </a:bodyPr>
          <a:lstStyle/>
          <a:p>
            <a:pPr algn="ctr"/>
            <a:r>
              <a:rPr lang="fr-FR" sz="1600" b="1"/>
              <a:t>HbA</a:t>
            </a:r>
            <a:r>
              <a:rPr lang="fr-FR" sz="1600" b="1" baseline="-25000"/>
              <a:t>1c</a:t>
            </a:r>
            <a:r>
              <a:rPr lang="fr-FR" sz="1600" b="1"/>
              <a:t> &gt; target </a:t>
            </a:r>
          </a:p>
        </p:txBody>
      </p:sp>
      <p:sp>
        <p:nvSpPr>
          <p:cNvPr id="124957" name="Line 32"/>
          <p:cNvSpPr>
            <a:spLocks noChangeShapeType="1"/>
          </p:cNvSpPr>
          <p:nvPr/>
        </p:nvSpPr>
        <p:spPr bwMode="auto">
          <a:xfrm flipV="1">
            <a:off x="2608263" y="3060700"/>
            <a:ext cx="0" cy="1847850"/>
          </a:xfrm>
          <a:prstGeom prst="line">
            <a:avLst/>
          </a:prstGeom>
          <a:noFill/>
          <a:ln w="19050" cap="rnd">
            <a:solidFill>
              <a:srgbClr val="FFCC00"/>
            </a:solidFill>
            <a:prstDash val="sysDot"/>
            <a:round/>
            <a:headEnd/>
            <a:tailEnd type="none" w="med" len="lg"/>
          </a:ln>
        </p:spPr>
        <p:txBody>
          <a:bodyPr/>
          <a:lstStyle/>
          <a:p>
            <a:endParaRPr lang="en-US"/>
          </a:p>
        </p:txBody>
      </p:sp>
      <p:grpSp>
        <p:nvGrpSpPr>
          <p:cNvPr id="3" name="Group 33"/>
          <p:cNvGrpSpPr>
            <a:grpSpLocks/>
          </p:cNvGrpSpPr>
          <p:nvPr/>
        </p:nvGrpSpPr>
        <p:grpSpPr bwMode="auto">
          <a:xfrm>
            <a:off x="2462213" y="3060700"/>
            <a:ext cx="292100" cy="1884363"/>
            <a:chOff x="1455" y="2186"/>
            <a:chExt cx="184" cy="1187"/>
          </a:xfrm>
        </p:grpSpPr>
        <p:sp>
          <p:nvSpPr>
            <p:cNvPr id="124978" name="Line 34"/>
            <p:cNvSpPr>
              <a:spLocks noChangeShapeType="1"/>
            </p:cNvSpPr>
            <p:nvPr/>
          </p:nvSpPr>
          <p:spPr bwMode="auto">
            <a:xfrm flipV="1">
              <a:off x="1547" y="2186"/>
              <a:ext cx="0" cy="1088"/>
            </a:xfrm>
            <a:prstGeom prst="line">
              <a:avLst/>
            </a:prstGeom>
            <a:noFill/>
            <a:ln w="19050" cap="rnd">
              <a:solidFill>
                <a:srgbClr val="FFCC00"/>
              </a:solidFill>
              <a:prstDash val="sysDot"/>
              <a:round/>
              <a:headEnd/>
              <a:tailEnd type="none" w="med" len="lg"/>
            </a:ln>
          </p:spPr>
          <p:txBody>
            <a:bodyPr/>
            <a:lstStyle/>
            <a:p>
              <a:endParaRPr lang="en-US"/>
            </a:p>
          </p:txBody>
        </p:sp>
        <p:sp>
          <p:nvSpPr>
            <p:cNvPr id="124979" name="AutoShape 35"/>
            <p:cNvSpPr>
              <a:spLocks noChangeArrowheads="1"/>
            </p:cNvSpPr>
            <p:nvPr/>
          </p:nvSpPr>
          <p:spPr bwMode="invGray">
            <a:xfrm>
              <a:off x="1455"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4" name="Group 36"/>
          <p:cNvGrpSpPr>
            <a:grpSpLocks/>
          </p:cNvGrpSpPr>
          <p:nvPr/>
        </p:nvGrpSpPr>
        <p:grpSpPr bwMode="auto">
          <a:xfrm>
            <a:off x="4105275" y="2573338"/>
            <a:ext cx="292100" cy="2371725"/>
            <a:chOff x="2490" y="1879"/>
            <a:chExt cx="184" cy="1494"/>
          </a:xfrm>
        </p:grpSpPr>
        <p:sp>
          <p:nvSpPr>
            <p:cNvPr id="124976" name="Line 37"/>
            <p:cNvSpPr>
              <a:spLocks noChangeShapeType="1"/>
            </p:cNvSpPr>
            <p:nvPr/>
          </p:nvSpPr>
          <p:spPr bwMode="auto">
            <a:xfrm flipV="1">
              <a:off x="2582" y="1879"/>
              <a:ext cx="0" cy="1381"/>
            </a:xfrm>
            <a:prstGeom prst="line">
              <a:avLst/>
            </a:prstGeom>
            <a:noFill/>
            <a:ln w="19050" cap="rnd">
              <a:solidFill>
                <a:srgbClr val="FFCC00"/>
              </a:solidFill>
              <a:prstDash val="sysDot"/>
              <a:round/>
              <a:headEnd/>
              <a:tailEnd type="none" w="med" len="lg"/>
            </a:ln>
          </p:spPr>
          <p:txBody>
            <a:bodyPr/>
            <a:lstStyle/>
            <a:p>
              <a:endParaRPr lang="en-US"/>
            </a:p>
          </p:txBody>
        </p:sp>
        <p:sp>
          <p:nvSpPr>
            <p:cNvPr id="124977" name="AutoShape 38"/>
            <p:cNvSpPr>
              <a:spLocks noChangeArrowheads="1"/>
            </p:cNvSpPr>
            <p:nvPr/>
          </p:nvSpPr>
          <p:spPr bwMode="invGray">
            <a:xfrm>
              <a:off x="249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5" name="Group 39"/>
          <p:cNvGrpSpPr>
            <a:grpSpLocks/>
          </p:cNvGrpSpPr>
          <p:nvPr/>
        </p:nvGrpSpPr>
        <p:grpSpPr bwMode="auto">
          <a:xfrm>
            <a:off x="5514975" y="2079625"/>
            <a:ext cx="292100" cy="2865438"/>
            <a:chOff x="3378" y="1568"/>
            <a:chExt cx="184" cy="1805"/>
          </a:xfrm>
        </p:grpSpPr>
        <p:sp>
          <p:nvSpPr>
            <p:cNvPr id="124974" name="Line 40"/>
            <p:cNvSpPr>
              <a:spLocks noChangeShapeType="1"/>
            </p:cNvSpPr>
            <p:nvPr/>
          </p:nvSpPr>
          <p:spPr bwMode="auto">
            <a:xfrm flipV="1">
              <a:off x="3470" y="1568"/>
              <a:ext cx="0" cy="1692"/>
            </a:xfrm>
            <a:prstGeom prst="line">
              <a:avLst/>
            </a:prstGeom>
            <a:noFill/>
            <a:ln w="19050" cap="rnd">
              <a:solidFill>
                <a:srgbClr val="FFCC00"/>
              </a:solidFill>
              <a:prstDash val="sysDot"/>
              <a:round/>
              <a:headEnd/>
              <a:tailEnd type="none" w="med" len="lg"/>
            </a:ln>
          </p:spPr>
          <p:txBody>
            <a:bodyPr/>
            <a:lstStyle/>
            <a:p>
              <a:endParaRPr lang="en-US"/>
            </a:p>
          </p:txBody>
        </p:sp>
        <p:sp>
          <p:nvSpPr>
            <p:cNvPr id="124975" name="AutoShape 41"/>
            <p:cNvSpPr>
              <a:spLocks noChangeArrowheads="1"/>
            </p:cNvSpPr>
            <p:nvPr/>
          </p:nvSpPr>
          <p:spPr bwMode="invGray">
            <a:xfrm>
              <a:off x="3378"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6" name="Group 42"/>
          <p:cNvGrpSpPr>
            <a:grpSpLocks/>
          </p:cNvGrpSpPr>
          <p:nvPr/>
        </p:nvGrpSpPr>
        <p:grpSpPr bwMode="auto">
          <a:xfrm>
            <a:off x="6867525" y="1781175"/>
            <a:ext cx="292100" cy="3163888"/>
            <a:chOff x="4230" y="1380"/>
            <a:chExt cx="184" cy="1993"/>
          </a:xfrm>
        </p:grpSpPr>
        <p:sp>
          <p:nvSpPr>
            <p:cNvPr id="124972" name="Line 43"/>
            <p:cNvSpPr>
              <a:spLocks noChangeShapeType="1"/>
            </p:cNvSpPr>
            <p:nvPr/>
          </p:nvSpPr>
          <p:spPr bwMode="auto">
            <a:xfrm flipV="1">
              <a:off x="4322" y="1380"/>
              <a:ext cx="0" cy="1880"/>
            </a:xfrm>
            <a:prstGeom prst="line">
              <a:avLst/>
            </a:prstGeom>
            <a:noFill/>
            <a:ln w="19050" cap="rnd">
              <a:solidFill>
                <a:srgbClr val="FFCC00"/>
              </a:solidFill>
              <a:prstDash val="sysDot"/>
              <a:round/>
              <a:headEnd/>
              <a:tailEnd type="none" w="med" len="lg"/>
            </a:ln>
          </p:spPr>
          <p:txBody>
            <a:bodyPr/>
            <a:lstStyle/>
            <a:p>
              <a:endParaRPr lang="en-US"/>
            </a:p>
          </p:txBody>
        </p:sp>
        <p:sp>
          <p:nvSpPr>
            <p:cNvPr id="124973" name="AutoShape 44"/>
            <p:cNvSpPr>
              <a:spLocks noChangeArrowheads="1"/>
            </p:cNvSpPr>
            <p:nvPr/>
          </p:nvSpPr>
          <p:spPr bwMode="invGray">
            <a:xfrm>
              <a:off x="423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pic>
        <p:nvPicPr>
          <p:cNvPr id="124962" name="Picture 46"/>
          <p:cNvPicPr>
            <a:picLocks noChangeAspect="1" noChangeArrowheads="1"/>
          </p:cNvPicPr>
          <p:nvPr/>
        </p:nvPicPr>
        <p:blipFill>
          <a:blip r:embed="rId3" cstate="print"/>
          <a:srcRect/>
          <a:stretch>
            <a:fillRect/>
          </a:stretch>
        </p:blipFill>
        <p:spPr bwMode="auto">
          <a:xfrm>
            <a:off x="706438" y="2971800"/>
            <a:ext cx="7797800" cy="2395538"/>
          </a:xfrm>
          <a:prstGeom prst="rect">
            <a:avLst/>
          </a:prstGeom>
          <a:noFill/>
          <a:ln w="9525">
            <a:noFill/>
            <a:miter lim="800000"/>
            <a:headEnd/>
            <a:tailEnd/>
          </a:ln>
        </p:spPr>
      </p:pic>
      <p:sp>
        <p:nvSpPr>
          <p:cNvPr id="124963" name="Oval 13"/>
          <p:cNvSpPr>
            <a:spLocks noChangeArrowheads="1"/>
          </p:cNvSpPr>
          <p:nvPr/>
        </p:nvSpPr>
        <p:spPr bwMode="auto">
          <a:xfrm>
            <a:off x="3370263" y="1255713"/>
            <a:ext cx="1695450" cy="1030279"/>
          </a:xfrm>
          <a:prstGeom prst="ellipse">
            <a:avLst/>
          </a:prstGeom>
          <a:solidFill>
            <a:srgbClr val="CCFFFF"/>
          </a:solidFill>
          <a:ln w="28575">
            <a:solidFill>
              <a:srgbClr val="FFFFFF"/>
            </a:solidFill>
            <a:round/>
            <a:headEnd/>
            <a:tailEnd/>
          </a:ln>
        </p:spPr>
        <p:txBody>
          <a:bodyPr/>
          <a:lstStyle/>
          <a:p>
            <a:endParaRPr lang="en-US">
              <a:solidFill>
                <a:srgbClr val="002060"/>
              </a:solidFill>
            </a:endParaRPr>
          </a:p>
        </p:txBody>
      </p:sp>
      <p:sp>
        <p:nvSpPr>
          <p:cNvPr id="124964" name="Line 33"/>
          <p:cNvSpPr>
            <a:spLocks noChangeShapeType="1"/>
          </p:cNvSpPr>
          <p:nvPr/>
        </p:nvSpPr>
        <p:spPr bwMode="auto">
          <a:xfrm>
            <a:off x="4191000" y="2289171"/>
            <a:ext cx="0" cy="568325"/>
          </a:xfrm>
          <a:prstGeom prst="line">
            <a:avLst/>
          </a:prstGeom>
          <a:noFill/>
          <a:ln w="38100">
            <a:solidFill>
              <a:srgbClr val="FFFFFF"/>
            </a:solidFill>
            <a:round/>
            <a:headEnd/>
            <a:tailEnd type="triangle" w="med" len="med"/>
          </a:ln>
        </p:spPr>
        <p:txBody>
          <a:bodyPr/>
          <a:lstStyle/>
          <a:p>
            <a:endParaRPr lang="en-US"/>
          </a:p>
        </p:txBody>
      </p:sp>
      <p:sp>
        <p:nvSpPr>
          <p:cNvPr id="124965" name="Text Box 14"/>
          <p:cNvSpPr txBox="1">
            <a:spLocks noChangeArrowheads="1"/>
          </p:cNvSpPr>
          <p:nvPr/>
        </p:nvSpPr>
        <p:spPr bwMode="auto">
          <a:xfrm>
            <a:off x="3230563" y="1428736"/>
            <a:ext cx="1935162" cy="714380"/>
          </a:xfrm>
          <a:prstGeom prst="rect">
            <a:avLst/>
          </a:prstGeom>
          <a:noFill/>
          <a:ln w="9525">
            <a:noFill/>
            <a:miter lim="800000"/>
            <a:headEnd/>
            <a:tailEnd/>
          </a:ln>
        </p:spPr>
        <p:txBody>
          <a:bodyPr anchor="ctr" anchorCtr="1"/>
          <a:lstStyle/>
          <a:p>
            <a:pPr algn="ctr"/>
            <a:r>
              <a:rPr lang="en-GB" sz="1600" b="1" dirty="0" smtClean="0">
                <a:solidFill>
                  <a:srgbClr val="7030A0"/>
                </a:solidFill>
                <a:latin typeface="Arial Narrow" pitchFamily="34" charset="0"/>
              </a:rPr>
              <a:t>HbA</a:t>
            </a:r>
            <a:r>
              <a:rPr lang="en-GB" sz="1600" b="1" baseline="-25000" dirty="0" smtClean="0">
                <a:solidFill>
                  <a:srgbClr val="7030A0"/>
                </a:solidFill>
                <a:latin typeface="Arial Narrow" pitchFamily="34" charset="0"/>
              </a:rPr>
              <a:t>1c</a:t>
            </a:r>
            <a:r>
              <a:rPr lang="en-GB" sz="1600" b="1" dirty="0" smtClean="0">
                <a:solidFill>
                  <a:srgbClr val="7030A0"/>
                </a:solidFill>
                <a:latin typeface="Arial Narrow" pitchFamily="34" charset="0"/>
              </a:rPr>
              <a:t> &gt; target</a:t>
            </a:r>
          </a:p>
          <a:p>
            <a:pPr algn="ctr"/>
            <a:r>
              <a:rPr lang="en-GB" sz="1600" b="1" dirty="0" smtClean="0">
                <a:solidFill>
                  <a:srgbClr val="7030A0"/>
                </a:solidFill>
                <a:latin typeface="Arial Narrow" pitchFamily="34" charset="0"/>
              </a:rPr>
              <a:t>FPG on target</a:t>
            </a:r>
          </a:p>
          <a:p>
            <a:pPr algn="ctr"/>
            <a:r>
              <a:rPr lang="en-GB" sz="1600" b="1" dirty="0" smtClean="0">
                <a:solidFill>
                  <a:srgbClr val="7030A0"/>
                </a:solidFill>
                <a:latin typeface="Arial Narrow" pitchFamily="34" charset="0"/>
              </a:rPr>
              <a:t>PPG &gt; target</a:t>
            </a:r>
            <a:endParaRPr lang="en-GB" sz="1600" b="1" dirty="0">
              <a:solidFill>
                <a:srgbClr val="7030A0"/>
              </a:solidFill>
              <a:latin typeface="Arial Narrow" pitchFamily="34" charset="0"/>
            </a:endParaRPr>
          </a:p>
        </p:txBody>
      </p:sp>
      <p:sp>
        <p:nvSpPr>
          <p:cNvPr id="124966" name="Oval 11"/>
          <p:cNvSpPr>
            <a:spLocks noChangeArrowheads="1"/>
          </p:cNvSpPr>
          <p:nvPr/>
        </p:nvSpPr>
        <p:spPr bwMode="auto">
          <a:xfrm>
            <a:off x="1722438" y="2079625"/>
            <a:ext cx="1714500" cy="885825"/>
          </a:xfrm>
          <a:prstGeom prst="ellipse">
            <a:avLst/>
          </a:prstGeom>
          <a:solidFill>
            <a:srgbClr val="CCFFFF"/>
          </a:solidFill>
          <a:ln w="28575">
            <a:solidFill>
              <a:srgbClr val="FFFFFF"/>
            </a:solidFill>
            <a:round/>
            <a:headEnd/>
            <a:tailEnd/>
          </a:ln>
        </p:spPr>
        <p:txBody>
          <a:bodyPr/>
          <a:lstStyle/>
          <a:p>
            <a:endParaRPr lang="en-US"/>
          </a:p>
        </p:txBody>
      </p:sp>
      <p:sp>
        <p:nvSpPr>
          <p:cNvPr id="124967" name="Text Box 12"/>
          <p:cNvSpPr txBox="1">
            <a:spLocks noChangeArrowheads="1"/>
          </p:cNvSpPr>
          <p:nvPr/>
        </p:nvSpPr>
        <p:spPr bwMode="auto">
          <a:xfrm>
            <a:off x="1671638" y="2239963"/>
            <a:ext cx="1806575" cy="557212"/>
          </a:xfrm>
          <a:prstGeom prst="rect">
            <a:avLst/>
          </a:prstGeom>
          <a:noFill/>
          <a:ln w="9525">
            <a:noFill/>
            <a:miter lim="800000"/>
            <a:headEnd/>
            <a:tailEnd/>
          </a:ln>
        </p:spPr>
        <p:txBody>
          <a:bodyPr anchor="ctr" anchorCtr="1"/>
          <a:lstStyle/>
          <a:p>
            <a:pPr algn="ctr" eaLnBrk="0" hangingPunct="0">
              <a:lnSpc>
                <a:spcPct val="90000"/>
              </a:lnSpc>
              <a:spcBef>
                <a:spcPct val="20000"/>
              </a:spcBef>
            </a:pPr>
            <a:r>
              <a:rPr lang="en-GB" sz="1600" b="1" dirty="0">
                <a:solidFill>
                  <a:srgbClr val="7030A0"/>
                </a:solidFill>
                <a:latin typeface="Arial Narrow" pitchFamily="34" charset="0"/>
              </a:rPr>
              <a:t>HbA</a:t>
            </a:r>
            <a:r>
              <a:rPr lang="en-GB" sz="1600" b="1" baseline="-25000" dirty="0">
                <a:solidFill>
                  <a:srgbClr val="7030A0"/>
                </a:solidFill>
                <a:latin typeface="Arial Narrow" pitchFamily="34" charset="0"/>
              </a:rPr>
              <a:t>1c</a:t>
            </a:r>
            <a:r>
              <a:rPr lang="en-GB" sz="1600" b="1" dirty="0">
                <a:solidFill>
                  <a:srgbClr val="7030A0"/>
                </a:solidFill>
                <a:latin typeface="Arial Narrow" pitchFamily="34" charset="0"/>
              </a:rPr>
              <a:t> </a:t>
            </a:r>
            <a:r>
              <a:rPr lang="en-GB" sz="1600" b="1" dirty="0" smtClean="0">
                <a:solidFill>
                  <a:srgbClr val="7030A0"/>
                </a:solidFill>
                <a:latin typeface="Arial Narrow" pitchFamily="34" charset="0"/>
              </a:rPr>
              <a:t>&gt; target</a:t>
            </a:r>
          </a:p>
          <a:p>
            <a:pPr algn="ctr" eaLnBrk="0" hangingPunct="0">
              <a:lnSpc>
                <a:spcPct val="90000"/>
              </a:lnSpc>
              <a:spcBef>
                <a:spcPct val="20000"/>
              </a:spcBef>
            </a:pPr>
            <a:r>
              <a:rPr lang="en-GB" sz="1600" b="1" dirty="0" smtClean="0">
                <a:solidFill>
                  <a:srgbClr val="7030A0"/>
                </a:solidFill>
                <a:latin typeface="Arial Narrow" pitchFamily="34" charset="0"/>
              </a:rPr>
              <a:t>FBG &gt; target</a:t>
            </a:r>
            <a:endParaRPr lang="en-GB" sz="1600" b="1" dirty="0">
              <a:solidFill>
                <a:srgbClr val="7030A0"/>
              </a:solidFill>
              <a:latin typeface="Arial Narrow" pitchFamily="34" charset="0"/>
            </a:endParaRPr>
          </a:p>
        </p:txBody>
      </p:sp>
      <p:sp>
        <p:nvSpPr>
          <p:cNvPr id="124968" name="Line 35"/>
          <p:cNvSpPr>
            <a:spLocks noChangeShapeType="1"/>
          </p:cNvSpPr>
          <p:nvPr/>
        </p:nvSpPr>
        <p:spPr bwMode="auto">
          <a:xfrm>
            <a:off x="2595563" y="2955925"/>
            <a:ext cx="0" cy="347663"/>
          </a:xfrm>
          <a:prstGeom prst="line">
            <a:avLst/>
          </a:prstGeom>
          <a:noFill/>
          <a:ln w="38100">
            <a:solidFill>
              <a:srgbClr val="FFFFFF"/>
            </a:solidFill>
            <a:round/>
            <a:headEnd/>
            <a:tailEnd type="triangle" w="med" len="med"/>
          </a:ln>
        </p:spPr>
        <p:txBody>
          <a:bodyPr/>
          <a:lstStyle/>
          <a:p>
            <a:endParaRPr lang="en-US"/>
          </a:p>
        </p:txBody>
      </p:sp>
      <p:sp>
        <p:nvSpPr>
          <p:cNvPr id="124969" name="Line 36"/>
          <p:cNvSpPr>
            <a:spLocks noChangeShapeType="1"/>
          </p:cNvSpPr>
          <p:nvPr/>
        </p:nvSpPr>
        <p:spPr bwMode="auto">
          <a:xfrm rot="-5400000">
            <a:off x="6306344" y="535781"/>
            <a:ext cx="39688" cy="2282825"/>
          </a:xfrm>
          <a:prstGeom prst="line">
            <a:avLst/>
          </a:prstGeom>
          <a:noFill/>
          <a:ln w="38100">
            <a:solidFill>
              <a:srgbClr val="FFFFFF"/>
            </a:solidFill>
            <a:round/>
            <a:headEnd/>
            <a:tailEnd type="triangle" w="med" len="med"/>
          </a:ln>
        </p:spPr>
        <p:txBody>
          <a:bodyPr/>
          <a:lstStyle/>
          <a:p>
            <a:endParaRPr lang="en-US"/>
          </a:p>
        </p:txBody>
      </p:sp>
      <p:sp>
        <p:nvSpPr>
          <p:cNvPr id="124970" name="Text Box 5"/>
          <p:cNvSpPr txBox="1">
            <a:spLocks noChangeArrowheads="1"/>
          </p:cNvSpPr>
          <p:nvPr/>
        </p:nvSpPr>
        <p:spPr bwMode="auto">
          <a:xfrm>
            <a:off x="1073150" y="5684838"/>
            <a:ext cx="7140575" cy="487362"/>
          </a:xfrm>
          <a:prstGeom prst="rect">
            <a:avLst/>
          </a:prstGeom>
          <a:noFill/>
          <a:ln w="9525">
            <a:noFill/>
            <a:miter lim="800000"/>
            <a:headEnd/>
            <a:tailEnd/>
          </a:ln>
        </p:spPr>
        <p:txBody>
          <a:bodyPr/>
          <a:lstStyle/>
          <a:p>
            <a:pPr algn="ctr" eaLnBrk="0" hangingPunct="0"/>
            <a:r>
              <a:rPr lang="en-GB" sz="2000">
                <a:solidFill>
                  <a:srgbClr val="FFFFFF"/>
                </a:solidFill>
                <a:latin typeface="Trebuchet MS" pitchFamily="34" charset="0"/>
              </a:rPr>
              <a:t>Progressive deterioration of </a:t>
            </a:r>
            <a:r>
              <a:rPr lang="en-GB" sz="2000">
                <a:solidFill>
                  <a:srgbClr val="FFFFFF"/>
                </a:solidFill>
                <a:latin typeface="Trebuchet MS" pitchFamily="34" charset="0"/>
                <a:sym typeface="Symbol" pitchFamily="18" charset="2"/>
              </a:rPr>
              <a:t></a:t>
            </a:r>
            <a:r>
              <a:rPr lang="en-GB" sz="2000">
                <a:solidFill>
                  <a:srgbClr val="FFFFFF"/>
                </a:solidFill>
                <a:latin typeface="Trebuchet MS" pitchFamily="34" charset="0"/>
              </a:rPr>
              <a:t>-cell function</a:t>
            </a:r>
          </a:p>
        </p:txBody>
      </p:sp>
      <p:sp>
        <p:nvSpPr>
          <p:cNvPr id="55" name="Content Placeholder 2"/>
          <p:cNvSpPr txBox="1">
            <a:spLocks/>
          </p:cNvSpPr>
          <p:nvPr/>
        </p:nvSpPr>
        <p:spPr>
          <a:xfrm>
            <a:off x="1073150" y="285728"/>
            <a:ext cx="7533578" cy="990600"/>
          </a:xfrm>
          <a:prstGeom prst="rect">
            <a:avLst/>
          </a:prstGeom>
        </p:spPr>
        <p:txBody>
          <a:bodyPr/>
          <a:lstStyle/>
          <a:p>
            <a:pPr marL="342900" indent="-342900" algn="just" eaLnBrk="0" hangingPunct="0">
              <a:spcBef>
                <a:spcPct val="20000"/>
              </a:spcBef>
              <a:spcAft>
                <a:spcPts val="1800"/>
              </a:spcAft>
              <a:buClr>
                <a:srgbClr val="FFFF00"/>
              </a:buClr>
              <a:buFont typeface="Arial" charset="0"/>
              <a:buChar char="•"/>
              <a:defRPr/>
            </a:pPr>
            <a:r>
              <a:rPr lang="en-US" sz="2400" b="1" dirty="0">
                <a:latin typeface="Garamond" pitchFamily="18" charset="0"/>
              </a:rPr>
              <a:t>The most precise and flexible prandial coverage is possible with </a:t>
            </a:r>
            <a:r>
              <a:rPr lang="en-US" sz="2400" b="1" dirty="0">
                <a:solidFill>
                  <a:srgbClr val="0070C0"/>
                </a:solidFill>
                <a:latin typeface="Garamond" pitchFamily="18" charset="0"/>
              </a:rPr>
              <a:t>“basal-plus/bolus</a:t>
            </a:r>
            <a:r>
              <a:rPr lang="en-US" sz="2400" b="1" dirty="0">
                <a:solidFill>
                  <a:srgbClr val="99FF33"/>
                </a:solidFill>
                <a:latin typeface="Garamond" pitchFamily="18" charset="0"/>
              </a:rPr>
              <a:t>” </a:t>
            </a:r>
            <a:r>
              <a:rPr lang="en-US" sz="2400" b="1" dirty="0">
                <a:latin typeface="Garamond" pitchFamily="18" charset="0"/>
              </a:rPr>
              <a:t>therapy</a:t>
            </a:r>
          </a:p>
        </p:txBody>
      </p:sp>
    </p:spTree>
    <p:extLst>
      <p:ext uri="{BB962C8B-B14F-4D97-AF65-F5344CB8AC3E}">
        <p14:creationId xmlns:p14="http://schemas.microsoft.com/office/powerpoint/2010/main" val="40526641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i="0" dirty="0">
                <a:effectLst>
                  <a:outerShdw blurRad="38100" dist="38100" dir="2700000" algn="tl">
                    <a:srgbClr val="000000">
                      <a:alpha val="43137"/>
                    </a:srgbClr>
                  </a:outerShdw>
                </a:effectLst>
              </a:rPr>
              <a:t>When to add the first </a:t>
            </a:r>
            <a:r>
              <a:rPr lang="en-US" sz="3200" i="0" dirty="0" err="1">
                <a:effectLst>
                  <a:outerShdw blurRad="38100" dist="38100" dir="2700000" algn="tl">
                    <a:srgbClr val="000000">
                      <a:alpha val="43137"/>
                    </a:srgbClr>
                  </a:outerShdw>
                </a:effectLst>
              </a:rPr>
              <a:t>prandial</a:t>
            </a:r>
            <a:r>
              <a:rPr lang="en-US" sz="3200" i="0" dirty="0">
                <a:effectLst>
                  <a:outerShdw blurRad="38100" dist="38100" dir="2700000" algn="tl">
                    <a:srgbClr val="000000">
                      <a:alpha val="43137"/>
                    </a:srgbClr>
                  </a:outerShdw>
                </a:effectLst>
              </a:rPr>
              <a:t> insulin</a:t>
            </a:r>
          </a:p>
        </p:txBody>
      </p:sp>
      <p:pic>
        <p:nvPicPr>
          <p:cNvPr id="96258" name="Picture 2"/>
          <p:cNvPicPr>
            <a:picLocks noGrp="1" noChangeAspect="1" noChangeArrowheads="1"/>
          </p:cNvPicPr>
          <p:nvPr>
            <p:ph idx="1"/>
          </p:nvPr>
        </p:nvPicPr>
        <p:blipFill>
          <a:blip r:embed="rId2" cstate="print"/>
          <a:srcRect/>
          <a:stretch>
            <a:fillRect/>
          </a:stretch>
        </p:blipFill>
        <p:spPr bwMode="auto">
          <a:xfrm>
            <a:off x="928662" y="1844077"/>
            <a:ext cx="7495780" cy="3656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487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565400"/>
            <a:ext cx="6080125" cy="1511300"/>
          </a:xfrm>
        </p:spPr>
        <p:txBody>
          <a:bodyPr/>
          <a:lstStyle/>
          <a:p>
            <a:pPr algn="ctr">
              <a:defRPr/>
            </a:pPr>
            <a:r>
              <a:rPr sz="3200" b="1" dirty="0">
                <a:solidFill>
                  <a:schemeClr val="bg2">
                    <a:lumMod val="50000"/>
                  </a:schemeClr>
                </a:solidFill>
                <a:latin typeface="+mj-lt"/>
                <a:cs typeface="Times" panose="02020603050405020304" pitchFamily="18" charset="0"/>
              </a:rPr>
              <a:t>Dosing and Titration</a:t>
            </a:r>
            <a:br>
              <a:rPr sz="3200" b="1" dirty="0">
                <a:solidFill>
                  <a:schemeClr val="bg2">
                    <a:lumMod val="50000"/>
                  </a:schemeClr>
                </a:solidFill>
                <a:latin typeface="+mj-lt"/>
                <a:cs typeface="Times" panose="02020603050405020304" pitchFamily="18" charset="0"/>
              </a:rPr>
            </a:br>
            <a:endParaRPr sz="3200" b="1" dirty="0">
              <a:solidFill>
                <a:schemeClr val="bg2">
                  <a:lumMod val="50000"/>
                </a:schemeClr>
              </a:solidFill>
              <a:latin typeface="+mj-lt"/>
              <a:cs typeface="Times" panose="02020603050405020304" pitchFamily="18" charset="0"/>
            </a:endParaRPr>
          </a:p>
        </p:txBody>
      </p:sp>
      <p:sp>
        <p:nvSpPr>
          <p:cNvPr id="40963" name="Subtitle 4"/>
          <p:cNvSpPr>
            <a:spLocks noGrp="1"/>
          </p:cNvSpPr>
          <p:nvPr>
            <p:ph type="subTitle" idx="1"/>
          </p:nvPr>
        </p:nvSpPr>
        <p:spPr/>
        <p:txBody>
          <a:bodyPr/>
          <a:lstStyle/>
          <a:p>
            <a:endParaRPr smtClean="0"/>
          </a:p>
        </p:txBody>
      </p:sp>
    </p:spTree>
    <p:extLst>
      <p:ext uri="{BB962C8B-B14F-4D97-AF65-F5344CB8AC3E}">
        <p14:creationId xmlns:p14="http://schemas.microsoft.com/office/powerpoint/2010/main" val="258141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DA-EASD PS Update 2015_Manag ypergly T2DM_short_DO NOT POS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008459"/>
            <a:ext cx="84613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5"/>
          <p:cNvSpPr txBox="1">
            <a:spLocks noChangeArrowheads="1"/>
          </p:cNvSpPr>
          <p:nvPr/>
        </p:nvSpPr>
        <p:spPr bwMode="auto">
          <a:xfrm>
            <a:off x="323528" y="188913"/>
            <a:ext cx="882047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b="1" dirty="0" smtClean="0">
                <a:solidFill>
                  <a:srgbClr val="0070C0"/>
                </a:solidFill>
                <a:latin typeface="+mj-lt"/>
                <a:cs typeface="Calibri" pitchFamily="34" charset="0"/>
              </a:rPr>
              <a:t>Modulation of the intensiveness of glucose lowering therapy in T2DM </a:t>
            </a:r>
          </a:p>
          <a:p>
            <a:pPr algn="ctr" eaLnBrk="1" hangingPunct="1">
              <a:lnSpc>
                <a:spcPts val="1763"/>
              </a:lnSpc>
              <a:defRPr/>
            </a:pPr>
            <a:endParaRPr lang="en-US" sz="2800" b="1" dirty="0" smtClean="0">
              <a:solidFill>
                <a:srgbClr val="0070C0"/>
              </a:solidFill>
              <a:latin typeface="Calibri" pitchFamily="34" charset="0"/>
              <a:cs typeface="Calibri" pitchFamily="34" charset="0"/>
            </a:endParaRPr>
          </a:p>
        </p:txBody>
      </p:sp>
      <p:sp>
        <p:nvSpPr>
          <p:cNvPr id="9220" name="TextBox 21"/>
          <p:cNvSpPr txBox="1">
            <a:spLocks noChangeArrowheads="1"/>
          </p:cNvSpPr>
          <p:nvPr/>
        </p:nvSpPr>
        <p:spPr bwMode="auto">
          <a:xfrm>
            <a:off x="38100" y="6604000"/>
            <a:ext cx="6264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i="1">
                <a:solidFill>
                  <a:srgbClr val="000000"/>
                </a:solidFill>
                <a:latin typeface="Times" pitchFamily="18" charset="0"/>
                <a:ea typeface="Times New Roman" pitchFamily="18" charset="0"/>
                <a:cs typeface="Times" pitchFamily="18" charset="0"/>
              </a:rPr>
              <a:t>Diabetes Care</a:t>
            </a:r>
            <a:r>
              <a:rPr lang="en-US" sz="1100">
                <a:solidFill>
                  <a:srgbClr val="000000"/>
                </a:solidFill>
                <a:latin typeface="Times" pitchFamily="18" charset="0"/>
                <a:ea typeface="Times New Roman" pitchFamily="18" charset="0"/>
                <a:cs typeface="Times" pitchFamily="18" charset="0"/>
              </a:rPr>
              <a:t> 2015;38:140-149; </a:t>
            </a:r>
            <a:r>
              <a:rPr lang="en-US" sz="1100" i="1">
                <a:solidFill>
                  <a:srgbClr val="000000"/>
                </a:solidFill>
                <a:latin typeface="Times New Roman" pitchFamily="18" charset="0"/>
                <a:ea typeface="Times New Roman" pitchFamily="18" charset="0"/>
                <a:cs typeface="Times" pitchFamily="18" charset="0"/>
              </a:rPr>
              <a:t>Diabetologia</a:t>
            </a:r>
            <a:r>
              <a:rPr lang="en-US" sz="1100">
                <a:solidFill>
                  <a:srgbClr val="000000"/>
                </a:solidFill>
                <a:latin typeface="Times New Roman" pitchFamily="18" charset="0"/>
                <a:ea typeface="Times New Roman" pitchFamily="18" charset="0"/>
                <a:cs typeface="Times" pitchFamily="18" charset="0"/>
              </a:rPr>
              <a:t> 2015;10.1077/s00125-014-3460-0</a:t>
            </a:r>
          </a:p>
        </p:txBody>
      </p:sp>
    </p:spTree>
    <p:extLst>
      <p:ext uri="{BB962C8B-B14F-4D97-AF65-F5344CB8AC3E}">
        <p14:creationId xmlns:p14="http://schemas.microsoft.com/office/powerpoint/2010/main" val="3834952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404813"/>
            <a:ext cx="8291512" cy="858837"/>
          </a:xfrm>
        </p:spPr>
        <p:txBody>
          <a:bodyPr/>
          <a:lstStyle/>
          <a:p>
            <a:pPr algn="ctr">
              <a:defRPr/>
            </a:pPr>
            <a:r>
              <a:rPr sz="2800" b="1" dirty="0" smtClean="0">
                <a:solidFill>
                  <a:schemeClr val="bg2">
                    <a:lumMod val="50000"/>
                  </a:schemeClr>
                </a:solidFill>
                <a:latin typeface="+mj-lt"/>
              </a:rPr>
              <a:t>Dosing</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924050"/>
            <a:ext cx="762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56030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95288" y="260350"/>
            <a:ext cx="8291512" cy="765175"/>
          </a:xfrm>
        </p:spPr>
        <p:txBody>
          <a:bodyPr/>
          <a:lstStyle/>
          <a:p>
            <a:pPr algn="ctr">
              <a:defRPr/>
            </a:pPr>
            <a:r>
              <a:rPr sz="2800" b="1" dirty="0" smtClean="0">
                <a:solidFill>
                  <a:schemeClr val="bg2">
                    <a:lumMod val="50000"/>
                  </a:schemeClr>
                </a:solidFill>
                <a:latin typeface="+mj-lt"/>
              </a:rPr>
              <a:t>Titration</a:t>
            </a:r>
          </a:p>
        </p:txBody>
      </p:sp>
      <p:pic>
        <p:nvPicPr>
          <p:cNvPr id="430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610"/>
          <a:stretch>
            <a:fillRect/>
          </a:stretch>
        </p:blipFill>
        <p:spPr>
          <a:xfrm>
            <a:off x="1692275" y="1484313"/>
            <a:ext cx="5537200" cy="4511675"/>
          </a:xfrm>
        </p:spPr>
      </p:pic>
    </p:spTree>
    <p:extLst>
      <p:ext uri="{BB962C8B-B14F-4D97-AF65-F5344CB8AC3E}">
        <p14:creationId xmlns:p14="http://schemas.microsoft.com/office/powerpoint/2010/main" val="114355980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971600" y="260648"/>
            <a:ext cx="7715200" cy="1143000"/>
          </a:xfrm>
        </p:spPr>
        <p:txBody>
          <a:bodyPr/>
          <a:lstStyle/>
          <a:p>
            <a:r>
              <a:rPr lang="en-US" i="0" dirty="0" smtClean="0">
                <a:latin typeface="Garamond" pitchFamily="18" charset="0"/>
              </a:rPr>
              <a:t>Key Message</a:t>
            </a:r>
          </a:p>
        </p:txBody>
      </p:sp>
      <p:sp>
        <p:nvSpPr>
          <p:cNvPr id="149507" name="Content Placeholder 2"/>
          <p:cNvSpPr>
            <a:spLocks noGrp="1"/>
          </p:cNvSpPr>
          <p:nvPr>
            <p:ph idx="1"/>
          </p:nvPr>
        </p:nvSpPr>
        <p:spPr>
          <a:xfrm>
            <a:off x="899592" y="1600200"/>
            <a:ext cx="7787208" cy="3276600"/>
          </a:xfrm>
        </p:spPr>
        <p:txBody>
          <a:bodyPr/>
          <a:lstStyle/>
          <a:p>
            <a:pPr algn="just">
              <a:lnSpc>
                <a:spcPct val="150000"/>
              </a:lnSpc>
              <a:buFont typeface="Arial" pitchFamily="34" charset="0"/>
              <a:buNone/>
            </a:pPr>
            <a:r>
              <a:rPr lang="en-US" b="0" dirty="0" smtClean="0"/>
              <a:t>    </a:t>
            </a:r>
            <a:r>
              <a:rPr lang="en-US" b="0" dirty="0" smtClean="0">
                <a:solidFill>
                  <a:srgbClr val="0070C0"/>
                </a:solidFill>
                <a:effectLst>
                  <a:outerShdw blurRad="38100" dist="38100" dir="2700000" algn="tl">
                    <a:srgbClr val="000000">
                      <a:alpha val="43137"/>
                    </a:srgbClr>
                  </a:outerShdw>
                </a:effectLst>
              </a:rPr>
              <a:t>Individualization </a:t>
            </a:r>
            <a:r>
              <a:rPr lang="en-US" b="0" dirty="0" smtClean="0">
                <a:solidFill>
                  <a:srgbClr val="0070C0"/>
                </a:solidFill>
              </a:rPr>
              <a:t>of therapy is key, incorporating the degree of hyperglycemia needing to be addressed and the overall capacities of the patient.</a:t>
            </a:r>
          </a:p>
        </p:txBody>
      </p:sp>
      <p:sp>
        <p:nvSpPr>
          <p:cNvPr id="4" name="Slide Number Placeholder 3"/>
          <p:cNvSpPr>
            <a:spLocks noGrp="1"/>
          </p:cNvSpPr>
          <p:nvPr>
            <p:ph type="sldNum" sz="quarter" idx="12"/>
          </p:nvPr>
        </p:nvSpPr>
        <p:spPr/>
        <p:txBody>
          <a:bodyPr/>
          <a:lstStyle/>
          <a:p>
            <a:pPr>
              <a:defRPr/>
            </a:pPr>
            <a:fld id="{A52E6CFF-F584-4344-943A-F5348EE9EEEC}" type="slidenum">
              <a:rPr lang="en-US" smtClean="0"/>
              <a:pPr>
                <a:defRPr/>
              </a:pPr>
              <a:t>42</a:t>
            </a:fld>
            <a:endParaRPr lang="en-US"/>
          </a:p>
        </p:txBody>
      </p:sp>
      <p:pic>
        <p:nvPicPr>
          <p:cNvPr id="149509"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Tree>
    <p:extLst>
      <p:ext uri="{BB962C8B-B14F-4D97-AF65-F5344CB8AC3E}">
        <p14:creationId xmlns:p14="http://schemas.microsoft.com/office/powerpoint/2010/main" val="212414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1043608" y="0"/>
            <a:ext cx="7643192" cy="1143000"/>
          </a:xfrm>
        </p:spPr>
        <p:txBody>
          <a:bodyPr/>
          <a:lstStyle/>
          <a:p>
            <a:r>
              <a:rPr lang="en-US" i="0" dirty="0" smtClean="0">
                <a:latin typeface="Garamond" pitchFamily="18" charset="0"/>
              </a:rPr>
              <a:t>Conclusion</a:t>
            </a:r>
          </a:p>
        </p:txBody>
      </p:sp>
      <p:sp>
        <p:nvSpPr>
          <p:cNvPr id="150531" name="Content Placeholder 2"/>
          <p:cNvSpPr>
            <a:spLocks noGrp="1"/>
          </p:cNvSpPr>
          <p:nvPr>
            <p:ph idx="1"/>
          </p:nvPr>
        </p:nvSpPr>
        <p:spPr>
          <a:xfrm>
            <a:off x="1043608" y="1196994"/>
            <a:ext cx="7653536" cy="5446716"/>
          </a:xfrm>
        </p:spPr>
        <p:txBody>
          <a:bodyPr>
            <a:normAutofit/>
          </a:bodyPr>
          <a:lstStyle/>
          <a:p>
            <a:pPr algn="just">
              <a:spcAft>
                <a:spcPts val="1200"/>
              </a:spcAft>
              <a:buClr>
                <a:srgbClr val="FF0000"/>
              </a:buClr>
              <a:buFont typeface="Wingdings" pitchFamily="2" charset="2"/>
              <a:buChar char="§"/>
            </a:pPr>
            <a:r>
              <a:rPr lang="en-US" sz="2400" b="0" dirty="0" smtClean="0">
                <a:solidFill>
                  <a:srgbClr val="0070C0"/>
                </a:solidFill>
                <a:latin typeface="Garamond" pitchFamily="18" charset="0"/>
              </a:rPr>
              <a:t>Any insulin will lower glucose and HbA1c.</a:t>
            </a:r>
          </a:p>
          <a:p>
            <a:pPr>
              <a:lnSpc>
                <a:spcPct val="150000"/>
              </a:lnSpc>
              <a:defRPr/>
            </a:pPr>
            <a:r>
              <a:rPr lang="en-CA" altLang="zh-CN" sz="2400" dirty="0">
                <a:solidFill>
                  <a:srgbClr val="444492"/>
                </a:solidFill>
                <a:ea typeface="SimSun" pitchFamily="2" charset="-122"/>
              </a:rPr>
              <a:t>A timely insulin therapy in type 2 diabetes could protect </a:t>
            </a:r>
            <a:r>
              <a:rPr lang="en-CA" altLang="zh-CN" sz="2400" dirty="0">
                <a:solidFill>
                  <a:srgbClr val="444492"/>
                </a:solidFill>
                <a:ea typeface="SimSun" pitchFamily="2" charset="-122"/>
                <a:cs typeface="Arial" pitchFamily="34" charset="0"/>
              </a:rPr>
              <a:t>β-cell function and facilitate effective glycemic control</a:t>
            </a:r>
            <a:r>
              <a:rPr lang="en-CA" altLang="zh-CN" sz="2400" dirty="0" smtClean="0">
                <a:solidFill>
                  <a:srgbClr val="444492"/>
                </a:solidFill>
                <a:ea typeface="SimSun" pitchFamily="2" charset="-122"/>
              </a:rPr>
              <a:t>.</a:t>
            </a:r>
          </a:p>
          <a:p>
            <a:pPr algn="just">
              <a:spcAft>
                <a:spcPts val="1200"/>
              </a:spcAft>
              <a:buClr>
                <a:srgbClr val="FF0000"/>
              </a:buClr>
              <a:buFont typeface="Wingdings" pitchFamily="2" charset="2"/>
              <a:buChar char="§"/>
            </a:pPr>
            <a:r>
              <a:rPr lang="en-US" sz="2400" b="0" dirty="0" smtClean="0">
                <a:solidFill>
                  <a:srgbClr val="0070C0"/>
                </a:solidFill>
                <a:effectLst>
                  <a:outerShdw blurRad="38100" dist="38100" dir="2700000" algn="tl">
                    <a:srgbClr val="000000">
                      <a:alpha val="43137"/>
                    </a:srgbClr>
                  </a:outerShdw>
                </a:effectLst>
                <a:latin typeface="Garamond" pitchFamily="18" charset="0"/>
              </a:rPr>
              <a:t>No insulin </a:t>
            </a:r>
            <a:r>
              <a:rPr lang="en-US" sz="2400" b="0" dirty="0" smtClean="0">
                <a:solidFill>
                  <a:srgbClr val="0070C0"/>
                </a:solidFill>
                <a:latin typeface="Garamond" pitchFamily="18" charset="0"/>
              </a:rPr>
              <a:t>is working by itself alone</a:t>
            </a:r>
          </a:p>
          <a:p>
            <a:pPr algn="just">
              <a:spcAft>
                <a:spcPts val="1200"/>
              </a:spcAft>
              <a:buClr>
                <a:srgbClr val="FF0000"/>
              </a:buClr>
              <a:buFont typeface="Wingdings" pitchFamily="2" charset="2"/>
              <a:buChar char="§"/>
            </a:pPr>
            <a:r>
              <a:rPr lang="en-US" sz="2400" b="0" dirty="0" smtClean="0">
                <a:solidFill>
                  <a:srgbClr val="0070C0"/>
                </a:solidFill>
                <a:latin typeface="Garamond" pitchFamily="18" charset="0"/>
              </a:rPr>
              <a:t>All insulins are associated with some weight gain and some risk of hypoglycemia.</a:t>
            </a:r>
          </a:p>
          <a:p>
            <a:pPr algn="just">
              <a:spcAft>
                <a:spcPts val="1200"/>
              </a:spcAft>
              <a:buClr>
                <a:srgbClr val="FF0000"/>
              </a:buClr>
              <a:buFont typeface="Wingdings" pitchFamily="2" charset="2"/>
              <a:buChar char="§"/>
            </a:pPr>
            <a:r>
              <a:rPr lang="en-GB" sz="2400" b="0" dirty="0" smtClean="0">
                <a:solidFill>
                  <a:srgbClr val="0070C0"/>
                </a:solidFill>
                <a:effectLst>
                  <a:outerShdw blurRad="38100" dist="38100" dir="2700000" algn="tl">
                    <a:srgbClr val="000000">
                      <a:alpha val="43137"/>
                    </a:srgbClr>
                  </a:outerShdw>
                </a:effectLst>
                <a:latin typeface="Garamond" pitchFamily="18" charset="0"/>
              </a:rPr>
              <a:t>Effective dose titration </a:t>
            </a:r>
            <a:r>
              <a:rPr lang="en-GB" sz="2400" b="0" dirty="0" smtClean="0">
                <a:solidFill>
                  <a:srgbClr val="0070C0"/>
                </a:solidFill>
                <a:latin typeface="Garamond" pitchFamily="18" charset="0"/>
              </a:rPr>
              <a:t>is required to optimise insulin therapy.</a:t>
            </a:r>
          </a:p>
          <a:p>
            <a:pPr lvl="1" algn="just">
              <a:spcBef>
                <a:spcPts val="0"/>
              </a:spcBef>
              <a:spcAft>
                <a:spcPts val="1200"/>
              </a:spcAft>
              <a:buClr>
                <a:srgbClr val="FF0000"/>
              </a:buClr>
              <a:buFont typeface="Wingdings" pitchFamily="2" charset="2"/>
              <a:buChar char="§"/>
            </a:pPr>
            <a:r>
              <a:rPr lang="en-GB" sz="2200" b="0" dirty="0" smtClean="0">
                <a:solidFill>
                  <a:srgbClr val="0070C0"/>
                </a:solidFill>
                <a:effectLst>
                  <a:outerShdw blurRad="38100" dist="38100" dir="2700000" algn="tl">
                    <a:srgbClr val="000000">
                      <a:alpha val="43137"/>
                    </a:srgbClr>
                  </a:outerShdw>
                </a:effectLst>
                <a:latin typeface="Garamond" pitchFamily="18" charset="0"/>
              </a:rPr>
              <a:t>First, Basal insulin </a:t>
            </a:r>
            <a:r>
              <a:rPr lang="en-GB" sz="2200" b="0" dirty="0" smtClean="0">
                <a:solidFill>
                  <a:srgbClr val="0070C0"/>
                </a:solidFill>
                <a:latin typeface="Garamond" pitchFamily="18" charset="0"/>
              </a:rPr>
              <a:t>and after that, the </a:t>
            </a:r>
            <a:r>
              <a:rPr lang="en-GB" sz="2200" b="0" dirty="0" err="1" smtClean="0">
                <a:solidFill>
                  <a:srgbClr val="0070C0"/>
                </a:solidFill>
                <a:latin typeface="Garamond" pitchFamily="18" charset="0"/>
              </a:rPr>
              <a:t>Prandials</a:t>
            </a:r>
            <a:r>
              <a:rPr lang="en-GB" sz="2200" b="0" dirty="0" smtClean="0">
                <a:solidFill>
                  <a:srgbClr val="0070C0"/>
                </a:solidFill>
                <a:latin typeface="Garamond" pitchFamily="18" charset="0"/>
              </a:rPr>
              <a:t>.</a:t>
            </a:r>
          </a:p>
        </p:txBody>
      </p:sp>
      <p:sp>
        <p:nvSpPr>
          <p:cNvPr id="4" name="Slide Number Placeholder 3"/>
          <p:cNvSpPr>
            <a:spLocks noGrp="1"/>
          </p:cNvSpPr>
          <p:nvPr>
            <p:ph type="sldNum" sz="quarter" idx="12"/>
          </p:nvPr>
        </p:nvSpPr>
        <p:spPr/>
        <p:txBody>
          <a:bodyPr/>
          <a:lstStyle/>
          <a:p>
            <a:pPr>
              <a:defRPr/>
            </a:pPr>
            <a:fld id="{7ABF36BF-B66C-49D5-ADF0-5CB63E19D86E}" type="slidenum">
              <a:rPr lang="en-US" smtClean="0"/>
              <a:pPr>
                <a:defRPr/>
              </a:pPr>
              <a:t>43</a:t>
            </a:fld>
            <a:endParaRPr lang="en-US"/>
          </a:p>
        </p:txBody>
      </p:sp>
      <p:pic>
        <p:nvPicPr>
          <p:cNvPr id="150533" name="Picture 4"/>
          <p:cNvPicPr>
            <a:picLocks noChangeAspect="1" noChangeArrowheads="1"/>
          </p:cNvPicPr>
          <p:nvPr/>
        </p:nvPicPr>
        <p:blipFill>
          <a:blip r:embed="rId2" cstate="print"/>
          <a:srcRect/>
          <a:stretch>
            <a:fillRect/>
          </a:stretch>
        </p:blipFill>
        <p:spPr bwMode="auto">
          <a:xfrm>
            <a:off x="-32" y="6536309"/>
            <a:ext cx="923900" cy="32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437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a:prstGeom prst="roundRect">
            <a:avLst/>
          </a:prstGeom>
          <a:solidFill>
            <a:schemeClr val="tx1">
              <a:lumMod val="85000"/>
            </a:schemeClr>
          </a:solidFill>
          <a:ln w="76200">
            <a:solidFill>
              <a:srgbClr val="DC7ED5"/>
            </a:solidFill>
          </a:ln>
        </p:spPr>
        <p:txBody>
          <a:bodyPr/>
          <a:lstStyle/>
          <a:p>
            <a:pPr algn="ctr">
              <a:buNone/>
            </a:pPr>
            <a:r>
              <a:rPr lang="en-US" sz="4000" i="1" dirty="0" smtClean="0">
                <a:solidFill>
                  <a:srgbClr val="FFFF00"/>
                </a:solidFill>
                <a:effectLst>
                  <a:outerShdw blurRad="38100" dist="38100" dir="2700000" algn="tl">
                    <a:srgbClr val="000000">
                      <a:alpha val="43137"/>
                    </a:srgbClr>
                  </a:outerShdw>
                </a:effectLst>
                <a:latin typeface="Garamond" pitchFamily="18" charset="0"/>
                <a:cs typeface="Arabic Typesetting" pitchFamily="66" charset="-78"/>
              </a:rPr>
              <a:t>So, why not to do!</a:t>
            </a:r>
          </a:p>
          <a:p>
            <a:pPr algn="ctr">
              <a:lnSpc>
                <a:spcPct val="250000"/>
              </a:lnSpc>
              <a:buNone/>
            </a:pPr>
            <a:r>
              <a:rPr lang="en-US" sz="4400" dirty="0" smtClean="0">
                <a:solidFill>
                  <a:srgbClr val="FFFF00"/>
                </a:solidFill>
                <a:latin typeface="+mn-lt"/>
                <a:cs typeface="Arabic Typesetting" pitchFamily="66" charset="-78"/>
              </a:rPr>
              <a:t>Start Insulin At The Right Time!</a:t>
            </a:r>
          </a:p>
          <a:p>
            <a:pPr algn="ctr">
              <a:lnSpc>
                <a:spcPct val="250000"/>
              </a:lnSpc>
              <a:buNone/>
            </a:pPr>
            <a:r>
              <a:rPr lang="en-US" sz="3600" dirty="0" smtClean="0">
                <a:solidFill>
                  <a:srgbClr val="FFFF00"/>
                </a:solidFill>
                <a:latin typeface="Garamond" pitchFamily="18" charset="0"/>
                <a:cs typeface="Arabic Typesetting" pitchFamily="66" charset="-78"/>
              </a:rPr>
              <a:t>Adjust</a:t>
            </a:r>
          </a:p>
          <a:p>
            <a:pPr algn="ctr">
              <a:buNone/>
            </a:pPr>
            <a:r>
              <a:rPr lang="en-US" sz="3600" dirty="0" smtClean="0">
                <a:solidFill>
                  <a:srgbClr val="FFFF00"/>
                </a:solidFill>
                <a:latin typeface="Garamond" pitchFamily="18" charset="0"/>
                <a:cs typeface="Arabic Typesetting" pitchFamily="66" charset="-78"/>
              </a:rPr>
              <a:t>&amp;</a:t>
            </a:r>
          </a:p>
          <a:p>
            <a:pPr algn="ctr">
              <a:buNone/>
            </a:pPr>
            <a:r>
              <a:rPr lang="en-US" sz="3600" dirty="0" smtClean="0">
                <a:solidFill>
                  <a:srgbClr val="FFFF00"/>
                </a:solidFill>
                <a:latin typeface="Garamond" pitchFamily="18" charset="0"/>
                <a:cs typeface="Arabic Typesetting" pitchFamily="66" charset="-78"/>
              </a:rPr>
              <a:t>Follow!</a:t>
            </a:r>
            <a:endParaRPr lang="fa-IR" sz="4400" dirty="0">
              <a:solidFill>
                <a:srgbClr val="FFFF00"/>
              </a:solidFill>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44</a:t>
            </a:fld>
            <a:endParaRPr lang="en-US" dirty="0"/>
          </a:p>
        </p:txBody>
      </p:sp>
    </p:spTree>
    <p:extLst>
      <p:ext uri="{BB962C8B-B14F-4D97-AF65-F5344CB8AC3E}">
        <p14:creationId xmlns:p14="http://schemas.microsoft.com/office/powerpoint/2010/main" val="122807687"/>
      </p:ext>
    </p:extLst>
  </p:cSld>
  <p:clrMapOvr>
    <a:masterClrMapping/>
  </p:clrMapOvr>
  <p:transition spd="slow" advTm="1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par>
                          <p:cTn id="8" fill="hold">
                            <p:stCondLst>
                              <p:cond delay="1000"/>
                            </p:stCondLst>
                            <p:childTnLst>
                              <p:par>
                                <p:cTn id="9" presetID="53"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2000"/>
                                        <p:tgtEl>
                                          <p:spTgt spid="3">
                                            <p:txEl>
                                              <p:pRg st="1" end="1"/>
                                            </p:txEl>
                                          </p:spTgt>
                                        </p:tgtEl>
                                      </p:cBhvr>
                                    </p:animEffect>
                                  </p:childTnLst>
                                </p:cTn>
                              </p:par>
                            </p:childTnLst>
                          </p:cTn>
                        </p:par>
                        <p:par>
                          <p:cTn id="14" fill="hold">
                            <p:stCondLst>
                              <p:cond delay="3500"/>
                            </p:stCondLst>
                            <p:childTnLst>
                              <p:par>
                                <p:cTn id="15" presetID="10" presetClass="entr" presetSubtype="0"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6500"/>
                            </p:stCondLst>
                            <p:childTnLst>
                              <p:par>
                                <p:cTn id="19" presetID="10" presetClass="entr" presetSubtype="0" fill="hold"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par>
                          <p:cTn id="22" fill="hold">
                            <p:stCondLst>
                              <p:cond delay="9000"/>
                            </p:stCondLst>
                            <p:childTnLst>
                              <p:par>
                                <p:cTn id="23" presetID="10" presetClass="entr" presetSubtype="0"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69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87624" y="260648"/>
            <a:ext cx="8139113" cy="965200"/>
          </a:xfrm>
        </p:spPr>
        <p:txBody>
          <a:bodyPr/>
          <a:lstStyle/>
          <a:p>
            <a:pPr>
              <a:defRPr/>
            </a:pPr>
            <a:r>
              <a:rPr sz="2800" b="1" dirty="0" smtClean="0">
                <a:solidFill>
                  <a:srgbClr val="0070C0"/>
                </a:solidFill>
                <a:latin typeface="+mj-lt"/>
              </a:rPr>
              <a:t>Insulin Therapy Indications</a:t>
            </a:r>
          </a:p>
        </p:txBody>
      </p:sp>
      <p:sp>
        <p:nvSpPr>
          <p:cNvPr id="7171" name="Content Placeholder 2"/>
          <p:cNvSpPr>
            <a:spLocks noGrp="1"/>
          </p:cNvSpPr>
          <p:nvPr>
            <p:ph idx="1"/>
          </p:nvPr>
        </p:nvSpPr>
        <p:spPr>
          <a:xfrm>
            <a:off x="1115616" y="1628775"/>
            <a:ext cx="7426722" cy="3619500"/>
          </a:xfrm>
        </p:spPr>
        <p:txBody>
          <a:bodyPr/>
          <a:lstStyle/>
          <a:p>
            <a:pPr>
              <a:buFont typeface="+mj-lt"/>
              <a:buAutoNum type="arabicParenR"/>
              <a:defRPr/>
            </a:pPr>
            <a:r>
              <a:rPr sz="1700" dirty="0" smtClean="0"/>
              <a:t>   </a:t>
            </a:r>
            <a:r>
              <a:rPr sz="2000" dirty="0" smtClean="0">
                <a:latin typeface="+mj-lt"/>
              </a:rPr>
              <a:t>HbA</a:t>
            </a:r>
            <a:r>
              <a:rPr sz="2000" baseline="-25000" dirty="0" smtClean="0">
                <a:latin typeface="+mj-lt"/>
              </a:rPr>
              <a:t>1c </a:t>
            </a:r>
            <a:r>
              <a:rPr sz="2000" dirty="0" smtClean="0">
                <a:latin typeface="+mj-lt"/>
              </a:rPr>
              <a:t>≥10%or  </a:t>
            </a:r>
            <a:r>
              <a:rPr lang="en-CA" sz="2000" dirty="0" smtClean="0">
                <a:latin typeface="+mj-lt"/>
              </a:rPr>
              <a:t>BS</a:t>
            </a:r>
            <a:r>
              <a:rPr sz="2000" dirty="0" smtClean="0">
                <a:latin typeface="+mj-lt"/>
              </a:rPr>
              <a:t> &gt;</a:t>
            </a:r>
            <a:r>
              <a:rPr lang="en-CA" sz="2000" dirty="0" smtClean="0">
                <a:latin typeface="+mj-lt"/>
              </a:rPr>
              <a:t>30</a:t>
            </a:r>
            <a:r>
              <a:rPr sz="2000" dirty="0" smtClean="0">
                <a:latin typeface="+mj-lt"/>
              </a:rPr>
              <a:t>0 mg/dl</a:t>
            </a:r>
            <a:br>
              <a:rPr sz="2000" dirty="0" smtClean="0">
                <a:latin typeface="+mj-lt"/>
              </a:rPr>
            </a:br>
            <a:endParaRPr sz="2000" dirty="0" smtClean="0">
              <a:latin typeface="+mj-lt"/>
            </a:endParaRPr>
          </a:p>
          <a:p>
            <a:pPr marL="457200" indent="-457200">
              <a:buFont typeface="+mj-lt"/>
              <a:buAutoNum type="arabicParenR"/>
              <a:defRPr/>
            </a:pPr>
            <a:r>
              <a:rPr sz="2000" dirty="0" smtClean="0">
                <a:latin typeface="+mj-lt"/>
              </a:rPr>
              <a:t> </a:t>
            </a:r>
            <a:r>
              <a:rPr sz="2000" dirty="0">
                <a:latin typeface="+mj-lt"/>
              </a:rPr>
              <a:t>S</a:t>
            </a:r>
            <a:r>
              <a:rPr sz="2000" dirty="0" smtClean="0">
                <a:latin typeface="+mj-lt"/>
              </a:rPr>
              <a:t>ymptomatic (e.g., sudden persistent weight loss, ketosis)</a:t>
            </a:r>
            <a:br>
              <a:rPr sz="2000" dirty="0" smtClean="0">
                <a:latin typeface="+mj-lt"/>
              </a:rPr>
            </a:br>
            <a:endParaRPr sz="2000" dirty="0" smtClean="0">
              <a:latin typeface="+mj-lt"/>
            </a:endParaRPr>
          </a:p>
          <a:p>
            <a:pPr marL="457200" indent="-457200">
              <a:buFont typeface="+mj-lt"/>
              <a:buAutoNum type="arabicParenR"/>
              <a:defRPr/>
            </a:pPr>
            <a:r>
              <a:rPr sz="2000" dirty="0" smtClean="0">
                <a:latin typeface="+mj-lt"/>
              </a:rPr>
              <a:t> When multiple non-insulin therapies fail to achieve targets </a:t>
            </a:r>
          </a:p>
        </p:txBody>
      </p:sp>
    </p:spTree>
    <p:extLst>
      <p:ext uri="{BB962C8B-B14F-4D97-AF65-F5344CB8AC3E}">
        <p14:creationId xmlns:p14="http://schemas.microsoft.com/office/powerpoint/2010/main" val="391961963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1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37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412776"/>
            <a:ext cx="7498080" cy="1143000"/>
          </a:xfrm>
        </p:spPr>
        <p:txBody>
          <a:bodyPr>
            <a:normAutofit fontScale="90000"/>
          </a:bodyPr>
          <a:lstStyle/>
          <a:p>
            <a:pPr algn="ctr"/>
            <a:r>
              <a:rPr lang="en-CA" sz="4400" dirty="0">
                <a:solidFill>
                  <a:srgbClr val="0070C0"/>
                </a:solidFill>
              </a:rPr>
              <a:t>Why Basal?</a:t>
            </a:r>
            <a:br>
              <a:rPr lang="en-CA" sz="4400" dirty="0">
                <a:solidFill>
                  <a:srgbClr val="0070C0"/>
                </a:solidFill>
              </a:rPr>
            </a:b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480312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95400"/>
          </a:xfrm>
        </p:spPr>
        <p:txBody>
          <a:bodyPr/>
          <a:lstStyle/>
          <a:p>
            <a:pPr algn="ctr">
              <a:defRPr/>
            </a:pPr>
            <a:r>
              <a:rPr sz="2800" b="1" dirty="0" smtClean="0">
                <a:solidFill>
                  <a:srgbClr val="0070C0"/>
                </a:solidFill>
                <a:latin typeface="+mj-lt"/>
                <a:cs typeface="Times New Roman" pitchFamily="18" charset="0"/>
              </a:rPr>
              <a:t>In T2DM contribution of fasting </a:t>
            </a:r>
            <a:r>
              <a:rPr sz="2800" b="1" dirty="0" err="1" smtClean="0">
                <a:solidFill>
                  <a:srgbClr val="0070C0"/>
                </a:solidFill>
                <a:latin typeface="+mj-lt"/>
                <a:cs typeface="Times New Roman" pitchFamily="18" charset="0"/>
              </a:rPr>
              <a:t>hyperglycaemia</a:t>
            </a:r>
            <a:r>
              <a:rPr sz="2800" b="1" dirty="0" smtClean="0">
                <a:solidFill>
                  <a:srgbClr val="0070C0"/>
                </a:solidFill>
                <a:latin typeface="+mj-lt"/>
                <a:cs typeface="Times New Roman" pitchFamily="18" charset="0"/>
              </a:rPr>
              <a:t> to overall glycaemia increases with worsening diabetes </a:t>
            </a:r>
          </a:p>
        </p:txBody>
      </p:sp>
      <p:sp>
        <p:nvSpPr>
          <p:cNvPr id="18435" name="Text Box 5"/>
          <p:cNvSpPr txBox="1">
            <a:spLocks noChangeArrowheads="1"/>
          </p:cNvSpPr>
          <p:nvPr/>
        </p:nvSpPr>
        <p:spPr bwMode="auto">
          <a:xfrm>
            <a:off x="2949575" y="6340475"/>
            <a:ext cx="85693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100">
                <a:solidFill>
                  <a:srgbClr val="000000"/>
                </a:solidFill>
                <a:latin typeface="Times New Roman" pitchFamily="18" charset="0"/>
                <a:ea typeface="MS PGothic" pitchFamily="34" charset="-128"/>
                <a:cs typeface="Times New Roman" pitchFamily="18" charset="0"/>
              </a:rPr>
              <a:t>ADA=American Diabetes Association; OHA=oral hypoglycaemic agent; PG=plasma glucose.</a:t>
            </a:r>
            <a:br>
              <a:rPr lang="en-GB" sz="1100">
                <a:solidFill>
                  <a:srgbClr val="000000"/>
                </a:solidFill>
                <a:latin typeface="Times New Roman" pitchFamily="18" charset="0"/>
                <a:ea typeface="MS PGothic" pitchFamily="34" charset="-128"/>
                <a:cs typeface="Times New Roman" pitchFamily="18" charset="0"/>
              </a:rPr>
            </a:br>
            <a:r>
              <a:rPr lang="en-GB" sz="1100">
                <a:solidFill>
                  <a:srgbClr val="000000"/>
                </a:solidFill>
                <a:latin typeface="Times New Roman" pitchFamily="18" charset="0"/>
                <a:ea typeface="MS PGothic" pitchFamily="34" charset="-128"/>
                <a:cs typeface="Times New Roman" pitchFamily="18" charset="0"/>
              </a:rPr>
              <a:t>Adapted from Monnier L, et al. Diabetes Care 2003;26:881</a:t>
            </a:r>
            <a:r>
              <a:rPr lang="en-GB" sz="1100">
                <a:solidFill>
                  <a:srgbClr val="000000"/>
                </a:solidFill>
                <a:latin typeface="Times New Roman" pitchFamily="18" charset="0"/>
                <a:ea typeface="Arial Unicode MS" pitchFamily="34" charset="-128"/>
                <a:cs typeface="Times New Roman" pitchFamily="18" charset="0"/>
              </a:rPr>
              <a:t>―</a:t>
            </a:r>
            <a:r>
              <a:rPr lang="en-GB" sz="1100">
                <a:solidFill>
                  <a:srgbClr val="000000"/>
                </a:solidFill>
                <a:latin typeface="Times New Roman" pitchFamily="18" charset="0"/>
                <a:ea typeface="MS PGothic" pitchFamily="34" charset="-128"/>
                <a:cs typeface="Times New Roman" pitchFamily="18" charset="0"/>
              </a:rPr>
              <a:t>5. </a:t>
            </a:r>
          </a:p>
        </p:txBody>
      </p:sp>
      <p:sp>
        <p:nvSpPr>
          <p:cNvPr id="18436" name="Rectangle 6"/>
          <p:cNvSpPr txBox="1">
            <a:spLocks noChangeArrowheads="1"/>
          </p:cNvSpPr>
          <p:nvPr/>
        </p:nvSpPr>
        <p:spPr bwMode="auto">
          <a:xfrm>
            <a:off x="107950" y="1268413"/>
            <a:ext cx="90360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700"/>
              </a:spcBef>
              <a:buClr>
                <a:srgbClr val="DD8047"/>
              </a:buClr>
              <a:buSzPct val="60000"/>
              <a:buFont typeface="Wingdings" pitchFamily="2" charset="2"/>
              <a:buChar char=""/>
              <a:defRPr/>
            </a:pPr>
            <a:r>
              <a:rPr lang="en-GB" sz="2000" dirty="0" smtClean="0">
                <a:solidFill>
                  <a:srgbClr val="000000"/>
                </a:solidFill>
                <a:latin typeface="+mj-lt"/>
                <a:cs typeface="Times New Roman" pitchFamily="18" charset="0"/>
              </a:rPr>
              <a:t>290 patients with T2DM treated with diet or OHAs</a:t>
            </a:r>
          </a:p>
          <a:p>
            <a:pPr eaLnBrk="1" hangingPunct="1">
              <a:lnSpc>
                <a:spcPct val="90000"/>
              </a:lnSpc>
              <a:spcBef>
                <a:spcPts val="700"/>
              </a:spcBef>
              <a:buClr>
                <a:srgbClr val="DD8047"/>
              </a:buClr>
              <a:buSzPct val="60000"/>
              <a:buFont typeface="Wingdings" pitchFamily="2" charset="2"/>
              <a:buChar char=""/>
              <a:defRPr/>
            </a:pPr>
            <a:r>
              <a:rPr lang="en-GB" sz="2000" dirty="0" smtClean="0">
                <a:solidFill>
                  <a:srgbClr val="000000"/>
                </a:solidFill>
                <a:latin typeface="+mj-lt"/>
                <a:cs typeface="Times New Roman" pitchFamily="18" charset="0"/>
              </a:rPr>
              <a:t>Baseline (normal) PG defined as 6.1 </a:t>
            </a:r>
            <a:r>
              <a:rPr lang="en-GB" sz="2000" dirty="0" err="1" smtClean="0">
                <a:solidFill>
                  <a:srgbClr val="000000"/>
                </a:solidFill>
                <a:latin typeface="+mj-lt"/>
                <a:cs typeface="Times New Roman" pitchFamily="18" charset="0"/>
              </a:rPr>
              <a:t>mmol</a:t>
            </a:r>
            <a:r>
              <a:rPr lang="en-GB" sz="2000" dirty="0" smtClean="0">
                <a:solidFill>
                  <a:srgbClr val="000000"/>
                </a:solidFill>
                <a:latin typeface="+mj-lt"/>
                <a:cs typeface="Times New Roman" pitchFamily="18" charset="0"/>
              </a:rPr>
              <a:t>/l (110 mg/dl) </a:t>
            </a:r>
            <a:r>
              <a:rPr lang="en-GB" sz="2000" dirty="0" smtClean="0">
                <a:solidFill>
                  <a:srgbClr val="000000"/>
                </a:solidFill>
                <a:latin typeface="+mj-lt"/>
                <a:ea typeface="Arial Unicode MS" pitchFamily="34" charset="-128"/>
                <a:cs typeface="Times New Roman" pitchFamily="18" charset="0"/>
              </a:rPr>
              <a:t>―</a:t>
            </a:r>
            <a:r>
              <a:rPr lang="en-GB" sz="2000" dirty="0" smtClean="0">
                <a:solidFill>
                  <a:srgbClr val="000000"/>
                </a:solidFill>
                <a:latin typeface="+mj-lt"/>
                <a:cs typeface="Times New Roman" pitchFamily="18" charset="0"/>
              </a:rPr>
              <a:t> threshold defined by ADA as the upper limit of normal PG at fasting or </a:t>
            </a:r>
            <a:r>
              <a:rPr lang="en-GB" sz="2000" dirty="0" err="1" smtClean="0">
                <a:solidFill>
                  <a:srgbClr val="000000"/>
                </a:solidFill>
                <a:latin typeface="+mj-lt"/>
                <a:cs typeface="Times New Roman" pitchFamily="18" charset="0"/>
              </a:rPr>
              <a:t>preprandial</a:t>
            </a:r>
            <a:r>
              <a:rPr lang="en-GB" sz="2000" dirty="0" smtClean="0">
                <a:solidFill>
                  <a:srgbClr val="000000"/>
                </a:solidFill>
                <a:latin typeface="+mj-lt"/>
                <a:cs typeface="Times New Roman" pitchFamily="18" charset="0"/>
              </a:rPr>
              <a:t> times</a:t>
            </a:r>
          </a:p>
          <a:p>
            <a:pPr eaLnBrk="1" hangingPunct="1">
              <a:lnSpc>
                <a:spcPct val="90000"/>
              </a:lnSpc>
              <a:spcBef>
                <a:spcPts val="700"/>
              </a:spcBef>
              <a:buClr>
                <a:srgbClr val="DD8047"/>
              </a:buClr>
              <a:buSzPct val="60000"/>
              <a:buFont typeface="Wingdings" pitchFamily="2" charset="2"/>
              <a:buChar char=""/>
              <a:defRPr/>
            </a:pPr>
            <a:endParaRPr lang="en-GB" sz="2000" dirty="0" smtClean="0">
              <a:solidFill>
                <a:srgbClr val="000000"/>
              </a:solidFill>
              <a:latin typeface="+mj-lt"/>
              <a:cs typeface="Times New Roman" pitchFamily="18" charset="0"/>
            </a:endParaRPr>
          </a:p>
        </p:txBody>
      </p:sp>
      <p:sp>
        <p:nvSpPr>
          <p:cNvPr id="18437" name="Text Box 7"/>
          <p:cNvSpPr txBox="1">
            <a:spLocks noChangeArrowheads="1"/>
          </p:cNvSpPr>
          <p:nvPr/>
        </p:nvSpPr>
        <p:spPr bwMode="auto">
          <a:xfrm>
            <a:off x="585788" y="2466975"/>
            <a:ext cx="120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solidFill>
                  <a:srgbClr val="000000"/>
                </a:solidFill>
                <a:latin typeface="Times New Roman" pitchFamily="18" charset="0"/>
                <a:ea typeface="MS PGothic" pitchFamily="34" charset="-128"/>
                <a:cs typeface="Times New Roman" pitchFamily="18" charset="0"/>
              </a:rPr>
              <a:t>100</a:t>
            </a:r>
            <a:endParaRPr lang="en-GB">
              <a:solidFill>
                <a:srgbClr val="000000"/>
              </a:solidFill>
              <a:latin typeface="Times New Roman" pitchFamily="18" charset="0"/>
              <a:ea typeface="MS PGothic" pitchFamily="34" charset="-128"/>
              <a:cs typeface="Times New Roman" pitchFamily="18" charset="0"/>
            </a:endParaRPr>
          </a:p>
        </p:txBody>
      </p:sp>
      <p:sp>
        <p:nvSpPr>
          <p:cNvPr id="18438" name="Line 8"/>
          <p:cNvSpPr>
            <a:spLocks noChangeShapeType="1"/>
          </p:cNvSpPr>
          <p:nvPr/>
        </p:nvSpPr>
        <p:spPr bwMode="auto">
          <a:xfrm flipH="1">
            <a:off x="1863725" y="2646363"/>
            <a:ext cx="0" cy="31464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9"/>
          <p:cNvSpPr>
            <a:spLocks noChangeShapeType="1"/>
          </p:cNvSpPr>
          <p:nvPr/>
        </p:nvSpPr>
        <p:spPr bwMode="auto">
          <a:xfrm>
            <a:off x="1754188" y="2636838"/>
            <a:ext cx="1143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10"/>
          <p:cNvSpPr>
            <a:spLocks noChangeShapeType="1"/>
          </p:cNvSpPr>
          <p:nvPr/>
        </p:nvSpPr>
        <p:spPr bwMode="auto">
          <a:xfrm>
            <a:off x="1754188" y="3411538"/>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11"/>
          <p:cNvSpPr>
            <a:spLocks noChangeShapeType="1"/>
          </p:cNvSpPr>
          <p:nvPr/>
        </p:nvSpPr>
        <p:spPr bwMode="auto">
          <a:xfrm>
            <a:off x="1754188" y="4187825"/>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12"/>
          <p:cNvSpPr>
            <a:spLocks noChangeShapeType="1"/>
          </p:cNvSpPr>
          <p:nvPr/>
        </p:nvSpPr>
        <p:spPr bwMode="auto">
          <a:xfrm>
            <a:off x="1754188" y="4962525"/>
            <a:ext cx="114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3"/>
          <p:cNvSpPr>
            <a:spLocks noChangeShapeType="1"/>
          </p:cNvSpPr>
          <p:nvPr/>
        </p:nvSpPr>
        <p:spPr bwMode="auto">
          <a:xfrm>
            <a:off x="1754188" y="5694363"/>
            <a:ext cx="1143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Rectangle 14"/>
          <p:cNvSpPr>
            <a:spLocks noChangeArrowheads="1"/>
          </p:cNvSpPr>
          <p:nvPr/>
        </p:nvSpPr>
        <p:spPr bwMode="auto">
          <a:xfrm>
            <a:off x="2378075" y="4721225"/>
            <a:ext cx="571500" cy="9683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45" name="Rectangle 15"/>
          <p:cNvSpPr>
            <a:spLocks noChangeArrowheads="1"/>
          </p:cNvSpPr>
          <p:nvPr/>
        </p:nvSpPr>
        <p:spPr bwMode="auto">
          <a:xfrm>
            <a:off x="3471863" y="4194175"/>
            <a:ext cx="574675" cy="15033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46" name="Rectangle 16"/>
          <p:cNvSpPr>
            <a:spLocks noChangeArrowheads="1"/>
          </p:cNvSpPr>
          <p:nvPr/>
        </p:nvSpPr>
        <p:spPr bwMode="auto">
          <a:xfrm>
            <a:off x="4622800" y="4048125"/>
            <a:ext cx="571500" cy="164941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47" name="Rectangle 17"/>
          <p:cNvSpPr>
            <a:spLocks noChangeArrowheads="1"/>
          </p:cNvSpPr>
          <p:nvPr/>
        </p:nvSpPr>
        <p:spPr bwMode="auto">
          <a:xfrm>
            <a:off x="5767388" y="3914775"/>
            <a:ext cx="571500" cy="17827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48" name="Rectangle 18"/>
          <p:cNvSpPr>
            <a:spLocks noChangeArrowheads="1"/>
          </p:cNvSpPr>
          <p:nvPr/>
        </p:nvSpPr>
        <p:spPr bwMode="auto">
          <a:xfrm>
            <a:off x="6858000" y="3573463"/>
            <a:ext cx="574675" cy="21240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49" name="Rectangle 19"/>
          <p:cNvSpPr>
            <a:spLocks noChangeArrowheads="1"/>
          </p:cNvSpPr>
          <p:nvPr/>
        </p:nvSpPr>
        <p:spPr bwMode="auto">
          <a:xfrm>
            <a:off x="2374900" y="2620963"/>
            <a:ext cx="574675" cy="2168525"/>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50" name="Rectangle 20"/>
          <p:cNvSpPr>
            <a:spLocks noChangeArrowheads="1"/>
          </p:cNvSpPr>
          <p:nvPr/>
        </p:nvSpPr>
        <p:spPr bwMode="auto">
          <a:xfrm>
            <a:off x="3471863" y="2620963"/>
            <a:ext cx="574675" cy="1573212"/>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51" name="Rectangle 21"/>
          <p:cNvSpPr>
            <a:spLocks noChangeArrowheads="1"/>
          </p:cNvSpPr>
          <p:nvPr/>
        </p:nvSpPr>
        <p:spPr bwMode="auto">
          <a:xfrm>
            <a:off x="4622800" y="2633663"/>
            <a:ext cx="571500" cy="1438275"/>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52" name="Rectangle 22"/>
          <p:cNvSpPr>
            <a:spLocks noChangeArrowheads="1"/>
          </p:cNvSpPr>
          <p:nvPr/>
        </p:nvSpPr>
        <p:spPr bwMode="auto">
          <a:xfrm>
            <a:off x="5767388" y="2620963"/>
            <a:ext cx="571500" cy="1293812"/>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53" name="Rectangle 23"/>
          <p:cNvSpPr>
            <a:spLocks noChangeArrowheads="1"/>
          </p:cNvSpPr>
          <p:nvPr/>
        </p:nvSpPr>
        <p:spPr bwMode="auto">
          <a:xfrm>
            <a:off x="6858000" y="2620963"/>
            <a:ext cx="574675" cy="952500"/>
          </a:xfrm>
          <a:prstGeom prst="rect">
            <a:avLst/>
          </a:prstGeom>
          <a:solidFill>
            <a:srgbClr val="00D7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18454" name="Text Box 24"/>
          <p:cNvSpPr txBox="1">
            <a:spLocks noChangeArrowheads="1"/>
          </p:cNvSpPr>
          <p:nvPr/>
        </p:nvSpPr>
        <p:spPr bwMode="auto">
          <a:xfrm>
            <a:off x="1001713" y="5495925"/>
            <a:ext cx="78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solidFill>
                  <a:srgbClr val="000000"/>
                </a:solidFill>
                <a:latin typeface="Times New Roman" pitchFamily="18" charset="0"/>
                <a:ea typeface="MS PGothic" pitchFamily="34" charset="-128"/>
                <a:cs typeface="Times New Roman" pitchFamily="18" charset="0"/>
              </a:rPr>
              <a:t>0</a:t>
            </a:r>
            <a:endParaRPr lang="en-GB">
              <a:solidFill>
                <a:srgbClr val="000000"/>
              </a:solidFill>
              <a:latin typeface="Times New Roman" pitchFamily="18" charset="0"/>
              <a:ea typeface="MS PGothic" pitchFamily="34" charset="-128"/>
              <a:cs typeface="Times New Roman" pitchFamily="18" charset="0"/>
            </a:endParaRPr>
          </a:p>
        </p:txBody>
      </p:sp>
      <p:sp>
        <p:nvSpPr>
          <p:cNvPr id="18455" name="Text Box 25"/>
          <p:cNvSpPr txBox="1">
            <a:spLocks noChangeArrowheads="1"/>
          </p:cNvSpPr>
          <p:nvPr/>
        </p:nvSpPr>
        <p:spPr bwMode="auto">
          <a:xfrm>
            <a:off x="1001713" y="4000500"/>
            <a:ext cx="78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solidFill>
                  <a:srgbClr val="000000"/>
                </a:solidFill>
                <a:latin typeface="Times New Roman" pitchFamily="18" charset="0"/>
                <a:ea typeface="MS PGothic" pitchFamily="34" charset="-128"/>
                <a:cs typeface="Times New Roman" pitchFamily="18" charset="0"/>
              </a:rPr>
              <a:t>50</a:t>
            </a:r>
            <a:endParaRPr lang="en-GB">
              <a:solidFill>
                <a:srgbClr val="000000"/>
              </a:solidFill>
              <a:latin typeface="Times New Roman" pitchFamily="18" charset="0"/>
              <a:ea typeface="MS PGothic" pitchFamily="34" charset="-128"/>
              <a:cs typeface="Times New Roman" pitchFamily="18" charset="0"/>
            </a:endParaRPr>
          </a:p>
        </p:txBody>
      </p:sp>
      <p:sp>
        <p:nvSpPr>
          <p:cNvPr id="18456" name="Text Box 26"/>
          <p:cNvSpPr txBox="1">
            <a:spLocks noChangeArrowheads="1"/>
          </p:cNvSpPr>
          <p:nvPr/>
        </p:nvSpPr>
        <p:spPr bwMode="auto">
          <a:xfrm rot="-5400000">
            <a:off x="-650081" y="3972719"/>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MS PGothic" pitchFamily="34" charset="-128"/>
                <a:cs typeface="Times New Roman" pitchFamily="18" charset="0"/>
              </a:rPr>
              <a:t>Relative contribution (%)</a:t>
            </a:r>
            <a:endParaRPr lang="en-GB">
              <a:solidFill>
                <a:srgbClr val="000000"/>
              </a:solidFill>
              <a:latin typeface="Times New Roman" pitchFamily="18" charset="0"/>
              <a:ea typeface="MS PGothic" pitchFamily="34" charset="-128"/>
              <a:cs typeface="Times New Roman" pitchFamily="18" charset="0"/>
            </a:endParaRPr>
          </a:p>
        </p:txBody>
      </p:sp>
      <p:sp>
        <p:nvSpPr>
          <p:cNvPr id="18457" name="Text Box 27"/>
          <p:cNvSpPr txBox="1">
            <a:spLocks noChangeArrowheads="1"/>
          </p:cNvSpPr>
          <p:nvPr/>
        </p:nvSpPr>
        <p:spPr bwMode="auto">
          <a:xfrm>
            <a:off x="2308225" y="5664200"/>
            <a:ext cx="681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MS PGothic" pitchFamily="34" charset="-128"/>
                <a:cs typeface="Times New Roman" pitchFamily="18" charset="0"/>
              </a:rPr>
              <a:t>&lt;7.3</a:t>
            </a:r>
            <a:endParaRPr lang="en-GB">
              <a:solidFill>
                <a:srgbClr val="000000"/>
              </a:solidFill>
              <a:latin typeface="Times New Roman" pitchFamily="18" charset="0"/>
              <a:ea typeface="MS PGothic" pitchFamily="34" charset="-128"/>
              <a:cs typeface="Times New Roman" pitchFamily="18" charset="0"/>
            </a:endParaRPr>
          </a:p>
        </p:txBody>
      </p:sp>
      <p:sp>
        <p:nvSpPr>
          <p:cNvPr id="18458" name="Text Box 28"/>
          <p:cNvSpPr txBox="1">
            <a:spLocks noChangeArrowheads="1"/>
          </p:cNvSpPr>
          <p:nvPr/>
        </p:nvSpPr>
        <p:spPr bwMode="auto">
          <a:xfrm>
            <a:off x="3106738" y="5664200"/>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Arial Unicode MS" pitchFamily="34" charset="-128"/>
                <a:cs typeface="Times New Roman" pitchFamily="18" charset="0"/>
              </a:rPr>
              <a:t>7.3―</a:t>
            </a:r>
            <a:r>
              <a:rPr lang="en-US">
                <a:solidFill>
                  <a:srgbClr val="000000"/>
                </a:solidFill>
                <a:latin typeface="Times New Roman" pitchFamily="18" charset="0"/>
                <a:ea typeface="MS PGothic" pitchFamily="34" charset="-128"/>
                <a:cs typeface="Times New Roman" pitchFamily="18" charset="0"/>
              </a:rPr>
              <a:t>8.4</a:t>
            </a:r>
            <a:endParaRPr lang="en-GB">
              <a:solidFill>
                <a:srgbClr val="000000"/>
              </a:solidFill>
              <a:latin typeface="Times New Roman" pitchFamily="18" charset="0"/>
              <a:ea typeface="MS PGothic" pitchFamily="34" charset="-128"/>
              <a:cs typeface="Times New Roman" pitchFamily="18" charset="0"/>
            </a:endParaRPr>
          </a:p>
        </p:txBody>
      </p:sp>
      <p:sp>
        <p:nvSpPr>
          <p:cNvPr id="18459" name="Text Box 29"/>
          <p:cNvSpPr txBox="1">
            <a:spLocks noChangeArrowheads="1"/>
          </p:cNvSpPr>
          <p:nvPr/>
        </p:nvSpPr>
        <p:spPr bwMode="auto">
          <a:xfrm>
            <a:off x="4168775" y="5664200"/>
            <a:ext cx="146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Arial Unicode MS" pitchFamily="34" charset="-128"/>
                <a:cs typeface="Times New Roman" pitchFamily="18" charset="0"/>
              </a:rPr>
              <a:t>8.5―</a:t>
            </a:r>
            <a:r>
              <a:rPr lang="en-US">
                <a:solidFill>
                  <a:srgbClr val="000000"/>
                </a:solidFill>
                <a:latin typeface="Times New Roman" pitchFamily="18" charset="0"/>
                <a:ea typeface="MS PGothic" pitchFamily="34" charset="-128"/>
                <a:cs typeface="Times New Roman" pitchFamily="18" charset="0"/>
              </a:rPr>
              <a:t>9.2</a:t>
            </a:r>
            <a:endParaRPr lang="en-GB">
              <a:solidFill>
                <a:srgbClr val="000000"/>
              </a:solidFill>
              <a:latin typeface="Times New Roman" pitchFamily="18" charset="0"/>
              <a:ea typeface="MS PGothic" pitchFamily="34" charset="-128"/>
              <a:cs typeface="Times New Roman" pitchFamily="18" charset="0"/>
            </a:endParaRPr>
          </a:p>
        </p:txBody>
      </p:sp>
      <p:sp>
        <p:nvSpPr>
          <p:cNvPr id="18460" name="Text Box 30"/>
          <p:cNvSpPr txBox="1">
            <a:spLocks noChangeArrowheads="1"/>
          </p:cNvSpPr>
          <p:nvPr/>
        </p:nvSpPr>
        <p:spPr bwMode="auto">
          <a:xfrm>
            <a:off x="5378450" y="5664200"/>
            <a:ext cx="1341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MS PGothic" pitchFamily="34" charset="-128"/>
                <a:cs typeface="Times New Roman" pitchFamily="18" charset="0"/>
              </a:rPr>
              <a:t>9.3</a:t>
            </a:r>
            <a:r>
              <a:rPr lang="en-US">
                <a:solidFill>
                  <a:srgbClr val="000000"/>
                </a:solidFill>
                <a:latin typeface="Times New Roman" pitchFamily="18" charset="0"/>
                <a:ea typeface="Arial Unicode MS" pitchFamily="34" charset="-128"/>
                <a:cs typeface="Times New Roman" pitchFamily="18" charset="0"/>
              </a:rPr>
              <a:t>―</a:t>
            </a:r>
            <a:r>
              <a:rPr lang="en-US">
                <a:solidFill>
                  <a:srgbClr val="000000"/>
                </a:solidFill>
                <a:latin typeface="Times New Roman" pitchFamily="18" charset="0"/>
                <a:ea typeface="MS PGothic" pitchFamily="34" charset="-128"/>
                <a:cs typeface="Times New Roman" pitchFamily="18" charset="0"/>
              </a:rPr>
              <a:t>10.2</a:t>
            </a:r>
            <a:endParaRPr lang="en-GB">
              <a:solidFill>
                <a:srgbClr val="000000"/>
              </a:solidFill>
              <a:latin typeface="Times New Roman" pitchFamily="18" charset="0"/>
              <a:ea typeface="MS PGothic" pitchFamily="34" charset="-128"/>
              <a:cs typeface="Times New Roman" pitchFamily="18" charset="0"/>
            </a:endParaRPr>
          </a:p>
        </p:txBody>
      </p:sp>
      <p:sp>
        <p:nvSpPr>
          <p:cNvPr id="18461" name="Text Box 31"/>
          <p:cNvSpPr txBox="1">
            <a:spLocks noChangeArrowheads="1"/>
          </p:cNvSpPr>
          <p:nvPr/>
        </p:nvSpPr>
        <p:spPr bwMode="auto">
          <a:xfrm>
            <a:off x="6743700" y="5664200"/>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MS PGothic" pitchFamily="34" charset="-128"/>
                <a:cs typeface="Times New Roman" pitchFamily="18" charset="0"/>
              </a:rPr>
              <a:t>&gt;10.2 </a:t>
            </a:r>
            <a:endParaRPr lang="en-GB">
              <a:solidFill>
                <a:srgbClr val="000000"/>
              </a:solidFill>
              <a:latin typeface="Times New Roman" pitchFamily="18" charset="0"/>
              <a:ea typeface="MS PGothic" pitchFamily="34" charset="-128"/>
              <a:cs typeface="Times New Roman" pitchFamily="18" charset="0"/>
            </a:endParaRPr>
          </a:p>
        </p:txBody>
      </p:sp>
      <p:sp>
        <p:nvSpPr>
          <p:cNvPr id="18462" name="Text Box 32"/>
          <p:cNvSpPr txBox="1">
            <a:spLocks noChangeArrowheads="1"/>
          </p:cNvSpPr>
          <p:nvPr/>
        </p:nvSpPr>
        <p:spPr bwMode="auto">
          <a:xfrm>
            <a:off x="1827213" y="5973763"/>
            <a:ext cx="583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rgbClr val="000000"/>
                </a:solidFill>
                <a:latin typeface="Times New Roman" pitchFamily="18" charset="0"/>
                <a:ea typeface="MS PGothic" pitchFamily="34" charset="-128"/>
                <a:cs typeface="Times New Roman" pitchFamily="18" charset="0"/>
              </a:rPr>
              <a:t>HbA</a:t>
            </a:r>
            <a:r>
              <a:rPr lang="en-US" baseline="-25000">
                <a:solidFill>
                  <a:srgbClr val="000000"/>
                </a:solidFill>
                <a:latin typeface="Times New Roman" pitchFamily="18" charset="0"/>
                <a:ea typeface="MS PGothic" pitchFamily="34" charset="-128"/>
                <a:cs typeface="Times New Roman" pitchFamily="18" charset="0"/>
              </a:rPr>
              <a:t>1c </a:t>
            </a:r>
            <a:r>
              <a:rPr lang="en-US">
                <a:solidFill>
                  <a:srgbClr val="000000"/>
                </a:solidFill>
                <a:latin typeface="Times New Roman" pitchFamily="18" charset="0"/>
                <a:ea typeface="MS PGothic" pitchFamily="34" charset="-128"/>
                <a:cs typeface="Times New Roman" pitchFamily="18" charset="0"/>
              </a:rPr>
              <a:t>(%) quintiles</a:t>
            </a:r>
            <a:endParaRPr lang="en-GB">
              <a:solidFill>
                <a:srgbClr val="000000"/>
              </a:solidFill>
              <a:latin typeface="Times New Roman" pitchFamily="18" charset="0"/>
              <a:ea typeface="MS PGothic" pitchFamily="34" charset="-128"/>
              <a:cs typeface="Times New Roman" pitchFamily="18" charset="0"/>
            </a:endParaRPr>
          </a:p>
        </p:txBody>
      </p:sp>
      <p:sp>
        <p:nvSpPr>
          <p:cNvPr id="18463" name="Text Box 33"/>
          <p:cNvSpPr txBox="1">
            <a:spLocks noChangeArrowheads="1"/>
          </p:cNvSpPr>
          <p:nvPr/>
        </p:nvSpPr>
        <p:spPr bwMode="auto">
          <a:xfrm>
            <a:off x="6743700" y="3706813"/>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0000"/>
                </a:solidFill>
                <a:latin typeface="Times New Roman" pitchFamily="18" charset="0"/>
                <a:ea typeface="MS PGothic" pitchFamily="34" charset="-128"/>
                <a:cs typeface="Times New Roman" pitchFamily="18" charset="0"/>
              </a:rPr>
              <a:t>70%</a:t>
            </a:r>
            <a:endParaRPr lang="en-GB" sz="2000" b="1">
              <a:solidFill>
                <a:srgbClr val="000000"/>
              </a:solidFill>
              <a:latin typeface="Times New Roman" pitchFamily="18" charset="0"/>
              <a:ea typeface="MS PGothic" pitchFamily="34" charset="-128"/>
              <a:cs typeface="Times New Roman" pitchFamily="18" charset="0"/>
            </a:endParaRPr>
          </a:p>
        </p:txBody>
      </p:sp>
      <p:sp>
        <p:nvSpPr>
          <p:cNvPr id="18464" name="Text Box 34"/>
          <p:cNvSpPr txBox="1">
            <a:spLocks noChangeArrowheads="1"/>
          </p:cNvSpPr>
          <p:nvPr/>
        </p:nvSpPr>
        <p:spPr bwMode="auto">
          <a:xfrm>
            <a:off x="2233613" y="4962525"/>
            <a:ext cx="87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0000"/>
                </a:solidFill>
                <a:latin typeface="Times New Roman" pitchFamily="18" charset="0"/>
                <a:ea typeface="MS PGothic" pitchFamily="34" charset="-128"/>
                <a:cs typeface="Times New Roman" pitchFamily="18" charset="0"/>
              </a:rPr>
              <a:t>30%</a:t>
            </a:r>
            <a:endParaRPr lang="en-GB" sz="2000" b="1">
              <a:solidFill>
                <a:srgbClr val="000000"/>
              </a:solidFill>
              <a:latin typeface="Times New Roman" pitchFamily="18" charset="0"/>
              <a:ea typeface="MS PGothic" pitchFamily="34" charset="-128"/>
              <a:cs typeface="Times New Roman" pitchFamily="18" charset="0"/>
            </a:endParaRPr>
          </a:p>
        </p:txBody>
      </p:sp>
      <p:sp>
        <p:nvSpPr>
          <p:cNvPr id="18465" name="Text Box 35"/>
          <p:cNvSpPr txBox="1">
            <a:spLocks noChangeArrowheads="1"/>
          </p:cNvSpPr>
          <p:nvPr/>
        </p:nvSpPr>
        <p:spPr bwMode="auto">
          <a:xfrm>
            <a:off x="3946525" y="4313238"/>
            <a:ext cx="3446463" cy="458787"/>
          </a:xfrm>
          <a:prstGeom prst="rect">
            <a:avLst/>
          </a:prstGeom>
          <a:solidFill>
            <a:srgbClr val="AFAFFF">
              <a:alpha val="8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Times New Roman" pitchFamily="18" charset="0"/>
                <a:ea typeface="MS PGothic" pitchFamily="34" charset="-128"/>
                <a:cs typeface="Times New Roman" pitchFamily="18" charset="0"/>
              </a:rPr>
              <a:t>Fasting</a:t>
            </a:r>
            <a:endParaRPr lang="en-GB" sz="2400">
              <a:solidFill>
                <a:srgbClr val="000000"/>
              </a:solidFill>
              <a:latin typeface="Times New Roman" pitchFamily="18" charset="0"/>
              <a:ea typeface="MS PGothic" pitchFamily="34" charset="-128"/>
              <a:cs typeface="Times New Roman" pitchFamily="18" charset="0"/>
            </a:endParaRPr>
          </a:p>
        </p:txBody>
      </p:sp>
      <p:sp>
        <p:nvSpPr>
          <p:cNvPr id="18466" name="Line 36"/>
          <p:cNvSpPr>
            <a:spLocks noChangeShapeType="1"/>
          </p:cNvSpPr>
          <p:nvPr/>
        </p:nvSpPr>
        <p:spPr bwMode="auto">
          <a:xfrm flipV="1">
            <a:off x="1839913" y="5689600"/>
            <a:ext cx="5849937"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58665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TotalTime>
  <Words>2305</Words>
  <Application>Microsoft Office PowerPoint</Application>
  <PresentationFormat>On-screen Show (4:3)</PresentationFormat>
  <Paragraphs>454</Paragraphs>
  <Slides>44</Slides>
  <Notes>9</Notes>
  <HiddenSlides>1</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44</vt:i4>
      </vt:variant>
    </vt:vector>
  </HeadingPairs>
  <TitlesOfParts>
    <vt:vector size="69" baseType="lpstr">
      <vt:lpstr>Arial Unicode MS</vt:lpstr>
      <vt:lpstr>ＭＳ Ｐゴシック</vt:lpstr>
      <vt:lpstr>ＭＳ Ｐゴシック</vt:lpstr>
      <vt:lpstr>SimSun</vt:lpstr>
      <vt:lpstr>SimSun</vt:lpstr>
      <vt:lpstr>Arabic Typesetting</vt:lpstr>
      <vt:lpstr>Arial</vt:lpstr>
      <vt:lpstr>Arial </vt:lpstr>
      <vt:lpstr>Arial Narrow</vt:lpstr>
      <vt:lpstr>Calibri</vt:lpstr>
      <vt:lpstr>Garamond</vt:lpstr>
      <vt:lpstr>Gill Sans Light</vt:lpstr>
      <vt:lpstr>Gill Sans MT</vt:lpstr>
      <vt:lpstr>Majalla UI</vt:lpstr>
      <vt:lpstr>msgothic</vt:lpstr>
      <vt:lpstr>Palatino</vt:lpstr>
      <vt:lpstr>华文中宋</vt:lpstr>
      <vt:lpstr>Symbol</vt:lpstr>
      <vt:lpstr>Times</vt:lpstr>
      <vt:lpstr>Times New Roman</vt:lpstr>
      <vt:lpstr>Trebuchet MS</vt:lpstr>
      <vt:lpstr>Verdana</vt:lpstr>
      <vt:lpstr>Wingdings</vt:lpstr>
      <vt:lpstr>Wingdings 2</vt:lpstr>
      <vt:lpstr>Solstice</vt:lpstr>
      <vt:lpstr>Initiation of Insulin therapy in Type2 Diabetes</vt:lpstr>
      <vt:lpstr>     Agenda</vt:lpstr>
      <vt:lpstr>ADA-EASD Guideline</vt:lpstr>
      <vt:lpstr>PowerPoint Presentation</vt:lpstr>
      <vt:lpstr>PowerPoint Presentation</vt:lpstr>
      <vt:lpstr>Insulin Therapy Indications</vt:lpstr>
      <vt:lpstr>PowerPoint Presentation</vt:lpstr>
      <vt:lpstr>Why Basal? </vt:lpstr>
      <vt:lpstr>In T2DM contribution of fasting hyperglycaemia to overall glycaemia increases with worsening diabetes </vt:lpstr>
      <vt:lpstr>Treating fasting hyperglycaemia lowers  the entire 24-hour plasma glucose profile</vt:lpstr>
      <vt:lpstr>Selection of Initial Insulin</vt:lpstr>
      <vt:lpstr>PowerPoint Presentation</vt:lpstr>
      <vt:lpstr>PowerPoint Presentation</vt:lpstr>
      <vt:lpstr>PowerPoint Presentation</vt:lpstr>
      <vt:lpstr>PowerPoint Presentation</vt:lpstr>
      <vt:lpstr>Six clinical trails supporting the Basal Plus strategy in T2DM</vt:lpstr>
      <vt:lpstr>OPAL Study Oral Plus Apidra and Lantus</vt:lpstr>
      <vt:lpstr>OPAL: Study Design the 1st study supporting the Basal Plus approach</vt:lpstr>
      <vt:lpstr>OPAL: Basal Characteristics</vt:lpstr>
      <vt:lpstr>OPAL: Efficacy Data</vt:lpstr>
      <vt:lpstr>OPAL: Safety Data</vt:lpstr>
      <vt:lpstr>OPAL: Main findings</vt:lpstr>
      <vt:lpstr>1.2.3 Study</vt:lpstr>
      <vt:lpstr>1.2.3 study: insulin glargine with addition of one, two or three daily doses of glulisine </vt:lpstr>
      <vt:lpstr>1.2.3 study: insulin glargine with addition of one, two or three daily doses of glulisine </vt:lpstr>
      <vt:lpstr>1.2.3 study: insulin glargine with addition of one, two or three daily doses of glulisine </vt:lpstr>
      <vt:lpstr>1.2.3 Study: Conclusion</vt:lpstr>
      <vt:lpstr>Stepwise Basal-Plus vs. Basal-Bolus?</vt:lpstr>
      <vt:lpstr>FullSTEP Study Treatment intensification with stepwise addition of prandial insulin aspart boluses compared with full basal-bolus therapy A randomised, treat-to-target clinical trial</vt:lpstr>
      <vt:lpstr>PowerPoint Presentation</vt:lpstr>
      <vt:lpstr>PowerPoint Presentation</vt:lpstr>
      <vt:lpstr>Patient vs. Physician</vt:lpstr>
      <vt:lpstr>The START Study (Self-Titration with Apidra to Reach Target)</vt:lpstr>
      <vt:lpstr>START Study: Conclusions </vt:lpstr>
      <vt:lpstr>Simple algorithm vs. Carbohydrate counting</vt:lpstr>
      <vt:lpstr>Basal Bolus therapy delivers comparable good efficacy whatever the titration algorithm used</vt:lpstr>
      <vt:lpstr>PowerPoint Presentation</vt:lpstr>
      <vt:lpstr>When to add the first prandial insulin</vt:lpstr>
      <vt:lpstr>Dosing and Titration </vt:lpstr>
      <vt:lpstr>Dosing</vt:lpstr>
      <vt:lpstr>Titration</vt:lpstr>
      <vt:lpstr>Key Message</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of Insulin therapy in Type2 Diabetes</dc:title>
  <dc:creator>User</dc:creator>
  <cp:lastModifiedBy>kasra k</cp:lastModifiedBy>
  <cp:revision>15</cp:revision>
  <dcterms:created xsi:type="dcterms:W3CDTF">2016-01-06T08:22:18Z</dcterms:created>
  <dcterms:modified xsi:type="dcterms:W3CDTF">2017-01-04T20:03:13Z</dcterms:modified>
</cp:coreProperties>
</file>