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5" r:id="rId2"/>
    <p:sldMasterId id="2147483697" r:id="rId3"/>
  </p:sldMasterIdLst>
  <p:notesMasterIdLst>
    <p:notesMasterId r:id="rId63"/>
  </p:notesMasterIdLst>
  <p:sldIdLst>
    <p:sldId id="292" r:id="rId4"/>
    <p:sldId id="256" r:id="rId5"/>
    <p:sldId id="274" r:id="rId6"/>
    <p:sldId id="275" r:id="rId7"/>
    <p:sldId id="361" r:id="rId8"/>
    <p:sldId id="362" r:id="rId9"/>
    <p:sldId id="365" r:id="rId10"/>
    <p:sldId id="366" r:id="rId11"/>
    <p:sldId id="367" r:id="rId12"/>
    <p:sldId id="276" r:id="rId13"/>
    <p:sldId id="293" r:id="rId14"/>
    <p:sldId id="277" r:id="rId15"/>
    <p:sldId id="295" r:id="rId16"/>
    <p:sldId id="296" r:id="rId17"/>
    <p:sldId id="297" r:id="rId18"/>
    <p:sldId id="294" r:id="rId19"/>
    <p:sldId id="279" r:id="rId20"/>
    <p:sldId id="368" r:id="rId21"/>
    <p:sldId id="280" r:id="rId22"/>
    <p:sldId id="332" r:id="rId23"/>
    <p:sldId id="333" r:id="rId24"/>
    <p:sldId id="335" r:id="rId25"/>
    <p:sldId id="336" r:id="rId26"/>
    <p:sldId id="337" r:id="rId27"/>
    <p:sldId id="338" r:id="rId28"/>
    <p:sldId id="339" r:id="rId29"/>
    <p:sldId id="340" r:id="rId30"/>
    <p:sldId id="341" r:id="rId31"/>
    <p:sldId id="342" r:id="rId32"/>
    <p:sldId id="343" r:id="rId33"/>
    <p:sldId id="344" r:id="rId34"/>
    <p:sldId id="345" r:id="rId35"/>
    <p:sldId id="346" r:id="rId36"/>
    <p:sldId id="347" r:id="rId37"/>
    <p:sldId id="348" r:id="rId38"/>
    <p:sldId id="349" r:id="rId39"/>
    <p:sldId id="350" r:id="rId40"/>
    <p:sldId id="334" r:id="rId41"/>
    <p:sldId id="351" r:id="rId42"/>
    <p:sldId id="352" r:id="rId43"/>
    <p:sldId id="353" r:id="rId44"/>
    <p:sldId id="354" r:id="rId45"/>
    <p:sldId id="355" r:id="rId46"/>
    <p:sldId id="356" r:id="rId47"/>
    <p:sldId id="357" r:id="rId48"/>
    <p:sldId id="358" r:id="rId49"/>
    <p:sldId id="359" r:id="rId50"/>
    <p:sldId id="360" r:id="rId51"/>
    <p:sldId id="289" r:id="rId52"/>
    <p:sldId id="290" r:id="rId53"/>
    <p:sldId id="291" r:id="rId54"/>
    <p:sldId id="369" r:id="rId55"/>
    <p:sldId id="370" r:id="rId56"/>
    <p:sldId id="371" r:id="rId57"/>
    <p:sldId id="372" r:id="rId58"/>
    <p:sldId id="373" r:id="rId59"/>
    <p:sldId id="374" r:id="rId60"/>
    <p:sldId id="375" r:id="rId61"/>
    <p:sldId id="376"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3" d="100"/>
          <a:sy n="73" d="100"/>
        </p:scale>
        <p:origin x="-126" y="-114"/>
      </p:cViewPr>
      <p:guideLst>
        <p:guide orient="horz" pos="2160"/>
        <p:guide pos="3840"/>
      </p:guideLst>
    </p:cSldViewPr>
  </p:slideViewPr>
  <p:notesTextViewPr>
    <p:cViewPr>
      <p:scale>
        <a:sx n="1" d="1"/>
        <a:sy n="1" d="1"/>
      </p:scale>
      <p:origin x="0" y="0"/>
    </p:cViewPr>
  </p:notesTextViewPr>
  <p:sorterViewPr>
    <p:cViewPr>
      <p:scale>
        <a:sx n="100" d="100"/>
        <a:sy n="100" d="100"/>
      </p:scale>
      <p:origin x="0" y="-5634"/>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notesMaster" Target="notesMasters/notesMaster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9BC759-8A05-46E2-82EC-11E46B7D778D}" type="datetimeFigureOut">
              <a:rPr lang="en-US" smtClean="0"/>
              <a:pPr/>
              <a:t>2/20/2017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A83409-4BB3-451D-835A-20A9F578336C}" type="slidenum">
              <a:rPr lang="en-US" smtClean="0"/>
              <a:pPr/>
              <a:t>‹#›</a:t>
            </a:fld>
            <a:endParaRPr lang="en-US"/>
          </a:p>
        </p:txBody>
      </p:sp>
    </p:spTree>
    <p:extLst>
      <p:ext uri="{BB962C8B-B14F-4D97-AF65-F5344CB8AC3E}">
        <p14:creationId xmlns:p14="http://schemas.microsoft.com/office/powerpoint/2010/main" xmlns="" val="1785107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577D9AA-19DB-44F2-B8E9-780C901E2520}" type="datetimeFigureOut">
              <a:rPr lang="en-US" smtClean="0"/>
              <a:pPr/>
              <a:t>2/20/2017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3F7923-4C21-4E5B-AD48-2B683635EB54}" type="slidenum">
              <a:rPr lang="en-US" smtClean="0"/>
              <a:pPr/>
              <a:t>‹#›</a:t>
            </a:fld>
            <a:endParaRPr lang="en-US"/>
          </a:p>
        </p:txBody>
      </p:sp>
    </p:spTree>
    <p:extLst>
      <p:ext uri="{BB962C8B-B14F-4D97-AF65-F5344CB8AC3E}">
        <p14:creationId xmlns:p14="http://schemas.microsoft.com/office/powerpoint/2010/main" xmlns="" val="36944856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77D9AA-19DB-44F2-B8E9-780C901E2520}" type="datetimeFigureOut">
              <a:rPr lang="en-US" smtClean="0"/>
              <a:pPr/>
              <a:t>2/20/2017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3F7923-4C21-4E5B-AD48-2B683635EB54}" type="slidenum">
              <a:rPr lang="en-US" smtClean="0"/>
              <a:pPr/>
              <a:t>‹#›</a:t>
            </a:fld>
            <a:endParaRPr lang="en-US"/>
          </a:p>
        </p:txBody>
      </p:sp>
    </p:spTree>
    <p:extLst>
      <p:ext uri="{BB962C8B-B14F-4D97-AF65-F5344CB8AC3E}">
        <p14:creationId xmlns:p14="http://schemas.microsoft.com/office/powerpoint/2010/main" xmlns="" val="3501905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77D9AA-19DB-44F2-B8E9-780C901E2520}" type="datetimeFigureOut">
              <a:rPr lang="en-US" smtClean="0"/>
              <a:pPr/>
              <a:t>2/20/2017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3F7923-4C21-4E5B-AD48-2B683635EB54}" type="slidenum">
              <a:rPr lang="en-US" smtClean="0"/>
              <a:pPr/>
              <a:t>‹#›</a:t>
            </a:fld>
            <a:endParaRPr lang="en-US"/>
          </a:p>
        </p:txBody>
      </p:sp>
    </p:spTree>
    <p:extLst>
      <p:ext uri="{BB962C8B-B14F-4D97-AF65-F5344CB8AC3E}">
        <p14:creationId xmlns:p14="http://schemas.microsoft.com/office/powerpoint/2010/main" xmlns="" val="18201107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smtClean="0">
                <a:solidFill>
                  <a:prstClr val="black">
                    <a:tint val="75000"/>
                  </a:prstClr>
                </a:solidFill>
              </a:rPr>
              <a:t>Dr.P.Mrmiran.SBUM</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4A73BAF-B688-457F-81DB-EAF7DFB56609}" type="slidenum">
              <a:rPr lang="ar-SA"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11527505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smtClean="0">
                <a:solidFill>
                  <a:prstClr val="black">
                    <a:tint val="75000"/>
                  </a:prstClr>
                </a:solidFill>
              </a:rPr>
              <a:t>Dr.P.Mrmiran.SBUM</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C4D49D-9F6B-4896-AEB9-7F08E1BA1E26}" type="slidenum">
              <a:rPr lang="ar-SA"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34189084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smtClean="0">
                <a:solidFill>
                  <a:prstClr val="black">
                    <a:tint val="75000"/>
                  </a:prstClr>
                </a:solidFill>
              </a:rPr>
              <a:t>Dr.P.Mrmiran.SBUM</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02EA276A-8C08-4563-8406-725BC8F56468}" type="slidenum">
              <a:rPr lang="ar-SA"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6893143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r>
              <a:rPr lang="en-US" smtClean="0">
                <a:solidFill>
                  <a:prstClr val="black">
                    <a:tint val="75000"/>
                  </a:prstClr>
                </a:solidFill>
              </a:rPr>
              <a:t>Dr.P.Mrmiran.SBUM</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C8D90840-ABD5-49AE-87D5-5CD7C18F0A32}" type="slidenum">
              <a:rPr lang="ar-SA"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17895988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a:defRPr/>
            </a:pPr>
            <a:r>
              <a:rPr lang="en-US" smtClean="0">
                <a:solidFill>
                  <a:prstClr val="black">
                    <a:tint val="75000"/>
                  </a:prstClr>
                </a:solidFill>
              </a:rPr>
              <a:t>Dr.P.Mrmiran.SBUM</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0B8641F2-B079-4F53-96C3-8C7500509EB2}" type="slidenum">
              <a:rPr lang="ar-SA"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15106103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r>
              <a:rPr lang="en-US" smtClean="0">
                <a:solidFill>
                  <a:prstClr val="black">
                    <a:tint val="75000"/>
                  </a:prstClr>
                </a:solidFill>
              </a:rPr>
              <a:t>Dr.P.Mrmiran.SBUM</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E4612E8E-076A-49C4-88F4-4419EF408B07}" type="slidenum">
              <a:rPr lang="ar-SA"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6487738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a:defRPr/>
            </a:pPr>
            <a:r>
              <a:rPr lang="en-US" smtClean="0">
                <a:solidFill>
                  <a:prstClr val="black">
                    <a:tint val="75000"/>
                  </a:prstClr>
                </a:solidFill>
              </a:rPr>
              <a:t>Dr.P.Mrmiran.SBUM</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37163577-6E15-4926-AE69-1C15D1D04A44}" type="slidenum">
              <a:rPr lang="ar-SA"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39230048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r>
              <a:rPr lang="en-US" smtClean="0">
                <a:solidFill>
                  <a:prstClr val="black">
                    <a:tint val="75000"/>
                  </a:prstClr>
                </a:solidFill>
              </a:rPr>
              <a:t>Dr.P.Mrmiran.SBUM</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EE590177-2397-4685-97A3-2E5B61EC93BD}" type="slidenum">
              <a:rPr lang="ar-SA"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1697199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77D9AA-19DB-44F2-B8E9-780C901E2520}" type="datetimeFigureOut">
              <a:rPr lang="en-US" smtClean="0"/>
              <a:pPr/>
              <a:t>2/20/2017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3F7923-4C21-4E5B-AD48-2B683635EB54}" type="slidenum">
              <a:rPr lang="en-US" smtClean="0"/>
              <a:pPr/>
              <a:t>‹#›</a:t>
            </a:fld>
            <a:endParaRPr lang="en-US"/>
          </a:p>
        </p:txBody>
      </p:sp>
    </p:spTree>
    <p:extLst>
      <p:ext uri="{BB962C8B-B14F-4D97-AF65-F5344CB8AC3E}">
        <p14:creationId xmlns:p14="http://schemas.microsoft.com/office/powerpoint/2010/main" xmlns="" val="14963531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r>
              <a:rPr lang="en-US" smtClean="0">
                <a:solidFill>
                  <a:prstClr val="black">
                    <a:tint val="75000"/>
                  </a:prstClr>
                </a:solidFill>
              </a:rPr>
              <a:t>Dr.P.Mrmiran.SBUM</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7451885-0FF1-4A69-8DF3-97AD5F01D92C}" type="slidenum">
              <a:rPr lang="ar-SA"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36271048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smtClean="0">
                <a:solidFill>
                  <a:prstClr val="black">
                    <a:tint val="75000"/>
                  </a:prstClr>
                </a:solidFill>
              </a:rPr>
              <a:t>Dr.P.Mrmiran.SBUM</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EA458D39-A975-4CF9-924E-6FC09065F5BF}" type="slidenum">
              <a:rPr lang="ar-SA"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12310292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smtClean="0">
                <a:solidFill>
                  <a:prstClr val="black">
                    <a:tint val="75000"/>
                  </a:prstClr>
                </a:solidFill>
              </a:rPr>
              <a:t>Dr.P.Mrmiran.SBUM</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125AB88A-53D8-4565-A991-7425E1E1CEE8}" type="slidenum">
              <a:rPr lang="ar-SA"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33186550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8B758146-1F0E-4FC4-A7C2-8E1DB649F9C6}"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xmlns="" val="40763659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42651236-2D97-481D-B7E3-625DD6691AB0}"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xmlns="" val="30366909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E0D9BA14-4CEA-40C6-912E-8F285097A445}"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xmlns="" val="10689547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BCA3B94A-8D40-405A-A115-5033DF1A9C7F}"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xmlns="" val="31270320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fld id="{776A73F0-6950-48B1-A555-45E8DCA0D914}"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xmlns="" val="23749116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fld id="{41083903-A8E0-40A0-B70E-9F551FBC68E3}"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xmlns="" val="3235922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fld id="{DC3C08E8-08D7-4F7F-82C9-30001B861A40}"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xmlns="" val="8415756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577D9AA-19DB-44F2-B8E9-780C901E2520}" type="datetimeFigureOut">
              <a:rPr lang="en-US" smtClean="0"/>
              <a:pPr/>
              <a:t>2/20/2017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3F7923-4C21-4E5B-AD48-2B683635EB54}" type="slidenum">
              <a:rPr lang="en-US" smtClean="0"/>
              <a:pPr/>
              <a:t>‹#›</a:t>
            </a:fld>
            <a:endParaRPr lang="en-US"/>
          </a:p>
        </p:txBody>
      </p:sp>
    </p:spTree>
    <p:extLst>
      <p:ext uri="{BB962C8B-B14F-4D97-AF65-F5344CB8AC3E}">
        <p14:creationId xmlns:p14="http://schemas.microsoft.com/office/powerpoint/2010/main" xmlns="" val="1505973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8040E17A-BCF4-4983-A59F-B58E430F4D62}"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xmlns="" val="24432041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E0137667-8D87-40F5-A909-C0849D5B73C7}"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xmlns="" val="33967587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F42EE766-F111-4B72-8897-37F816A90B5F}"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xmlns="" val="16514552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DEF1C32E-FA8D-466B-9ECD-4CB5259B205F}"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xmlns="" val="3967168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577D9AA-19DB-44F2-B8E9-780C901E2520}" type="datetimeFigureOut">
              <a:rPr lang="en-US" smtClean="0"/>
              <a:pPr/>
              <a:t>2/20/2017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3F7923-4C21-4E5B-AD48-2B683635EB54}" type="slidenum">
              <a:rPr lang="en-US" smtClean="0"/>
              <a:pPr/>
              <a:t>‹#›</a:t>
            </a:fld>
            <a:endParaRPr lang="en-US"/>
          </a:p>
        </p:txBody>
      </p:sp>
    </p:spTree>
    <p:extLst>
      <p:ext uri="{BB962C8B-B14F-4D97-AF65-F5344CB8AC3E}">
        <p14:creationId xmlns:p14="http://schemas.microsoft.com/office/powerpoint/2010/main" xmlns="" val="2420093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577D9AA-19DB-44F2-B8E9-780C901E2520}" type="datetimeFigureOut">
              <a:rPr lang="en-US" smtClean="0"/>
              <a:pPr/>
              <a:t>2/20/2017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3F7923-4C21-4E5B-AD48-2B683635EB54}" type="slidenum">
              <a:rPr lang="en-US" smtClean="0"/>
              <a:pPr/>
              <a:t>‹#›</a:t>
            </a:fld>
            <a:endParaRPr lang="en-US"/>
          </a:p>
        </p:txBody>
      </p:sp>
    </p:spTree>
    <p:extLst>
      <p:ext uri="{BB962C8B-B14F-4D97-AF65-F5344CB8AC3E}">
        <p14:creationId xmlns:p14="http://schemas.microsoft.com/office/powerpoint/2010/main" xmlns="" val="3555751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577D9AA-19DB-44F2-B8E9-780C901E2520}" type="datetimeFigureOut">
              <a:rPr lang="en-US" smtClean="0"/>
              <a:pPr/>
              <a:t>2/20/2017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3F7923-4C21-4E5B-AD48-2B683635EB54}" type="slidenum">
              <a:rPr lang="en-US" smtClean="0"/>
              <a:pPr/>
              <a:t>‹#›</a:t>
            </a:fld>
            <a:endParaRPr lang="en-US"/>
          </a:p>
        </p:txBody>
      </p:sp>
    </p:spTree>
    <p:extLst>
      <p:ext uri="{BB962C8B-B14F-4D97-AF65-F5344CB8AC3E}">
        <p14:creationId xmlns:p14="http://schemas.microsoft.com/office/powerpoint/2010/main" xmlns="" val="584545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77D9AA-19DB-44F2-B8E9-780C901E2520}" type="datetimeFigureOut">
              <a:rPr lang="en-US" smtClean="0"/>
              <a:pPr/>
              <a:t>2/20/2017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3F7923-4C21-4E5B-AD48-2B683635EB54}" type="slidenum">
              <a:rPr lang="en-US" smtClean="0"/>
              <a:pPr/>
              <a:t>‹#›</a:t>
            </a:fld>
            <a:endParaRPr lang="en-US"/>
          </a:p>
        </p:txBody>
      </p:sp>
    </p:spTree>
    <p:extLst>
      <p:ext uri="{BB962C8B-B14F-4D97-AF65-F5344CB8AC3E}">
        <p14:creationId xmlns:p14="http://schemas.microsoft.com/office/powerpoint/2010/main" xmlns="" val="1302090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77D9AA-19DB-44F2-B8E9-780C901E2520}" type="datetimeFigureOut">
              <a:rPr lang="en-US" smtClean="0"/>
              <a:pPr/>
              <a:t>2/20/2017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3F7923-4C21-4E5B-AD48-2B683635EB54}" type="slidenum">
              <a:rPr lang="en-US" smtClean="0"/>
              <a:pPr/>
              <a:t>‹#›</a:t>
            </a:fld>
            <a:endParaRPr lang="en-US"/>
          </a:p>
        </p:txBody>
      </p:sp>
    </p:spTree>
    <p:extLst>
      <p:ext uri="{BB962C8B-B14F-4D97-AF65-F5344CB8AC3E}">
        <p14:creationId xmlns:p14="http://schemas.microsoft.com/office/powerpoint/2010/main" xmlns="" val="4199651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9"/>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77D9AA-19DB-44F2-B8E9-780C901E2520}" type="datetimeFigureOut">
              <a:rPr lang="en-US" smtClean="0"/>
              <a:pPr/>
              <a:t>2/20/2017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3F7923-4C21-4E5B-AD48-2B683635EB54}" type="slidenum">
              <a:rPr lang="en-US" smtClean="0"/>
              <a:pPr/>
              <a:t>‹#›</a:t>
            </a:fld>
            <a:endParaRPr lang="en-US"/>
          </a:p>
        </p:txBody>
      </p:sp>
    </p:spTree>
    <p:extLst>
      <p:ext uri="{BB962C8B-B14F-4D97-AF65-F5344CB8AC3E}">
        <p14:creationId xmlns:p14="http://schemas.microsoft.com/office/powerpoint/2010/main" xmlns="" val="31675135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77D9AA-19DB-44F2-B8E9-780C901E2520}" type="datetimeFigureOut">
              <a:rPr lang="en-US" smtClean="0"/>
              <a:pPr/>
              <a:t>2/20/2017</a:t>
            </a:fld>
            <a:endParaRPr lang="en-US"/>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3F7923-4C21-4E5B-AD48-2B683635EB54}" type="slidenum">
              <a:rPr lang="en-US" smtClean="0"/>
              <a:pPr/>
              <a:t>‹#›</a:t>
            </a:fld>
            <a:endParaRPr lang="en-US"/>
          </a:p>
        </p:txBody>
      </p:sp>
    </p:spTree>
    <p:extLst>
      <p:ext uri="{BB962C8B-B14F-4D97-AF65-F5344CB8AC3E}">
        <p14:creationId xmlns:p14="http://schemas.microsoft.com/office/powerpoint/2010/main" xmlns="" val="30976864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pPr>
            <a:fld id="{CF615005-1D13-466B-9426-A83DD9978C24}" type="datetimeFigureOut">
              <a:rPr lang="en-US" i="1" smtClean="0">
                <a:solidFill>
                  <a:prstClr val="black">
                    <a:tint val="75000"/>
                  </a:prstClr>
                </a:solidFill>
                <a:latin typeface="Times New Roman" pitchFamily="18" charset="0"/>
                <a:cs typeface="Times New Roman" pitchFamily="18" charset="0"/>
              </a:rPr>
              <a:pPr fontAlgn="base">
                <a:spcBef>
                  <a:spcPct val="0"/>
                </a:spcBef>
                <a:spcAft>
                  <a:spcPct val="0"/>
                </a:spcAft>
              </a:pPr>
              <a:t>2/20/2017</a:t>
            </a:fld>
            <a:endParaRPr lang="en-US" i="1">
              <a:solidFill>
                <a:prstClr val="black">
                  <a:tint val="75000"/>
                </a:prstClr>
              </a:solidFill>
              <a:latin typeface="Times New Roman" pitchFamily="18" charset="0"/>
              <a:cs typeface="Times New Roman" pitchFamily="18" charset="0"/>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r>
              <a:rPr lang="en-US" i="1" smtClean="0">
                <a:solidFill>
                  <a:prstClr val="black">
                    <a:tint val="75000"/>
                  </a:prstClr>
                </a:solidFill>
                <a:latin typeface="Times New Roman" pitchFamily="18" charset="0"/>
                <a:cs typeface="Times New Roman" pitchFamily="18" charset="0"/>
              </a:rPr>
              <a:t>Dr.P.Mrmiran.SBUM</a:t>
            </a:r>
            <a:endParaRPr lang="en-US" i="1">
              <a:solidFill>
                <a:prstClr val="black">
                  <a:tint val="75000"/>
                </a:prstClr>
              </a:solidFill>
              <a:latin typeface="Times New Roman" pitchFamily="18" charset="0"/>
              <a:cs typeface="Times New Roman" pitchFamily="18" charset="0"/>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80FAF60C-1097-497C-901A-D55705297C2D}" type="slidenum">
              <a:rPr lang="ar-SA" i="1" smtClean="0">
                <a:solidFill>
                  <a:prstClr val="black">
                    <a:tint val="75000"/>
                  </a:prstClr>
                </a:solidFill>
                <a:latin typeface="Times New Roman" pitchFamily="18" charset="0"/>
                <a:cs typeface="Times New Roman" pitchFamily="18" charset="0"/>
              </a:rPr>
              <a:pPr fontAlgn="base">
                <a:spcBef>
                  <a:spcPct val="0"/>
                </a:spcBef>
                <a:spcAft>
                  <a:spcPct val="0"/>
                </a:spcAft>
                <a:defRPr/>
              </a:pPr>
              <a:t>‹#›</a:t>
            </a:fld>
            <a:endParaRPr lang="en-US" i="1" dirty="0">
              <a:solidFill>
                <a:prstClr val="black">
                  <a:tint val="75000"/>
                </a:prstClr>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861534543"/>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eaLnBrk="0" fontAlgn="base" hangingPunct="0">
              <a:spcBef>
                <a:spcPct val="0"/>
              </a:spcBef>
              <a:spcAft>
                <a:spcPct val="0"/>
              </a:spcAft>
              <a:defRPr/>
            </a:pPr>
            <a:endParaRPr lang="en-US">
              <a:solidFill>
                <a:srgbClr val="FFFFFF"/>
              </a:solidFill>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eaLnBrk="0" fontAlgn="base" hangingPunct="0">
              <a:spcBef>
                <a:spcPct val="0"/>
              </a:spcBef>
              <a:spcAft>
                <a:spcPct val="0"/>
              </a:spcAft>
              <a:defRPr/>
            </a:pPr>
            <a:endParaRPr lang="en-US">
              <a:solidFill>
                <a:srgbClr val="FFFFFF"/>
              </a:solidFill>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eaLnBrk="0" fontAlgn="base" hangingPunct="0">
              <a:spcBef>
                <a:spcPct val="0"/>
              </a:spcBef>
              <a:spcAft>
                <a:spcPct val="0"/>
              </a:spcAft>
            </a:pPr>
            <a:fld id="{DB564D91-9BF9-4DAC-9722-7DD4446B38F3}" type="slidenum">
              <a:rPr lang="en-US" altLang="en-US">
                <a:solidFill>
                  <a:srgbClr val="FFFFFF"/>
                </a:solidFill>
              </a:rPr>
              <a:pPr eaLnBrk="0" fontAlgn="base" hangingPunct="0">
                <a:spcBef>
                  <a:spcPct val="0"/>
                </a:spcBef>
                <a:spcAft>
                  <a:spcPct val="0"/>
                </a:spcAft>
              </a:pPr>
              <a:t>‹#›</a:t>
            </a:fld>
            <a:endParaRPr lang="en-US" altLang="en-US">
              <a:solidFill>
                <a:srgbClr val="FFFFFF"/>
              </a:solidFill>
            </a:endParaRPr>
          </a:p>
        </p:txBody>
      </p:sp>
    </p:spTree>
    <p:extLst>
      <p:ext uri="{BB962C8B-B14F-4D97-AF65-F5344CB8AC3E}">
        <p14:creationId xmlns:p14="http://schemas.microsoft.com/office/powerpoint/2010/main" xmlns="" val="2576553926"/>
      </p:ext>
    </p:extLst>
  </p:cSld>
  <p:clrMap bg1="dk2" tx1="lt1" bg2="dk1" tx2="lt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hyperlink" Target="http://www.adobe.com/"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hyperlink" Target="http://bmj.com/advice/"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Picture1"/>
          <p:cNvPicPr>
            <a:picLocks noChangeAspect="1" noChangeArrowheads="1"/>
          </p:cNvPicPr>
          <p:nvPr/>
        </p:nvPicPr>
        <p:blipFill>
          <a:blip r:embed="rId2" cstate="print"/>
          <a:srcRect/>
          <a:stretch>
            <a:fillRect/>
          </a:stretch>
        </p:blipFill>
        <p:spPr bwMode="auto">
          <a:xfrm>
            <a:off x="0" y="0"/>
            <a:ext cx="12192000" cy="6858000"/>
          </a:xfrm>
          <a:prstGeom prst="rect">
            <a:avLst/>
          </a:prstGeom>
          <a:noFill/>
          <a:ln w="9525">
            <a:noFill/>
            <a:miter lim="800000"/>
            <a:headEnd/>
            <a:tailEnd/>
          </a:ln>
        </p:spPr>
      </p:pic>
      <p:sp>
        <p:nvSpPr>
          <p:cNvPr id="13316" name="Footer Placeholder 3"/>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r>
              <a:rPr lang="en-US" smtClean="0">
                <a:solidFill>
                  <a:prstClr val="black">
                    <a:tint val="75000"/>
                  </a:prstClr>
                </a:solidFill>
              </a:rPr>
              <a:t>Dr.P.Mrmiran.SBUM</a:t>
            </a:r>
          </a:p>
        </p:txBody>
      </p:sp>
      <p:sp>
        <p:nvSpPr>
          <p:cNvPr id="3" name="Slide Number Placeholder 2"/>
          <p:cNvSpPr>
            <a:spLocks noGrp="1"/>
          </p:cNvSpPr>
          <p:nvPr>
            <p:ph type="sldNum" sz="quarter" idx="12"/>
          </p:nvPr>
        </p:nvSpPr>
        <p:spPr/>
        <p:txBody>
          <a:bodyPr/>
          <a:lstStyle/>
          <a:p>
            <a:pPr>
              <a:defRPr/>
            </a:pPr>
            <a:fld id="{EE3C93B3-302E-4885-A644-D35980C27F52}" type="slidenum">
              <a:rPr lang="ar-SA">
                <a:solidFill>
                  <a:prstClr val="black">
                    <a:tint val="75000"/>
                  </a:prstClr>
                </a:solidFill>
              </a:rPr>
              <a:pPr>
                <a:defRPr/>
              </a:pPr>
              <a:t>1</a:t>
            </a:fld>
            <a:endParaRPr lang="en-US">
              <a:solidFill>
                <a:prstClr val="black">
                  <a:tint val="75000"/>
                </a:prstClr>
              </a:solidFill>
            </a:endParaRPr>
          </a:p>
        </p:txBody>
      </p:sp>
    </p:spTree>
    <p:extLst>
      <p:ext uri="{BB962C8B-B14F-4D97-AF65-F5344CB8AC3E}">
        <p14:creationId xmlns:p14="http://schemas.microsoft.com/office/powerpoint/2010/main" xmlns="" val="1373990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Your submission letter - Cover letter</a:t>
            </a:r>
            <a:endParaRPr lang="en-US" dirty="0"/>
          </a:p>
        </p:txBody>
      </p:sp>
      <p:sp>
        <p:nvSpPr>
          <p:cNvPr id="3" name="Content Placeholder 2"/>
          <p:cNvSpPr>
            <a:spLocks noGrp="1"/>
          </p:cNvSpPr>
          <p:nvPr>
            <p:ph idx="1"/>
          </p:nvPr>
        </p:nvSpPr>
        <p:spPr/>
        <p:txBody>
          <a:bodyPr>
            <a:normAutofit fontScale="92500" lnSpcReduction="10000"/>
          </a:bodyPr>
          <a:lstStyle/>
          <a:p>
            <a:pPr>
              <a:lnSpc>
                <a:spcPct val="150000"/>
              </a:lnSpc>
            </a:pPr>
            <a:r>
              <a:rPr lang="en-US" altLang="zh-TW" dirty="0"/>
              <a:t>It’s worth noting that you should always </a:t>
            </a:r>
            <a:r>
              <a:rPr lang="en-US" altLang="zh-TW" dirty="0">
                <a:solidFill>
                  <a:srgbClr val="FF0000"/>
                </a:solidFill>
              </a:rPr>
              <a:t>send a cover letter with the manuscript. </a:t>
            </a:r>
          </a:p>
          <a:p>
            <a:pPr>
              <a:lnSpc>
                <a:spcPct val="150000"/>
              </a:lnSpc>
            </a:pPr>
            <a:r>
              <a:rPr lang="en-US" altLang="en-US" dirty="0" smtClean="0"/>
              <a:t>Tell the editor briefly why your article fits in the journal</a:t>
            </a:r>
          </a:p>
          <a:p>
            <a:pPr>
              <a:lnSpc>
                <a:spcPct val="150000"/>
              </a:lnSpc>
            </a:pPr>
            <a:r>
              <a:rPr lang="en-US" altLang="en-US" dirty="0" smtClean="0"/>
              <a:t>Suggest reviewers</a:t>
            </a:r>
          </a:p>
          <a:p>
            <a:pPr lvl="1">
              <a:lnSpc>
                <a:spcPct val="150000"/>
              </a:lnSpc>
            </a:pPr>
            <a:r>
              <a:rPr lang="en-US" altLang="en-US" dirty="0" smtClean="0"/>
              <a:t>People you respect</a:t>
            </a:r>
          </a:p>
          <a:p>
            <a:pPr lvl="1">
              <a:lnSpc>
                <a:spcPct val="150000"/>
              </a:lnSpc>
            </a:pPr>
            <a:r>
              <a:rPr lang="en-US" altLang="en-US" dirty="0" smtClean="0"/>
              <a:t>NOT people with whom you have a relationship</a:t>
            </a:r>
          </a:p>
          <a:p>
            <a:pPr lvl="1">
              <a:lnSpc>
                <a:spcPct val="150000"/>
              </a:lnSpc>
            </a:pPr>
            <a:r>
              <a:rPr lang="en-US" altLang="en-US" dirty="0" smtClean="0"/>
              <a:t>If there are people who will not like this paper, let the editor know</a:t>
            </a:r>
          </a:p>
        </p:txBody>
      </p:sp>
    </p:spTree>
    <p:extLst>
      <p:ext uri="{BB962C8B-B14F-4D97-AF65-F5344CB8AC3E}">
        <p14:creationId xmlns:p14="http://schemas.microsoft.com/office/powerpoint/2010/main" xmlns="" val="35054925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Your submission letter - Cover letter</a:t>
            </a:r>
            <a:endParaRPr lang="en-US" dirty="0"/>
          </a:p>
        </p:txBody>
      </p:sp>
      <p:sp>
        <p:nvSpPr>
          <p:cNvPr id="3" name="Content Placeholder 2"/>
          <p:cNvSpPr>
            <a:spLocks noGrp="1"/>
          </p:cNvSpPr>
          <p:nvPr>
            <p:ph idx="1"/>
          </p:nvPr>
        </p:nvSpPr>
        <p:spPr/>
        <p:txBody>
          <a:bodyPr>
            <a:normAutofit/>
          </a:bodyPr>
          <a:lstStyle/>
          <a:p>
            <a:pPr marL="0" indent="0" algn="ctr">
              <a:lnSpc>
                <a:spcPct val="150000"/>
              </a:lnSpc>
              <a:buNone/>
            </a:pPr>
            <a:r>
              <a:rPr lang="en-US" altLang="zh-TW" sz="3200" dirty="0"/>
              <a:t>The contributing author should </a:t>
            </a:r>
            <a:r>
              <a:rPr lang="en-US" altLang="zh-TW" sz="3200" dirty="0">
                <a:solidFill>
                  <a:srgbClr val="FF0000"/>
                </a:solidFill>
              </a:rPr>
              <a:t>also include his or her telephone number, email, fax </a:t>
            </a:r>
            <a:r>
              <a:rPr lang="en-US" altLang="zh-TW" sz="3200" dirty="0"/>
              <a:t>number in the cover letter or on the title page of the manuscript. </a:t>
            </a:r>
            <a:endParaRPr lang="zh-TW" altLang="en-US" sz="3200" dirty="0"/>
          </a:p>
        </p:txBody>
      </p:sp>
    </p:spTree>
    <p:extLst>
      <p:ext uri="{BB962C8B-B14F-4D97-AF65-F5344CB8AC3E}">
        <p14:creationId xmlns:p14="http://schemas.microsoft.com/office/powerpoint/2010/main" xmlns="" val="33774082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Your submission letter - Cover letter</a:t>
            </a:r>
            <a:endParaRPr lang="en-US" dirty="0"/>
          </a:p>
        </p:txBody>
      </p:sp>
      <p:sp>
        <p:nvSpPr>
          <p:cNvPr id="3" name="Content Placeholder 2"/>
          <p:cNvSpPr>
            <a:spLocks noGrp="1"/>
          </p:cNvSpPr>
          <p:nvPr>
            <p:ph idx="1"/>
          </p:nvPr>
        </p:nvSpPr>
        <p:spPr/>
        <p:txBody>
          <a:bodyPr>
            <a:normAutofit/>
          </a:bodyPr>
          <a:lstStyle/>
          <a:p>
            <a:pPr marL="0" indent="0">
              <a:lnSpc>
                <a:spcPct val="150000"/>
              </a:lnSpc>
              <a:buNone/>
            </a:pPr>
            <a:r>
              <a:rPr lang="en-US" altLang="zh-TW" sz="3200" dirty="0" smtClean="0"/>
              <a:t>Manuscripts without cover letters pose immediate problems: </a:t>
            </a:r>
          </a:p>
          <a:p>
            <a:pPr marL="914400" lvl="1" indent="-457200">
              <a:lnSpc>
                <a:spcPct val="150000"/>
              </a:lnSpc>
              <a:buFont typeface="+mj-lt"/>
              <a:buAutoNum type="arabicPeriod"/>
            </a:pPr>
            <a:r>
              <a:rPr lang="en-US" altLang="zh-TW" sz="2800" dirty="0" smtClean="0"/>
              <a:t>If there are several authors, which one should be considered the submitting author, at which address? </a:t>
            </a:r>
          </a:p>
          <a:p>
            <a:pPr marL="914400" lvl="1" indent="-457200">
              <a:lnSpc>
                <a:spcPct val="150000"/>
              </a:lnSpc>
              <a:buFont typeface="+mj-lt"/>
              <a:buAutoNum type="arabicPeriod"/>
            </a:pPr>
            <a:r>
              <a:rPr lang="en-US" altLang="zh-TW" sz="2800" dirty="0" smtClean="0"/>
              <a:t>A manuscript perhaps </a:t>
            </a:r>
            <a:r>
              <a:rPr lang="en-US" altLang="zh-TW" sz="2800" dirty="0" smtClean="0">
                <a:solidFill>
                  <a:srgbClr val="FF0000"/>
                </a:solidFill>
              </a:rPr>
              <a:t>misdirected</a:t>
            </a:r>
            <a:r>
              <a:rPr lang="en-US" altLang="zh-TW" sz="2800" dirty="0" smtClean="0"/>
              <a:t> by a reviewer or an editor? </a:t>
            </a:r>
          </a:p>
        </p:txBody>
      </p:sp>
    </p:spTree>
    <p:extLst>
      <p:ext uri="{BB962C8B-B14F-4D97-AF65-F5344CB8AC3E}">
        <p14:creationId xmlns:p14="http://schemas.microsoft.com/office/powerpoint/2010/main" xmlns="" val="35865070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90918" y="184150"/>
            <a:ext cx="9234151" cy="64944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4" name="Straight Connector 3"/>
          <p:cNvCxnSpPr/>
          <p:nvPr/>
        </p:nvCxnSpPr>
        <p:spPr>
          <a:xfrm>
            <a:off x="1410789" y="3004457"/>
            <a:ext cx="253419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V="1">
            <a:off x="4441371" y="3004457"/>
            <a:ext cx="3487783" cy="1306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5403669" y="3200400"/>
            <a:ext cx="4876800" cy="870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6866709" y="2821577"/>
            <a:ext cx="2016034" cy="870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1304249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78798" y="323850"/>
            <a:ext cx="10161431" cy="62150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3" name="Straight Connector 2"/>
          <p:cNvCxnSpPr/>
          <p:nvPr/>
        </p:nvCxnSpPr>
        <p:spPr>
          <a:xfrm flipV="1">
            <a:off x="1959429" y="2795451"/>
            <a:ext cx="3553097" cy="1306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V="1">
            <a:off x="4428309" y="3004457"/>
            <a:ext cx="2090057" cy="1306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721532" y="3735977"/>
            <a:ext cx="4023359" cy="1306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5838910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1" name="Picture 5"/>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0164" y="244700"/>
            <a:ext cx="8860664" cy="62242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7348884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84856" y="270456"/>
            <a:ext cx="9620519" cy="628489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7292132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nSpc>
                <a:spcPct val="150000"/>
              </a:lnSpc>
            </a:pPr>
            <a:r>
              <a:rPr lang="en-US" altLang="zh-TW" dirty="0" smtClean="0"/>
              <a:t>Most journals send out an “</a:t>
            </a:r>
            <a:r>
              <a:rPr lang="en-US" altLang="zh-TW" dirty="0" smtClean="0">
                <a:solidFill>
                  <a:srgbClr val="FF0000"/>
                </a:solidFill>
              </a:rPr>
              <a:t>acknowledgment of receipt</a:t>
            </a:r>
            <a:r>
              <a:rPr lang="en-US" altLang="zh-TW" dirty="0" smtClean="0"/>
              <a:t>” form letter when the manuscript is received. </a:t>
            </a:r>
          </a:p>
          <a:p>
            <a:pPr>
              <a:lnSpc>
                <a:spcPct val="150000"/>
              </a:lnSpc>
            </a:pPr>
            <a:r>
              <a:rPr lang="en-US" altLang="zh-TW" dirty="0" smtClean="0"/>
              <a:t>Most journal editors, at least the good ones, try to reach a decision within 4 to 6 weeks or, if there is to be further delay for some reason, provide some explanation to the author. </a:t>
            </a:r>
            <a:endParaRPr lang="zh-TW" altLang="en-US" dirty="0" smtClean="0"/>
          </a:p>
        </p:txBody>
      </p:sp>
    </p:spTree>
    <p:extLst>
      <p:ext uri="{BB962C8B-B14F-4D97-AF65-F5344CB8AC3E}">
        <p14:creationId xmlns:p14="http://schemas.microsoft.com/office/powerpoint/2010/main" xmlns="" val="6084800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310244" y="457424"/>
            <a:ext cx="11576956" cy="6001643"/>
          </a:xfrm>
          <a:prstGeom prst="rect">
            <a:avLst/>
          </a:prstGeom>
          <a:noFill/>
        </p:spPr>
        <p:txBody>
          <a:bodyPr wrap="square" rtlCol="0">
            <a:spAutoFit/>
          </a:bodyPr>
          <a:lstStyle/>
          <a:p>
            <a:pPr marL="342900" indent="-342900" algn="just">
              <a:lnSpc>
                <a:spcPct val="150000"/>
              </a:lnSpc>
              <a:buAutoNum type="arabicPeriod"/>
            </a:pPr>
            <a:r>
              <a:rPr lang="en-US" sz="2400" dirty="0" smtClean="0">
                <a:solidFill>
                  <a:schemeClr val="bg2"/>
                </a:solidFill>
              </a:rPr>
              <a:t>Always read the </a:t>
            </a:r>
            <a:r>
              <a:rPr lang="en-US" sz="2400" u="sng" dirty="0" smtClean="0">
                <a:solidFill>
                  <a:srgbClr val="FF0000"/>
                </a:solidFill>
              </a:rPr>
              <a:t>instruction for authors </a:t>
            </a:r>
            <a:r>
              <a:rPr lang="en-US" sz="2400" dirty="0" smtClean="0">
                <a:solidFill>
                  <a:schemeClr val="bg2"/>
                </a:solidFill>
              </a:rPr>
              <a:t>before submission and take careful note of journal requirements.</a:t>
            </a:r>
          </a:p>
          <a:p>
            <a:pPr marL="342900" indent="-342900" algn="just">
              <a:lnSpc>
                <a:spcPct val="150000"/>
              </a:lnSpc>
              <a:buAutoNum type="arabicPeriod"/>
            </a:pPr>
            <a:r>
              <a:rPr lang="en-US" sz="2400" dirty="0" smtClean="0">
                <a:solidFill>
                  <a:schemeClr val="bg2"/>
                </a:solidFill>
              </a:rPr>
              <a:t>All systems adopt a strict security system that is based on a </a:t>
            </a:r>
            <a:r>
              <a:rPr lang="en-US" sz="2400" u="sng" dirty="0" smtClean="0">
                <a:solidFill>
                  <a:srgbClr val="FF0000"/>
                </a:solidFill>
              </a:rPr>
              <a:t>user identification and password</a:t>
            </a:r>
            <a:r>
              <a:rPr lang="en-US" sz="2400" dirty="0" smtClean="0">
                <a:solidFill>
                  <a:schemeClr val="bg2"/>
                </a:solidFill>
              </a:rPr>
              <a:t> system. This prevents unauthorized access to manuscripts and personal information, and it allows authors to track their manuscript through the process.</a:t>
            </a:r>
          </a:p>
          <a:p>
            <a:pPr marL="342900" indent="-342900" algn="just">
              <a:lnSpc>
                <a:spcPct val="150000"/>
              </a:lnSpc>
              <a:buAutoNum type="arabicPeriod"/>
            </a:pPr>
            <a:r>
              <a:rPr lang="en-US" sz="2400" dirty="0" smtClean="0">
                <a:solidFill>
                  <a:schemeClr val="bg2"/>
                </a:solidFill>
              </a:rPr>
              <a:t>Some systems encrypt passwords for further security and con not be obtained by journal staff or the software supplies.</a:t>
            </a:r>
          </a:p>
          <a:p>
            <a:pPr marL="342900" indent="-342900" algn="just">
              <a:lnSpc>
                <a:spcPct val="150000"/>
              </a:lnSpc>
              <a:buAutoNum type="arabicPeriod"/>
            </a:pPr>
            <a:r>
              <a:rPr lang="en-US" sz="2400" dirty="0" smtClean="0">
                <a:solidFill>
                  <a:schemeClr val="bg2"/>
                </a:solidFill>
              </a:rPr>
              <a:t>If the manuscript is accepted, the original word processing and image files may be requested if the files uploaded to the web based system are not suitable for publication.</a:t>
            </a:r>
          </a:p>
          <a:p>
            <a:pPr marL="342900" indent="-342900" algn="just">
              <a:lnSpc>
                <a:spcPct val="150000"/>
              </a:lnSpc>
              <a:buAutoNum type="arabicPeriod"/>
            </a:pPr>
            <a:r>
              <a:rPr lang="en-US" sz="2400" dirty="0" smtClean="0">
                <a:solidFill>
                  <a:schemeClr val="bg2"/>
                </a:solidFill>
              </a:rPr>
              <a:t>If in any doubt, contact the staff of the editorial office, who will always be happy to help. </a:t>
            </a:r>
          </a:p>
          <a:p>
            <a:endParaRPr lang="en-US" sz="2400" dirty="0">
              <a:solidFill>
                <a:schemeClr val="bg2"/>
              </a:solidFill>
            </a:endParaRPr>
          </a:p>
        </p:txBody>
      </p:sp>
    </p:spTree>
    <p:extLst>
      <p:ext uri="{BB962C8B-B14F-4D97-AF65-F5344CB8AC3E}">
        <p14:creationId xmlns:p14="http://schemas.microsoft.com/office/powerpoint/2010/main" xmlns="" val="20002739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9551" y="412122"/>
            <a:ext cx="6645497" cy="584775"/>
          </a:xfrm>
          <a:prstGeom prst="rect">
            <a:avLst/>
          </a:prstGeom>
          <a:noFill/>
        </p:spPr>
        <p:txBody>
          <a:bodyPr wrap="square" rtlCol="0">
            <a:spAutoFit/>
          </a:bodyPr>
          <a:lstStyle/>
          <a:p>
            <a:r>
              <a:rPr lang="en-US" sz="3200" b="1" dirty="0" smtClean="0"/>
              <a:t>Guidelines for author submission</a:t>
            </a:r>
            <a:endParaRPr lang="en-US" sz="3200" b="1" dirty="0"/>
          </a:p>
        </p:txBody>
      </p:sp>
      <p:sp>
        <p:nvSpPr>
          <p:cNvPr id="5" name="TextBox 4"/>
          <p:cNvSpPr txBox="1"/>
          <p:nvPr/>
        </p:nvSpPr>
        <p:spPr>
          <a:xfrm>
            <a:off x="579551" y="1300770"/>
            <a:ext cx="11165983" cy="4524315"/>
          </a:xfrm>
          <a:prstGeom prst="rect">
            <a:avLst/>
          </a:prstGeom>
          <a:noFill/>
        </p:spPr>
        <p:txBody>
          <a:bodyPr wrap="square" rtlCol="0">
            <a:spAutoFit/>
          </a:bodyPr>
          <a:lstStyle/>
          <a:p>
            <a:pPr algn="just">
              <a:lnSpc>
                <a:spcPct val="150000"/>
              </a:lnSpc>
            </a:pPr>
            <a:r>
              <a:rPr lang="en-US" sz="2400" dirty="0" smtClean="0">
                <a:solidFill>
                  <a:srgbClr val="0070C0"/>
                </a:solidFill>
              </a:rPr>
              <a:t>Terminology and required items may be slightly different depending on the system the journal uses. </a:t>
            </a:r>
          </a:p>
          <a:p>
            <a:pPr algn="just">
              <a:lnSpc>
                <a:spcPct val="150000"/>
              </a:lnSpc>
            </a:pPr>
            <a:r>
              <a:rPr lang="en-US" sz="2400" dirty="0" smtClean="0">
                <a:solidFill>
                  <a:srgbClr val="0070C0"/>
                </a:solidFill>
              </a:rPr>
              <a:t>The terms are usually similar and easily identifiable, however, the individual journal's </a:t>
            </a:r>
            <a:r>
              <a:rPr lang="en-US" sz="2400" b="1" u="sng" dirty="0" smtClean="0">
                <a:solidFill>
                  <a:srgbClr val="0070C0"/>
                </a:solidFill>
              </a:rPr>
              <a:t>“instructions for authors”</a:t>
            </a:r>
            <a:r>
              <a:rPr lang="en-US" sz="2400" dirty="0" smtClean="0">
                <a:solidFill>
                  <a:srgbClr val="0070C0"/>
                </a:solidFill>
              </a:rPr>
              <a:t> should always be read before submission.</a:t>
            </a:r>
          </a:p>
          <a:p>
            <a:pPr marL="342900" indent="-342900" algn="just">
              <a:lnSpc>
                <a:spcPct val="150000"/>
              </a:lnSpc>
              <a:buAutoNum type="arabicPeriod"/>
            </a:pPr>
            <a:endParaRPr lang="en-US" sz="2400" dirty="0" smtClean="0"/>
          </a:p>
          <a:p>
            <a:pPr marL="342900" indent="-342900" algn="just">
              <a:lnSpc>
                <a:spcPct val="150000"/>
              </a:lnSpc>
              <a:buAutoNum type="arabicPeriod"/>
            </a:pPr>
            <a:r>
              <a:rPr lang="en-US" sz="2400" dirty="0" smtClean="0"/>
              <a:t>Access the website via the URL by using a unique user identifier and password</a:t>
            </a:r>
          </a:p>
          <a:p>
            <a:pPr marL="342900" indent="-342900" algn="just">
              <a:lnSpc>
                <a:spcPct val="150000"/>
              </a:lnSpc>
              <a:buAutoNum type="arabicPeriod"/>
            </a:pPr>
            <a:r>
              <a:rPr lang="en-US" sz="2400" dirty="0"/>
              <a:t> </a:t>
            </a:r>
            <a:r>
              <a:rPr lang="en-US" sz="2400" dirty="0" smtClean="0"/>
              <a:t>Enter the author submission area</a:t>
            </a:r>
          </a:p>
          <a:p>
            <a:pPr marL="342900" indent="-342900" algn="just">
              <a:lnSpc>
                <a:spcPct val="150000"/>
              </a:lnSpc>
              <a:buAutoNum type="arabicPeriod"/>
            </a:pPr>
            <a:r>
              <a:rPr lang="en-US" sz="2400" dirty="0" smtClean="0"/>
              <a:t>Choose the “ submit a new manuscript” link</a:t>
            </a:r>
          </a:p>
        </p:txBody>
      </p:sp>
    </p:spTree>
    <p:extLst>
      <p:ext uri="{BB962C8B-B14F-4D97-AF65-F5344CB8AC3E}">
        <p14:creationId xmlns:p14="http://schemas.microsoft.com/office/powerpoint/2010/main" xmlns="" val="27869919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78810"/>
            <a:ext cx="9144000" cy="2046923"/>
          </a:xfrm>
        </p:spPr>
        <p:txBody>
          <a:bodyPr>
            <a:noAutofit/>
          </a:bodyPr>
          <a:lstStyle/>
          <a:p>
            <a:pPr>
              <a:lnSpc>
                <a:spcPct val="100000"/>
              </a:lnSpc>
            </a:pPr>
            <a:r>
              <a:rPr lang="en-US" sz="9600" b="1" dirty="0" smtClean="0">
                <a:solidFill>
                  <a:srgbClr val="002060"/>
                </a:solidFill>
              </a:rPr>
              <a:t>How to submit?</a:t>
            </a:r>
            <a:endParaRPr lang="en-US" sz="9600" b="1" dirty="0">
              <a:solidFill>
                <a:srgbClr val="002060"/>
              </a:solidFill>
            </a:endParaRPr>
          </a:p>
        </p:txBody>
      </p:sp>
      <p:sp>
        <p:nvSpPr>
          <p:cNvPr id="3" name="Subtitle 2"/>
          <p:cNvSpPr>
            <a:spLocks noGrp="1"/>
          </p:cNvSpPr>
          <p:nvPr>
            <p:ph type="subTitle" idx="1"/>
          </p:nvPr>
        </p:nvSpPr>
        <p:spPr>
          <a:xfrm>
            <a:off x="1524000" y="3461657"/>
            <a:ext cx="9144000" cy="1796143"/>
          </a:xfrm>
        </p:spPr>
        <p:txBody>
          <a:bodyPr/>
          <a:lstStyle/>
          <a:p>
            <a:r>
              <a:rPr lang="en-US" b="1" dirty="0" err="1" smtClean="0">
                <a:solidFill>
                  <a:srgbClr val="002060"/>
                </a:solidFill>
              </a:rPr>
              <a:t>Golaleh</a:t>
            </a:r>
            <a:r>
              <a:rPr lang="en-US" b="1" dirty="0" smtClean="0">
                <a:solidFill>
                  <a:srgbClr val="002060"/>
                </a:solidFill>
              </a:rPr>
              <a:t> </a:t>
            </a:r>
            <a:r>
              <a:rPr lang="en-US" b="1" dirty="0" err="1" smtClean="0">
                <a:solidFill>
                  <a:srgbClr val="002060"/>
                </a:solidFill>
              </a:rPr>
              <a:t>Asghari</a:t>
            </a:r>
            <a:endParaRPr lang="en-US" b="1" dirty="0" smtClean="0">
              <a:solidFill>
                <a:srgbClr val="002060"/>
              </a:solidFill>
            </a:endParaRPr>
          </a:p>
          <a:p>
            <a:r>
              <a:rPr lang="en-US" sz="2000" dirty="0" smtClean="0">
                <a:solidFill>
                  <a:srgbClr val="002060"/>
                </a:solidFill>
              </a:rPr>
              <a:t>Nutrition and Endocrine Research Center, Research Institute for Endocrine Sciences, </a:t>
            </a:r>
            <a:r>
              <a:rPr lang="en-US" sz="2000" dirty="0" err="1" smtClean="0">
                <a:solidFill>
                  <a:srgbClr val="002060"/>
                </a:solidFill>
              </a:rPr>
              <a:t>Shahid</a:t>
            </a:r>
            <a:r>
              <a:rPr lang="en-US" sz="2000" dirty="0" smtClean="0">
                <a:solidFill>
                  <a:srgbClr val="002060"/>
                </a:solidFill>
              </a:rPr>
              <a:t> </a:t>
            </a:r>
            <a:r>
              <a:rPr lang="en-US" sz="2000" dirty="0" err="1" smtClean="0">
                <a:solidFill>
                  <a:srgbClr val="002060"/>
                </a:solidFill>
              </a:rPr>
              <a:t>Beheshti</a:t>
            </a:r>
            <a:r>
              <a:rPr lang="en-US" sz="2000" dirty="0" smtClean="0">
                <a:solidFill>
                  <a:srgbClr val="002060"/>
                </a:solidFill>
              </a:rPr>
              <a:t> University of Medical </a:t>
            </a:r>
            <a:r>
              <a:rPr lang="en-US" sz="2000" dirty="0" err="1" smtClean="0">
                <a:solidFill>
                  <a:srgbClr val="002060"/>
                </a:solidFill>
              </a:rPr>
              <a:t>Scinces</a:t>
            </a:r>
            <a:endParaRPr lang="en-US" sz="2000" dirty="0" smtClean="0">
              <a:solidFill>
                <a:srgbClr val="002060"/>
              </a:solidFill>
            </a:endParaRPr>
          </a:p>
        </p:txBody>
      </p:sp>
      <p:cxnSp>
        <p:nvCxnSpPr>
          <p:cNvPr id="5" name="Straight Connector 4"/>
          <p:cNvCxnSpPr/>
          <p:nvPr/>
        </p:nvCxnSpPr>
        <p:spPr>
          <a:xfrm>
            <a:off x="1700468" y="2481943"/>
            <a:ext cx="8595360" cy="0"/>
          </a:xfrm>
          <a:prstGeom prst="line">
            <a:avLst/>
          </a:prstGeom>
          <a:ln w="38100">
            <a:solidFill>
              <a:srgbClr val="002060"/>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xmlns="" val="11082299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DELL\AppData\Local\Temp\Rar$DRa0.659\images2\Capture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230593"/>
            <a:ext cx="12192000" cy="439681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738895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DELL\AppData\Local\Temp\Rar$DRa0.670\images2\Capture2.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43188" y="515158"/>
            <a:ext cx="10148551" cy="5598352"/>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ounded Rectangle 2"/>
          <p:cNvSpPr/>
          <p:nvPr/>
        </p:nvSpPr>
        <p:spPr>
          <a:xfrm>
            <a:off x="7145383" y="966651"/>
            <a:ext cx="1175657" cy="313509"/>
          </a:xfrm>
          <a:prstGeom prst="roundRect">
            <a:avLst/>
          </a:prstGeom>
          <a:noFill/>
          <a:ln w="381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5455920" y="1828800"/>
            <a:ext cx="1807028" cy="261258"/>
          </a:xfrm>
          <a:prstGeom prst="roundRect">
            <a:avLst/>
          </a:prstGeom>
          <a:noFill/>
          <a:ln w="381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9470574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7424"/>
            <a:ext cx="10515600" cy="1111140"/>
          </a:xfrm>
        </p:spPr>
        <p:txBody>
          <a:bodyPr/>
          <a:lstStyle/>
          <a:p>
            <a:r>
              <a:rPr lang="en-US" b="1" dirty="0">
                <a:solidFill>
                  <a:srgbClr val="002060"/>
                </a:solidFill>
              </a:rPr>
              <a:t>Guidelines for author </a:t>
            </a:r>
            <a:r>
              <a:rPr lang="en-US" b="1" dirty="0" smtClean="0">
                <a:solidFill>
                  <a:srgbClr val="002060"/>
                </a:solidFill>
              </a:rPr>
              <a:t>submission</a:t>
            </a:r>
            <a:endParaRPr lang="en-US" dirty="0"/>
          </a:p>
        </p:txBody>
      </p:sp>
      <p:sp>
        <p:nvSpPr>
          <p:cNvPr id="3" name="Content Placeholder 2"/>
          <p:cNvSpPr>
            <a:spLocks noGrp="1"/>
          </p:cNvSpPr>
          <p:nvPr>
            <p:ph idx="1"/>
          </p:nvPr>
        </p:nvSpPr>
        <p:spPr>
          <a:xfrm>
            <a:off x="838200" y="1043189"/>
            <a:ext cx="10515600" cy="5460640"/>
          </a:xfrm>
        </p:spPr>
        <p:txBody>
          <a:bodyPr>
            <a:normAutofit/>
          </a:bodyPr>
          <a:lstStyle/>
          <a:p>
            <a:pPr marL="0" indent="0">
              <a:lnSpc>
                <a:spcPct val="100000"/>
              </a:lnSpc>
              <a:buNone/>
            </a:pPr>
            <a:r>
              <a:rPr lang="en-US" dirty="0"/>
              <a:t>4. Enter the manuscript </a:t>
            </a:r>
            <a:r>
              <a:rPr lang="en-US" dirty="0" smtClean="0"/>
              <a:t>meta-data:</a:t>
            </a:r>
          </a:p>
          <a:p>
            <a:pPr lvl="1">
              <a:lnSpc>
                <a:spcPct val="100000"/>
              </a:lnSpc>
              <a:buFont typeface="Wingdings" panose="05000000000000000000" pitchFamily="2" charset="2"/>
              <a:buChar char="ü"/>
            </a:pPr>
            <a:r>
              <a:rPr lang="en-US" dirty="0" smtClean="0"/>
              <a:t>number </a:t>
            </a:r>
            <a:r>
              <a:rPr lang="en-US" dirty="0"/>
              <a:t>of authors, </a:t>
            </a:r>
            <a:endParaRPr lang="en-US" dirty="0" smtClean="0"/>
          </a:p>
          <a:p>
            <a:pPr lvl="1">
              <a:lnSpc>
                <a:spcPct val="100000"/>
              </a:lnSpc>
              <a:buFont typeface="Wingdings" panose="05000000000000000000" pitchFamily="2" charset="2"/>
              <a:buChar char="ü"/>
            </a:pPr>
            <a:r>
              <a:rPr lang="en-US" dirty="0" smtClean="0"/>
              <a:t>type </a:t>
            </a:r>
            <a:r>
              <a:rPr lang="en-US" dirty="0"/>
              <a:t>of article, </a:t>
            </a:r>
            <a:endParaRPr lang="en-US" dirty="0" smtClean="0"/>
          </a:p>
          <a:p>
            <a:pPr lvl="1">
              <a:lnSpc>
                <a:spcPct val="100000"/>
              </a:lnSpc>
              <a:buFont typeface="Wingdings" panose="05000000000000000000" pitchFamily="2" charset="2"/>
              <a:buChar char="ü"/>
            </a:pPr>
            <a:r>
              <a:rPr lang="en-US" dirty="0" smtClean="0"/>
              <a:t>title</a:t>
            </a:r>
            <a:r>
              <a:rPr lang="en-US" dirty="0"/>
              <a:t>, </a:t>
            </a:r>
            <a:endParaRPr lang="en-US" dirty="0" smtClean="0"/>
          </a:p>
          <a:p>
            <a:pPr lvl="1">
              <a:lnSpc>
                <a:spcPct val="100000"/>
              </a:lnSpc>
              <a:buFont typeface="Wingdings" panose="05000000000000000000" pitchFamily="2" charset="2"/>
              <a:buChar char="ü"/>
            </a:pPr>
            <a:r>
              <a:rPr lang="en-US" dirty="0" smtClean="0"/>
              <a:t>manuscript </a:t>
            </a:r>
            <a:r>
              <a:rPr lang="en-US" dirty="0"/>
              <a:t>keywords, </a:t>
            </a:r>
            <a:endParaRPr lang="en-US" dirty="0" smtClean="0"/>
          </a:p>
          <a:p>
            <a:pPr lvl="1">
              <a:lnSpc>
                <a:spcPct val="100000"/>
              </a:lnSpc>
              <a:buFont typeface="Wingdings" panose="05000000000000000000" pitchFamily="2" charset="2"/>
              <a:buChar char="ü"/>
            </a:pPr>
            <a:r>
              <a:rPr lang="en-US" dirty="0" smtClean="0"/>
              <a:t>abstract</a:t>
            </a:r>
            <a:r>
              <a:rPr lang="en-US" dirty="0"/>
              <a:t>, </a:t>
            </a:r>
            <a:endParaRPr lang="en-US" dirty="0" smtClean="0"/>
          </a:p>
          <a:p>
            <a:pPr lvl="1">
              <a:lnSpc>
                <a:spcPct val="100000"/>
              </a:lnSpc>
              <a:buFont typeface="Wingdings" panose="05000000000000000000" pitchFamily="2" charset="2"/>
              <a:buChar char="ü"/>
            </a:pPr>
            <a:r>
              <a:rPr lang="en-US" dirty="0" smtClean="0"/>
              <a:t>cover </a:t>
            </a:r>
            <a:r>
              <a:rPr lang="en-US" dirty="0"/>
              <a:t>letter to the editors, </a:t>
            </a:r>
            <a:endParaRPr lang="en-US" dirty="0" smtClean="0"/>
          </a:p>
          <a:p>
            <a:pPr lvl="1">
              <a:lnSpc>
                <a:spcPct val="100000"/>
              </a:lnSpc>
              <a:buFont typeface="Wingdings" panose="05000000000000000000" pitchFamily="2" charset="2"/>
              <a:buChar char="ü"/>
            </a:pPr>
            <a:r>
              <a:rPr lang="en-US" dirty="0" smtClean="0"/>
              <a:t>author </a:t>
            </a:r>
            <a:r>
              <a:rPr lang="en-US" dirty="0"/>
              <a:t>details, </a:t>
            </a:r>
            <a:endParaRPr lang="en-US" dirty="0" smtClean="0"/>
          </a:p>
          <a:p>
            <a:pPr lvl="1">
              <a:lnSpc>
                <a:spcPct val="100000"/>
              </a:lnSpc>
              <a:buFont typeface="Wingdings" panose="05000000000000000000" pitchFamily="2" charset="2"/>
              <a:buChar char="ü"/>
            </a:pPr>
            <a:r>
              <a:rPr lang="en-US" dirty="0" smtClean="0"/>
              <a:t>suggested </a:t>
            </a:r>
            <a:r>
              <a:rPr lang="en-US" dirty="0"/>
              <a:t>reviews' names, </a:t>
            </a:r>
            <a:endParaRPr lang="en-US" dirty="0" smtClean="0"/>
          </a:p>
          <a:p>
            <a:pPr lvl="1">
              <a:lnSpc>
                <a:spcPct val="100000"/>
              </a:lnSpc>
              <a:buFont typeface="Wingdings" panose="05000000000000000000" pitchFamily="2" charset="2"/>
              <a:buChar char="ü"/>
            </a:pPr>
            <a:r>
              <a:rPr lang="en-US" dirty="0" smtClean="0"/>
              <a:t>word </a:t>
            </a:r>
            <a:r>
              <a:rPr lang="en-US" dirty="0"/>
              <a:t>count. </a:t>
            </a:r>
            <a:endParaRPr lang="en-US" dirty="0" smtClean="0"/>
          </a:p>
          <a:p>
            <a:pPr marL="0" indent="0">
              <a:lnSpc>
                <a:spcPct val="100000"/>
              </a:lnSpc>
              <a:buNone/>
            </a:pPr>
            <a:r>
              <a:rPr lang="en-US" dirty="0" smtClean="0"/>
              <a:t>Most </a:t>
            </a:r>
            <a:r>
              <a:rPr lang="en-US" dirty="0"/>
              <a:t>journals ask for extra information, but this is usually explained in the instructions for authors and on the submission pages</a:t>
            </a:r>
            <a:r>
              <a:rPr lang="en-US" dirty="0" smtClean="0"/>
              <a:t>.</a:t>
            </a:r>
            <a:endParaRPr lang="en-US" dirty="0"/>
          </a:p>
        </p:txBody>
      </p:sp>
    </p:spTree>
    <p:extLst>
      <p:ext uri="{BB962C8B-B14F-4D97-AF65-F5344CB8AC3E}">
        <p14:creationId xmlns:p14="http://schemas.microsoft.com/office/powerpoint/2010/main" xmlns="" val="29804120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DELL\AppData\Local\Temp\Rar$DRa0.711\images2\Capture3.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36372" y="759854"/>
            <a:ext cx="9362941" cy="529321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303677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DELL\AppData\Local\Temp\Rar$DRa0.437\images2\Capture4.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65166" y="708339"/>
            <a:ext cx="9658551" cy="544776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756445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DELL\AppData\Local\Temp\Rar$DRa0.921\images2\Capture5.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56066" y="502273"/>
            <a:ext cx="9762186" cy="576973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853494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DELL\AppData\Local\Temp\Rar$DRa0.229\images2\Capture6.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65161" y="592428"/>
            <a:ext cx="9324304" cy="54864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865569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DELL\AppData\Local\Temp\Rar$DRa0.341\images2\Capture7.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3437" y="489398"/>
            <a:ext cx="10525125" cy="606594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789334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DELL\AppData\Local\Temp\Rar$DRa0.071\images2\Capture8.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42962" y="500062"/>
            <a:ext cx="10506075" cy="58578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608992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DELL\AppData\Local\Temp\Rar$DRa0.374\images2\Capture9.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2000" y="461962"/>
            <a:ext cx="10668000" cy="59340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063813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There are 7 stages in your journey</a:t>
            </a:r>
            <a:endParaRPr lang="en-US" dirty="0"/>
          </a:p>
        </p:txBody>
      </p:sp>
      <p:sp>
        <p:nvSpPr>
          <p:cNvPr id="3" name="Content Placeholder 2"/>
          <p:cNvSpPr>
            <a:spLocks noGrp="1"/>
          </p:cNvSpPr>
          <p:nvPr>
            <p:ph idx="1"/>
          </p:nvPr>
        </p:nvSpPr>
        <p:spPr>
          <a:xfrm>
            <a:off x="838200" y="1584102"/>
            <a:ext cx="10515600" cy="4695893"/>
          </a:xfrm>
        </p:spPr>
        <p:txBody>
          <a:bodyPr>
            <a:normAutofit fontScale="92500" lnSpcReduction="20000"/>
          </a:bodyPr>
          <a:lstStyle/>
          <a:p>
            <a:pPr marL="552450" indent="-552450">
              <a:lnSpc>
                <a:spcPct val="150000"/>
              </a:lnSpc>
              <a:buFont typeface="Wingdings" panose="05000000000000000000" pitchFamily="2" charset="2"/>
              <a:buAutoNum type="arabicPeriod"/>
            </a:pPr>
            <a:r>
              <a:rPr lang="en-US" altLang="en-US" dirty="0" smtClean="0"/>
              <a:t>Choose your topic</a:t>
            </a:r>
          </a:p>
          <a:p>
            <a:pPr marL="552450" indent="-552450">
              <a:lnSpc>
                <a:spcPct val="150000"/>
              </a:lnSpc>
              <a:buFont typeface="Wingdings" panose="05000000000000000000" pitchFamily="2" charset="2"/>
              <a:buAutoNum type="arabicPeriod"/>
            </a:pPr>
            <a:r>
              <a:rPr lang="en-US" altLang="en-US" dirty="0" smtClean="0"/>
              <a:t>Research your topic</a:t>
            </a:r>
          </a:p>
          <a:p>
            <a:pPr marL="552450" indent="-552450">
              <a:lnSpc>
                <a:spcPct val="150000"/>
              </a:lnSpc>
              <a:buFont typeface="Wingdings" panose="05000000000000000000" pitchFamily="2" charset="2"/>
              <a:buAutoNum type="arabicPeriod"/>
            </a:pPr>
            <a:r>
              <a:rPr lang="en-US" altLang="en-US" dirty="0" smtClean="0"/>
              <a:t>Plan a program of research</a:t>
            </a:r>
          </a:p>
          <a:p>
            <a:pPr marL="552450" indent="-552450">
              <a:lnSpc>
                <a:spcPct val="150000"/>
              </a:lnSpc>
              <a:buFont typeface="Wingdings" panose="05000000000000000000" pitchFamily="2" charset="2"/>
              <a:buAutoNum type="arabicPeriod"/>
            </a:pPr>
            <a:r>
              <a:rPr lang="en-US" altLang="en-US" dirty="0" smtClean="0"/>
              <a:t>Choose the journal</a:t>
            </a:r>
          </a:p>
          <a:p>
            <a:pPr marL="552450" indent="-552450">
              <a:lnSpc>
                <a:spcPct val="150000"/>
              </a:lnSpc>
              <a:buFont typeface="Wingdings" panose="05000000000000000000" pitchFamily="2" charset="2"/>
              <a:buAutoNum type="arabicPeriod"/>
            </a:pPr>
            <a:r>
              <a:rPr lang="en-US" altLang="en-US" sz="3000" b="1" u="sng" dirty="0" smtClean="0">
                <a:solidFill>
                  <a:srgbClr val="FF0000"/>
                </a:solidFill>
              </a:rPr>
              <a:t>Prepare your paper</a:t>
            </a:r>
          </a:p>
          <a:p>
            <a:pPr marL="552450" indent="-552450">
              <a:lnSpc>
                <a:spcPct val="150000"/>
              </a:lnSpc>
              <a:buFont typeface="Wingdings" panose="05000000000000000000" pitchFamily="2" charset="2"/>
              <a:buAutoNum type="arabicPeriod"/>
            </a:pPr>
            <a:r>
              <a:rPr lang="en-US" altLang="en-US" dirty="0" smtClean="0"/>
              <a:t>The journal responds…</a:t>
            </a:r>
          </a:p>
          <a:p>
            <a:pPr marL="552450" indent="-552450">
              <a:lnSpc>
                <a:spcPct val="150000"/>
              </a:lnSpc>
              <a:buFont typeface="Wingdings" panose="05000000000000000000" pitchFamily="2" charset="2"/>
              <a:buAutoNum type="arabicPeriod"/>
            </a:pPr>
            <a:r>
              <a:rPr lang="en-US" altLang="en-US" dirty="0" smtClean="0"/>
              <a:t>Starting again on another topic</a:t>
            </a:r>
          </a:p>
        </p:txBody>
      </p:sp>
    </p:spTree>
    <p:extLst>
      <p:ext uri="{BB962C8B-B14F-4D97-AF65-F5344CB8AC3E}">
        <p14:creationId xmlns:p14="http://schemas.microsoft.com/office/powerpoint/2010/main" xmlns="" val="9633429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DELL\AppData\Local\Temp\Rar$DRa0.475\images2\Capture10.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30310" y="437881"/>
            <a:ext cx="10097035" cy="579549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919530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DELL\AppData\Local\Temp\Rar$DRa0.386\images2\Capture1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16675" y="412124"/>
            <a:ext cx="9362941" cy="569816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101565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DELL\AppData\Local\Temp\Rar$DRa0.101\images2\Capture12.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12890" y="502276"/>
            <a:ext cx="8809149" cy="560801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582200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DELL\AppData\Local\Temp\Rar$DRa0.549\images2\Capture13.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32586" y="618187"/>
            <a:ext cx="8950817" cy="583412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341594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DELL\AppData\Local\Temp\Rar$DRa0.403\images2\Capture14.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702442"/>
            <a:ext cx="12192000" cy="545311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40546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3" descr="C:\Users\DELL\AppData\Local\Temp\Rar$DRa0.352\images2\Capture16.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40158" y="669702"/>
            <a:ext cx="9942490" cy="527919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596586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Users\DELL\AppData\Local\Temp\Rar$DRa0.940\images2\Capture17.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59099" y="528034"/>
            <a:ext cx="9672033" cy="560606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671767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Users\DELL\AppData\Local\Temp\Rar$DRa0.156\images2\Capture18.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26524" y="428625"/>
            <a:ext cx="9504608" cy="60007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409239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2060"/>
                </a:solidFill>
              </a:rPr>
              <a:t>Guidelines for author </a:t>
            </a:r>
            <a:r>
              <a:rPr lang="en-US" b="1" dirty="0" smtClean="0">
                <a:solidFill>
                  <a:srgbClr val="002060"/>
                </a:solidFill>
              </a:rPr>
              <a:t>submission</a:t>
            </a:r>
            <a:endParaRPr lang="en-US" dirty="0"/>
          </a:p>
        </p:txBody>
      </p:sp>
      <p:sp>
        <p:nvSpPr>
          <p:cNvPr id="3" name="Content Placeholder 2"/>
          <p:cNvSpPr>
            <a:spLocks noGrp="1"/>
          </p:cNvSpPr>
          <p:nvPr>
            <p:ph idx="1"/>
          </p:nvPr>
        </p:nvSpPr>
        <p:spPr>
          <a:xfrm>
            <a:off x="838200" y="1606731"/>
            <a:ext cx="10515600" cy="4570232"/>
          </a:xfrm>
        </p:spPr>
        <p:txBody>
          <a:bodyPr>
            <a:normAutofit lnSpcReduction="10000"/>
          </a:bodyPr>
          <a:lstStyle/>
          <a:p>
            <a:pPr algn="just">
              <a:lnSpc>
                <a:spcPct val="150000"/>
              </a:lnSpc>
              <a:buNone/>
            </a:pPr>
            <a:r>
              <a:rPr lang="en-US" dirty="0"/>
              <a:t>5. Enter the number of files you are uploading. This consists of one file for the actual article plus the number of image files associated with the manuscript.</a:t>
            </a:r>
          </a:p>
          <a:p>
            <a:pPr algn="just">
              <a:lnSpc>
                <a:spcPct val="150000"/>
              </a:lnSpc>
              <a:buNone/>
            </a:pPr>
            <a:r>
              <a:rPr lang="en-US" dirty="0"/>
              <a:t>6. Search on your computer for your manuscript files and enter the pathway  into the appropriate field </a:t>
            </a:r>
            <a:r>
              <a:rPr lang="en-US" dirty="0" smtClean="0"/>
              <a:t>for example: </a:t>
            </a:r>
            <a:r>
              <a:rPr lang="en-US" dirty="0"/>
              <a:t>c:/my documents/manuscript title)</a:t>
            </a:r>
          </a:p>
          <a:p>
            <a:pPr algn="just">
              <a:lnSpc>
                <a:spcPct val="150000"/>
              </a:lnSpc>
              <a:buNone/>
            </a:pPr>
            <a:r>
              <a:rPr lang="en-US" dirty="0"/>
              <a:t>7. Follow the system's guidance to “upload” the article to the website.</a:t>
            </a:r>
          </a:p>
          <a:p>
            <a:endParaRPr lang="en-US" dirty="0"/>
          </a:p>
        </p:txBody>
      </p:sp>
    </p:spTree>
    <p:extLst>
      <p:ext uri="{BB962C8B-B14F-4D97-AF65-F5344CB8AC3E}">
        <p14:creationId xmlns:p14="http://schemas.microsoft.com/office/powerpoint/2010/main" xmlns="" val="33319465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Users\DELL\AppData\Local\Temp\Rar$DRa0.125\images2\Capture19.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23975" y="576262"/>
            <a:ext cx="9544050" cy="57054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565884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Stage 5</a:t>
            </a:r>
            <a:br>
              <a:rPr lang="en-US" altLang="en-US" dirty="0" smtClean="0"/>
            </a:br>
            <a:r>
              <a:rPr lang="en-US" altLang="en-US" dirty="0" smtClean="0"/>
              <a:t>Prepare your manuscript</a:t>
            </a:r>
            <a:endParaRPr lang="en-US" dirty="0"/>
          </a:p>
        </p:txBody>
      </p:sp>
      <p:sp>
        <p:nvSpPr>
          <p:cNvPr id="3" name="Content Placeholder 2"/>
          <p:cNvSpPr>
            <a:spLocks noGrp="1"/>
          </p:cNvSpPr>
          <p:nvPr>
            <p:ph idx="1"/>
          </p:nvPr>
        </p:nvSpPr>
        <p:spPr>
          <a:xfrm>
            <a:off x="799564" y="1606684"/>
            <a:ext cx="10515600" cy="4755480"/>
          </a:xfrm>
        </p:spPr>
        <p:txBody>
          <a:bodyPr>
            <a:normAutofit/>
          </a:bodyPr>
          <a:lstStyle/>
          <a:p>
            <a:pPr>
              <a:lnSpc>
                <a:spcPct val="150000"/>
              </a:lnSpc>
            </a:pPr>
            <a:r>
              <a:rPr lang="en-US" altLang="en-US" dirty="0" smtClean="0"/>
              <a:t>Adopt  the journal’s style</a:t>
            </a:r>
          </a:p>
          <a:p>
            <a:pPr>
              <a:lnSpc>
                <a:spcPct val="150000"/>
              </a:lnSpc>
            </a:pPr>
            <a:r>
              <a:rPr lang="en-US" altLang="en-US" dirty="0" smtClean="0"/>
              <a:t>Reference their authors</a:t>
            </a:r>
          </a:p>
          <a:p>
            <a:pPr>
              <a:lnSpc>
                <a:spcPct val="150000"/>
              </a:lnSpc>
            </a:pPr>
            <a:r>
              <a:rPr lang="en-US" altLang="en-US" dirty="0" smtClean="0"/>
              <a:t>Have two or three points and focus on them</a:t>
            </a:r>
          </a:p>
          <a:p>
            <a:pPr>
              <a:lnSpc>
                <a:spcPct val="150000"/>
              </a:lnSpc>
            </a:pPr>
            <a:r>
              <a:rPr lang="en-US" altLang="en-US" dirty="0" smtClean="0"/>
              <a:t>Simplify, simplify, simplify</a:t>
            </a:r>
          </a:p>
          <a:p>
            <a:pPr>
              <a:lnSpc>
                <a:spcPct val="150000"/>
              </a:lnSpc>
            </a:pPr>
            <a:r>
              <a:rPr lang="en-US" altLang="en-US" dirty="0" smtClean="0"/>
              <a:t>Write your abstract--then rewrite it at the end</a:t>
            </a:r>
          </a:p>
          <a:p>
            <a:pPr>
              <a:lnSpc>
                <a:spcPct val="150000"/>
              </a:lnSpc>
            </a:pPr>
            <a:r>
              <a:rPr lang="en-US" altLang="en-US" dirty="0" smtClean="0"/>
              <a:t>Get help from a copy editor and your friends</a:t>
            </a:r>
          </a:p>
        </p:txBody>
      </p:sp>
    </p:spTree>
    <p:extLst>
      <p:ext uri="{BB962C8B-B14F-4D97-AF65-F5344CB8AC3E}">
        <p14:creationId xmlns:p14="http://schemas.microsoft.com/office/powerpoint/2010/main" xmlns="" val="153873994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Users\DELL\AppData\Local\Temp\Rar$DRa0.956\images2\Capture20.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83346" y="1237976"/>
            <a:ext cx="8126569" cy="458326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667964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C:\Users\DELL\AppData\Local\Temp\Rar$DRa0.100\images2\Capture2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654423"/>
            <a:ext cx="12192000" cy="554915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513018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C:\Users\DELL\AppData\Local\Temp\Rar$DRa0.459\images2\Capture22.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71637" y="781050"/>
            <a:ext cx="8848725" cy="52959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911429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Users\DELL\AppData\Local\Temp\Rar$DRa0.367\images2\Capture23.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075764"/>
            <a:ext cx="12192000" cy="470647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406374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C:\Users\DELL\AppData\Local\Temp\Rar$DRa0.237\images2\Capture24.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52282" y="618186"/>
            <a:ext cx="9311425" cy="514443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313834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2060"/>
                </a:solidFill>
              </a:rPr>
              <a:t>Guidelines for author </a:t>
            </a:r>
            <a:r>
              <a:rPr lang="en-US" b="1" dirty="0" smtClean="0">
                <a:solidFill>
                  <a:srgbClr val="002060"/>
                </a:solidFill>
              </a:rPr>
              <a:t>submission</a:t>
            </a:r>
            <a:endParaRPr lang="en-US" dirty="0"/>
          </a:p>
        </p:txBody>
      </p:sp>
      <p:sp>
        <p:nvSpPr>
          <p:cNvPr id="3" name="Content Placeholder 2"/>
          <p:cNvSpPr>
            <a:spLocks noGrp="1"/>
          </p:cNvSpPr>
          <p:nvPr>
            <p:ph idx="1"/>
          </p:nvPr>
        </p:nvSpPr>
        <p:spPr>
          <a:xfrm>
            <a:off x="683653" y="1516531"/>
            <a:ext cx="10515600" cy="5103209"/>
          </a:xfrm>
        </p:spPr>
        <p:txBody>
          <a:bodyPr>
            <a:normAutofit fontScale="92500" lnSpcReduction="20000"/>
          </a:bodyPr>
          <a:lstStyle/>
          <a:p>
            <a:pPr algn="just">
              <a:lnSpc>
                <a:spcPct val="150000"/>
              </a:lnSpc>
              <a:buNone/>
            </a:pPr>
            <a:r>
              <a:rPr lang="en-US" dirty="0"/>
              <a:t>8. The article is converted automatically into a pdf. This is mainly for reviewing purposes and accessibility issues. The pdf file size is smaller than standard word processing and image files, and the software required to view it </a:t>
            </a:r>
            <a:r>
              <a:rPr lang="en-US" dirty="0" smtClean="0"/>
              <a:t>is </a:t>
            </a:r>
            <a:r>
              <a:rPr lang="en-US" dirty="0"/>
              <a:t>a standard piece of software easily obtained free of charge from the web( </a:t>
            </a:r>
            <a:r>
              <a:rPr lang="en-US" dirty="0">
                <a:hlinkClick r:id="rId2"/>
              </a:rPr>
              <a:t>http://www.adobe.com</a:t>
            </a:r>
            <a:r>
              <a:rPr lang="en-US" dirty="0"/>
              <a:t>).</a:t>
            </a:r>
          </a:p>
          <a:p>
            <a:pPr algn="just">
              <a:lnSpc>
                <a:spcPct val="150000"/>
              </a:lnSpc>
              <a:buNone/>
            </a:pPr>
            <a:r>
              <a:rPr lang="en-US" dirty="0"/>
              <a:t>9. You then have the opportunity to view your submission before it is submitted formally to the journal. This allows you to make sure that what you are submitting is correct and of peer review standard. </a:t>
            </a:r>
          </a:p>
          <a:p>
            <a:pPr algn="just">
              <a:lnSpc>
                <a:spcPct val="150000"/>
              </a:lnSpc>
              <a:buNone/>
            </a:pPr>
            <a:r>
              <a:rPr lang="en-US" dirty="0"/>
              <a:t>Once approved, the article is then considered to be a formal submission.</a:t>
            </a:r>
          </a:p>
        </p:txBody>
      </p:sp>
    </p:spTree>
    <p:extLst>
      <p:ext uri="{BB962C8B-B14F-4D97-AF65-F5344CB8AC3E}">
        <p14:creationId xmlns:p14="http://schemas.microsoft.com/office/powerpoint/2010/main" xmlns="" val="32801158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C:\Users\DELL\AppData\Local\Temp\Rar$DRa0.370\images2\Capture26.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24075" y="1023937"/>
            <a:ext cx="7943850" cy="48101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740299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C:\Users\DELL\AppData\Local\Temp\Rar$DRa0.308\images2\Capture27.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811869"/>
            <a:ext cx="12192000" cy="523426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626197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C:\Users\DELL\AppData\Local\Temp\Rar$DRa0.143\images2\Capture28.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350818"/>
            <a:ext cx="12192000" cy="415636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105090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9855" y="476522"/>
            <a:ext cx="3103808" cy="461665"/>
          </a:xfrm>
          <a:prstGeom prst="rect">
            <a:avLst/>
          </a:prstGeom>
          <a:noFill/>
        </p:spPr>
        <p:txBody>
          <a:bodyPr wrap="square" rtlCol="0">
            <a:spAutoFit/>
          </a:bodyPr>
          <a:lstStyle/>
          <a:p>
            <a:r>
              <a:rPr lang="en-US" sz="2400" b="1" dirty="0" smtClean="0"/>
              <a:t>House style </a:t>
            </a:r>
            <a:endParaRPr lang="en-US" sz="2400" b="1" dirty="0"/>
          </a:p>
        </p:txBody>
      </p:sp>
      <p:sp>
        <p:nvSpPr>
          <p:cNvPr id="3" name="TextBox 2"/>
          <p:cNvSpPr txBox="1"/>
          <p:nvPr/>
        </p:nvSpPr>
        <p:spPr>
          <a:xfrm>
            <a:off x="759857" y="1068943"/>
            <a:ext cx="10522039" cy="5355312"/>
          </a:xfrm>
          <a:prstGeom prst="rect">
            <a:avLst/>
          </a:prstGeom>
          <a:noFill/>
        </p:spPr>
        <p:txBody>
          <a:bodyPr wrap="square" rtlCol="0">
            <a:spAutoFit/>
          </a:bodyPr>
          <a:lstStyle/>
          <a:p>
            <a:pPr algn="just">
              <a:lnSpc>
                <a:spcPct val="200000"/>
              </a:lnSpc>
            </a:pPr>
            <a:r>
              <a:rPr lang="en-US" dirty="0" smtClean="0">
                <a:solidFill>
                  <a:srgbClr val="002060"/>
                </a:solidFill>
              </a:rPr>
              <a:t>The journal to which you submit your manuscript may supply, or have available on its website, a style sheet that sets out some basic decisions the editors have made to get consistency in layout, punctuation, capitalization, terminology, and so on throughout the journal. For example, guidance in the </a:t>
            </a:r>
            <a:r>
              <a:rPr lang="en-US" i="1" dirty="0" smtClean="0">
                <a:solidFill>
                  <a:srgbClr val="002060"/>
                </a:solidFill>
              </a:rPr>
              <a:t>BMJ</a:t>
            </a:r>
            <a:r>
              <a:rPr lang="en-US" dirty="0" smtClean="0">
                <a:solidFill>
                  <a:srgbClr val="002060"/>
                </a:solidFill>
              </a:rPr>
              <a:t>'s “Essentials of style” (</a:t>
            </a:r>
            <a:r>
              <a:rPr lang="en-US" dirty="0" smtClean="0">
                <a:solidFill>
                  <a:srgbClr val="002060"/>
                </a:solidFill>
                <a:hlinkClick r:id="rId2"/>
              </a:rPr>
              <a:t>http://bmj.com/advice/</a:t>
            </a:r>
            <a:r>
              <a:rPr lang="en-US" dirty="0" smtClean="0">
                <a:solidFill>
                  <a:srgbClr val="002060"/>
                </a:solidFill>
              </a:rPr>
              <a:t> stylebook/basics.shtml) includes:</a:t>
            </a:r>
          </a:p>
          <a:p>
            <a:pPr marL="342900" indent="-342900" algn="just">
              <a:lnSpc>
                <a:spcPct val="200000"/>
              </a:lnSpc>
              <a:buAutoNum type="arabicPeriod"/>
            </a:pPr>
            <a:r>
              <a:rPr lang="en-US" dirty="0" smtClean="0"/>
              <a:t>Minimal hypertension – use hyphens only for words with non-, -type, and for adjectival phrases that include a preposition (one-off event, run-in trial). Not using hyphens will help you to avoid noun clusters.</a:t>
            </a:r>
          </a:p>
          <a:p>
            <a:pPr marL="342900" indent="-342900" algn="just">
              <a:lnSpc>
                <a:spcPct val="200000"/>
              </a:lnSpc>
              <a:buAutoNum type="arabicPeriod"/>
            </a:pPr>
            <a:r>
              <a:rPr lang="en-US" dirty="0" smtClean="0"/>
              <a:t>Minimal capitalization. Use capitals only for names and proper nouns. Do not capitalize names of studies.</a:t>
            </a:r>
          </a:p>
          <a:p>
            <a:pPr marL="342900" indent="-342900" algn="just">
              <a:lnSpc>
                <a:spcPct val="200000"/>
              </a:lnSpc>
              <a:buAutoNum type="arabicPeriod"/>
            </a:pPr>
            <a:r>
              <a:rPr lang="en-US" dirty="0" smtClean="0"/>
              <a:t>Quotation marks- please use double, not single, inverted commas for reported speech. Full stops and commas go inside quotation marks.</a:t>
            </a:r>
          </a:p>
          <a:p>
            <a:pPr marL="342900" indent="-342900">
              <a:buAutoNum type="arabicPeriod"/>
            </a:pPr>
            <a:endParaRPr lang="en-US" dirty="0"/>
          </a:p>
        </p:txBody>
      </p:sp>
    </p:spTree>
    <p:extLst>
      <p:ext uri="{BB962C8B-B14F-4D97-AF65-F5344CB8AC3E}">
        <p14:creationId xmlns:p14="http://schemas.microsoft.com/office/powerpoint/2010/main" xmlns="" val="34967219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000" b="1" dirty="0" smtClean="0">
                <a:solidFill>
                  <a:srgbClr val="002060"/>
                </a:solidFill>
              </a:rPr>
              <a:t>Internet-based manuscript submission systems</a:t>
            </a:r>
            <a:endParaRPr lang="en-US" sz="4000" b="1" dirty="0"/>
          </a:p>
        </p:txBody>
      </p:sp>
      <p:sp>
        <p:nvSpPr>
          <p:cNvPr id="4" name="Content Placeholder 3"/>
          <p:cNvSpPr>
            <a:spLocks noGrp="1"/>
          </p:cNvSpPr>
          <p:nvPr>
            <p:ph idx="1"/>
          </p:nvPr>
        </p:nvSpPr>
        <p:spPr>
          <a:xfrm>
            <a:off x="838200" y="1645920"/>
            <a:ext cx="10515600" cy="4611189"/>
          </a:xfrm>
        </p:spPr>
        <p:txBody>
          <a:bodyPr>
            <a:normAutofit fontScale="77500" lnSpcReduction="20000"/>
          </a:bodyPr>
          <a:lstStyle/>
          <a:p>
            <a:pPr algn="just">
              <a:lnSpc>
                <a:spcPct val="150000"/>
              </a:lnSpc>
            </a:pPr>
            <a:r>
              <a:rPr lang="en-US" dirty="0" smtClean="0">
                <a:solidFill>
                  <a:srgbClr val="002060"/>
                </a:solidFill>
              </a:rPr>
              <a:t>The </a:t>
            </a:r>
            <a:r>
              <a:rPr lang="en-US" dirty="0" smtClean="0">
                <a:solidFill>
                  <a:srgbClr val="002060"/>
                </a:solidFill>
              </a:rPr>
              <a:t>internet </a:t>
            </a:r>
            <a:r>
              <a:rPr lang="en-US" dirty="0" smtClean="0">
                <a:solidFill>
                  <a:srgbClr val="002060"/>
                </a:solidFill>
              </a:rPr>
              <a:t>based systems in place now enable the peer review process to more streamlined.</a:t>
            </a:r>
          </a:p>
          <a:p>
            <a:pPr marL="342900" indent="-342900" algn="just">
              <a:lnSpc>
                <a:spcPct val="150000"/>
              </a:lnSpc>
              <a:buAutoNum type="arabicPeriod"/>
            </a:pPr>
            <a:r>
              <a:rPr lang="en-US" dirty="0" smtClean="0"/>
              <a:t>Authors submit their manuscripts online, entering the meta-data traditionally entered by the journal's staff. The manuscript is automatically assigned an identification number, and is entered into the database, from where it is immediately available to editors.</a:t>
            </a:r>
          </a:p>
          <a:p>
            <a:pPr marL="342900" indent="-342900" algn="just">
              <a:lnSpc>
                <a:spcPct val="150000"/>
              </a:lnSpc>
              <a:buAutoNum type="arabicPeriod"/>
            </a:pPr>
            <a:r>
              <a:rPr lang="en-US" dirty="0" smtClean="0"/>
              <a:t>The editor views the manuscript online and makes in immediate decision or suggests peer reviewers.</a:t>
            </a:r>
          </a:p>
          <a:p>
            <a:pPr marL="342900" indent="-342900" algn="just">
              <a:lnSpc>
                <a:spcPct val="150000"/>
              </a:lnSpc>
              <a:buAutoNum type="arabicPeriod"/>
            </a:pPr>
            <a:r>
              <a:rPr lang="en-US" dirty="0" smtClean="0"/>
              <a:t>Staff contact the peer reviewers through the web system to ask if they are willing to review the article.</a:t>
            </a:r>
          </a:p>
        </p:txBody>
      </p:sp>
    </p:spTree>
    <p:extLst>
      <p:ext uri="{BB962C8B-B14F-4D97-AF65-F5344CB8AC3E}">
        <p14:creationId xmlns:p14="http://schemas.microsoft.com/office/powerpoint/2010/main" xmlns="" val="101145417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9855" y="476522"/>
            <a:ext cx="3103808" cy="461665"/>
          </a:xfrm>
          <a:prstGeom prst="rect">
            <a:avLst/>
          </a:prstGeom>
          <a:noFill/>
        </p:spPr>
        <p:txBody>
          <a:bodyPr wrap="square" rtlCol="0">
            <a:spAutoFit/>
          </a:bodyPr>
          <a:lstStyle/>
          <a:p>
            <a:r>
              <a:rPr lang="en-US" sz="2400" b="1" dirty="0" smtClean="0"/>
              <a:t>House style </a:t>
            </a:r>
            <a:endParaRPr lang="en-US" sz="2400" b="1" dirty="0"/>
          </a:p>
        </p:txBody>
      </p:sp>
      <p:sp>
        <p:nvSpPr>
          <p:cNvPr id="3" name="TextBox 2"/>
          <p:cNvSpPr txBox="1"/>
          <p:nvPr/>
        </p:nvSpPr>
        <p:spPr>
          <a:xfrm>
            <a:off x="759857" y="1403799"/>
            <a:ext cx="10522039" cy="3416320"/>
          </a:xfrm>
          <a:prstGeom prst="rect">
            <a:avLst/>
          </a:prstGeom>
          <a:noFill/>
        </p:spPr>
        <p:txBody>
          <a:bodyPr wrap="square" rtlCol="0">
            <a:spAutoFit/>
          </a:bodyPr>
          <a:lstStyle/>
          <a:p>
            <a:pPr>
              <a:lnSpc>
                <a:spcPct val="200000"/>
              </a:lnSpc>
            </a:pPr>
            <a:r>
              <a:rPr lang="en-US" dirty="0" smtClean="0"/>
              <a:t>4. Sex</a:t>
            </a:r>
            <a:r>
              <a:rPr lang="en-US" dirty="0"/>
              <a:t>. Avoid “he” as a general pronoun. Make the nouns (and pronouns) plural, then use “they”; if that's not possible, use “he or </a:t>
            </a:r>
            <a:r>
              <a:rPr lang="en-US" dirty="0" smtClean="0"/>
              <a:t>she”</a:t>
            </a:r>
          </a:p>
          <a:p>
            <a:pPr>
              <a:lnSpc>
                <a:spcPct val="200000"/>
              </a:lnSpc>
            </a:pPr>
            <a:r>
              <a:rPr lang="en-US" dirty="0" smtClean="0"/>
              <a:t>5. English</a:t>
            </a:r>
            <a:r>
              <a:rPr lang="en-US" dirty="0"/>
              <a:t>, not American spelling: </a:t>
            </a:r>
            <a:r>
              <a:rPr lang="en-US" dirty="0" err="1"/>
              <a:t>aetiology</a:t>
            </a:r>
            <a:r>
              <a:rPr lang="en-US" dirty="0"/>
              <a:t>, </a:t>
            </a:r>
            <a:r>
              <a:rPr lang="en-US" dirty="0" err="1"/>
              <a:t>oestradiol</a:t>
            </a:r>
            <a:r>
              <a:rPr lang="en-US" dirty="0"/>
              <a:t>,  </a:t>
            </a:r>
            <a:r>
              <a:rPr lang="en-US" dirty="0" err="1"/>
              <a:t>anaemia</a:t>
            </a:r>
            <a:r>
              <a:rPr lang="en-US" dirty="0"/>
              <a:t>, </a:t>
            </a:r>
            <a:r>
              <a:rPr lang="en-US" dirty="0" err="1"/>
              <a:t>haemorrhage</a:t>
            </a:r>
            <a:r>
              <a:rPr lang="en-US" dirty="0"/>
              <a:t>, practice (noun), </a:t>
            </a:r>
            <a:r>
              <a:rPr lang="en-US" dirty="0" err="1"/>
              <a:t>practise</a:t>
            </a:r>
            <a:r>
              <a:rPr lang="en-US" dirty="0"/>
              <a:t> (verb). </a:t>
            </a:r>
            <a:r>
              <a:rPr lang="en-US" dirty="0" err="1"/>
              <a:t>Foetus</a:t>
            </a:r>
            <a:r>
              <a:rPr lang="en-US" dirty="0"/>
              <a:t> and fetus are both acceptable in English: the BMJ uses fetus.</a:t>
            </a:r>
          </a:p>
          <a:p>
            <a:pPr>
              <a:lnSpc>
                <a:spcPct val="200000"/>
              </a:lnSpc>
            </a:pPr>
            <a:r>
              <a:rPr lang="en-US" dirty="0" smtClean="0"/>
              <a:t>6. Drugs </a:t>
            </a:r>
            <a:r>
              <a:rPr lang="en-US" dirty="0"/>
              <a:t>should be referred to by their approved non-proprietary names, and the source of any new or experimental preparations should be given</a:t>
            </a:r>
            <a:r>
              <a:rPr lang="en-US" dirty="0" smtClean="0"/>
              <a:t>.</a:t>
            </a:r>
            <a:endParaRPr lang="en-US" dirty="0" smtClean="0"/>
          </a:p>
        </p:txBody>
      </p:sp>
    </p:spTree>
    <p:extLst>
      <p:ext uri="{BB962C8B-B14F-4D97-AF65-F5344CB8AC3E}">
        <p14:creationId xmlns:p14="http://schemas.microsoft.com/office/powerpoint/2010/main" xmlns="" val="375432159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9855" y="476522"/>
            <a:ext cx="3103808" cy="461665"/>
          </a:xfrm>
          <a:prstGeom prst="rect">
            <a:avLst/>
          </a:prstGeom>
          <a:noFill/>
        </p:spPr>
        <p:txBody>
          <a:bodyPr wrap="square" rtlCol="0">
            <a:spAutoFit/>
          </a:bodyPr>
          <a:lstStyle/>
          <a:p>
            <a:r>
              <a:rPr lang="en-US" sz="2400" b="1" dirty="0" smtClean="0"/>
              <a:t>House style </a:t>
            </a:r>
            <a:endParaRPr lang="en-US" sz="2400" b="1" dirty="0"/>
          </a:p>
        </p:txBody>
      </p:sp>
      <p:sp>
        <p:nvSpPr>
          <p:cNvPr id="3" name="TextBox 2"/>
          <p:cNvSpPr txBox="1"/>
          <p:nvPr/>
        </p:nvSpPr>
        <p:spPr>
          <a:xfrm>
            <a:off x="759857" y="1403799"/>
            <a:ext cx="10522039" cy="3693319"/>
          </a:xfrm>
          <a:prstGeom prst="rect">
            <a:avLst/>
          </a:prstGeom>
          <a:noFill/>
        </p:spPr>
        <p:txBody>
          <a:bodyPr wrap="square" rtlCol="0">
            <a:spAutoFit/>
          </a:bodyPr>
          <a:lstStyle/>
          <a:p>
            <a:pPr>
              <a:lnSpc>
                <a:spcPct val="200000"/>
              </a:lnSpc>
            </a:pPr>
            <a:r>
              <a:rPr lang="en-US" dirty="0"/>
              <a:t>The style book used by the </a:t>
            </a:r>
            <a:r>
              <a:rPr lang="en-US" b="1" i="1" dirty="0">
                <a:solidFill>
                  <a:srgbClr val="FF0000"/>
                </a:solidFill>
              </a:rPr>
              <a:t>BMJ</a:t>
            </a:r>
            <a:r>
              <a:rPr lang="en-US" b="1" dirty="0">
                <a:solidFill>
                  <a:srgbClr val="FF0000"/>
                </a:solidFill>
              </a:rPr>
              <a:t>'s technical editors </a:t>
            </a:r>
            <a:r>
              <a:rPr lang="en-US" dirty="0"/>
              <a:t>elaborates on these, and similar, points. It also contains a plethora of specific  decisions that have had to be made – and revised- over many decades: </a:t>
            </a:r>
            <a:r>
              <a:rPr lang="en-US" dirty="0" err="1"/>
              <a:t>antimalaria</a:t>
            </a:r>
            <a:r>
              <a:rPr lang="en-US" dirty="0"/>
              <a:t> drugs or antimalarial drugs? </a:t>
            </a:r>
            <a:r>
              <a:rPr lang="en-US" dirty="0" smtClean="0"/>
              <a:t>Capitalize </a:t>
            </a:r>
            <a:r>
              <a:rPr lang="en-US" dirty="0"/>
              <a:t>job titles, or not-the Director general? When are abbreviations allowed? Beta- carotene or B carotene? Moslem or Muslim, Myanmar or Burma?</a:t>
            </a:r>
          </a:p>
          <a:p>
            <a:pPr>
              <a:lnSpc>
                <a:spcPct val="200000"/>
              </a:lnSpc>
            </a:pPr>
            <a:r>
              <a:rPr lang="en-US" dirty="0"/>
              <a:t>Some of principles of house style are </a:t>
            </a:r>
            <a:r>
              <a:rPr lang="en-US" u="sng" dirty="0">
                <a:solidFill>
                  <a:srgbClr val="FF0000"/>
                </a:solidFill>
              </a:rPr>
              <a:t>standards of good writing</a:t>
            </a:r>
            <a:r>
              <a:rPr lang="en-US" dirty="0"/>
              <a:t>; others are admittedly </a:t>
            </a:r>
            <a:r>
              <a:rPr lang="en-US" u="sng" dirty="0">
                <a:solidFill>
                  <a:srgbClr val="FF0000"/>
                </a:solidFill>
              </a:rPr>
              <a:t>arbitrary</a:t>
            </a:r>
            <a:r>
              <a:rPr lang="en-US" dirty="0"/>
              <a:t>, but these provide </a:t>
            </a:r>
            <a:r>
              <a:rPr lang="en-US" u="sng" dirty="0">
                <a:solidFill>
                  <a:srgbClr val="FF0000"/>
                </a:solidFill>
              </a:rPr>
              <a:t>consistency</a:t>
            </a:r>
            <a:r>
              <a:rPr lang="en-US" dirty="0"/>
              <a:t> throughout the publication and help to give a journal its identity. </a:t>
            </a:r>
          </a:p>
          <a:p>
            <a:pPr marL="342900" indent="-342900">
              <a:buAutoNum type="arabicPeriod"/>
            </a:pPr>
            <a:endParaRPr lang="en-US" dirty="0"/>
          </a:p>
        </p:txBody>
      </p:sp>
    </p:spTree>
    <p:extLst>
      <p:ext uri="{BB962C8B-B14F-4D97-AF65-F5344CB8AC3E}">
        <p14:creationId xmlns:p14="http://schemas.microsoft.com/office/powerpoint/2010/main" xmlns="" val="364426036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b="1" dirty="0" smtClean="0">
                <a:solidFill>
                  <a:schemeClr val="bg2"/>
                </a:solidFill>
                <a:latin typeface="Calibri" panose="020F0502020204030204" pitchFamily="34" charset="0"/>
              </a:rPr>
              <a:t>BMJ approach I</a:t>
            </a:r>
            <a:endParaRPr lang="en-US" altLang="en-US" dirty="0" smtClean="0">
              <a:solidFill>
                <a:schemeClr val="bg2"/>
              </a:solidFill>
              <a:latin typeface="Calibri" panose="020F0502020204030204" pitchFamily="34" charset="0"/>
            </a:endParaRPr>
          </a:p>
        </p:txBody>
      </p:sp>
      <p:sp>
        <p:nvSpPr>
          <p:cNvPr id="8195" name="Rectangle 3"/>
          <p:cNvSpPr>
            <a:spLocks noGrp="1" noChangeArrowheads="1"/>
          </p:cNvSpPr>
          <p:nvPr>
            <p:ph type="body" idx="1"/>
          </p:nvPr>
        </p:nvSpPr>
        <p:spPr>
          <a:xfrm>
            <a:off x="2209800" y="1600200"/>
            <a:ext cx="7772400" cy="4114800"/>
          </a:xfrm>
        </p:spPr>
        <p:txBody>
          <a:bodyPr/>
          <a:lstStyle/>
          <a:p>
            <a:pPr lvl="2" algn="just"/>
            <a:endParaRPr lang="en-GB" altLang="en-US" i="1" dirty="0" smtClean="0">
              <a:latin typeface="Calibri" panose="020F0502020204030204" pitchFamily="34" charset="0"/>
            </a:endParaRPr>
          </a:p>
          <a:p>
            <a:pPr lvl="2" algn="just"/>
            <a:r>
              <a:rPr lang="en-GB" altLang="en-US" sz="3600" dirty="0" smtClean="0">
                <a:solidFill>
                  <a:schemeClr val="hlink"/>
                </a:solidFill>
                <a:latin typeface="Calibri" panose="020F0502020204030204" pitchFamily="34" charset="0"/>
              </a:rPr>
              <a:t>Read </a:t>
            </a:r>
            <a:r>
              <a:rPr lang="en-GB" altLang="en-US" sz="3600" dirty="0">
                <a:solidFill>
                  <a:schemeClr val="hlink"/>
                </a:solidFill>
                <a:latin typeface="Calibri" panose="020F0502020204030204" pitchFamily="34" charset="0"/>
              </a:rPr>
              <a:t>covering letter.</a:t>
            </a:r>
          </a:p>
          <a:p>
            <a:pPr lvl="2"/>
            <a:r>
              <a:rPr lang="en-GB" altLang="en-US" sz="3600" dirty="0">
                <a:solidFill>
                  <a:schemeClr val="bg2"/>
                </a:solidFill>
                <a:latin typeface="Calibri" panose="020F0502020204030204" pitchFamily="34" charset="0"/>
              </a:rPr>
              <a:t>Pay small attention.   This is a sell</a:t>
            </a:r>
            <a:r>
              <a:rPr lang="en-GB" altLang="en-US" sz="3600" dirty="0" smtClean="0">
                <a:solidFill>
                  <a:schemeClr val="bg2"/>
                </a:solidFill>
                <a:latin typeface="Calibri" panose="020F0502020204030204" pitchFamily="34" charset="0"/>
              </a:rPr>
              <a:t>.</a:t>
            </a:r>
            <a:endParaRPr lang="en-GB" altLang="en-US" sz="3600" dirty="0">
              <a:latin typeface="Calibri" panose="020F0502020204030204" pitchFamily="34" charset="0"/>
            </a:endParaRPr>
          </a:p>
          <a:p>
            <a:endParaRPr lang="en-US" altLang="en-US" sz="3600" dirty="0">
              <a:latin typeface="Calibri" panose="020F0502020204030204" pitchFamily="34" charset="0"/>
            </a:endParaRPr>
          </a:p>
        </p:txBody>
      </p:sp>
    </p:spTree>
    <p:extLst>
      <p:ext uri="{BB962C8B-B14F-4D97-AF65-F5344CB8AC3E}">
        <p14:creationId xmlns:p14="http://schemas.microsoft.com/office/powerpoint/2010/main" xmlns="" val="415498663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914400" y="133077"/>
            <a:ext cx="10363200" cy="1143000"/>
          </a:xfrm>
        </p:spPr>
        <p:txBody>
          <a:bodyPr/>
          <a:lstStyle/>
          <a:p>
            <a:r>
              <a:rPr lang="en-US" altLang="en-US" b="1" dirty="0" smtClean="0">
                <a:solidFill>
                  <a:schemeClr val="bg2"/>
                </a:solidFill>
                <a:latin typeface="Calibri" panose="020F0502020204030204" pitchFamily="34" charset="0"/>
              </a:rPr>
              <a:t>BMJ approach</a:t>
            </a:r>
            <a:r>
              <a:rPr lang="en-US" altLang="en-US" dirty="0" smtClean="0">
                <a:solidFill>
                  <a:schemeClr val="bg2"/>
                </a:solidFill>
                <a:latin typeface="Calibri" panose="020F0502020204030204" pitchFamily="34" charset="0"/>
              </a:rPr>
              <a:t> II</a:t>
            </a:r>
          </a:p>
        </p:txBody>
      </p:sp>
      <p:sp>
        <p:nvSpPr>
          <p:cNvPr id="9219" name="Rectangle 3"/>
          <p:cNvSpPr>
            <a:spLocks noGrp="1" noChangeArrowheads="1"/>
          </p:cNvSpPr>
          <p:nvPr>
            <p:ph idx="1"/>
          </p:nvPr>
        </p:nvSpPr>
        <p:spPr>
          <a:xfrm>
            <a:off x="347730" y="1390921"/>
            <a:ext cx="11333408" cy="4936901"/>
          </a:xfrm>
        </p:spPr>
        <p:txBody>
          <a:bodyPr/>
          <a:lstStyle/>
          <a:p>
            <a:pPr lvl="2"/>
            <a:r>
              <a:rPr lang="en-GB" altLang="en-US" sz="3600" dirty="0">
                <a:solidFill>
                  <a:schemeClr val="hlink"/>
                </a:solidFill>
                <a:latin typeface="Calibri" panose="020F0502020204030204" pitchFamily="34" charset="0"/>
              </a:rPr>
              <a:t>Look for signs that this is a totally unsuitable paper</a:t>
            </a:r>
          </a:p>
          <a:p>
            <a:pPr lvl="2"/>
            <a:r>
              <a:rPr lang="en-GB" altLang="en-US" sz="3000" dirty="0">
                <a:solidFill>
                  <a:schemeClr val="bg2"/>
                </a:solidFill>
                <a:latin typeface="Calibri" panose="020F0502020204030204" pitchFamily="34" charset="0"/>
              </a:rPr>
              <a:t>Written by hand</a:t>
            </a:r>
          </a:p>
          <a:p>
            <a:pPr lvl="2"/>
            <a:r>
              <a:rPr lang="en-GB" altLang="en-US" sz="3000" dirty="0">
                <a:solidFill>
                  <a:schemeClr val="bg2"/>
                </a:solidFill>
                <a:latin typeface="Calibri" panose="020F0502020204030204" pitchFamily="34" charset="0"/>
              </a:rPr>
              <a:t>Typed on an ancient typewriter.</a:t>
            </a:r>
          </a:p>
          <a:p>
            <a:pPr lvl="2"/>
            <a:r>
              <a:rPr lang="en-GB" altLang="en-US" sz="3000" dirty="0">
                <a:solidFill>
                  <a:schemeClr val="bg2"/>
                </a:solidFill>
                <a:latin typeface="Calibri" panose="020F0502020204030204" pitchFamily="34" charset="0"/>
              </a:rPr>
              <a:t>Full of spelling mistakes.</a:t>
            </a:r>
          </a:p>
          <a:p>
            <a:pPr lvl="2"/>
            <a:r>
              <a:rPr lang="en-GB" altLang="en-US" sz="3000" dirty="0">
                <a:solidFill>
                  <a:schemeClr val="bg2"/>
                </a:solidFill>
                <a:latin typeface="Calibri" panose="020F0502020204030204" pitchFamily="34" charset="0"/>
              </a:rPr>
              <a:t>Biblical quotations.</a:t>
            </a:r>
          </a:p>
          <a:p>
            <a:pPr lvl="2"/>
            <a:r>
              <a:rPr lang="en-GB" altLang="en-US" sz="3000" dirty="0">
                <a:solidFill>
                  <a:schemeClr val="bg2"/>
                </a:solidFill>
                <a:latin typeface="Calibri" panose="020F0502020204030204" pitchFamily="34" charset="0"/>
              </a:rPr>
              <a:t>A cure for schizophrenia or cancer</a:t>
            </a:r>
          </a:p>
          <a:p>
            <a:pPr lvl="2"/>
            <a:r>
              <a:rPr lang="en-GB" altLang="en-US" sz="3000" dirty="0">
                <a:solidFill>
                  <a:schemeClr val="bg2"/>
                </a:solidFill>
                <a:latin typeface="Calibri" panose="020F0502020204030204" pitchFamily="34" charset="0"/>
              </a:rPr>
              <a:t>The answer to SIDS.</a:t>
            </a:r>
          </a:p>
          <a:p>
            <a:pPr lvl="2"/>
            <a:r>
              <a:rPr lang="en-GB" altLang="en-US" sz="3000" dirty="0">
                <a:solidFill>
                  <a:schemeClr val="bg2"/>
                </a:solidFill>
                <a:latin typeface="Calibri" panose="020F0502020204030204" pitchFamily="34" charset="0"/>
              </a:rPr>
              <a:t>Incomprehensible first two paragraphs</a:t>
            </a:r>
            <a:r>
              <a:rPr lang="en-GB" altLang="en-US" sz="3000" dirty="0" smtClean="0">
                <a:solidFill>
                  <a:schemeClr val="bg2"/>
                </a:solidFill>
                <a:latin typeface="Calibri" panose="020F0502020204030204" pitchFamily="34" charset="0"/>
              </a:rPr>
              <a:t>.</a:t>
            </a:r>
            <a:endParaRPr lang="en-US" altLang="en-US" sz="4000" dirty="0">
              <a:solidFill>
                <a:schemeClr val="bg2"/>
              </a:solidFill>
              <a:latin typeface="Calibri" panose="020F0502020204030204" pitchFamily="34" charset="0"/>
            </a:endParaRPr>
          </a:p>
        </p:txBody>
      </p:sp>
    </p:spTree>
    <p:extLst>
      <p:ext uri="{BB962C8B-B14F-4D97-AF65-F5344CB8AC3E}">
        <p14:creationId xmlns:p14="http://schemas.microsoft.com/office/powerpoint/2010/main" xmlns="" val="150075889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209800" y="152400"/>
            <a:ext cx="7772400" cy="1143000"/>
          </a:xfrm>
        </p:spPr>
        <p:txBody>
          <a:bodyPr/>
          <a:lstStyle/>
          <a:p>
            <a:r>
              <a:rPr lang="en-US" altLang="en-US" b="1" dirty="0" smtClean="0">
                <a:solidFill>
                  <a:schemeClr val="bg2"/>
                </a:solidFill>
                <a:latin typeface="Calibri" panose="020F0502020204030204" pitchFamily="34" charset="0"/>
              </a:rPr>
              <a:t>BMJ approach III</a:t>
            </a:r>
            <a:endParaRPr lang="en-US" altLang="en-US" dirty="0" smtClean="0">
              <a:solidFill>
                <a:schemeClr val="bg2"/>
              </a:solidFill>
              <a:latin typeface="Calibri" panose="020F0502020204030204" pitchFamily="34" charset="0"/>
            </a:endParaRPr>
          </a:p>
        </p:txBody>
      </p:sp>
      <p:sp>
        <p:nvSpPr>
          <p:cNvPr id="10243" name="Rectangle 3"/>
          <p:cNvSpPr>
            <a:spLocks noGrp="1" noChangeArrowheads="1"/>
          </p:cNvSpPr>
          <p:nvPr>
            <p:ph type="body" idx="1"/>
          </p:nvPr>
        </p:nvSpPr>
        <p:spPr>
          <a:xfrm>
            <a:off x="1184856" y="1371599"/>
            <a:ext cx="10290220" cy="5016321"/>
          </a:xfrm>
        </p:spPr>
        <p:txBody>
          <a:bodyPr/>
          <a:lstStyle/>
          <a:p>
            <a:pPr lvl="2" algn="just">
              <a:spcBef>
                <a:spcPts val="0"/>
              </a:spcBef>
              <a:spcAft>
                <a:spcPts val="1800"/>
              </a:spcAft>
            </a:pPr>
            <a:r>
              <a:rPr lang="en-GB" altLang="en-US" sz="3600" dirty="0">
                <a:solidFill>
                  <a:schemeClr val="hlink"/>
                </a:solidFill>
                <a:latin typeface="Arial Black" panose="020B0A04020102020204" pitchFamily="34" charset="0"/>
              </a:rPr>
              <a:t>Read title page</a:t>
            </a:r>
          </a:p>
          <a:p>
            <a:pPr lvl="2">
              <a:spcBef>
                <a:spcPts val="0"/>
              </a:spcBef>
              <a:spcAft>
                <a:spcPts val="1800"/>
              </a:spcAft>
            </a:pPr>
            <a:r>
              <a:rPr lang="en-GB" altLang="en-US" sz="3000" dirty="0">
                <a:solidFill>
                  <a:schemeClr val="bg2"/>
                </a:solidFill>
                <a:latin typeface="Calibri" panose="020F0502020204030204" pitchFamily="34" charset="0"/>
              </a:rPr>
              <a:t>Is this an original study or some other kind of contribution?</a:t>
            </a:r>
          </a:p>
          <a:p>
            <a:pPr lvl="2">
              <a:spcBef>
                <a:spcPts val="0"/>
              </a:spcBef>
              <a:spcAft>
                <a:spcPts val="1800"/>
              </a:spcAft>
            </a:pPr>
            <a:r>
              <a:rPr lang="en-GB" altLang="en-US" sz="3000" dirty="0">
                <a:solidFill>
                  <a:schemeClr val="bg2"/>
                </a:solidFill>
                <a:latin typeface="Calibri" panose="020F0502020204030204" pitchFamily="34" charset="0"/>
              </a:rPr>
              <a:t>Are these authors where the study is likely to be sound?</a:t>
            </a:r>
          </a:p>
          <a:p>
            <a:pPr lvl="2">
              <a:spcBef>
                <a:spcPts val="0"/>
              </a:spcBef>
              <a:spcAft>
                <a:spcPts val="1800"/>
              </a:spcAft>
            </a:pPr>
            <a:r>
              <a:rPr lang="en-GB" altLang="en-US" sz="3000" dirty="0">
                <a:solidFill>
                  <a:schemeClr val="bg2"/>
                </a:solidFill>
                <a:latin typeface="Calibri" panose="020F0502020204030204" pitchFamily="34" charset="0"/>
              </a:rPr>
              <a:t>Don’t get too carried away by the authors. “Unknown” authors regularly produce great work. “Known” authors sometimes produce dreadful papers</a:t>
            </a:r>
            <a:r>
              <a:rPr lang="en-GB" altLang="en-US" sz="3000" dirty="0" smtClean="0">
                <a:solidFill>
                  <a:schemeClr val="bg2"/>
                </a:solidFill>
                <a:latin typeface="Calibri" panose="020F0502020204030204" pitchFamily="34" charset="0"/>
              </a:rPr>
              <a:t>.</a:t>
            </a:r>
            <a:endParaRPr lang="en-US" altLang="en-US" sz="3000" dirty="0">
              <a:solidFill>
                <a:schemeClr val="bg2"/>
              </a:solidFill>
              <a:latin typeface="Calibri" panose="020F0502020204030204" pitchFamily="34" charset="0"/>
            </a:endParaRPr>
          </a:p>
        </p:txBody>
      </p:sp>
    </p:spTree>
    <p:extLst>
      <p:ext uri="{BB962C8B-B14F-4D97-AF65-F5344CB8AC3E}">
        <p14:creationId xmlns:p14="http://schemas.microsoft.com/office/powerpoint/2010/main" xmlns="" val="116840074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914400" y="364899"/>
            <a:ext cx="10363200" cy="1143000"/>
          </a:xfrm>
        </p:spPr>
        <p:txBody>
          <a:bodyPr/>
          <a:lstStyle/>
          <a:p>
            <a:r>
              <a:rPr lang="en-US" altLang="en-US" b="1" dirty="0" smtClean="0">
                <a:solidFill>
                  <a:schemeClr val="bg2"/>
                </a:solidFill>
                <a:latin typeface="Calibri" panose="020F0502020204030204" pitchFamily="34" charset="0"/>
              </a:rPr>
              <a:t>BMJ approach IV</a:t>
            </a:r>
            <a:endParaRPr lang="en-US" altLang="en-US" dirty="0" smtClean="0">
              <a:solidFill>
                <a:schemeClr val="bg2"/>
              </a:solidFill>
              <a:latin typeface="Calibri" panose="020F0502020204030204" pitchFamily="34" charset="0"/>
            </a:endParaRPr>
          </a:p>
        </p:txBody>
      </p:sp>
      <p:sp>
        <p:nvSpPr>
          <p:cNvPr id="11267" name="Rectangle 3"/>
          <p:cNvSpPr>
            <a:spLocks noGrp="1" noChangeArrowheads="1"/>
          </p:cNvSpPr>
          <p:nvPr>
            <p:ph type="body" idx="1"/>
          </p:nvPr>
        </p:nvSpPr>
        <p:spPr>
          <a:xfrm>
            <a:off x="914400" y="1442434"/>
            <a:ext cx="10363200" cy="4653566"/>
          </a:xfrm>
        </p:spPr>
        <p:txBody>
          <a:bodyPr/>
          <a:lstStyle/>
          <a:p>
            <a:pPr lvl="2">
              <a:lnSpc>
                <a:spcPct val="150000"/>
              </a:lnSpc>
            </a:pPr>
            <a:r>
              <a:rPr lang="en-GB" altLang="en-US" sz="3600" dirty="0">
                <a:solidFill>
                  <a:schemeClr val="hlink"/>
                </a:solidFill>
                <a:latin typeface="Calibri" panose="020F0502020204030204" pitchFamily="34" charset="0"/>
              </a:rPr>
              <a:t>Do not read ‘TWIBS’ or ‘What this paper adds’</a:t>
            </a:r>
            <a:endParaRPr lang="en-GB" altLang="en-US" sz="3600" dirty="0">
              <a:solidFill>
                <a:schemeClr val="bg2"/>
              </a:solidFill>
              <a:latin typeface="Calibri" panose="020F0502020204030204" pitchFamily="34" charset="0"/>
            </a:endParaRPr>
          </a:p>
          <a:p>
            <a:pPr lvl="2">
              <a:lnSpc>
                <a:spcPct val="150000"/>
              </a:lnSpc>
            </a:pPr>
            <a:r>
              <a:rPr lang="en-GB" altLang="en-US" sz="3600" dirty="0">
                <a:solidFill>
                  <a:schemeClr val="bg2"/>
                </a:solidFill>
                <a:latin typeface="Calibri" panose="020F0502020204030204" pitchFamily="34" charset="0"/>
              </a:rPr>
              <a:t>These are what the authors would like the paper to say rather than what it does say</a:t>
            </a:r>
          </a:p>
          <a:p>
            <a:pPr lvl="2">
              <a:lnSpc>
                <a:spcPct val="150000"/>
              </a:lnSpc>
            </a:pPr>
            <a:r>
              <a:rPr lang="en-GB" altLang="en-US" sz="3600" dirty="0">
                <a:solidFill>
                  <a:schemeClr val="bg2"/>
                </a:solidFill>
                <a:latin typeface="Calibri" panose="020F0502020204030204" pitchFamily="34" charset="0"/>
              </a:rPr>
              <a:t>Remember that if we do publish this study we need to sort this out</a:t>
            </a:r>
          </a:p>
        </p:txBody>
      </p:sp>
    </p:spTree>
    <p:extLst>
      <p:ext uri="{BB962C8B-B14F-4D97-AF65-F5344CB8AC3E}">
        <p14:creationId xmlns:p14="http://schemas.microsoft.com/office/powerpoint/2010/main" xmlns="" val="240930181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914400" y="197472"/>
            <a:ext cx="10363200" cy="1143000"/>
          </a:xfrm>
        </p:spPr>
        <p:txBody>
          <a:bodyPr/>
          <a:lstStyle/>
          <a:p>
            <a:r>
              <a:rPr lang="en-US" altLang="en-US" b="1" dirty="0" smtClean="0">
                <a:solidFill>
                  <a:schemeClr val="bg2"/>
                </a:solidFill>
                <a:latin typeface="Calibri" panose="020F0502020204030204" pitchFamily="34" charset="0"/>
              </a:rPr>
              <a:t>BMJ approach V</a:t>
            </a:r>
          </a:p>
        </p:txBody>
      </p:sp>
      <p:sp>
        <p:nvSpPr>
          <p:cNvPr id="12291" name="Rectangle 3"/>
          <p:cNvSpPr>
            <a:spLocks noGrp="1" noChangeArrowheads="1"/>
          </p:cNvSpPr>
          <p:nvPr>
            <p:ph type="body" idx="1"/>
          </p:nvPr>
        </p:nvSpPr>
        <p:spPr>
          <a:xfrm>
            <a:off x="-64392" y="1249249"/>
            <a:ext cx="12222051" cy="5370492"/>
          </a:xfrm>
        </p:spPr>
        <p:txBody>
          <a:bodyPr/>
          <a:lstStyle/>
          <a:p>
            <a:pPr lvl="2" algn="just">
              <a:lnSpc>
                <a:spcPct val="150000"/>
              </a:lnSpc>
            </a:pPr>
            <a:r>
              <a:rPr lang="en-GB" altLang="en-US" sz="3200" dirty="0">
                <a:solidFill>
                  <a:schemeClr val="hlink"/>
                </a:solidFill>
                <a:latin typeface="Calibri" panose="020F0502020204030204" pitchFamily="34" charset="0"/>
              </a:rPr>
              <a:t>Read structured abstract</a:t>
            </a:r>
          </a:p>
          <a:p>
            <a:pPr lvl="2">
              <a:lnSpc>
                <a:spcPct val="150000"/>
              </a:lnSpc>
            </a:pPr>
            <a:r>
              <a:rPr lang="en-GB" altLang="en-US" sz="3000" dirty="0">
                <a:solidFill>
                  <a:schemeClr val="bg2"/>
                </a:solidFill>
                <a:latin typeface="Calibri" panose="020F0502020204030204" pitchFamily="34" charset="0"/>
              </a:rPr>
              <a:t>Have you got a clear fix on what the paper is about and how it is structured?</a:t>
            </a:r>
          </a:p>
          <a:p>
            <a:pPr lvl="2">
              <a:lnSpc>
                <a:spcPct val="150000"/>
              </a:lnSpc>
            </a:pPr>
            <a:r>
              <a:rPr lang="en-GB" altLang="en-US" sz="3000" dirty="0">
                <a:solidFill>
                  <a:schemeClr val="bg2"/>
                </a:solidFill>
                <a:latin typeface="Calibri" panose="020F0502020204030204" pitchFamily="34" charset="0"/>
              </a:rPr>
              <a:t>If you haven’t, it’s looking bad</a:t>
            </a:r>
          </a:p>
          <a:p>
            <a:pPr lvl="2">
              <a:lnSpc>
                <a:spcPct val="150000"/>
              </a:lnSpc>
            </a:pPr>
            <a:r>
              <a:rPr lang="en-GB" altLang="en-US" sz="3000" dirty="0">
                <a:solidFill>
                  <a:schemeClr val="bg2"/>
                </a:solidFill>
                <a:latin typeface="Calibri" panose="020F0502020204030204" pitchFamily="34" charset="0"/>
              </a:rPr>
              <a:t>Try to make sense of what the paper is about from the introduction</a:t>
            </a:r>
          </a:p>
          <a:p>
            <a:pPr lvl="2">
              <a:lnSpc>
                <a:spcPct val="150000"/>
              </a:lnSpc>
            </a:pPr>
            <a:r>
              <a:rPr lang="en-GB" altLang="en-US" sz="3000" dirty="0">
                <a:solidFill>
                  <a:schemeClr val="bg2"/>
                </a:solidFill>
                <a:latin typeface="Calibri" panose="020F0502020204030204" pitchFamily="34" charset="0"/>
              </a:rPr>
              <a:t>If you can’t, reject </a:t>
            </a:r>
            <a:r>
              <a:rPr lang="en-GB" altLang="en-US" sz="3000" dirty="0" smtClean="0">
                <a:solidFill>
                  <a:schemeClr val="bg2"/>
                </a:solidFill>
                <a:latin typeface="Calibri" panose="020F0502020204030204" pitchFamily="34" charset="0"/>
              </a:rPr>
              <a:t>it</a:t>
            </a:r>
            <a:endParaRPr lang="en-US" altLang="en-US" sz="3000" dirty="0">
              <a:latin typeface="Calibri" panose="020F0502020204030204" pitchFamily="34" charset="0"/>
            </a:endParaRPr>
          </a:p>
        </p:txBody>
      </p:sp>
    </p:spTree>
    <p:extLst>
      <p:ext uri="{BB962C8B-B14F-4D97-AF65-F5344CB8AC3E}">
        <p14:creationId xmlns:p14="http://schemas.microsoft.com/office/powerpoint/2010/main" xmlns="" val="94564270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209800" y="76200"/>
            <a:ext cx="7772400" cy="1143000"/>
          </a:xfrm>
        </p:spPr>
        <p:txBody>
          <a:bodyPr/>
          <a:lstStyle/>
          <a:p>
            <a:r>
              <a:rPr lang="en-US" altLang="en-US" b="1" dirty="0" smtClean="0">
                <a:solidFill>
                  <a:schemeClr val="bg2"/>
                </a:solidFill>
                <a:latin typeface="Calibri" panose="020F0502020204030204" pitchFamily="34" charset="0"/>
              </a:rPr>
              <a:t>BMJ approach VI</a:t>
            </a:r>
          </a:p>
        </p:txBody>
      </p:sp>
      <p:sp>
        <p:nvSpPr>
          <p:cNvPr id="13315" name="Rectangle 3"/>
          <p:cNvSpPr>
            <a:spLocks noGrp="1" noChangeArrowheads="1"/>
          </p:cNvSpPr>
          <p:nvPr>
            <p:ph type="body" idx="1"/>
          </p:nvPr>
        </p:nvSpPr>
        <p:spPr>
          <a:xfrm>
            <a:off x="759854" y="1219200"/>
            <a:ext cx="11037193" cy="5207358"/>
          </a:xfrm>
        </p:spPr>
        <p:txBody>
          <a:bodyPr/>
          <a:lstStyle/>
          <a:p>
            <a:pPr marL="0" lvl="2">
              <a:spcBef>
                <a:spcPts val="0"/>
              </a:spcBef>
              <a:spcAft>
                <a:spcPts val="1800"/>
              </a:spcAft>
            </a:pPr>
            <a:r>
              <a:rPr lang="en-GB" altLang="en-US" sz="3200" dirty="0">
                <a:solidFill>
                  <a:schemeClr val="hlink"/>
                </a:solidFill>
                <a:latin typeface="Calibri" panose="020F0502020204030204" pitchFamily="34" charset="0"/>
              </a:rPr>
              <a:t>Continuing with the structured abstract</a:t>
            </a:r>
          </a:p>
          <a:p>
            <a:pPr marL="0" lvl="2">
              <a:spcBef>
                <a:spcPts val="0"/>
              </a:spcBef>
              <a:spcAft>
                <a:spcPts val="1800"/>
              </a:spcAft>
            </a:pPr>
            <a:r>
              <a:rPr lang="en-GB" altLang="en-US" sz="2800" dirty="0">
                <a:solidFill>
                  <a:schemeClr val="bg2"/>
                </a:solidFill>
                <a:latin typeface="Calibri" panose="020F0502020204030204" pitchFamily="34" charset="0"/>
              </a:rPr>
              <a:t>Have the authors asked a question that we want to know the answer to?</a:t>
            </a:r>
          </a:p>
          <a:p>
            <a:pPr marL="0" lvl="2">
              <a:spcBef>
                <a:spcPts val="0"/>
              </a:spcBef>
              <a:spcAft>
                <a:spcPts val="1800"/>
              </a:spcAft>
            </a:pPr>
            <a:r>
              <a:rPr lang="en-GB" altLang="en-US" sz="2800" dirty="0">
                <a:solidFill>
                  <a:schemeClr val="bg2"/>
                </a:solidFill>
                <a:latin typeface="Calibri" panose="020F0502020204030204" pitchFamily="34" charset="0"/>
              </a:rPr>
              <a:t>We may not for the following reasons:</a:t>
            </a:r>
          </a:p>
          <a:p>
            <a:pPr marL="0" lvl="2">
              <a:spcBef>
                <a:spcPts val="0"/>
              </a:spcBef>
              <a:spcAft>
                <a:spcPts val="1800"/>
              </a:spcAft>
            </a:pPr>
            <a:r>
              <a:rPr lang="en-GB" altLang="en-US" dirty="0" smtClean="0">
                <a:solidFill>
                  <a:schemeClr val="bg2"/>
                </a:solidFill>
                <a:latin typeface="Calibri" panose="020F0502020204030204" pitchFamily="34" charset="0"/>
              </a:rPr>
              <a:t>Too specialist.</a:t>
            </a:r>
          </a:p>
          <a:p>
            <a:pPr marL="0" lvl="2">
              <a:spcBef>
                <a:spcPts val="0"/>
              </a:spcBef>
              <a:spcAft>
                <a:spcPts val="1800"/>
              </a:spcAft>
            </a:pPr>
            <a:r>
              <a:rPr lang="en-GB" altLang="en-US" dirty="0" smtClean="0">
                <a:solidFill>
                  <a:schemeClr val="bg2"/>
                </a:solidFill>
                <a:latin typeface="Calibri" panose="020F0502020204030204" pitchFamily="34" charset="0"/>
              </a:rPr>
              <a:t>Too inconsequential</a:t>
            </a:r>
          </a:p>
          <a:p>
            <a:pPr marL="0" lvl="2">
              <a:spcBef>
                <a:spcPts val="0"/>
              </a:spcBef>
              <a:spcAft>
                <a:spcPts val="1800"/>
              </a:spcAft>
            </a:pPr>
            <a:r>
              <a:rPr lang="en-GB" altLang="en-US" dirty="0" smtClean="0">
                <a:solidFill>
                  <a:schemeClr val="bg2"/>
                </a:solidFill>
                <a:latin typeface="Calibri" panose="020F0502020204030204" pitchFamily="34" charset="0"/>
              </a:rPr>
              <a:t>Too far removed from patient care or public policy</a:t>
            </a:r>
          </a:p>
          <a:p>
            <a:pPr marL="0" lvl="2">
              <a:spcBef>
                <a:spcPts val="0"/>
              </a:spcBef>
              <a:spcAft>
                <a:spcPts val="1800"/>
              </a:spcAft>
            </a:pPr>
            <a:r>
              <a:rPr lang="en-GB" altLang="en-US" dirty="0" smtClean="0">
                <a:solidFill>
                  <a:schemeClr val="bg2"/>
                </a:solidFill>
                <a:latin typeface="Calibri" panose="020F0502020204030204" pitchFamily="34" charset="0"/>
              </a:rPr>
              <a:t>Too well known – but remember that lots of things that are well known have no evidence to support them.</a:t>
            </a:r>
            <a:endParaRPr lang="en-US" altLang="en-US" sz="2400" dirty="0">
              <a:latin typeface="Calibri" panose="020F0502020204030204" pitchFamily="34" charset="0"/>
            </a:endParaRPr>
          </a:p>
        </p:txBody>
      </p:sp>
    </p:spTree>
    <p:extLst>
      <p:ext uri="{BB962C8B-B14F-4D97-AF65-F5344CB8AC3E}">
        <p14:creationId xmlns:p14="http://schemas.microsoft.com/office/powerpoint/2010/main" xmlns="" val="282143853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en-US" b="1" dirty="0" smtClean="0">
                <a:solidFill>
                  <a:schemeClr val="bg2"/>
                </a:solidFill>
                <a:latin typeface="Calibri" panose="020F0502020204030204" pitchFamily="34" charset="0"/>
              </a:rPr>
              <a:t>BMJ approach VII</a:t>
            </a:r>
          </a:p>
        </p:txBody>
      </p:sp>
      <p:sp>
        <p:nvSpPr>
          <p:cNvPr id="14339" name="Rectangle 3"/>
          <p:cNvSpPr>
            <a:spLocks noGrp="1" noChangeArrowheads="1"/>
          </p:cNvSpPr>
          <p:nvPr>
            <p:ph type="body" idx="1"/>
          </p:nvPr>
        </p:nvSpPr>
        <p:spPr/>
        <p:txBody>
          <a:bodyPr/>
          <a:lstStyle/>
          <a:p>
            <a:pPr lvl="2">
              <a:lnSpc>
                <a:spcPct val="150000"/>
              </a:lnSpc>
            </a:pPr>
            <a:r>
              <a:rPr lang="en-GB" altLang="en-US" sz="3600" dirty="0">
                <a:solidFill>
                  <a:schemeClr val="bg2"/>
                </a:solidFill>
                <a:latin typeface="Calibri" panose="020F0502020204030204" pitchFamily="34" charset="0"/>
              </a:rPr>
              <a:t>Don’t reject papers that ask an interesting question but get a “negative” answer</a:t>
            </a:r>
          </a:p>
          <a:p>
            <a:pPr lvl="2">
              <a:lnSpc>
                <a:spcPct val="150000"/>
              </a:lnSpc>
            </a:pPr>
            <a:r>
              <a:rPr lang="en-US" altLang="en-US" sz="3600" dirty="0">
                <a:solidFill>
                  <a:schemeClr val="bg2"/>
                </a:solidFill>
                <a:latin typeface="Calibri" panose="020F0502020204030204" pitchFamily="34" charset="0"/>
              </a:rPr>
              <a:t>The question is more important than the result</a:t>
            </a:r>
          </a:p>
        </p:txBody>
      </p:sp>
    </p:spTree>
    <p:extLst>
      <p:ext uri="{BB962C8B-B14F-4D97-AF65-F5344CB8AC3E}">
        <p14:creationId xmlns:p14="http://schemas.microsoft.com/office/powerpoint/2010/main" xmlns="" val="209500545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8A8744-A0E6-49FB-B2E0-2F4EA96F730C}" type="slidenum">
              <a:rPr lang="en-US" smtClean="0"/>
              <a:pPr/>
              <a:t>59</a:t>
            </a:fld>
            <a:endParaRPr lang="en-US"/>
          </a:p>
        </p:txBody>
      </p:sp>
      <p:pic>
        <p:nvPicPr>
          <p:cNvPr id="1026" name="Picture 2" descr="C:\Users\asghari\Desktop\damavand_mount_kziran39.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
        <p:nvSpPr>
          <p:cNvPr id="6" name="TextBox 5"/>
          <p:cNvSpPr txBox="1"/>
          <p:nvPr/>
        </p:nvSpPr>
        <p:spPr>
          <a:xfrm>
            <a:off x="2133600" y="5153562"/>
            <a:ext cx="8331200" cy="1323439"/>
          </a:xfrm>
          <a:prstGeom prst="rect">
            <a:avLst/>
          </a:prstGeom>
          <a:noFill/>
        </p:spPr>
        <p:txBody>
          <a:bodyPr wrap="square" rtlCol="0">
            <a:spAutoFit/>
          </a:bodyPr>
          <a:lstStyle/>
          <a:p>
            <a:pPr algn="ctr"/>
            <a:r>
              <a:rPr lang="en-US" sz="8000" b="1" dirty="0" smtClean="0"/>
              <a:t>Thank you</a:t>
            </a:r>
            <a:endParaRPr lang="en-US" sz="8000"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solidFill>
                  <a:srgbClr val="002060"/>
                </a:solidFill>
              </a:rPr>
              <a:t>Internet-based manuscript submission systems</a:t>
            </a:r>
            <a:endParaRPr lang="en-US" dirty="0"/>
          </a:p>
        </p:txBody>
      </p:sp>
      <p:sp>
        <p:nvSpPr>
          <p:cNvPr id="4" name="Content Placeholder 3"/>
          <p:cNvSpPr>
            <a:spLocks noGrp="1"/>
          </p:cNvSpPr>
          <p:nvPr>
            <p:ph idx="1"/>
          </p:nvPr>
        </p:nvSpPr>
        <p:spPr/>
        <p:txBody>
          <a:bodyPr>
            <a:normAutofit fontScale="92500"/>
          </a:bodyPr>
          <a:lstStyle/>
          <a:p>
            <a:pPr algn="just">
              <a:lnSpc>
                <a:spcPct val="150000"/>
              </a:lnSpc>
              <a:buNone/>
            </a:pPr>
            <a:r>
              <a:rPr lang="en-US" dirty="0" smtClean="0"/>
              <a:t>5. Reviewers access the </a:t>
            </a:r>
            <a:r>
              <a:rPr lang="en-US" dirty="0" smtClean="0">
                <a:solidFill>
                  <a:srgbClr val="FF0000"/>
                </a:solidFill>
              </a:rPr>
              <a:t>reviewer's</a:t>
            </a:r>
            <a:r>
              <a:rPr lang="en-US" dirty="0" smtClean="0"/>
              <a:t> area of the website and review the paper, submitting their comments via an electronic review from available online.</a:t>
            </a:r>
          </a:p>
          <a:p>
            <a:pPr algn="just">
              <a:lnSpc>
                <a:spcPct val="150000"/>
              </a:lnSpc>
              <a:buNone/>
            </a:pPr>
            <a:r>
              <a:rPr lang="en-US" dirty="0" smtClean="0"/>
              <a:t>6. Once all comments have been received, the paper and comments are immediately available to the editors, ready for them to make a decision. </a:t>
            </a:r>
          </a:p>
          <a:p>
            <a:pPr algn="just">
              <a:lnSpc>
                <a:spcPct val="150000"/>
              </a:lnSpc>
              <a:buNone/>
            </a:pPr>
            <a:r>
              <a:rPr lang="en-US" dirty="0" smtClean="0"/>
              <a:t>7. The </a:t>
            </a:r>
            <a:r>
              <a:rPr lang="en-US" dirty="0" smtClean="0">
                <a:solidFill>
                  <a:srgbClr val="FF0000"/>
                </a:solidFill>
              </a:rPr>
              <a:t>editor's</a:t>
            </a:r>
            <a:r>
              <a:rPr lang="en-US" dirty="0" smtClean="0"/>
              <a:t> decision is emailed to the corresponding authors.</a:t>
            </a:r>
          </a:p>
        </p:txBody>
      </p:sp>
    </p:spTree>
    <p:extLst>
      <p:ext uri="{BB962C8B-B14F-4D97-AF65-F5344CB8AC3E}">
        <p14:creationId xmlns:p14="http://schemas.microsoft.com/office/powerpoint/2010/main" xmlns="" val="26395568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5129"/>
            <a:ext cx="10515600" cy="1246555"/>
          </a:xfrm>
        </p:spPr>
        <p:txBody>
          <a:bodyPr/>
          <a:lstStyle/>
          <a:p>
            <a:r>
              <a:rPr lang="en-US" b="1" dirty="0" smtClean="0"/>
              <a:t>Author benefits</a:t>
            </a:r>
            <a:endParaRPr lang="en-US" dirty="0"/>
          </a:p>
        </p:txBody>
      </p:sp>
      <p:sp>
        <p:nvSpPr>
          <p:cNvPr id="3" name="Content Placeholder 2"/>
          <p:cNvSpPr>
            <a:spLocks noGrp="1"/>
          </p:cNvSpPr>
          <p:nvPr>
            <p:ph idx="1"/>
          </p:nvPr>
        </p:nvSpPr>
        <p:spPr>
          <a:xfrm>
            <a:off x="679269" y="1345474"/>
            <a:ext cx="10674531" cy="5042263"/>
          </a:xfrm>
        </p:spPr>
        <p:txBody>
          <a:bodyPr>
            <a:normAutofit fontScale="70000" lnSpcReduction="20000"/>
          </a:bodyPr>
          <a:lstStyle/>
          <a:p>
            <a:pPr marL="342900" indent="-342900" algn="just">
              <a:lnSpc>
                <a:spcPct val="150000"/>
              </a:lnSpc>
              <a:buAutoNum type="arabicPeriod"/>
            </a:pPr>
            <a:r>
              <a:rPr lang="en-US" b="1" dirty="0" smtClean="0">
                <a:solidFill>
                  <a:srgbClr val="002060"/>
                </a:solidFill>
              </a:rPr>
              <a:t>Removing the need for “snail mail”. </a:t>
            </a:r>
            <a:r>
              <a:rPr lang="en-US" dirty="0" smtClean="0"/>
              <a:t>Manuscripts can no longer be lost or delayed in the post</a:t>
            </a:r>
          </a:p>
          <a:p>
            <a:pPr marL="342900" indent="-342900" algn="just">
              <a:lnSpc>
                <a:spcPct val="150000"/>
              </a:lnSpc>
              <a:buAutoNum type="arabicPeriod"/>
            </a:pPr>
            <a:r>
              <a:rPr lang="en-US" b="1" dirty="0" smtClean="0">
                <a:solidFill>
                  <a:srgbClr val="002060"/>
                </a:solidFill>
              </a:rPr>
              <a:t>Approving the article. </a:t>
            </a:r>
            <a:r>
              <a:rPr lang="en-US" dirty="0" smtClean="0"/>
              <a:t>Authors can carry out a final check of the paper before submission.</a:t>
            </a:r>
          </a:p>
          <a:p>
            <a:pPr marL="342900" indent="-342900" algn="just">
              <a:lnSpc>
                <a:spcPct val="150000"/>
              </a:lnSpc>
              <a:buAutoNum type="arabicPeriod"/>
            </a:pPr>
            <a:r>
              <a:rPr lang="en-US" b="1" dirty="0" smtClean="0">
                <a:solidFill>
                  <a:srgbClr val="002060"/>
                </a:solidFill>
              </a:rPr>
              <a:t>Linked references. </a:t>
            </a:r>
            <a:r>
              <a:rPr lang="en-US" dirty="0" smtClean="0"/>
              <a:t>Some systems will convert the references of the manuscripts into hyperlinked to Medline or the abstract or full text of the online article. The references must be in the </a:t>
            </a:r>
            <a:r>
              <a:rPr lang="en-US" i="1" dirty="0" smtClean="0"/>
              <a:t>exact</a:t>
            </a:r>
            <a:r>
              <a:rPr lang="en-US" dirty="0" smtClean="0"/>
              <a:t> format specified by the journal for optimum linkage.</a:t>
            </a:r>
          </a:p>
          <a:p>
            <a:pPr marL="342900" indent="-342900" algn="just">
              <a:lnSpc>
                <a:spcPct val="150000"/>
              </a:lnSpc>
              <a:buAutoNum type="arabicPeriod"/>
            </a:pPr>
            <a:r>
              <a:rPr lang="en-US" b="1" dirty="0" smtClean="0">
                <a:solidFill>
                  <a:srgbClr val="002060"/>
                </a:solidFill>
              </a:rPr>
              <a:t>Supplemental data. </a:t>
            </a:r>
            <a:r>
              <a:rPr lang="en-US" dirty="0" smtClean="0"/>
              <a:t>Most web based systems allow authors to upload supplemental data as well as the article and images. This can be anything from appendices, published articles, questionnaires, and extraneous data.</a:t>
            </a:r>
          </a:p>
          <a:p>
            <a:pPr marL="342900" indent="-342900" algn="just">
              <a:lnSpc>
                <a:spcPct val="150000"/>
              </a:lnSpc>
              <a:buAutoNum type="arabicPeriod"/>
            </a:pPr>
            <a:r>
              <a:rPr lang="en-US" b="1" dirty="0" smtClean="0">
                <a:solidFill>
                  <a:srgbClr val="002060"/>
                </a:solidFill>
              </a:rPr>
              <a:t>Interrogation of the system. </a:t>
            </a:r>
            <a:r>
              <a:rPr lang="en-US" dirty="0" smtClean="0"/>
              <a:t>Most systems allow authors to view the status of their article as it moves through the peer review process.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3689"/>
            <a:ext cx="10515600" cy="1084848"/>
          </a:xfrm>
        </p:spPr>
        <p:txBody>
          <a:bodyPr/>
          <a:lstStyle/>
          <a:p>
            <a:r>
              <a:rPr lang="en-US" b="1" dirty="0" smtClean="0"/>
              <a:t>Author benefits</a:t>
            </a:r>
            <a:endParaRPr lang="en-US" dirty="0"/>
          </a:p>
        </p:txBody>
      </p:sp>
      <p:sp>
        <p:nvSpPr>
          <p:cNvPr id="3" name="Content Placeholder 2"/>
          <p:cNvSpPr>
            <a:spLocks noGrp="1"/>
          </p:cNvSpPr>
          <p:nvPr>
            <p:ph idx="1"/>
          </p:nvPr>
        </p:nvSpPr>
        <p:spPr>
          <a:xfrm>
            <a:off x="653143" y="1332411"/>
            <a:ext cx="10700657" cy="5029200"/>
          </a:xfrm>
        </p:spPr>
        <p:txBody>
          <a:bodyPr>
            <a:normAutofit fontScale="77500" lnSpcReduction="20000"/>
          </a:bodyPr>
          <a:lstStyle/>
          <a:p>
            <a:pPr algn="just">
              <a:lnSpc>
                <a:spcPct val="150000"/>
              </a:lnSpc>
              <a:buNone/>
            </a:pPr>
            <a:r>
              <a:rPr lang="en-US" b="1" dirty="0" smtClean="0">
                <a:solidFill>
                  <a:srgbClr val="002060"/>
                </a:solidFill>
              </a:rPr>
              <a:t>6. Contacting the journal. </a:t>
            </a:r>
            <a:r>
              <a:rPr lang="en-US" dirty="0" smtClean="0"/>
              <a:t>Email links available throughout the system give authors and easy opportunity to contact journal staff of associate.</a:t>
            </a:r>
          </a:p>
          <a:p>
            <a:pPr algn="just">
              <a:lnSpc>
                <a:spcPct val="150000"/>
              </a:lnSpc>
              <a:buNone/>
            </a:pPr>
            <a:r>
              <a:rPr lang="en-US" b="1" dirty="0" smtClean="0">
                <a:solidFill>
                  <a:srgbClr val="002060"/>
                </a:solidFill>
              </a:rPr>
              <a:t>7. Reviewer's comments available online. </a:t>
            </a:r>
            <a:r>
              <a:rPr lang="en-US" dirty="0" smtClean="0"/>
              <a:t>As soon as the editors sends a decision, the </a:t>
            </a:r>
            <a:r>
              <a:rPr lang="en-US" dirty="0" smtClean="0">
                <a:solidFill>
                  <a:srgbClr val="FF0000"/>
                </a:solidFill>
              </a:rPr>
              <a:t>reviewer's</a:t>
            </a:r>
            <a:r>
              <a:rPr lang="en-US" dirty="0" smtClean="0"/>
              <a:t> comments are available online to authors.</a:t>
            </a:r>
          </a:p>
          <a:p>
            <a:pPr algn="just">
              <a:lnSpc>
                <a:spcPct val="150000"/>
              </a:lnSpc>
              <a:buNone/>
            </a:pPr>
            <a:r>
              <a:rPr lang="en-US" b="1" dirty="0" smtClean="0">
                <a:solidFill>
                  <a:srgbClr val="002060"/>
                </a:solidFill>
              </a:rPr>
              <a:t>8. Author history. </a:t>
            </a:r>
            <a:r>
              <a:rPr lang="en-US" dirty="0" smtClean="0"/>
              <a:t>Authors retain a record on the system of all manuscripts submitted to the journal, including the article itself, the </a:t>
            </a:r>
            <a:r>
              <a:rPr lang="en-US" dirty="0" smtClean="0">
                <a:solidFill>
                  <a:srgbClr val="FF0000"/>
                </a:solidFill>
              </a:rPr>
              <a:t>editor's</a:t>
            </a:r>
            <a:r>
              <a:rPr lang="en-US" dirty="0" smtClean="0"/>
              <a:t> decision letter, and </a:t>
            </a:r>
            <a:r>
              <a:rPr lang="en-US" dirty="0" smtClean="0">
                <a:solidFill>
                  <a:srgbClr val="FF0000"/>
                </a:solidFill>
              </a:rPr>
              <a:t>reviewer's</a:t>
            </a:r>
            <a:r>
              <a:rPr lang="en-US" dirty="0" smtClean="0"/>
              <a:t> comments.</a:t>
            </a:r>
          </a:p>
          <a:p>
            <a:pPr algn="just">
              <a:lnSpc>
                <a:spcPct val="150000"/>
              </a:lnSpc>
              <a:buNone/>
            </a:pPr>
            <a:r>
              <a:rPr lang="en-US" b="1" dirty="0" smtClean="0">
                <a:solidFill>
                  <a:srgbClr val="002060"/>
                </a:solidFill>
              </a:rPr>
              <a:t>9. Personal information. </a:t>
            </a:r>
            <a:r>
              <a:rPr lang="en-US" dirty="0" smtClean="0"/>
              <a:t>Authors can update their personal detail and expertise terms at any time.</a:t>
            </a:r>
          </a:p>
          <a:p>
            <a:pPr algn="just">
              <a:lnSpc>
                <a:spcPct val="150000"/>
              </a:lnSpc>
              <a:buNone/>
            </a:pPr>
            <a:r>
              <a:rPr lang="en-US" b="1" dirty="0" smtClean="0">
                <a:solidFill>
                  <a:srgbClr val="002060"/>
                </a:solidFill>
              </a:rPr>
              <a:t>10. Reduced turnaround times.</a:t>
            </a:r>
            <a:r>
              <a:rPr lang="en-US" dirty="0" smtClean="0"/>
              <a:t> Perhaps most importantly, turnaround times can be dramatically reduced.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60626"/>
            <a:ext cx="10515600" cy="1137100"/>
          </a:xfrm>
        </p:spPr>
        <p:txBody>
          <a:bodyPr/>
          <a:lstStyle/>
          <a:p>
            <a:r>
              <a:rPr lang="en-US" b="1" dirty="0" smtClean="0"/>
              <a:t>Important points to remember</a:t>
            </a:r>
            <a:endParaRPr lang="en-US" dirty="0"/>
          </a:p>
        </p:txBody>
      </p:sp>
      <p:sp>
        <p:nvSpPr>
          <p:cNvPr id="3" name="Content Placeholder 2"/>
          <p:cNvSpPr>
            <a:spLocks noGrp="1"/>
          </p:cNvSpPr>
          <p:nvPr>
            <p:ph idx="1"/>
          </p:nvPr>
        </p:nvSpPr>
        <p:spPr>
          <a:xfrm>
            <a:off x="627017" y="1515291"/>
            <a:ext cx="10998926" cy="4661672"/>
          </a:xfrm>
        </p:spPr>
        <p:txBody>
          <a:bodyPr>
            <a:normAutofit fontScale="85000" lnSpcReduction="20000"/>
          </a:bodyPr>
          <a:lstStyle/>
          <a:p>
            <a:pPr algn="just">
              <a:lnSpc>
                <a:spcPct val="200000"/>
              </a:lnSpc>
            </a:pPr>
            <a:r>
              <a:rPr lang="en-US" dirty="0" smtClean="0"/>
              <a:t>Although most web based systems are reasonably self-explanatory errors do sometimes occur.</a:t>
            </a:r>
          </a:p>
          <a:p>
            <a:pPr algn="just">
              <a:lnSpc>
                <a:spcPct val="200000"/>
              </a:lnSpc>
            </a:pPr>
            <a:r>
              <a:rPr lang="en-US" dirty="0" smtClean="0"/>
              <a:t>Authors have not properly read the </a:t>
            </a:r>
            <a:r>
              <a:rPr lang="en-US" dirty="0" smtClean="0">
                <a:solidFill>
                  <a:srgbClr val="FF0000"/>
                </a:solidFill>
              </a:rPr>
              <a:t>journal's</a:t>
            </a:r>
            <a:r>
              <a:rPr lang="en-US" dirty="0" smtClean="0"/>
              <a:t> instruction for submission. </a:t>
            </a:r>
          </a:p>
          <a:p>
            <a:pPr algn="just">
              <a:lnSpc>
                <a:spcPct val="200000"/>
              </a:lnSpc>
            </a:pPr>
            <a:r>
              <a:rPr lang="en-US" dirty="0" smtClean="0"/>
              <a:t>They often contain essential journal requirements as well as guidance on submission.</a:t>
            </a:r>
          </a:p>
          <a:p>
            <a:pPr algn="just">
              <a:lnSpc>
                <a:spcPct val="200000"/>
              </a:lnSpc>
            </a:pPr>
            <a:r>
              <a:rPr lang="en-US" dirty="0" smtClean="0"/>
              <a:t>This is particularly important when dealing with images </a:t>
            </a:r>
          </a:p>
          <a:p>
            <a:pPr algn="just">
              <a:lnSpc>
                <a:spcPct val="200000"/>
              </a:lnSpc>
            </a:pPr>
            <a:r>
              <a:rPr lang="en-US" dirty="0" smtClean="0"/>
              <a:t>Most systems in use accept the standard graphic formats: .</a:t>
            </a:r>
            <a:r>
              <a:rPr lang="en-US" dirty="0" err="1" smtClean="0"/>
              <a:t>tif</a:t>
            </a:r>
            <a:r>
              <a:rPr lang="en-US" dirty="0" smtClean="0"/>
              <a:t>,  .jpg,  and .</a:t>
            </a:r>
            <a:r>
              <a:rPr lang="en-US" dirty="0" err="1" smtClean="0"/>
              <a:t>eps</a:t>
            </a:r>
            <a:r>
              <a:rPr lang="en-US" dirty="0" smtClean="0"/>
              <a:t>.</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Office Them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408</TotalTime>
  <Words>1941</Words>
  <Application>Microsoft Office PowerPoint</Application>
  <PresentationFormat>Custom</PresentationFormat>
  <Paragraphs>147</Paragraphs>
  <Slides>59</Slides>
  <Notes>0</Notes>
  <HiddenSlides>0</HiddenSlides>
  <MMClips>0</MMClips>
  <ScaleCrop>false</ScaleCrop>
  <HeadingPairs>
    <vt:vector size="4" baseType="variant">
      <vt:variant>
        <vt:lpstr>Theme</vt:lpstr>
      </vt:variant>
      <vt:variant>
        <vt:i4>3</vt:i4>
      </vt:variant>
      <vt:variant>
        <vt:lpstr>Slide Titles</vt:lpstr>
      </vt:variant>
      <vt:variant>
        <vt:i4>59</vt:i4>
      </vt:variant>
    </vt:vector>
  </HeadingPairs>
  <TitlesOfParts>
    <vt:vector size="62" baseType="lpstr">
      <vt:lpstr>Office Theme</vt:lpstr>
      <vt:lpstr>2_Office Theme</vt:lpstr>
      <vt:lpstr>1_Office Theme</vt:lpstr>
      <vt:lpstr>Slide 1</vt:lpstr>
      <vt:lpstr>How to submit?</vt:lpstr>
      <vt:lpstr>There are 7 stages in your journey</vt:lpstr>
      <vt:lpstr>Stage 5 Prepare your manuscript</vt:lpstr>
      <vt:lpstr>Internet-based manuscript submission systems</vt:lpstr>
      <vt:lpstr>Internet-based manuscript submission systems</vt:lpstr>
      <vt:lpstr>Author benefits</vt:lpstr>
      <vt:lpstr>Author benefits</vt:lpstr>
      <vt:lpstr>Important points to remember</vt:lpstr>
      <vt:lpstr>Your submission letter - Cover letter</vt:lpstr>
      <vt:lpstr>Your submission letter - Cover letter</vt:lpstr>
      <vt:lpstr>Your submission letter - Cover letter</vt:lpstr>
      <vt:lpstr>Slide 13</vt:lpstr>
      <vt:lpstr>Slide 14</vt:lpstr>
      <vt:lpstr>Slide 15</vt:lpstr>
      <vt:lpstr>Slide 16</vt:lpstr>
      <vt:lpstr>Slide 17</vt:lpstr>
      <vt:lpstr>Slide 18</vt:lpstr>
      <vt:lpstr>Slide 19</vt:lpstr>
      <vt:lpstr>Slide 20</vt:lpstr>
      <vt:lpstr>Slide 21</vt:lpstr>
      <vt:lpstr>Guidelines for author submission</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Guidelines for author submission</vt:lpstr>
      <vt:lpstr>Slide 39</vt:lpstr>
      <vt:lpstr>Slide 40</vt:lpstr>
      <vt:lpstr>Slide 41</vt:lpstr>
      <vt:lpstr>Slide 42</vt:lpstr>
      <vt:lpstr>Slide 43</vt:lpstr>
      <vt:lpstr>Slide 44</vt:lpstr>
      <vt:lpstr>Guidelines for author submission</vt:lpstr>
      <vt:lpstr>Slide 46</vt:lpstr>
      <vt:lpstr>Slide 47</vt:lpstr>
      <vt:lpstr>Slide 48</vt:lpstr>
      <vt:lpstr>Slide 49</vt:lpstr>
      <vt:lpstr>Slide 50</vt:lpstr>
      <vt:lpstr>Slide 51</vt:lpstr>
      <vt:lpstr>BMJ approach I</vt:lpstr>
      <vt:lpstr>BMJ approach II</vt:lpstr>
      <vt:lpstr>BMJ approach III</vt:lpstr>
      <vt:lpstr>BMJ approach IV</vt:lpstr>
      <vt:lpstr>BMJ approach V</vt:lpstr>
      <vt:lpstr>BMJ approach VI</vt:lpstr>
      <vt:lpstr>BMJ approach VII</vt:lpstr>
      <vt:lpstr>Slide 59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asghari</dc:creator>
  <cp:lastModifiedBy>Click</cp:lastModifiedBy>
  <cp:revision>37</cp:revision>
  <dcterms:created xsi:type="dcterms:W3CDTF">2016-03-05T05:34:45Z</dcterms:created>
  <dcterms:modified xsi:type="dcterms:W3CDTF">2017-02-20T04:12:53Z</dcterms:modified>
</cp:coreProperties>
</file>