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6"/>
  </p:notesMasterIdLst>
  <p:sldIdLst>
    <p:sldId id="334" r:id="rId2"/>
    <p:sldId id="396" r:id="rId3"/>
    <p:sldId id="392" r:id="rId4"/>
    <p:sldId id="400" r:id="rId5"/>
    <p:sldId id="398" r:id="rId6"/>
    <p:sldId id="410" r:id="rId7"/>
    <p:sldId id="348" r:id="rId8"/>
    <p:sldId id="336" r:id="rId9"/>
    <p:sldId id="409" r:id="rId10"/>
    <p:sldId id="408" r:id="rId11"/>
    <p:sldId id="407" r:id="rId12"/>
    <p:sldId id="384" r:id="rId13"/>
    <p:sldId id="406" r:id="rId14"/>
    <p:sldId id="339" r:id="rId15"/>
    <p:sldId id="341" r:id="rId16"/>
    <p:sldId id="343" r:id="rId17"/>
    <p:sldId id="344" r:id="rId18"/>
    <p:sldId id="373" r:id="rId19"/>
    <p:sldId id="401" r:id="rId20"/>
    <p:sldId id="374" r:id="rId21"/>
    <p:sldId id="376" r:id="rId22"/>
    <p:sldId id="377" r:id="rId23"/>
    <p:sldId id="378" r:id="rId24"/>
    <p:sldId id="379" r:id="rId25"/>
    <p:sldId id="342" r:id="rId26"/>
    <p:sldId id="292" r:id="rId27"/>
    <p:sldId id="359" r:id="rId28"/>
    <p:sldId id="360" r:id="rId29"/>
    <p:sldId id="361" r:id="rId30"/>
    <p:sldId id="364" r:id="rId31"/>
    <p:sldId id="365" r:id="rId32"/>
    <p:sldId id="393" r:id="rId33"/>
    <p:sldId id="367" r:id="rId34"/>
    <p:sldId id="368" r:id="rId35"/>
    <p:sldId id="370" r:id="rId36"/>
    <p:sldId id="369" r:id="rId37"/>
    <p:sldId id="371" r:id="rId38"/>
    <p:sldId id="372" r:id="rId39"/>
    <p:sldId id="405" r:id="rId40"/>
    <p:sldId id="350" r:id="rId41"/>
    <p:sldId id="402" r:id="rId42"/>
    <p:sldId id="403" r:id="rId43"/>
    <p:sldId id="404" r:id="rId44"/>
    <p:sldId id="397" r:id="rId45"/>
    <p:sldId id="354" r:id="rId46"/>
    <p:sldId id="394" r:id="rId47"/>
    <p:sldId id="395" r:id="rId48"/>
    <p:sldId id="357" r:id="rId49"/>
    <p:sldId id="380" r:id="rId50"/>
    <p:sldId id="381" r:id="rId51"/>
    <p:sldId id="388" r:id="rId52"/>
    <p:sldId id="390" r:id="rId53"/>
    <p:sldId id="389" r:id="rId54"/>
    <p:sldId id="383" r:id="rId55"/>
  </p:sldIdLst>
  <p:sldSz cx="9144000" cy="6840538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504"/>
      </p:cViewPr>
      <p:guideLst>
        <p:guide orient="horz" pos="215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EA88-CBB2-4764-B66A-A5335E9084D3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9650" y="685800"/>
            <a:ext cx="4584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E1A2-971E-427D-A0E1-FEDE1ED6D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88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5E1A2-971E-427D-A0E1-FEDE1ED6D0A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1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002"/>
            <a:ext cx="7772400" cy="14662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76305"/>
            <a:ext cx="6400800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57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4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5780"/>
            <a:ext cx="2057400" cy="7781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780"/>
            <a:ext cx="6019800" cy="7781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88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60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95679"/>
            <a:ext cx="777240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9314"/>
            <a:ext cx="777240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89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8169"/>
            <a:ext cx="4038600" cy="60187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8169"/>
            <a:ext cx="4038600" cy="60187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38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939"/>
            <a:ext cx="8229600" cy="11400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204"/>
            <a:ext cx="4040188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9337"/>
            <a:ext cx="4040188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1204"/>
            <a:ext cx="4041775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69337"/>
            <a:ext cx="4041775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75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44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2355"/>
            <a:ext cx="3008313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2357"/>
            <a:ext cx="5111750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1448"/>
            <a:ext cx="3008313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88378"/>
            <a:ext cx="548640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1214"/>
            <a:ext cx="548640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53673"/>
            <a:ext cx="5486400" cy="802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07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939"/>
            <a:ext cx="8229600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6127"/>
            <a:ext cx="8229600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40168"/>
            <a:ext cx="21336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40168"/>
            <a:ext cx="28956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0168"/>
            <a:ext cx="21336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18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5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8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7669"/>
            <a:ext cx="7772400" cy="14662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Role of Molecular Markers in Well Differentiated Thyroid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Cancer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From Bench to Bedside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706021"/>
            <a:ext cx="6400800" cy="1748137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Mohammad E.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Khamseh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Institute of Endocrinology and Metabolism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Iran University of Medical Sciences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04/02/1396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939"/>
            <a:ext cx="8229600" cy="784130"/>
          </a:xfrm>
        </p:spPr>
        <p:txBody>
          <a:bodyPr>
            <a:normAutofit/>
          </a:bodyPr>
          <a:lstStyle/>
          <a:p>
            <a:r>
              <a:rPr lang="en-US" sz="3200" b="1" spc="-5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3200" b="1" spc="-10" dirty="0" smtClean="0">
                <a:solidFill>
                  <a:schemeClr val="tx2">
                    <a:lumMod val="50000"/>
                  </a:schemeClr>
                </a:solidFill>
              </a:rPr>
              <a:t>PI3K pathway </a:t>
            </a:r>
            <a:r>
              <a:rPr lang="en-US" sz="3200" b="1" spc="-5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Thyroid</a:t>
            </a:r>
            <a:r>
              <a:rPr lang="en-US" sz="3200" b="1" spc="-1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spc="-10" dirty="0">
                <a:solidFill>
                  <a:schemeClr val="tx2">
                    <a:lumMod val="50000"/>
                  </a:schemeClr>
                </a:solidFill>
              </a:rPr>
              <a:t>Cancer</a:t>
            </a:r>
            <a:endParaRPr lang="en-US" sz="3200" dirty="0"/>
          </a:p>
        </p:txBody>
      </p:sp>
      <p:sp>
        <p:nvSpPr>
          <p:cNvPr id="4" name="object 7"/>
          <p:cNvSpPr>
            <a:spLocks noGrp="1"/>
          </p:cNvSpPr>
          <p:nvPr>
            <p:ph idx="1"/>
          </p:nvPr>
        </p:nvSpPr>
        <p:spPr>
          <a:xfrm>
            <a:off x="838200" y="1286669"/>
            <a:ext cx="7543800" cy="5553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823" y="2314004"/>
            <a:ext cx="7612062" cy="2659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3937" y="3173822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806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7150" y="74612"/>
                </a:lnTo>
                <a:lnTo>
                  <a:pt x="57150" y="82806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212" y="3229639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3937" y="3173822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837" y="3173822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5562" y="296862"/>
                </a:lnTo>
                <a:lnTo>
                  <a:pt x="55562" y="81167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5562" y="74612"/>
                </a:lnTo>
                <a:lnTo>
                  <a:pt x="55562" y="81167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4111" y="3229639"/>
            <a:ext cx="14604" cy="166263"/>
          </a:xfrm>
          <a:custGeom>
            <a:avLst/>
            <a:gdLst/>
            <a:ahLst/>
            <a:cxnLst/>
            <a:rect l="l" t="t" r="r" b="b"/>
            <a:pathLst>
              <a:path w="14604" h="222250">
                <a:moveTo>
                  <a:pt x="0" y="0"/>
                </a:moveTo>
                <a:lnTo>
                  <a:pt x="14287" y="0"/>
                </a:lnTo>
                <a:lnTo>
                  <a:pt x="14287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2837" y="3173822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68086" y="3173822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806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7150" y="74612"/>
                </a:lnTo>
                <a:lnTo>
                  <a:pt x="57150" y="82806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09361" y="3229639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68086" y="3173822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13999" y="4051454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550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550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3825"/>
                </a:lnTo>
                <a:lnTo>
                  <a:pt x="41275" y="82550"/>
                </a:lnTo>
                <a:lnTo>
                  <a:pt x="41275" y="74612"/>
                </a:lnTo>
                <a:lnTo>
                  <a:pt x="78866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866" y="74612"/>
                </a:moveTo>
                <a:lnTo>
                  <a:pt x="57150" y="74612"/>
                </a:lnTo>
                <a:lnTo>
                  <a:pt x="57150" y="82550"/>
                </a:lnTo>
                <a:lnTo>
                  <a:pt x="98425" y="123825"/>
                </a:lnTo>
                <a:lnTo>
                  <a:pt x="78866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55274" y="4107270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3999" y="4051454"/>
            <a:ext cx="98425" cy="92632"/>
          </a:xfrm>
          <a:custGeom>
            <a:avLst/>
            <a:gdLst/>
            <a:ahLst/>
            <a:cxnLst/>
            <a:rect l="l" t="t" r="r" b="b"/>
            <a:pathLst>
              <a:path w="98425" h="123825">
                <a:moveTo>
                  <a:pt x="49212" y="74612"/>
                </a:moveTo>
                <a:lnTo>
                  <a:pt x="0" y="123825"/>
                </a:lnTo>
                <a:lnTo>
                  <a:pt x="49212" y="0"/>
                </a:lnTo>
                <a:lnTo>
                  <a:pt x="98425" y="123825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0837" y="4047890"/>
            <a:ext cx="97155" cy="222317"/>
          </a:xfrm>
          <a:custGeom>
            <a:avLst/>
            <a:gdLst/>
            <a:ahLst/>
            <a:cxnLst/>
            <a:rect l="l" t="t" r="r" b="b"/>
            <a:pathLst>
              <a:path w="97154" h="297179">
                <a:moveTo>
                  <a:pt x="47625" y="74612"/>
                </a:moveTo>
                <a:lnTo>
                  <a:pt x="41275" y="81174"/>
                </a:lnTo>
                <a:lnTo>
                  <a:pt x="41275" y="296862"/>
                </a:lnTo>
                <a:lnTo>
                  <a:pt x="55562" y="296862"/>
                </a:lnTo>
                <a:lnTo>
                  <a:pt x="55562" y="82550"/>
                </a:lnTo>
                <a:lnTo>
                  <a:pt x="47625" y="74612"/>
                </a:lnTo>
                <a:close/>
              </a:path>
              <a:path w="97154" h="297179">
                <a:moveTo>
                  <a:pt x="47625" y="0"/>
                </a:moveTo>
                <a:lnTo>
                  <a:pt x="0" y="123825"/>
                </a:lnTo>
                <a:lnTo>
                  <a:pt x="41275" y="81174"/>
                </a:lnTo>
                <a:lnTo>
                  <a:pt x="41275" y="74612"/>
                </a:lnTo>
                <a:lnTo>
                  <a:pt x="77278" y="74612"/>
                </a:lnTo>
                <a:lnTo>
                  <a:pt x="47625" y="0"/>
                </a:lnTo>
                <a:close/>
              </a:path>
              <a:path w="97154" h="297179">
                <a:moveTo>
                  <a:pt x="77278" y="74612"/>
                </a:moveTo>
                <a:lnTo>
                  <a:pt x="55562" y="74612"/>
                </a:lnTo>
                <a:lnTo>
                  <a:pt x="55562" y="82550"/>
                </a:lnTo>
                <a:lnTo>
                  <a:pt x="96837" y="123825"/>
                </a:lnTo>
                <a:lnTo>
                  <a:pt x="77278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2111" y="4103707"/>
            <a:ext cx="14604" cy="166263"/>
          </a:xfrm>
          <a:custGeom>
            <a:avLst/>
            <a:gdLst/>
            <a:ahLst/>
            <a:cxnLst/>
            <a:rect l="l" t="t" r="r" b="b"/>
            <a:pathLst>
              <a:path w="14604" h="222250">
                <a:moveTo>
                  <a:pt x="0" y="0"/>
                </a:moveTo>
                <a:lnTo>
                  <a:pt x="14287" y="0"/>
                </a:lnTo>
                <a:lnTo>
                  <a:pt x="14287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0837" y="4047891"/>
            <a:ext cx="97155" cy="92632"/>
          </a:xfrm>
          <a:custGeom>
            <a:avLst/>
            <a:gdLst/>
            <a:ahLst/>
            <a:cxnLst/>
            <a:rect l="l" t="t" r="r" b="b"/>
            <a:pathLst>
              <a:path w="97154" h="123825">
                <a:moveTo>
                  <a:pt x="47625" y="74612"/>
                </a:moveTo>
                <a:lnTo>
                  <a:pt x="0" y="123825"/>
                </a:lnTo>
                <a:lnTo>
                  <a:pt x="47625" y="0"/>
                </a:lnTo>
                <a:lnTo>
                  <a:pt x="96837" y="123825"/>
                </a:lnTo>
                <a:lnTo>
                  <a:pt x="47625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6087" y="4047890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550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550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3825"/>
                </a:lnTo>
                <a:lnTo>
                  <a:pt x="41275" y="82550"/>
                </a:lnTo>
                <a:lnTo>
                  <a:pt x="41275" y="74612"/>
                </a:lnTo>
                <a:lnTo>
                  <a:pt x="78866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866" y="74612"/>
                </a:moveTo>
                <a:lnTo>
                  <a:pt x="57150" y="74612"/>
                </a:lnTo>
                <a:lnTo>
                  <a:pt x="57150" y="82550"/>
                </a:lnTo>
                <a:lnTo>
                  <a:pt x="98425" y="123825"/>
                </a:lnTo>
                <a:lnTo>
                  <a:pt x="78866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7362" y="4103707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6087" y="4047891"/>
            <a:ext cx="98425" cy="92632"/>
          </a:xfrm>
          <a:custGeom>
            <a:avLst/>
            <a:gdLst/>
            <a:ahLst/>
            <a:cxnLst/>
            <a:rect l="l" t="t" r="r" b="b"/>
            <a:pathLst>
              <a:path w="98425" h="123825">
                <a:moveTo>
                  <a:pt x="49212" y="74612"/>
                </a:moveTo>
                <a:lnTo>
                  <a:pt x="0" y="123825"/>
                </a:lnTo>
                <a:lnTo>
                  <a:pt x="49212" y="0"/>
                </a:lnTo>
                <a:lnTo>
                  <a:pt x="98425" y="123825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36137" y="3396756"/>
            <a:ext cx="71818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24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PDT</a:t>
            </a:r>
            <a:r>
              <a:rPr sz="20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endParaRPr sz="2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40324" y="3429154"/>
            <a:ext cx="102171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3300"/>
                </a:solidFill>
                <a:latin typeface="Calibri"/>
                <a:cs typeface="Calibri"/>
              </a:rPr>
              <a:t>Thyroid</a:t>
            </a:r>
            <a:r>
              <a:rPr sz="1600" b="1" spc="-8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Calibri"/>
                <a:cs typeface="Calibri"/>
              </a:rPr>
              <a:t>Cell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78418" y="2472166"/>
            <a:ext cx="163157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PTC</a:t>
            </a:r>
            <a:endParaRPr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3311" y="4453380"/>
            <a:ext cx="9998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115" dirty="0" smtClean="0">
                <a:latin typeface="Times New Roman"/>
                <a:cs typeface="Times New Roman"/>
              </a:rPr>
              <a:t>F</a:t>
            </a:r>
            <a:r>
              <a:rPr lang="en-US" sz="2000" spc="-1115" dirty="0" smtClean="0">
                <a:latin typeface="Times New Roman"/>
                <a:cs typeface="Times New Roman"/>
              </a:rPr>
              <a:t>       </a:t>
            </a:r>
            <a:r>
              <a:rPr lang="en-US" sz="2000" b="1" spc="-110" dirty="0" smtClean="0">
                <a:solidFill>
                  <a:srgbClr val="FF3300"/>
                </a:solidFill>
                <a:latin typeface="Times New Roman"/>
                <a:cs typeface="Times New Roman"/>
              </a:rPr>
              <a:t>FTC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42461" y="2687610"/>
            <a:ext cx="11734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5415" algn="ctr">
              <a:lnSpc>
                <a:spcPct val="100000"/>
              </a:lnSpc>
            </a:pPr>
            <a:r>
              <a:rPr sz="1200" b="1" spc="-10" dirty="0" smtClean="0">
                <a:latin typeface="Times New Roman"/>
                <a:cs typeface="Times New Roman"/>
              </a:rPr>
              <a:t>MAPK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77361" y="2716702"/>
            <a:ext cx="58674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420"/>
              </a:lnSpc>
            </a:pPr>
            <a:r>
              <a:rPr sz="1200" b="1" spc="-10" dirty="0">
                <a:latin typeface="Times New Roman"/>
                <a:cs typeface="Times New Roman"/>
              </a:rPr>
              <a:t>MAPK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83937" y="3173822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806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7150" y="74612"/>
                </a:lnTo>
                <a:lnTo>
                  <a:pt x="57150" y="82806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25212" y="3229639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3937" y="3173822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72837" y="3173822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5562" y="296862"/>
                </a:lnTo>
                <a:lnTo>
                  <a:pt x="55562" y="81167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5562" y="74612"/>
                </a:lnTo>
                <a:lnTo>
                  <a:pt x="55562" y="81167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14111" y="3229639"/>
            <a:ext cx="14604" cy="166263"/>
          </a:xfrm>
          <a:custGeom>
            <a:avLst/>
            <a:gdLst/>
            <a:ahLst/>
            <a:cxnLst/>
            <a:rect l="l" t="t" r="r" b="b"/>
            <a:pathLst>
              <a:path w="14604" h="222250">
                <a:moveTo>
                  <a:pt x="0" y="0"/>
                </a:moveTo>
                <a:lnTo>
                  <a:pt x="14287" y="0"/>
                </a:lnTo>
                <a:lnTo>
                  <a:pt x="14287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72837" y="3173822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68086" y="3173822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806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7150" y="74612"/>
                </a:lnTo>
                <a:lnTo>
                  <a:pt x="57150" y="82806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09361" y="3229639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68086" y="3173822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32704" y="4093282"/>
            <a:ext cx="10293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 algn="ctr">
              <a:lnSpc>
                <a:spcPts val="1440"/>
              </a:lnSpc>
            </a:pPr>
            <a:r>
              <a:rPr sz="1200" b="1" spc="-10" dirty="0" smtClean="0">
                <a:latin typeface="Times New Roman"/>
                <a:cs typeface="Times New Roman"/>
              </a:rPr>
              <a:t>PI3K-AKT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37031" y="4451131"/>
            <a:ext cx="159258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315" dirty="0" smtClean="0">
                <a:latin typeface="Times New Roman"/>
                <a:cs typeface="Times New Roman"/>
              </a:rPr>
              <a:t>        FTA</a:t>
            </a:r>
            <a:endParaRPr sz="2000" dirty="0">
              <a:latin typeface="Times New Roman"/>
              <a:cs typeface="Times New Roman"/>
            </a:endParaRPr>
          </a:p>
          <a:p>
            <a:pPr marL="857250">
              <a:lnSpc>
                <a:spcPct val="100000"/>
              </a:lnSpc>
              <a:spcBef>
                <a:spcPts val="705"/>
              </a:spcBef>
            </a:pPr>
            <a:r>
              <a:rPr sz="1200" b="1" spc="-20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I3</a:t>
            </a:r>
            <a:r>
              <a:rPr sz="1200" b="1" spc="-10" dirty="0">
                <a:latin typeface="Times New Roman"/>
                <a:cs typeface="Times New Roman"/>
              </a:rPr>
              <a:t>K</a:t>
            </a: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spc="-10" dirty="0">
                <a:latin typeface="Times New Roman"/>
                <a:cs typeface="Times New Roman"/>
              </a:rPr>
              <a:t>AKT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78986" y="4088554"/>
            <a:ext cx="7480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I3</a:t>
            </a:r>
            <a:r>
              <a:rPr sz="1200" b="1" spc="-10" dirty="0">
                <a:latin typeface="Times New Roman"/>
                <a:cs typeface="Times New Roman"/>
              </a:rPr>
              <a:t>K</a:t>
            </a: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spc="-10" dirty="0">
                <a:latin typeface="Times New Roman"/>
                <a:cs typeface="Times New Roman"/>
              </a:rPr>
              <a:t>AKT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96200" y="3435947"/>
            <a:ext cx="66516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140" dirty="0" smtClean="0">
                <a:solidFill>
                  <a:srgbClr val="FFC000"/>
                </a:solidFill>
                <a:latin typeface="Times New Roman"/>
                <a:cs typeface="Times New Roman"/>
              </a:rPr>
              <a:t>  </a:t>
            </a:r>
            <a:r>
              <a:rPr sz="2000" b="1" spc="-14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endParaRPr sz="2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36365" y="3256410"/>
            <a:ext cx="58674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420"/>
              </a:lnSpc>
            </a:pPr>
            <a:r>
              <a:rPr sz="1200" b="1" spc="-10" dirty="0">
                <a:latin typeface="Times New Roman"/>
                <a:cs typeface="Times New Roman"/>
              </a:rPr>
              <a:t>MAPK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02847" y="3650361"/>
            <a:ext cx="7480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I3</a:t>
            </a:r>
            <a:r>
              <a:rPr sz="1200" b="1" spc="-10" dirty="0">
                <a:latin typeface="Times New Roman"/>
                <a:cs typeface="Times New Roman"/>
              </a:rPr>
              <a:t>K</a:t>
            </a: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spc="-10" dirty="0">
                <a:latin typeface="Times New Roman"/>
                <a:cs typeface="Times New Roman"/>
              </a:rPr>
              <a:t>AKT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15544" y="3511516"/>
            <a:ext cx="3268345" cy="97858"/>
          </a:xfrm>
          <a:custGeom>
            <a:avLst/>
            <a:gdLst/>
            <a:ahLst/>
            <a:cxnLst/>
            <a:rect l="l" t="t" r="r" b="b"/>
            <a:pathLst>
              <a:path w="3268345" h="130810">
                <a:moveTo>
                  <a:pt x="2993555" y="0"/>
                </a:moveTo>
                <a:lnTo>
                  <a:pt x="3106685" y="55957"/>
                </a:lnTo>
                <a:lnTo>
                  <a:pt x="3119551" y="55994"/>
                </a:lnTo>
                <a:lnTo>
                  <a:pt x="3124996" y="65014"/>
                </a:lnTo>
                <a:lnTo>
                  <a:pt x="3125889" y="65455"/>
                </a:lnTo>
                <a:lnTo>
                  <a:pt x="3125511" y="65867"/>
                </a:lnTo>
                <a:lnTo>
                  <a:pt x="3131908" y="76466"/>
                </a:lnTo>
                <a:lnTo>
                  <a:pt x="3115785" y="76466"/>
                </a:lnTo>
                <a:lnTo>
                  <a:pt x="3066072" y="130644"/>
                </a:lnTo>
                <a:lnTo>
                  <a:pt x="3236156" y="76466"/>
                </a:lnTo>
                <a:lnTo>
                  <a:pt x="3131908" y="76466"/>
                </a:lnTo>
                <a:lnTo>
                  <a:pt x="3236327" y="76412"/>
                </a:lnTo>
                <a:lnTo>
                  <a:pt x="3267773" y="66395"/>
                </a:lnTo>
                <a:lnTo>
                  <a:pt x="2993555" y="0"/>
                </a:lnTo>
                <a:close/>
              </a:path>
              <a:path w="3268345" h="130810">
                <a:moveTo>
                  <a:pt x="0" y="46964"/>
                </a:moveTo>
                <a:lnTo>
                  <a:pt x="12687" y="65887"/>
                </a:lnTo>
                <a:lnTo>
                  <a:pt x="3115835" y="76412"/>
                </a:lnTo>
                <a:lnTo>
                  <a:pt x="3125511" y="65867"/>
                </a:lnTo>
                <a:lnTo>
                  <a:pt x="3124996" y="65014"/>
                </a:lnTo>
                <a:lnTo>
                  <a:pt x="3106685" y="55957"/>
                </a:lnTo>
                <a:lnTo>
                  <a:pt x="0" y="469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15544" y="3546650"/>
            <a:ext cx="3132455" cy="22327"/>
          </a:xfrm>
          <a:custGeom>
            <a:avLst/>
            <a:gdLst/>
            <a:ahLst/>
            <a:cxnLst/>
            <a:rect l="l" t="t" r="r" b="b"/>
            <a:pathLst>
              <a:path w="3132454" h="29845">
                <a:moveTo>
                  <a:pt x="0" y="0"/>
                </a:moveTo>
                <a:lnTo>
                  <a:pt x="3119551" y="9029"/>
                </a:lnTo>
                <a:lnTo>
                  <a:pt x="3131908" y="29502"/>
                </a:lnTo>
                <a:lnTo>
                  <a:pt x="12687" y="189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09098" y="3511516"/>
            <a:ext cx="274320" cy="97858"/>
          </a:xfrm>
          <a:custGeom>
            <a:avLst/>
            <a:gdLst/>
            <a:ahLst/>
            <a:cxnLst/>
            <a:rect l="l" t="t" r="r" b="b"/>
            <a:pathLst>
              <a:path w="274320" h="130810">
                <a:moveTo>
                  <a:pt x="132334" y="65455"/>
                </a:moveTo>
                <a:lnTo>
                  <a:pt x="0" y="0"/>
                </a:lnTo>
                <a:lnTo>
                  <a:pt x="274218" y="66395"/>
                </a:lnTo>
                <a:lnTo>
                  <a:pt x="72517" y="130644"/>
                </a:lnTo>
                <a:lnTo>
                  <a:pt x="132334" y="6545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31187" y="3171446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806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7150" y="74612"/>
                </a:lnTo>
                <a:lnTo>
                  <a:pt x="57150" y="82806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72462" y="3227264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1187" y="3171446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20087" y="3171446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5562" y="296862"/>
                </a:lnTo>
                <a:lnTo>
                  <a:pt x="55562" y="81167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5562" y="74612"/>
                </a:lnTo>
                <a:lnTo>
                  <a:pt x="55562" y="81167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61361" y="3227264"/>
            <a:ext cx="14604" cy="166263"/>
          </a:xfrm>
          <a:custGeom>
            <a:avLst/>
            <a:gdLst/>
            <a:ahLst/>
            <a:cxnLst/>
            <a:rect l="l" t="t" r="r" b="b"/>
            <a:pathLst>
              <a:path w="14604" h="222250">
                <a:moveTo>
                  <a:pt x="0" y="0"/>
                </a:moveTo>
                <a:lnTo>
                  <a:pt x="14287" y="0"/>
                </a:lnTo>
                <a:lnTo>
                  <a:pt x="14287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20087" y="3171446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31187" y="3171446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806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7150" y="74612"/>
                </a:lnTo>
                <a:lnTo>
                  <a:pt x="57150" y="82806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72462" y="3227264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31187" y="3171446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20087" y="3171446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5562" y="296862"/>
                </a:lnTo>
                <a:lnTo>
                  <a:pt x="55562" y="81167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5562" y="74612"/>
                </a:lnTo>
                <a:lnTo>
                  <a:pt x="55562" y="81167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61361" y="3227264"/>
            <a:ext cx="14604" cy="166263"/>
          </a:xfrm>
          <a:custGeom>
            <a:avLst/>
            <a:gdLst/>
            <a:ahLst/>
            <a:cxnLst/>
            <a:rect l="l" t="t" r="r" b="b"/>
            <a:pathLst>
              <a:path w="14604" h="222250">
                <a:moveTo>
                  <a:pt x="0" y="0"/>
                </a:moveTo>
                <a:lnTo>
                  <a:pt x="14287" y="0"/>
                </a:lnTo>
                <a:lnTo>
                  <a:pt x="14287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20087" y="3171446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30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12766" y="3277068"/>
            <a:ext cx="58674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420"/>
              </a:lnSpc>
            </a:pPr>
            <a:r>
              <a:rPr sz="1200" b="1" spc="-10" dirty="0">
                <a:latin typeface="Times New Roman"/>
                <a:cs typeface="Times New Roman"/>
              </a:rPr>
              <a:t>MAPK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420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91423" y="3647986"/>
            <a:ext cx="7480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P</a:t>
            </a:r>
            <a:r>
              <a:rPr sz="1200" b="1" dirty="0">
                <a:latin typeface="Times New Roman"/>
                <a:cs typeface="Times New Roman"/>
              </a:rPr>
              <a:t>I3</a:t>
            </a:r>
            <a:r>
              <a:rPr sz="1200" b="1" spc="-10" dirty="0">
                <a:latin typeface="Times New Roman"/>
                <a:cs typeface="Times New Roman"/>
              </a:rPr>
              <a:t>K</a:t>
            </a: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spc="-10" dirty="0">
                <a:latin typeface="Times New Roman"/>
                <a:cs typeface="Times New Roman"/>
              </a:rPr>
              <a:t>AKT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131187" y="3598980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806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7150" y="74612"/>
                </a:lnTo>
                <a:lnTo>
                  <a:pt x="57150" y="82806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72462" y="3654797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31187" y="3598980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29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20087" y="3598980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5562" y="296862"/>
                </a:lnTo>
                <a:lnTo>
                  <a:pt x="55562" y="81167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5562" y="74612"/>
                </a:lnTo>
                <a:lnTo>
                  <a:pt x="55562" y="81167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61361" y="3654797"/>
            <a:ext cx="14604" cy="166263"/>
          </a:xfrm>
          <a:custGeom>
            <a:avLst/>
            <a:gdLst/>
            <a:ahLst/>
            <a:cxnLst/>
            <a:rect l="l" t="t" r="r" b="b"/>
            <a:pathLst>
              <a:path w="14604" h="222250">
                <a:moveTo>
                  <a:pt x="0" y="0"/>
                </a:moveTo>
                <a:lnTo>
                  <a:pt x="14287" y="0"/>
                </a:lnTo>
                <a:lnTo>
                  <a:pt x="14287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20087" y="3598980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29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31187" y="3598980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7150" y="296862"/>
                </a:lnTo>
                <a:lnTo>
                  <a:pt x="57150" y="82806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7150" y="74612"/>
                </a:lnTo>
                <a:lnTo>
                  <a:pt x="57150" y="82806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72462" y="3654797"/>
            <a:ext cx="15875" cy="166263"/>
          </a:xfrm>
          <a:custGeom>
            <a:avLst/>
            <a:gdLst/>
            <a:ahLst/>
            <a:cxnLst/>
            <a:rect l="l" t="t" r="r" b="b"/>
            <a:pathLst>
              <a:path w="15875" h="222250">
                <a:moveTo>
                  <a:pt x="0" y="0"/>
                </a:moveTo>
                <a:lnTo>
                  <a:pt x="15875" y="0"/>
                </a:lnTo>
                <a:lnTo>
                  <a:pt x="15875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31187" y="3598980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29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20087" y="3598980"/>
            <a:ext cx="98425" cy="222317"/>
          </a:xfrm>
          <a:custGeom>
            <a:avLst/>
            <a:gdLst/>
            <a:ahLst/>
            <a:cxnLst/>
            <a:rect l="l" t="t" r="r" b="b"/>
            <a:pathLst>
              <a:path w="98425" h="297179">
                <a:moveTo>
                  <a:pt x="49212" y="74612"/>
                </a:moveTo>
                <a:lnTo>
                  <a:pt x="41275" y="82806"/>
                </a:lnTo>
                <a:lnTo>
                  <a:pt x="41275" y="296862"/>
                </a:lnTo>
                <a:lnTo>
                  <a:pt x="55562" y="296862"/>
                </a:lnTo>
                <a:lnTo>
                  <a:pt x="55562" y="81167"/>
                </a:lnTo>
                <a:lnTo>
                  <a:pt x="49212" y="74612"/>
                </a:lnTo>
                <a:close/>
              </a:path>
              <a:path w="98425" h="297179">
                <a:moveTo>
                  <a:pt x="49212" y="0"/>
                </a:moveTo>
                <a:lnTo>
                  <a:pt x="0" y="125412"/>
                </a:lnTo>
                <a:lnTo>
                  <a:pt x="41275" y="82806"/>
                </a:lnTo>
                <a:lnTo>
                  <a:pt x="41275" y="74612"/>
                </a:lnTo>
                <a:lnTo>
                  <a:pt x="78490" y="74612"/>
                </a:lnTo>
                <a:lnTo>
                  <a:pt x="49212" y="0"/>
                </a:lnTo>
                <a:close/>
              </a:path>
              <a:path w="98425" h="297179">
                <a:moveTo>
                  <a:pt x="78490" y="74612"/>
                </a:moveTo>
                <a:lnTo>
                  <a:pt x="55562" y="74612"/>
                </a:lnTo>
                <a:lnTo>
                  <a:pt x="55562" y="81167"/>
                </a:lnTo>
                <a:lnTo>
                  <a:pt x="98425" y="125412"/>
                </a:lnTo>
                <a:lnTo>
                  <a:pt x="78490" y="746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61361" y="3654797"/>
            <a:ext cx="14604" cy="166263"/>
          </a:xfrm>
          <a:custGeom>
            <a:avLst/>
            <a:gdLst/>
            <a:ahLst/>
            <a:cxnLst/>
            <a:rect l="l" t="t" r="r" b="b"/>
            <a:pathLst>
              <a:path w="14604" h="222250">
                <a:moveTo>
                  <a:pt x="0" y="0"/>
                </a:moveTo>
                <a:lnTo>
                  <a:pt x="14287" y="0"/>
                </a:lnTo>
                <a:lnTo>
                  <a:pt x="14287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20087" y="3598980"/>
            <a:ext cx="98425" cy="94057"/>
          </a:xfrm>
          <a:custGeom>
            <a:avLst/>
            <a:gdLst/>
            <a:ahLst/>
            <a:cxnLst/>
            <a:rect l="l" t="t" r="r" b="b"/>
            <a:pathLst>
              <a:path w="98425" h="125729">
                <a:moveTo>
                  <a:pt x="49212" y="74612"/>
                </a:moveTo>
                <a:lnTo>
                  <a:pt x="0" y="125412"/>
                </a:lnTo>
                <a:lnTo>
                  <a:pt x="49212" y="0"/>
                </a:lnTo>
                <a:lnTo>
                  <a:pt x="98425" y="125412"/>
                </a:lnTo>
                <a:lnTo>
                  <a:pt x="49212" y="7461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356111" y="524669"/>
            <a:ext cx="8534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5080" indent="-20320" algn="l">
              <a:lnSpc>
                <a:spcPct val="100000"/>
              </a:lnSpc>
              <a:tabLst>
                <a:tab pos="2833370" algn="l"/>
              </a:tabLst>
            </a:pPr>
            <a:r>
              <a:rPr sz="2800" b="1" spc="-5" dirty="0" smtClean="0">
                <a:solidFill>
                  <a:schemeClr val="accent1">
                    <a:lumMod val="50000"/>
                  </a:schemeClr>
                </a:solidFill>
              </a:rPr>
              <a:t>Genetic </a:t>
            </a:r>
            <a:r>
              <a:rPr sz="2800" b="1" spc="-5" dirty="0">
                <a:solidFill>
                  <a:schemeClr val="accent1">
                    <a:lumMod val="50000"/>
                  </a:schemeClr>
                </a:solidFill>
              </a:rPr>
              <a:t>Alterations in the  MAP</a:t>
            </a:r>
            <a:r>
              <a:rPr sz="2800" b="1" spc="-12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800" b="1" spc="-5" dirty="0">
                <a:solidFill>
                  <a:schemeClr val="accent1">
                    <a:lumMod val="50000"/>
                  </a:schemeClr>
                </a:solidFill>
              </a:rPr>
              <a:t>Kinase</a:t>
            </a:r>
            <a:r>
              <a:rPr sz="2800" b="1" spc="1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800" b="1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800" b="1" spc="-5" dirty="0" smtClean="0">
                <a:solidFill>
                  <a:schemeClr val="accent1">
                    <a:lumMod val="50000"/>
                  </a:schemeClr>
                </a:solidFill>
              </a:rPr>
              <a:t>PI3K</a:t>
            </a:r>
            <a:r>
              <a:rPr sz="2800" b="1" spc="-65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800" b="1" spc="-5" dirty="0" smtClean="0">
                <a:solidFill>
                  <a:schemeClr val="accent1">
                    <a:lumMod val="50000"/>
                  </a:schemeClr>
                </a:solidFill>
              </a:rPr>
              <a:t>Pathways</a:t>
            </a:r>
            <a:endParaRPr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01690" y="6395213"/>
            <a:ext cx="49193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98245" algn="l"/>
              </a:tabLst>
            </a:pP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Xing</a:t>
            </a:r>
            <a:r>
              <a:rPr sz="16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M.</a:t>
            </a:r>
            <a:r>
              <a:rPr lang="en-US"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sz="1600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Nature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Reviews </a:t>
            </a:r>
            <a:r>
              <a:rPr sz="1600" spc="-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Cancer,</a:t>
            </a:r>
            <a:r>
              <a:rPr sz="16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xmlns="" val="7164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57269"/>
            <a:ext cx="8229600" cy="114009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           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Telomerase Reverse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ranscriptase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127"/>
            <a:ext cx="8229600" cy="4948342"/>
          </a:xfrm>
        </p:spPr>
        <p:txBody>
          <a:bodyPr>
            <a:normAutofit/>
          </a:bodyPr>
          <a:lstStyle/>
          <a:p>
            <a:r>
              <a:rPr lang="en-US" sz="2000" dirty="0"/>
              <a:t>Telomerase expression plays a </a:t>
            </a:r>
            <a:r>
              <a:rPr lang="en-US" sz="2000" dirty="0" smtClean="0"/>
              <a:t>role </a:t>
            </a:r>
            <a:r>
              <a:rPr lang="en-US" sz="2000" dirty="0"/>
              <a:t>in cellular </a:t>
            </a:r>
            <a:r>
              <a:rPr lang="en-US" sz="2000" dirty="0" smtClean="0"/>
              <a:t>senescence</a:t>
            </a:r>
          </a:p>
          <a:p>
            <a:endParaRPr lang="en-US" sz="2000" dirty="0" smtClean="0"/>
          </a:p>
          <a:p>
            <a:r>
              <a:rPr lang="en-US" sz="2000" dirty="0"/>
              <a:t> By lengthening telomeres, telomerase extends cellular life-span or even induces </a:t>
            </a:r>
            <a:r>
              <a:rPr lang="en-US" sz="2000" dirty="0" smtClean="0"/>
              <a:t>immortalization</a:t>
            </a:r>
          </a:p>
          <a:p>
            <a:endParaRPr lang="en-US" sz="2000" dirty="0" smtClean="0"/>
          </a:p>
          <a:p>
            <a:r>
              <a:rPr lang="en-US" sz="2000" dirty="0" smtClean="0"/>
              <a:t>Deregulation of telomerase expression in somatic cells may be involved in </a:t>
            </a:r>
            <a:r>
              <a:rPr lang="en-US" sz="2000" dirty="0" err="1" smtClean="0"/>
              <a:t>oncogenesis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i="1" dirty="0" smtClean="0"/>
              <a:t>TERT</a:t>
            </a:r>
            <a:r>
              <a:rPr lang="en-US" sz="2000" dirty="0"/>
              <a:t> </a:t>
            </a:r>
            <a:r>
              <a:rPr lang="en-US" sz="2000" dirty="0" smtClean="0"/>
              <a:t>gene: encoding </a:t>
            </a:r>
            <a:r>
              <a:rPr lang="en-US" sz="2000" dirty="0"/>
              <a:t>the core catalytic component of telomerase, </a:t>
            </a:r>
            <a:r>
              <a:rPr lang="en-US" sz="2000" dirty="0" smtClean="0"/>
              <a:t>is a </a:t>
            </a:r>
            <a:r>
              <a:rPr lang="en-US" sz="2000" dirty="0"/>
              <a:t>novel mechanism to activate telomerase in </a:t>
            </a:r>
            <a:r>
              <a:rPr lang="en-US" sz="2000" dirty="0" smtClean="0"/>
              <a:t>cancer</a:t>
            </a:r>
          </a:p>
          <a:p>
            <a:endParaRPr lang="en-US" sz="2000" dirty="0" smtClean="0"/>
          </a:p>
          <a:p>
            <a:r>
              <a:rPr lang="en-US" sz="2000" dirty="0" smtClean="0"/>
              <a:t>TERT mutation: lengthen telomeres to immortalize cell lines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5160" t="38484" r="3846" b="32155"/>
          <a:stretch/>
        </p:blipFill>
        <p:spPr bwMode="auto">
          <a:xfrm>
            <a:off x="6324600" y="296069"/>
            <a:ext cx="1752600" cy="1125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6349691"/>
            <a:ext cx="2231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Genes, 2016 </a:t>
            </a:r>
            <a:r>
              <a:rPr lang="en-US" sz="1600" dirty="0"/>
              <a:t>Jul; 7(7): 38</a:t>
            </a:r>
          </a:p>
        </p:txBody>
      </p:sp>
    </p:spTree>
    <p:extLst>
      <p:ext uri="{BB962C8B-B14F-4D97-AF65-F5344CB8AC3E}">
        <p14:creationId xmlns:p14="http://schemas.microsoft.com/office/powerpoint/2010/main" xmlns="" val="27525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127"/>
            <a:ext cx="8458200" cy="4514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In PTC, poorer clinical prognosis is associated with: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1. BRAF-V600E</a:t>
            </a:r>
          </a:p>
          <a:p>
            <a:pPr marL="0" indent="0">
              <a:buNone/>
            </a:pPr>
            <a:r>
              <a:rPr lang="en-US" sz="2800" b="1" dirty="0" smtClean="0"/>
              <a:t>2. TERT Promoter</a:t>
            </a:r>
          </a:p>
          <a:p>
            <a:pPr marL="0" indent="0">
              <a:buNone/>
            </a:pPr>
            <a:r>
              <a:rPr lang="en-US" sz="2800" b="1" dirty="0" smtClean="0"/>
              <a:t>3. BRAF+TERT</a:t>
            </a:r>
          </a:p>
          <a:p>
            <a:pPr marL="0" indent="0">
              <a:buNone/>
            </a:pPr>
            <a:r>
              <a:rPr lang="en-US" sz="2800" b="1" dirty="0" smtClean="0"/>
              <a:t>4. PIK3</a:t>
            </a:r>
          </a:p>
        </p:txBody>
      </p:sp>
    </p:spTree>
    <p:extLst>
      <p:ext uri="{BB962C8B-B14F-4D97-AF65-F5344CB8AC3E}">
        <p14:creationId xmlns:p14="http://schemas.microsoft.com/office/powerpoint/2010/main" xmlns="" val="35821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939"/>
            <a:ext cx="8305800" cy="1140090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6269"/>
            <a:ext cx="8229600" cy="4214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spc="-5" dirty="0" smtClean="0">
                <a:solidFill>
                  <a:schemeClr val="accent1">
                    <a:lumMod val="50000"/>
                  </a:schemeClr>
                </a:solidFill>
              </a:rPr>
              <a:t>Prognostic </a:t>
            </a:r>
            <a:r>
              <a:rPr lang="en-US" sz="4400" b="1" spc="-70" dirty="0" smtClean="0">
                <a:solidFill>
                  <a:schemeClr val="accent1">
                    <a:lumMod val="50000"/>
                  </a:schemeClr>
                </a:solidFill>
              </a:rPr>
              <a:t>Value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BRAF  </a:t>
            </a:r>
            <a:r>
              <a:rPr lang="en-US" sz="4400" b="1" spc="-5" dirty="0" smtClean="0">
                <a:solidFill>
                  <a:schemeClr val="accent1">
                    <a:lumMod val="50000"/>
                  </a:schemeClr>
                </a:solidFill>
              </a:rPr>
              <a:t>Mutation in Thyroid 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Cancer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6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634" t="18244" r="22436" b="28734"/>
          <a:stretch/>
        </p:blipFill>
        <p:spPr bwMode="auto">
          <a:xfrm>
            <a:off x="457200" y="1058069"/>
            <a:ext cx="82296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672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383" y="244477"/>
            <a:ext cx="85832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</a:rPr>
              <a:t>Association between </a:t>
            </a:r>
            <a:r>
              <a:rPr sz="2400" b="1" spc="-10" dirty="0">
                <a:solidFill>
                  <a:schemeClr val="accent1">
                    <a:lumMod val="50000"/>
                  </a:schemeClr>
                </a:solidFill>
              </a:rPr>
              <a:t>BRAF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</a:rPr>
              <a:t>Mutation and</a:t>
            </a:r>
            <a:r>
              <a:rPr sz="2400" b="1" spc="-9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2400" b="1" dirty="0" err="1">
                <a:solidFill>
                  <a:schemeClr val="accent1">
                    <a:lumMod val="50000"/>
                  </a:schemeClr>
                </a:solidFill>
              </a:rPr>
              <a:t>Clinicopathological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sz="2400" b="1" dirty="0" smtClean="0">
                <a:solidFill>
                  <a:schemeClr val="accent1">
                    <a:lumMod val="50000"/>
                  </a:schemeClr>
                </a:solidFill>
              </a:rPr>
              <a:t>Characteristics</a:t>
            </a:r>
            <a:endParaRPr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46595" y="1362408"/>
            <a:ext cx="481583" cy="50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2" y="1739787"/>
            <a:ext cx="1402067" cy="508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0075" y="1739787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5867" y="1739787"/>
            <a:ext cx="862584" cy="508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3067" y="1739787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90262" y="1739787"/>
            <a:ext cx="851915" cy="5084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6791" y="1739787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79" y="2081814"/>
            <a:ext cx="2199132" cy="508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7127" y="2081814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6767" y="2081814"/>
            <a:ext cx="1193292" cy="508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4679" y="2081814"/>
            <a:ext cx="507491" cy="508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86787" y="2081814"/>
            <a:ext cx="812291" cy="5084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3691" y="2081814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65067" y="2081814"/>
            <a:ext cx="1193291" cy="508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52971" y="2081814"/>
            <a:ext cx="507492" cy="5084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5079" y="2081814"/>
            <a:ext cx="886968" cy="5084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6667" y="2081814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21171" y="2081814"/>
            <a:ext cx="938783" cy="5084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54571" y="2081814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3380" y="2423841"/>
            <a:ext cx="2034539" cy="5084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2535" y="2423841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72970" y="2423841"/>
            <a:ext cx="1624583" cy="5084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92167" y="2423841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41264" y="2423841"/>
            <a:ext cx="1624584" cy="5084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0467" y="2423841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21171" y="2423841"/>
            <a:ext cx="938783" cy="5084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54571" y="2423841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3379" y="2765868"/>
            <a:ext cx="2423160" cy="5084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91158" y="2765868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82467" y="2765868"/>
            <a:ext cx="1345692" cy="5084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22778" y="2765868"/>
            <a:ext cx="507491" cy="508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4887" y="2765868"/>
            <a:ext cx="888491" cy="5084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07991" y="2765868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50764" y="2765868"/>
            <a:ext cx="1345691" cy="5084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91071" y="2765868"/>
            <a:ext cx="507492" cy="5084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93179" y="2765868"/>
            <a:ext cx="888492" cy="5084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6291" y="2765868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44971" y="2765868"/>
            <a:ext cx="1167383" cy="5084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06971" y="2765868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382" y="3107895"/>
            <a:ext cx="2014715" cy="5084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82723" y="3107895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72967" y="3107895"/>
            <a:ext cx="1549908" cy="5084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17491" y="3107895"/>
            <a:ext cx="481584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41264" y="3107895"/>
            <a:ext cx="1700784" cy="5084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6667" y="3107895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21171" y="3142097"/>
            <a:ext cx="938783" cy="5084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54571" y="3142097"/>
            <a:ext cx="481583" cy="50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2" name="object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379648"/>
              </p:ext>
            </p:extLst>
          </p:nvPr>
        </p:nvGraphicFramePr>
        <p:xfrm>
          <a:off x="214883" y="1820069"/>
          <a:ext cx="8686799" cy="38361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550"/>
                <a:gridCol w="2370137"/>
                <a:gridCol w="2368550"/>
                <a:gridCol w="1579562"/>
              </a:tblGrid>
              <a:tr h="278611">
                <a:tc>
                  <a:txBody>
                    <a:bodyPr/>
                    <a:lstStyle/>
                    <a:p>
                      <a:endParaRPr sz="2000" dirty="0"/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b="1" i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BRAF</a:t>
                      </a:r>
                      <a:r>
                        <a:rPr sz="1800" b="1" i="1" spc="-1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b="1" i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BRAF</a:t>
                      </a:r>
                      <a:r>
                        <a:rPr sz="1800" i="1" spc="-1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01237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Number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112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01237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Age 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(yr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43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(35-56)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45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(38-55)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0.41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01237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Gender,</a:t>
                      </a:r>
                      <a:r>
                        <a:rPr sz="1800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(27%)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29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(26%)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0.84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01237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Tumor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size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en-US" sz="1800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2.0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(1.4-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2.4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(1.5 - 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3.5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0.009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82034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Multifocality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45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(42%)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42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(38%)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0.49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22211">
                <a:tc>
                  <a:txBody>
                    <a:bodyPr/>
                    <a:lstStyle/>
                    <a:p>
                      <a:pPr marL="168275" marR="4089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spc="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800" spc="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hyro</a:t>
                      </a:r>
                      <a:r>
                        <a:rPr sz="1800" spc="-1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dal  invasion</a:t>
                      </a: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44 </a:t>
                      </a:r>
                      <a:r>
                        <a:rPr sz="1800" spc="-1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(41%)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18 </a:t>
                      </a:r>
                      <a:r>
                        <a:rPr sz="1800" spc="-1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(16%)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&lt;0.001</a:t>
                      </a:r>
                      <a:endParaRPr sz="18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22195">
                <a:tc>
                  <a:txBody>
                    <a:bodyPr/>
                    <a:lstStyle/>
                    <a:p>
                      <a:pPr marL="168275" marR="6400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3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Lymph</a:t>
                      </a:r>
                      <a:r>
                        <a:rPr sz="1800" spc="-7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node  </a:t>
                      </a: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metastases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58 </a:t>
                      </a:r>
                      <a:r>
                        <a:rPr sz="1800" spc="-1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(54%)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24 </a:t>
                      </a:r>
                      <a:r>
                        <a:rPr sz="1800" spc="-1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(21%)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&lt;0.001</a:t>
                      </a:r>
                      <a:endParaRPr sz="1800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90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3" y="188741"/>
            <a:ext cx="85159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>
              <a:lnSpc>
                <a:spcPct val="100000"/>
              </a:lnSpc>
            </a:pPr>
            <a:r>
              <a:rPr sz="2400" b="1" dirty="0">
                <a:solidFill>
                  <a:schemeClr val="accent1">
                    <a:lumMod val="50000"/>
                  </a:schemeClr>
                </a:solidFill>
              </a:rPr>
              <a:t>Association between </a:t>
            </a:r>
            <a:r>
              <a:rPr sz="2400" b="1" i="1" spc="-1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BRAF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</a:rPr>
              <a:t>Mutation and </a:t>
            </a:r>
            <a:r>
              <a:rPr sz="2400" b="1" dirty="0" err="1">
                <a:solidFill>
                  <a:schemeClr val="accent1">
                    <a:lumMod val="50000"/>
                  </a:schemeClr>
                </a:solidFill>
              </a:rPr>
              <a:t>Clinicopathological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sz="2400" b="1" dirty="0" smtClean="0">
                <a:solidFill>
                  <a:schemeClr val="accent1">
                    <a:lumMod val="50000"/>
                  </a:schemeClr>
                </a:solidFill>
              </a:rPr>
              <a:t>Characteristics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" y="3461312"/>
            <a:ext cx="862571" cy="508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1" y="3461312"/>
            <a:ext cx="557783" cy="508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1" y="3461312"/>
            <a:ext cx="481583" cy="508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9500" y="3461312"/>
            <a:ext cx="1245108" cy="508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9223" y="3461312"/>
            <a:ext cx="481584" cy="508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2808" y="3461312"/>
            <a:ext cx="1245108" cy="508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2532" y="3461312"/>
            <a:ext cx="481583" cy="508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79" y="3908237"/>
            <a:ext cx="1203960" cy="508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355" y="3908237"/>
            <a:ext cx="507492" cy="508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5463" y="3908237"/>
            <a:ext cx="2299716" cy="5084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9796" y="3908237"/>
            <a:ext cx="481583" cy="508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8501" y="3908237"/>
            <a:ext cx="1345691" cy="508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78809" y="3908237"/>
            <a:ext cx="507491" cy="5084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0916" y="3908237"/>
            <a:ext cx="1039367" cy="5084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4900" y="3908237"/>
            <a:ext cx="1676400" cy="5084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85916" y="3908237"/>
            <a:ext cx="507491" cy="5084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88023" y="3908237"/>
            <a:ext cx="1039368" cy="5084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2007" y="3908237"/>
            <a:ext cx="481583" cy="508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9832" y="3932179"/>
            <a:ext cx="938783" cy="5084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33232" y="3932179"/>
            <a:ext cx="481583" cy="508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780" y="4298148"/>
            <a:ext cx="1269479" cy="5084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8888" y="4298148"/>
            <a:ext cx="507492" cy="5084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0996" y="4298148"/>
            <a:ext cx="1961388" cy="5084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7000" y="4298148"/>
            <a:ext cx="481584" cy="508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2801" y="4298148"/>
            <a:ext cx="1269491" cy="5084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16909" y="4298148"/>
            <a:ext cx="507491" cy="5084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19016" y="4298148"/>
            <a:ext cx="886967" cy="5084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4298148"/>
            <a:ext cx="481584" cy="508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36109" y="4298148"/>
            <a:ext cx="1269491" cy="5084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00216" y="4298148"/>
            <a:ext cx="507491" cy="5084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2323" y="4298148"/>
            <a:ext cx="963168" cy="50847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60108" y="4298148"/>
            <a:ext cx="481583" cy="508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99832" y="4332350"/>
            <a:ext cx="938783" cy="5084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3232" y="4332350"/>
            <a:ext cx="481583" cy="508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3097507"/>
              </p:ext>
            </p:extLst>
          </p:nvPr>
        </p:nvGraphicFramePr>
        <p:xfrm>
          <a:off x="228600" y="1439068"/>
          <a:ext cx="868680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9646"/>
                <a:gridCol w="1874064"/>
                <a:gridCol w="2228574"/>
                <a:gridCol w="1594516"/>
              </a:tblGrid>
              <a:tr h="473725">
                <a:tc>
                  <a:txBody>
                    <a:bodyPr/>
                    <a:lstStyle/>
                    <a:p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b="1" i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BRAF</a:t>
                      </a:r>
                      <a:r>
                        <a:rPr sz="1800" b="1" i="1" spc="-1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b="1" i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BRAF</a:t>
                      </a:r>
                      <a:r>
                        <a:rPr sz="1800" b="1" i="1" spc="-11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800" b="1" dirty="0">
                        <a:solidFill>
                          <a:srgbClr val="FFFF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Value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94334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Tumor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Stage,</a:t>
                      </a:r>
                      <a:r>
                        <a:rPr sz="1800" spc="-7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III/IV</a:t>
                      </a: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31 </a:t>
                      </a:r>
                      <a:r>
                        <a:rPr sz="1800" spc="-1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(30%)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16 </a:t>
                      </a:r>
                      <a:r>
                        <a:rPr sz="1800" spc="-1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(14%)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0.007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94334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2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Tumor</a:t>
                      </a:r>
                      <a:r>
                        <a:rPr sz="1800" spc="-7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recurrence</a:t>
                      </a: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23 </a:t>
                      </a:r>
                      <a:r>
                        <a:rPr sz="1800" spc="-1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(25%)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1800" spc="-100" dirty="0" smtClean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(9%)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0.004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94334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Number </a:t>
                      </a:r>
                      <a:r>
                        <a:rPr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I-131</a:t>
                      </a:r>
                      <a:r>
                        <a:rPr sz="1800" spc="-12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Tx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0.69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94334">
                <a:tc>
                  <a:txBody>
                    <a:bodyPr/>
                    <a:lstStyle/>
                    <a:p>
                      <a:pPr marL="6248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19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(22%)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lang="en-US"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28%)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73725"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68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(77%)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67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(71%)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514809">
                <a:tc>
                  <a:txBody>
                    <a:bodyPr/>
                    <a:lstStyle/>
                    <a:p>
                      <a:pPr marL="6254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800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(1%)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50446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Total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I-131 dose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mCi</a:t>
                      </a:r>
                      <a:r>
                        <a:rPr lang="en-US" sz="1800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32-100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0-101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0.96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472359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Follow-up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800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lang="en-US" sz="1800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16.5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5-30)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14.0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2-28)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0.40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60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635" t="19099" r="23397" b="39852"/>
          <a:stretch/>
        </p:blipFill>
        <p:spPr bwMode="auto">
          <a:xfrm>
            <a:off x="533400" y="1210469"/>
            <a:ext cx="76962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702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D</a:t>
            </a:r>
            <a:r>
              <a:rPr lang="en-US" sz="2000" b="1" dirty="0" smtClean="0"/>
              <a:t>isease Recurrence–Free </a:t>
            </a:r>
            <a:r>
              <a:rPr lang="en-US" sz="2000" b="1" dirty="0"/>
              <a:t>probability in patients </a:t>
            </a:r>
            <a:r>
              <a:rPr lang="en-US" sz="2000" b="1" dirty="0" smtClean="0"/>
              <a:t>with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b="1" dirty="0" smtClean="0"/>
              <a:t>B</a:t>
            </a:r>
            <a:r>
              <a:rPr lang="en-US" sz="2000" b="1" dirty="0"/>
              <a:t>) C</a:t>
            </a:r>
            <a:r>
              <a:rPr lang="en-US" sz="2000" b="1" dirty="0" smtClean="0"/>
              <a:t>onventional PTC       C) </a:t>
            </a:r>
            <a:r>
              <a:rPr lang="en-US" sz="2000" b="1" dirty="0"/>
              <a:t>F</a:t>
            </a:r>
            <a:r>
              <a:rPr lang="en-US" sz="2000" b="1" dirty="0" smtClean="0"/>
              <a:t>ollicular-variant PTC</a:t>
            </a:r>
            <a:endParaRPr lang="en-US" sz="20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635" t="19954" r="52564" b="22178"/>
          <a:stretch/>
        </p:blipFill>
        <p:spPr bwMode="auto">
          <a:xfrm>
            <a:off x="2057400" y="1515269"/>
            <a:ext cx="48006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163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Conflict of Interest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6099"/>
            <a:ext cx="8229600" cy="4514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No apparent or real conflict of interest for this presentation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5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9519" t="30216" r="19872" b="34721"/>
          <a:stretch/>
        </p:blipFill>
        <p:spPr bwMode="auto">
          <a:xfrm>
            <a:off x="1295400" y="1743869"/>
            <a:ext cx="7315200" cy="4190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496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9199" t="26226" r="21955" b="39566"/>
          <a:stretch/>
        </p:blipFill>
        <p:spPr bwMode="auto">
          <a:xfrm>
            <a:off x="990600" y="1667669"/>
            <a:ext cx="67056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39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9679" t="34492" r="22276" b="30730"/>
          <a:stretch/>
        </p:blipFill>
        <p:spPr bwMode="auto">
          <a:xfrm>
            <a:off x="1371600" y="1743869"/>
            <a:ext cx="632459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057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116" t="19384" r="23397" b="48404"/>
          <a:stretch/>
        </p:blipFill>
        <p:spPr bwMode="auto">
          <a:xfrm>
            <a:off x="533400" y="1210469"/>
            <a:ext cx="80010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78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BRAF: a more prognostic factor for PTC recurrence than mortality</a:t>
            </a:r>
          </a:p>
          <a:p>
            <a:endParaRPr lang="en-US" sz="2000" dirty="0" smtClean="0"/>
          </a:p>
          <a:p>
            <a:r>
              <a:rPr lang="en-US" sz="2000" dirty="0" smtClean="0"/>
              <a:t>Insufficient evidence to support widespread use</a:t>
            </a:r>
          </a:p>
          <a:p>
            <a:endParaRPr lang="en-US" sz="2000" dirty="0" smtClean="0"/>
          </a:p>
          <a:p>
            <a:r>
              <a:rPr lang="en-US" sz="2000" dirty="0" smtClean="0"/>
              <a:t>Subgroups that might benefit: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Conventionally low-risk PTC ( recurrence: 12.1% vs. 7.3% ) ?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PTC patients who fall between  clear recurrence-risk categories ?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Advanced metastatic radioactive iodine refractory disease 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077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956" t="17959" r="21634" b="38996"/>
          <a:stretch/>
        </p:blipFill>
        <p:spPr bwMode="auto">
          <a:xfrm>
            <a:off x="762001" y="677069"/>
            <a:ext cx="77724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1331" y="4879737"/>
            <a:ext cx="399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JAMA, April 10, 2013—</a:t>
            </a:r>
            <a:r>
              <a:rPr lang="en-US" b="1" dirty="0" err="1"/>
              <a:t>Vol</a:t>
            </a:r>
            <a:r>
              <a:rPr lang="en-US" b="1" dirty="0"/>
              <a:t> 309, No. 14 1</a:t>
            </a:r>
          </a:p>
        </p:txBody>
      </p:sp>
    </p:spTree>
    <p:extLst>
      <p:ext uri="{BB962C8B-B14F-4D97-AF65-F5344CB8AC3E}">
        <p14:creationId xmlns:p14="http://schemas.microsoft.com/office/powerpoint/2010/main" xmlns="" val="1961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30404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804001"/>
            <a:ext cx="8229600" cy="395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6142" y="1967416"/>
            <a:ext cx="136905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3300"/>
                </a:solidFill>
                <a:latin typeface="Times New Roman"/>
                <a:cs typeface="Times New Roman"/>
              </a:rPr>
              <a:t>1,849</a:t>
            </a:r>
            <a:r>
              <a:rPr sz="1600" spc="-1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1600" spc="-110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PTC</a:t>
            </a:r>
            <a:endParaRPr sz="1600" dirty="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</a:pPr>
            <a:r>
              <a:rPr sz="1600" spc="-5" dirty="0">
                <a:solidFill>
                  <a:srgbClr val="FF3300"/>
                </a:solidFill>
                <a:latin typeface="Times New Roman"/>
                <a:cs typeface="Times New Roman"/>
              </a:rPr>
              <a:t>patients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3216" y="1910402"/>
            <a:ext cx="11405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3300"/>
                </a:solidFill>
                <a:latin typeface="Times New Roman"/>
                <a:cs typeface="Times New Roman"/>
              </a:rPr>
              <a:t>1,233</a:t>
            </a:r>
            <a:r>
              <a:rPr sz="1600" spc="-1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1600" spc="-110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1600" spc="-5" dirty="0" smtClean="0">
                <a:solidFill>
                  <a:srgbClr val="FF3300"/>
                </a:solidFill>
                <a:latin typeface="Times New Roman"/>
                <a:cs typeface="Times New Roman"/>
              </a:rPr>
              <a:t>PTC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3300"/>
                </a:solidFill>
                <a:latin typeface="Times New Roman"/>
                <a:cs typeface="Times New Roman"/>
              </a:rPr>
              <a:t>patients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18877" y="1455134"/>
            <a:ext cx="5499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3300"/>
                </a:solidFill>
                <a:latin typeface="Times New Roman"/>
                <a:cs typeface="Times New Roman"/>
              </a:rPr>
              <a:t>BR</a:t>
            </a:r>
            <a:r>
              <a:rPr sz="1400" spc="-10" dirty="0">
                <a:solidFill>
                  <a:srgbClr val="FF3300"/>
                </a:solidFill>
                <a:latin typeface="Times New Roman"/>
                <a:cs typeface="Times New Roman"/>
              </a:rPr>
              <a:t>A</a:t>
            </a:r>
            <a:r>
              <a:rPr sz="1400" spc="-5" dirty="0">
                <a:solidFill>
                  <a:srgbClr val="FF3300"/>
                </a:solidFill>
                <a:latin typeface="Times New Roman"/>
                <a:cs typeface="Times New Roman"/>
              </a:rPr>
              <a:t>F</a:t>
            </a:r>
            <a:r>
              <a:rPr sz="1400" dirty="0">
                <a:solidFill>
                  <a:srgbClr val="FF3300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6355" y="1965752"/>
            <a:ext cx="5911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3300"/>
                </a:solidFill>
                <a:latin typeface="Times New Roman"/>
                <a:cs typeface="Times New Roman"/>
              </a:rPr>
              <a:t>BR</a:t>
            </a:r>
            <a:r>
              <a:rPr sz="1400" spc="-10" dirty="0">
                <a:solidFill>
                  <a:srgbClr val="FF3300"/>
                </a:solidFill>
                <a:latin typeface="Times New Roman"/>
                <a:cs typeface="Times New Roman"/>
              </a:rPr>
              <a:t>A</a:t>
            </a:r>
            <a:r>
              <a:rPr sz="1400" spc="-5" dirty="0">
                <a:solidFill>
                  <a:srgbClr val="FF3300"/>
                </a:solidFill>
                <a:latin typeface="Times New Roman"/>
                <a:cs typeface="Times New Roman"/>
              </a:rPr>
              <a:t>F</a:t>
            </a:r>
            <a:r>
              <a:rPr sz="1400" dirty="0">
                <a:solidFill>
                  <a:srgbClr val="FF3300"/>
                </a:solidFill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0278" y="1455134"/>
            <a:ext cx="5499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3300"/>
                </a:solidFill>
                <a:latin typeface="Times New Roman"/>
                <a:cs typeface="Times New Roman"/>
              </a:rPr>
              <a:t>BR</a:t>
            </a:r>
            <a:r>
              <a:rPr sz="1400" spc="-10" dirty="0">
                <a:solidFill>
                  <a:srgbClr val="FF3300"/>
                </a:solidFill>
                <a:latin typeface="Times New Roman"/>
                <a:cs typeface="Times New Roman"/>
              </a:rPr>
              <a:t>A</a:t>
            </a:r>
            <a:r>
              <a:rPr sz="1400" spc="-5" dirty="0">
                <a:solidFill>
                  <a:srgbClr val="FF3300"/>
                </a:solidFill>
                <a:latin typeface="Times New Roman"/>
                <a:cs typeface="Times New Roman"/>
              </a:rPr>
              <a:t>F</a:t>
            </a:r>
            <a:r>
              <a:rPr sz="1400" dirty="0">
                <a:solidFill>
                  <a:srgbClr val="FF3300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6144" y="1965752"/>
            <a:ext cx="5911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3300"/>
                </a:solidFill>
                <a:latin typeface="Times New Roman"/>
                <a:cs typeface="Times New Roman"/>
              </a:rPr>
              <a:t>BR</a:t>
            </a:r>
            <a:r>
              <a:rPr sz="1400" spc="-10" dirty="0">
                <a:solidFill>
                  <a:srgbClr val="FF3300"/>
                </a:solidFill>
                <a:latin typeface="Times New Roman"/>
                <a:cs typeface="Times New Roman"/>
              </a:rPr>
              <a:t>A</a:t>
            </a:r>
            <a:r>
              <a:rPr sz="1400" spc="-5" dirty="0">
                <a:solidFill>
                  <a:srgbClr val="FF3300"/>
                </a:solidFill>
                <a:latin typeface="Times New Roman"/>
                <a:cs typeface="Times New Roman"/>
              </a:rPr>
              <a:t>F</a:t>
            </a:r>
            <a:r>
              <a:rPr sz="1400" dirty="0">
                <a:solidFill>
                  <a:srgbClr val="FF3300"/>
                </a:solidFill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9869"/>
            <a:ext cx="8229600" cy="114009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827" t="15964" r="17467" b="26454"/>
          <a:stretch/>
        </p:blipFill>
        <p:spPr bwMode="auto">
          <a:xfrm>
            <a:off x="457199" y="1210469"/>
            <a:ext cx="8229600" cy="4054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5043" y="5477669"/>
            <a:ext cx="3753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Eur</a:t>
            </a:r>
            <a:r>
              <a:rPr lang="fr-FR" b="1" dirty="0"/>
              <a:t> J Clin </a:t>
            </a:r>
            <a:r>
              <a:rPr lang="fr-FR" b="1" dirty="0" err="1"/>
              <a:t>Invest</a:t>
            </a:r>
            <a:r>
              <a:rPr lang="fr-FR" b="1" dirty="0"/>
              <a:t> 2016; 46 (2): 146–157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618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3558" t="8267" r="24199" b="18757"/>
          <a:stretch/>
        </p:blipFill>
        <p:spPr bwMode="auto">
          <a:xfrm>
            <a:off x="533400" y="524669"/>
            <a:ext cx="8305800" cy="601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Oval 4"/>
          <p:cNvSpPr/>
          <p:nvPr/>
        </p:nvSpPr>
        <p:spPr>
          <a:xfrm>
            <a:off x="938151" y="1527145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1224" y="2734469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1224" y="3953669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00546" y="3344069"/>
            <a:ext cx="1614054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44633" y="4563269"/>
            <a:ext cx="1253835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3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314" t="17104" r="22596" b="43842"/>
          <a:stretch/>
        </p:blipFill>
        <p:spPr bwMode="auto">
          <a:xfrm>
            <a:off x="533400" y="829469"/>
            <a:ext cx="8077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65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Agenda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669"/>
            <a:ext cx="8229600" cy="4514439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BRAF Mutation and risk estimates in PTC</a:t>
            </a:r>
          </a:p>
          <a:p>
            <a:r>
              <a:rPr lang="en-US" dirty="0" smtClean="0"/>
              <a:t>TERT Mutation and risk estimates in PTC</a:t>
            </a:r>
          </a:p>
          <a:p>
            <a:r>
              <a:rPr lang="en-US" dirty="0" smtClean="0"/>
              <a:t>Novel Treatment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0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869"/>
            <a:ext cx="8229600" cy="4800601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63 studies of 20,764 patients</a:t>
            </a:r>
          </a:p>
          <a:p>
            <a:endParaRPr lang="en-US" sz="2800" dirty="0" smtClean="0"/>
          </a:p>
          <a:p>
            <a:r>
              <a:rPr lang="en-US" sz="2800" dirty="0" smtClean="0"/>
              <a:t>Extra thyroid extension: 2.04 ( 1.75, 2.37)</a:t>
            </a:r>
          </a:p>
          <a:p>
            <a:endParaRPr lang="en-US" sz="2800" dirty="0" smtClean="0"/>
          </a:p>
          <a:p>
            <a:r>
              <a:rPr lang="en-US" sz="2800" dirty="0" smtClean="0"/>
              <a:t>Advanced TNM Stage: 1.82 ( 1.53, 2.17 )</a:t>
            </a:r>
          </a:p>
          <a:p>
            <a:endParaRPr lang="en-US" sz="2800" dirty="0" smtClean="0"/>
          </a:p>
          <a:p>
            <a:r>
              <a:rPr lang="en-US" sz="2800" dirty="0" smtClean="0"/>
              <a:t>LN Metastasis: 1.45 ( 1.24, 1.69 )</a:t>
            </a:r>
          </a:p>
          <a:p>
            <a:endParaRPr lang="en-US" sz="2800" dirty="0" smtClean="0"/>
          </a:p>
          <a:p>
            <a:r>
              <a:rPr lang="en-US" sz="2800" dirty="0" smtClean="0"/>
              <a:t>Recurrence: 2.2 ( 1.57, 3.09 )</a:t>
            </a:r>
          </a:p>
          <a:p>
            <a:endParaRPr lang="en-US" sz="2800" dirty="0" smtClean="0"/>
          </a:p>
          <a:p>
            <a:r>
              <a:rPr lang="en-US" sz="2800" dirty="0" smtClean="0"/>
              <a:t>Risk of death: 4.61 ( 2.69, 7.90 )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Distant Metastasis: 1.05 ( 0.65, 1.68 )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084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635" t="11117" r="20833" b="50969"/>
          <a:stretch/>
        </p:blipFill>
        <p:spPr bwMode="auto">
          <a:xfrm>
            <a:off x="762000" y="1362869"/>
            <a:ext cx="75438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641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0" y="296069"/>
            <a:ext cx="900240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101" y="58586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Fixed effect model of the </a:t>
            </a:r>
            <a:r>
              <a:rPr lang="en-US" dirty="0" smtClean="0"/>
              <a:t>ORs </a:t>
            </a:r>
            <a:r>
              <a:rPr lang="en-US" dirty="0"/>
              <a:t>with 95% </a:t>
            </a:r>
            <a:r>
              <a:rPr lang="en-US" dirty="0" smtClean="0"/>
              <a:t>CIs </a:t>
            </a:r>
            <a:r>
              <a:rPr lang="en-US" dirty="0"/>
              <a:t>of the patients </a:t>
            </a:r>
            <a:r>
              <a:rPr lang="en-US" b="1" u="sng" dirty="0">
                <a:solidFill>
                  <a:srgbClr val="0070C0"/>
                </a:solidFill>
              </a:rPr>
              <a:t>age ≥45 </a:t>
            </a:r>
            <a:r>
              <a:rPr lang="en-US" dirty="0"/>
              <a:t>years </a:t>
            </a:r>
            <a:endParaRPr lang="en-US" dirty="0" smtClean="0"/>
          </a:p>
          <a:p>
            <a:pPr algn="ctr"/>
            <a:r>
              <a:rPr lang="en-US" dirty="0" smtClean="0"/>
              <a:t>associated </a:t>
            </a:r>
            <a:r>
              <a:rPr lang="en-US" dirty="0"/>
              <a:t>with the BRAF V600E </a:t>
            </a:r>
            <a:r>
              <a:rPr lang="en-US" dirty="0" smtClean="0"/>
              <a:t>mutation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14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98" y="143669"/>
            <a:ext cx="8077200" cy="601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738" y="6087268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Random effect model of the </a:t>
            </a:r>
            <a:r>
              <a:rPr lang="en-US" dirty="0" smtClean="0"/>
              <a:t>ORs </a:t>
            </a:r>
            <a:r>
              <a:rPr lang="en-US" dirty="0"/>
              <a:t>with 95% </a:t>
            </a:r>
            <a:r>
              <a:rPr lang="en-US" dirty="0" smtClean="0"/>
              <a:t>CIs </a:t>
            </a:r>
            <a:r>
              <a:rPr lang="en-US" dirty="0"/>
              <a:t>of the presence of </a:t>
            </a:r>
            <a:r>
              <a:rPr lang="en-US" b="1" u="sng" dirty="0">
                <a:solidFill>
                  <a:srgbClr val="0070C0"/>
                </a:solidFill>
              </a:rPr>
              <a:t>lymph node metastasis </a:t>
            </a:r>
            <a:r>
              <a:rPr lang="en-US" dirty="0"/>
              <a:t>associated with the BRAF V600E </a:t>
            </a:r>
            <a:r>
              <a:rPr lang="en-US" dirty="0" smtClean="0"/>
              <a:t>mutation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69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5631234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35" y="-12339"/>
            <a:ext cx="8616465" cy="613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120101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Fixed effect model of the </a:t>
            </a:r>
            <a:r>
              <a:rPr lang="en-US" dirty="0" smtClean="0"/>
              <a:t>ORs </a:t>
            </a:r>
            <a:r>
              <a:rPr lang="en-US" dirty="0"/>
              <a:t>with 95% </a:t>
            </a:r>
            <a:r>
              <a:rPr lang="en-US" dirty="0" smtClean="0"/>
              <a:t>CIs </a:t>
            </a:r>
            <a:r>
              <a:rPr lang="en-US" dirty="0"/>
              <a:t>of the presence of </a:t>
            </a:r>
            <a:r>
              <a:rPr lang="en-US" b="1" u="sng" dirty="0" smtClean="0">
                <a:solidFill>
                  <a:srgbClr val="0070C0"/>
                </a:solidFill>
              </a:rPr>
              <a:t>multiplicity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associated with the BRAF V600E </a:t>
            </a:r>
            <a:r>
              <a:rPr lang="en-US" dirty="0" smtClean="0"/>
              <a:t>mutation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3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5706269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59" y="219869"/>
            <a:ext cx="898764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980108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Fixed effect model of the </a:t>
            </a:r>
            <a:r>
              <a:rPr lang="en-US" dirty="0" smtClean="0"/>
              <a:t>ORs </a:t>
            </a:r>
            <a:r>
              <a:rPr lang="en-US" dirty="0"/>
              <a:t>with 95% </a:t>
            </a:r>
            <a:r>
              <a:rPr lang="en-US" dirty="0" smtClean="0"/>
              <a:t>CIs </a:t>
            </a:r>
            <a:r>
              <a:rPr lang="en-US" dirty="0"/>
              <a:t>of the presence of </a:t>
            </a:r>
            <a:r>
              <a:rPr lang="en-US" b="1" u="sng" dirty="0">
                <a:solidFill>
                  <a:srgbClr val="0070C0"/>
                </a:solidFill>
              </a:rPr>
              <a:t>distant metastasis </a:t>
            </a:r>
            <a:r>
              <a:rPr lang="en-US" dirty="0"/>
              <a:t>associated with the BRAF V600E </a:t>
            </a:r>
            <a:r>
              <a:rPr lang="en-US" dirty="0" smtClean="0"/>
              <a:t>mutation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3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5782469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0"/>
            <a:ext cx="8686800" cy="61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592" y="6136718"/>
            <a:ext cx="8819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Random effect model of the </a:t>
            </a:r>
            <a:r>
              <a:rPr lang="en-US" dirty="0" smtClean="0"/>
              <a:t>ORs </a:t>
            </a:r>
            <a:r>
              <a:rPr lang="en-US" dirty="0"/>
              <a:t>with 95% </a:t>
            </a:r>
            <a:r>
              <a:rPr lang="en-US" dirty="0" smtClean="0"/>
              <a:t>CIs </a:t>
            </a:r>
            <a:r>
              <a:rPr lang="en-US" dirty="0"/>
              <a:t>of the presence of an </a:t>
            </a:r>
            <a:r>
              <a:rPr lang="en-US" b="1" u="sng" dirty="0" err="1">
                <a:solidFill>
                  <a:srgbClr val="0070C0"/>
                </a:solidFill>
              </a:rPr>
              <a:t>extrathyroidal</a:t>
            </a:r>
            <a:r>
              <a:rPr lang="en-US" b="1" u="sng" dirty="0">
                <a:solidFill>
                  <a:srgbClr val="0070C0"/>
                </a:solidFill>
              </a:rPr>
              <a:t> invasion</a:t>
            </a:r>
            <a:r>
              <a:rPr lang="en-US" dirty="0"/>
              <a:t> associated with the BRAF V600E </a:t>
            </a:r>
            <a:r>
              <a:rPr lang="en-US" dirty="0" smtClean="0"/>
              <a:t>mutation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4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38800" y="5934869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799" y="6239668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Random effect model of the </a:t>
            </a:r>
            <a:r>
              <a:rPr lang="en-US" sz="1600" dirty="0" smtClean="0"/>
              <a:t>ORs </a:t>
            </a:r>
            <a:r>
              <a:rPr lang="en-US" sz="1600" dirty="0"/>
              <a:t>with 95% </a:t>
            </a:r>
            <a:r>
              <a:rPr lang="en-US" sz="1600" dirty="0" smtClean="0"/>
              <a:t>CIs </a:t>
            </a:r>
            <a:r>
              <a:rPr lang="en-US" sz="1600" dirty="0"/>
              <a:t>of the presence of an advanced </a:t>
            </a:r>
            <a:r>
              <a:rPr lang="en-US" sz="1600" b="1" u="sng" dirty="0">
                <a:solidFill>
                  <a:srgbClr val="0070C0"/>
                </a:solidFill>
              </a:rPr>
              <a:t>stage (III and IV) </a:t>
            </a:r>
            <a:r>
              <a:rPr lang="en-US" sz="1600" dirty="0"/>
              <a:t>associated with the BRAF V600E </a:t>
            </a:r>
            <a:r>
              <a:rPr lang="en-US" sz="1600" dirty="0" smtClean="0"/>
              <a:t>mutation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462"/>
            <a:ext cx="8442799" cy="619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3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88" y="677069"/>
            <a:ext cx="8534400" cy="48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9388" y="58586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Fixed effect model of the risk ratios with 95% </a:t>
            </a:r>
            <a:r>
              <a:rPr lang="en-US" dirty="0" smtClean="0"/>
              <a:t>CIs </a:t>
            </a:r>
            <a:r>
              <a:rPr lang="en-US" dirty="0"/>
              <a:t>of the recurrent and </a:t>
            </a:r>
            <a:r>
              <a:rPr lang="en-US" b="1" u="sng" dirty="0">
                <a:solidFill>
                  <a:srgbClr val="0070C0"/>
                </a:solidFill>
              </a:rPr>
              <a:t>persistent disease </a:t>
            </a:r>
            <a:r>
              <a:rPr lang="en-US" dirty="0"/>
              <a:t>associated with the BRAF V600E </a:t>
            </a:r>
            <a:r>
              <a:rPr lang="en-US" dirty="0" smtClean="0"/>
              <a:t>mutation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0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469"/>
            <a:ext cx="8229600" cy="45144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Coexisting BRAF and TERT Promoter Mutations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52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What is the most common genetic mutation in PTC?</a:t>
            </a:r>
          </a:p>
          <a:p>
            <a:pPr marL="0" indent="0">
              <a:buNone/>
            </a:pP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 smtClean="0"/>
              <a:t>TERT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b="1" i="1" dirty="0" smtClean="0"/>
              <a:t>BRAF</a:t>
            </a:r>
            <a:endParaRPr lang="en-US" sz="2800" b="1" dirty="0" smtClean="0"/>
          </a:p>
          <a:p>
            <a:pPr marL="514350" indent="-514350">
              <a:buAutoNum type="arabicPeriod"/>
            </a:pPr>
            <a:r>
              <a:rPr lang="en-US" sz="2800" b="1" dirty="0" smtClean="0"/>
              <a:t>TP53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PIK3</a:t>
            </a:r>
          </a:p>
          <a:p>
            <a:pPr marL="514350" indent="-514350"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950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276" t="17959" r="22596" b="24459"/>
          <a:stretch/>
        </p:blipFill>
        <p:spPr bwMode="auto">
          <a:xfrm>
            <a:off x="762000" y="1058069"/>
            <a:ext cx="7620000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711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19869"/>
            <a:ext cx="8991600" cy="114009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Impacts </a:t>
            </a:r>
            <a:r>
              <a:rPr lang="en-US" sz="2400" b="1" dirty="0"/>
              <a:t>of BRAF V600E and TERT </a:t>
            </a:r>
            <a:r>
              <a:rPr lang="en-US" sz="2400" b="1" dirty="0" smtClean="0"/>
              <a:t>mutations </a:t>
            </a:r>
            <a:r>
              <a:rPr lang="en-US" sz="2400" b="1" dirty="0"/>
              <a:t>on disease-free </a:t>
            </a:r>
            <a:r>
              <a:rPr lang="en-US" sz="2400" b="1" dirty="0" smtClean="0"/>
              <a:t>survival:  PTC </a:t>
            </a:r>
            <a:r>
              <a:rPr lang="en-US" sz="2400" b="1" dirty="0"/>
              <a:t>of all </a:t>
            </a:r>
            <a:r>
              <a:rPr lang="en-US" sz="2400" b="1" dirty="0" smtClean="0"/>
              <a:t>types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3077" t="14539" r="23878" b="52394"/>
          <a:stretch/>
        </p:blipFill>
        <p:spPr bwMode="auto">
          <a:xfrm>
            <a:off x="457200" y="1896269"/>
            <a:ext cx="8000999" cy="3733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512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49" y="143669"/>
            <a:ext cx="8991600" cy="1140090"/>
          </a:xfrm>
        </p:spPr>
        <p:txBody>
          <a:bodyPr>
            <a:normAutofit/>
          </a:bodyPr>
          <a:lstStyle/>
          <a:p>
            <a:r>
              <a:rPr lang="en-US" sz="2400" b="1" dirty="0"/>
              <a:t>Impacts of BRAF V600E and TERT mutations on disease-free survival: </a:t>
            </a:r>
            <a:r>
              <a:rPr lang="en-US" sz="2400" b="1" dirty="0" smtClean="0"/>
              <a:t>conventional </a:t>
            </a:r>
            <a:r>
              <a:rPr lang="en-US" sz="2400" b="1" dirty="0"/>
              <a:t>variant PTC only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116" t="47606" r="23878" b="19042"/>
          <a:stretch/>
        </p:blipFill>
        <p:spPr bwMode="auto">
          <a:xfrm>
            <a:off x="152400" y="1896269"/>
            <a:ext cx="86868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2200" b="1" dirty="0"/>
              <a:t>Impacts of BRAF V600E or TERT C288T alone or their coexistence on DFS</a:t>
            </a:r>
            <a:br>
              <a:rPr lang="en-US" sz="2200" b="1" dirty="0"/>
            </a:b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b="1" dirty="0"/>
              <a:t>A: PTC of all types                                 B: Conventional Variant PTC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116" t="19384" r="24038" b="43558"/>
          <a:stretch/>
        </p:blipFill>
        <p:spPr bwMode="auto">
          <a:xfrm>
            <a:off x="381000" y="1820069"/>
            <a:ext cx="8458200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22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8469"/>
            <a:ext cx="8229600" cy="114009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BRAF and/or TERT mutations increase cancer specific death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6537"/>
            <a:ext cx="8229600" cy="4138097"/>
          </a:xfrm>
        </p:spPr>
        <p:txBody>
          <a:bodyPr/>
          <a:lstStyle/>
          <a:p>
            <a:r>
              <a:rPr lang="en-US" dirty="0" smtClean="0"/>
              <a:t>BRAF: 3.08 death/1000 person yrs.</a:t>
            </a:r>
          </a:p>
          <a:p>
            <a:r>
              <a:rPr lang="en-US" dirty="0" smtClean="0"/>
              <a:t>TERT Promoter: 6.62</a:t>
            </a:r>
          </a:p>
          <a:p>
            <a:r>
              <a:rPr lang="en-US" dirty="0" smtClean="0"/>
              <a:t>BRAF + TERT: 29.86</a:t>
            </a:r>
          </a:p>
          <a:p>
            <a:r>
              <a:rPr lang="en-US" dirty="0" smtClean="0"/>
              <a:t>PTC without either mutations: 0.8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6163469"/>
            <a:ext cx="4321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Nature reviews, Clinical Oncology, </a:t>
            </a:r>
            <a:r>
              <a:rPr lang="en-US" dirty="0" err="1" smtClean="0"/>
              <a:t>sep.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10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3622" t="15393" r="15224" b="28164"/>
          <a:stretch/>
        </p:blipFill>
        <p:spPr bwMode="auto">
          <a:xfrm>
            <a:off x="152400" y="1515269"/>
            <a:ext cx="89154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0951" y="5782469"/>
            <a:ext cx="400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Endocrine Connections (2017) 6, R8–R17</a:t>
            </a:r>
          </a:p>
        </p:txBody>
      </p:sp>
    </p:spTree>
    <p:extLst>
      <p:ext uri="{BB962C8B-B14F-4D97-AF65-F5344CB8AC3E}">
        <p14:creationId xmlns:p14="http://schemas.microsoft.com/office/powerpoint/2010/main" xmlns="" val="28467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52" y="761711"/>
            <a:ext cx="8257048" cy="477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58586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Forest plots of effects of </a:t>
            </a:r>
            <a:r>
              <a:rPr lang="en-US" b="1" i="1" dirty="0"/>
              <a:t>TERT </a:t>
            </a:r>
            <a:r>
              <a:rPr lang="en-US" b="1" dirty="0"/>
              <a:t>promoter (A) and</a:t>
            </a:r>
          </a:p>
          <a:p>
            <a:pPr algn="ctr"/>
            <a:r>
              <a:rPr lang="en-US" b="1" i="1" dirty="0"/>
              <a:t>BRAF </a:t>
            </a:r>
            <a:r>
              <a:rPr lang="en-US" b="1" dirty="0"/>
              <a:t>mutations (B) on </a:t>
            </a:r>
            <a:r>
              <a:rPr lang="en-US" b="1" dirty="0" smtClean="0"/>
              <a:t>DSS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78076" y="2658269"/>
            <a:ext cx="50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931" y="5330393"/>
            <a:ext cx="5021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33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669"/>
            <a:ext cx="8001000" cy="592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6194207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Forest plots of effects of </a:t>
            </a:r>
            <a:r>
              <a:rPr lang="en-US" b="1" i="1" dirty="0"/>
              <a:t>TERT </a:t>
            </a:r>
            <a:r>
              <a:rPr lang="en-US" b="1" dirty="0"/>
              <a:t>promoter (A) and</a:t>
            </a:r>
          </a:p>
          <a:p>
            <a:pPr algn="ctr"/>
            <a:r>
              <a:rPr lang="en-US" b="1" i="1" dirty="0"/>
              <a:t>BRAF </a:t>
            </a:r>
            <a:r>
              <a:rPr lang="en-US" b="1" dirty="0"/>
              <a:t>mutations (B) on DFS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446810" y="5862803"/>
            <a:ext cx="5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2042907"/>
            <a:ext cx="54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45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474" t="17104" r="19712" b="15906"/>
          <a:stretch/>
        </p:blipFill>
        <p:spPr bwMode="auto">
          <a:xfrm>
            <a:off x="381000" y="1058070"/>
            <a:ext cx="8610600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Oval 7"/>
          <p:cNvSpPr/>
          <p:nvPr/>
        </p:nvSpPr>
        <p:spPr>
          <a:xfrm>
            <a:off x="533400" y="4334669"/>
            <a:ext cx="1447800" cy="1800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38200" y="5477669"/>
            <a:ext cx="12600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14800" y="5484189"/>
            <a:ext cx="1034369" cy="65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10400" y="5490709"/>
            <a:ext cx="97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21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737" t="10262" r="12180" b="49543"/>
          <a:stretch/>
        </p:blipFill>
        <p:spPr bwMode="auto">
          <a:xfrm>
            <a:off x="152400" y="1210469"/>
            <a:ext cx="89916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4563269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December 30,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2071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spc="-5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Genetic</a:t>
            </a:r>
            <a:r>
              <a:rPr lang="en-US" sz="3200" b="1" i="1" spc="-5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Mutation</a:t>
            </a:r>
            <a:r>
              <a:rPr lang="en-US" sz="3200" b="1" spc="-14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spc="-5" dirty="0" smtClean="0">
                <a:solidFill>
                  <a:schemeClr val="accent1">
                    <a:lumMod val="50000"/>
                  </a:schemeClr>
                </a:solidFill>
              </a:rPr>
              <a:t>and 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Thyroid</a:t>
            </a:r>
            <a:r>
              <a:rPr lang="en-US" sz="3200" b="1" spc="-185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spc="-15" dirty="0" smtClean="0">
                <a:solidFill>
                  <a:schemeClr val="accent1">
                    <a:lumMod val="50000"/>
                  </a:schemeClr>
                </a:solidFill>
              </a:rPr>
              <a:t>Cancer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PTC: 88% of thyroid cancer cases</a:t>
            </a:r>
          </a:p>
          <a:p>
            <a:r>
              <a:rPr lang="en-US" sz="2800" dirty="0" smtClean="0"/>
              <a:t>5-year survival: 98%</a:t>
            </a:r>
          </a:p>
          <a:p>
            <a:r>
              <a:rPr lang="en-US" sz="2800" dirty="0" smtClean="0"/>
              <a:t>Recurrence: 5%-20%</a:t>
            </a:r>
          </a:p>
          <a:p>
            <a:r>
              <a:rPr lang="en-US" sz="2800" dirty="0" smtClean="0"/>
              <a:t>Locoregional:79%, Distant: 21%</a:t>
            </a:r>
          </a:p>
          <a:p>
            <a:r>
              <a:rPr lang="en-US" sz="2800" dirty="0" smtClean="0"/>
              <a:t>Distant recurrences: 10-yr survival decrease to 40%</a:t>
            </a:r>
          </a:p>
          <a:p>
            <a:r>
              <a:rPr lang="en-US" sz="2800" b="1" i="1" dirty="0" smtClean="0"/>
              <a:t>BRAF</a:t>
            </a:r>
            <a:r>
              <a:rPr lang="en-US" sz="2800" b="1" i="1" spc="-1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800" b="1" spc="-5" dirty="0" smtClean="0">
                <a:solidFill>
                  <a:schemeClr val="bg2">
                    <a:lumMod val="10000"/>
                  </a:schemeClr>
                </a:solidFill>
              </a:rPr>
              <a:t>V600E</a:t>
            </a:r>
            <a:r>
              <a:rPr lang="en-US" sz="2800" dirty="0" smtClean="0"/>
              <a:t> mutation: 45% of PTC</a:t>
            </a:r>
          </a:p>
          <a:p>
            <a:r>
              <a:rPr lang="en-US" sz="2800" b="1" i="1" dirty="0" smtClean="0"/>
              <a:t>TERT</a:t>
            </a:r>
            <a:r>
              <a:rPr lang="en-US" sz="2800" dirty="0" smtClean="0"/>
              <a:t> Mutation: 7%-22% of PTC</a:t>
            </a:r>
          </a:p>
          <a:p>
            <a:r>
              <a:rPr lang="en-US" b="1" i="1" dirty="0" smtClean="0"/>
              <a:t>TP</a:t>
            </a:r>
            <a:r>
              <a:rPr lang="en-US" b="1" dirty="0" smtClean="0"/>
              <a:t>53</a:t>
            </a:r>
            <a:r>
              <a:rPr lang="en-US" dirty="0" smtClean="0"/>
              <a:t>: 3.5%</a:t>
            </a:r>
            <a:endParaRPr lang="en-US" dirty="0"/>
          </a:p>
        </p:txBody>
      </p:sp>
      <p:sp>
        <p:nvSpPr>
          <p:cNvPr id="4" name="object 3"/>
          <p:cNvSpPr txBox="1"/>
          <p:nvPr/>
        </p:nvSpPr>
        <p:spPr>
          <a:xfrm>
            <a:off x="4953000" y="6390964"/>
            <a:ext cx="39649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15" dirty="0" smtClean="0">
                <a:latin typeface="Arial"/>
                <a:cs typeface="Arial"/>
              </a:rPr>
              <a:t>Mark </a:t>
            </a:r>
            <a:r>
              <a:rPr lang="en-US" sz="1400" spc="-15" dirty="0" err="1" smtClean="0">
                <a:latin typeface="Arial"/>
                <a:cs typeface="Arial"/>
              </a:rPr>
              <a:t>Yarchoan</a:t>
            </a:r>
            <a:r>
              <a:rPr lang="en-US" sz="1400" spc="-15" dirty="0" smtClean="0">
                <a:latin typeface="Arial"/>
                <a:cs typeface="Arial"/>
              </a:rPr>
              <a:t>. et.al, J. Clinical </a:t>
            </a:r>
            <a:r>
              <a:rPr lang="en-US" sz="1400" spc="-15" dirty="0" err="1" smtClean="0">
                <a:latin typeface="Arial"/>
                <a:cs typeface="Arial"/>
              </a:rPr>
              <a:t>Onc</a:t>
            </a:r>
            <a:r>
              <a:rPr lang="en-US" sz="1400" spc="-15" dirty="0" smtClean="0">
                <a:latin typeface="Arial"/>
                <a:cs typeface="Arial"/>
              </a:rPr>
              <a:t>, 33, 1, 2015</a:t>
            </a:r>
            <a:r>
              <a:rPr sz="1400" spc="-25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9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24869"/>
            <a:ext cx="8229600" cy="451443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Ten patients with BRAF V600Emutant iodine-refractory PTC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Dabrafenib</a:t>
            </a:r>
            <a:r>
              <a:rPr lang="en-US" sz="2000" dirty="0" smtClean="0"/>
              <a:t> pre-treatment before TSH stimulated iodine-131 WBS</a:t>
            </a:r>
          </a:p>
          <a:p>
            <a:endParaRPr lang="en-US" sz="2000" dirty="0"/>
          </a:p>
          <a:p>
            <a:r>
              <a:rPr lang="en-US" sz="2000" dirty="0" err="1"/>
              <a:t>Dabrafenib</a:t>
            </a:r>
            <a:r>
              <a:rPr lang="en-US" sz="2000" dirty="0"/>
              <a:t> can stimulate radioiodine uptake in patients with metastatic BRAF V600E-mutant iodine-refractory PTC, representing a potential new therapeutic approach for these patients.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8778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5609" t="13112" r="3205" b="21893"/>
          <a:stretch/>
        </p:blipFill>
        <p:spPr bwMode="auto">
          <a:xfrm>
            <a:off x="609600" y="1439069"/>
            <a:ext cx="8229600" cy="3297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48680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/>
              <a:t>Lancet </a:t>
            </a:r>
            <a:r>
              <a:rPr lang="en-US" b="1" i="1" dirty="0" err="1"/>
              <a:t>Oncol</a:t>
            </a:r>
            <a:r>
              <a:rPr lang="en-US" b="1" i="1" dirty="0"/>
              <a:t> </a:t>
            </a:r>
            <a:r>
              <a:rPr lang="en-US" b="1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9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3878" t="11687" r="44391" b="16762"/>
          <a:stretch/>
        </p:blipFill>
        <p:spPr bwMode="auto">
          <a:xfrm>
            <a:off x="838200" y="753269"/>
            <a:ext cx="6019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806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4551" t="43614" r="3526" b="11061"/>
          <a:stretch/>
        </p:blipFill>
        <p:spPr bwMode="auto">
          <a:xfrm>
            <a:off x="1066800" y="1743869"/>
            <a:ext cx="7162800" cy="3766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940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Take Home Messages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469"/>
            <a:ext cx="85344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BRAF mutation in isolation is not sufficient to risk stratification in most cases</a:t>
            </a:r>
          </a:p>
          <a:p>
            <a:endParaRPr lang="en-US" sz="2000" dirty="0" smtClean="0"/>
          </a:p>
          <a:p>
            <a:r>
              <a:rPr lang="en-US" sz="2000" dirty="0" smtClean="0"/>
              <a:t>Not routinely recommended for post-operative risk stratification</a:t>
            </a:r>
          </a:p>
          <a:p>
            <a:endParaRPr lang="en-US" sz="2000" dirty="0" smtClean="0"/>
          </a:p>
          <a:p>
            <a:r>
              <a:rPr lang="en-US" sz="2000" dirty="0" smtClean="0"/>
              <a:t>TERT mutation: more unfavorable outcomes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more often in PTC with BRAF mutation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</a:t>
            </a:r>
          </a:p>
          <a:p>
            <a:r>
              <a:rPr lang="en-US" sz="2000" dirty="0" smtClean="0"/>
              <a:t>Combination of TERT and BRAF: higher risk of recurrence and mortality</a:t>
            </a:r>
          </a:p>
          <a:p>
            <a:endParaRPr lang="en-US" sz="2000" dirty="0" smtClean="0"/>
          </a:p>
          <a:p>
            <a:r>
              <a:rPr lang="en-US" sz="2000" dirty="0" smtClean="0"/>
              <a:t>Genetic screening for TERT promoter mutations could aid predictions of mortality and recurrence in high risk DTC</a:t>
            </a:r>
          </a:p>
          <a:p>
            <a:endParaRPr lang="en-US" sz="2000" dirty="0" smtClean="0"/>
          </a:p>
          <a:p>
            <a:r>
              <a:rPr lang="en-US" sz="2000" dirty="0" smtClean="0"/>
              <a:t>Kinase inhibitors: potential new treatment option for high risk patients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16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pc="-5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b="1" spc="-10" dirty="0" smtClean="0">
                <a:solidFill>
                  <a:schemeClr val="tx2">
                    <a:lumMod val="50000"/>
                  </a:schemeClr>
                </a:solidFill>
              </a:rPr>
              <a:t>MAP </a:t>
            </a:r>
            <a:r>
              <a:rPr lang="en-US" sz="2800" b="1" spc="-5" dirty="0" smtClean="0">
                <a:solidFill>
                  <a:schemeClr val="tx2">
                    <a:lumMod val="50000"/>
                  </a:schemeClr>
                </a:solidFill>
              </a:rPr>
              <a:t>Kinase and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PI3K </a:t>
            </a:r>
            <a:r>
              <a:rPr lang="en-US" sz="2800" b="1" spc="-5" dirty="0" smtClean="0">
                <a:solidFill>
                  <a:schemeClr val="tx2">
                    <a:lumMod val="50000"/>
                  </a:schemeClr>
                </a:solidFill>
              </a:rPr>
              <a:t>Pathways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295" t="23090" r="40705" b="19327"/>
          <a:stretch/>
        </p:blipFill>
        <p:spPr bwMode="auto">
          <a:xfrm>
            <a:off x="914400" y="1743869"/>
            <a:ext cx="7162799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03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MAPK/ERK pathway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6127"/>
            <a:ext cx="8610600" cy="4514439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Ras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Raf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-MEK-ERK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pathway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is a chain of 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proteins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in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the cell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that communicates a signal from a 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receptor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on the surface of the cell to the 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DNA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 in the nucleus </a:t>
            </a:r>
            <a:endParaRPr lang="en-US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signal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produces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some change in the cell,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i.e. cell division</a:t>
            </a:r>
          </a:p>
          <a:p>
            <a:endParaRPr lang="en-US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pathway includes many proteins, including MAPK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600" dirty="0" smtClean="0">
                <a:solidFill>
                  <a:srgbClr val="FF0000"/>
                </a:solidFill>
              </a:rPr>
              <a:t>mitogen-activated protein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originally called ERK,</a:t>
            </a:r>
            <a:r>
              <a:rPr lang="en-US" sz="2600" dirty="0"/>
              <a:t> </a:t>
            </a:r>
            <a:r>
              <a:rPr lang="en-US" sz="2600" dirty="0" smtClean="0">
                <a:solidFill>
                  <a:srgbClr val="FF0000"/>
                </a:solidFill>
              </a:rPr>
              <a:t>extracellular signal-related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, which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acts as an "on" or "off"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switch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1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669"/>
            <a:ext cx="8991600" cy="707930"/>
          </a:xfrm>
        </p:spPr>
        <p:txBody>
          <a:bodyPr>
            <a:normAutofit/>
          </a:bodyPr>
          <a:lstStyle/>
          <a:p>
            <a:r>
              <a:rPr lang="en-US" sz="3200" b="1" spc="-5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3200" b="1" spc="-10" dirty="0" smtClean="0">
                <a:solidFill>
                  <a:schemeClr val="tx2">
                    <a:lumMod val="50000"/>
                  </a:schemeClr>
                </a:solidFill>
              </a:rPr>
              <a:t>MAP </a:t>
            </a:r>
            <a:r>
              <a:rPr lang="en-US" sz="3200" b="1" spc="-5" dirty="0" smtClean="0">
                <a:solidFill>
                  <a:schemeClr val="tx2">
                    <a:lumMod val="50000"/>
                  </a:schemeClr>
                </a:solidFill>
              </a:rPr>
              <a:t>Kinase pathway in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Thyroid</a:t>
            </a:r>
            <a:r>
              <a:rPr lang="en-US" sz="3200" b="1" spc="-12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spc="-10" dirty="0" smtClean="0">
                <a:solidFill>
                  <a:schemeClr val="tx2">
                    <a:lumMod val="50000"/>
                  </a:schemeClr>
                </a:solidFill>
              </a:rPr>
              <a:t>Cancer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bject 3"/>
          <p:cNvSpPr>
            <a:spLocks noGrp="1"/>
          </p:cNvSpPr>
          <p:nvPr>
            <p:ph idx="1"/>
          </p:nvPr>
        </p:nvSpPr>
        <p:spPr>
          <a:xfrm>
            <a:off x="609600" y="1210469"/>
            <a:ext cx="7848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6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B-type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</a:rPr>
              <a:t>Raf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kinase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0069"/>
            <a:ext cx="85344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BRAF is </a:t>
            </a:r>
            <a:r>
              <a:rPr lang="en-US" sz="2800" dirty="0" smtClean="0"/>
              <a:t>located </a:t>
            </a:r>
            <a:r>
              <a:rPr lang="en-US" sz="2800" dirty="0"/>
              <a:t>in chromosome </a:t>
            </a:r>
            <a:r>
              <a:rPr lang="en-US" sz="2800" dirty="0" smtClean="0"/>
              <a:t>7 </a:t>
            </a:r>
          </a:p>
          <a:p>
            <a:endParaRPr lang="en-US" sz="2800" dirty="0"/>
          </a:p>
          <a:p>
            <a:r>
              <a:rPr lang="en-US" sz="2800" dirty="0" smtClean="0"/>
              <a:t>A well recognized proto-oncogene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most potent activator of the </a:t>
            </a:r>
            <a:r>
              <a:rPr lang="en-US" sz="2800" dirty="0" smtClean="0"/>
              <a:t>MAPK pathway</a:t>
            </a:r>
          </a:p>
          <a:p>
            <a:endParaRPr lang="en-US" sz="2800" dirty="0" smtClean="0"/>
          </a:p>
          <a:p>
            <a:r>
              <a:rPr lang="en-US" sz="2800" dirty="0" smtClean="0"/>
              <a:t>The most common hotspot mutation in the BRAF gene is a </a:t>
            </a:r>
            <a:r>
              <a:rPr lang="en-US" sz="2800" dirty="0"/>
              <a:t>thiamine </a:t>
            </a:r>
            <a:r>
              <a:rPr lang="en-US" sz="2800" dirty="0" err="1"/>
              <a:t>transversion</a:t>
            </a:r>
            <a:r>
              <a:rPr lang="en-US" sz="2800" dirty="0"/>
              <a:t> to adenine </a:t>
            </a:r>
            <a:r>
              <a:rPr lang="en-US" sz="2800" dirty="0" smtClean="0"/>
              <a:t>(</a:t>
            </a:r>
            <a:r>
              <a:rPr lang="en-US" sz="2800" dirty="0"/>
              <a:t>T1799A) in exon </a:t>
            </a:r>
            <a:r>
              <a:rPr lang="en-US" sz="2800" dirty="0" smtClean="0"/>
              <a:t>15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causes a conversion of </a:t>
            </a:r>
            <a:r>
              <a:rPr lang="en-US" sz="2800" dirty="0" err="1"/>
              <a:t>valine</a:t>
            </a:r>
            <a:r>
              <a:rPr lang="en-US" sz="2800" dirty="0"/>
              <a:t> to G</a:t>
            </a:r>
            <a:r>
              <a:rPr lang="en-US" sz="2800" dirty="0" smtClean="0"/>
              <a:t>lutamine in </a:t>
            </a:r>
            <a:r>
              <a:rPr lang="en-US" sz="2800" dirty="0"/>
              <a:t>the BRAF protein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6019800" y="6530293"/>
            <a:ext cx="35839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15" dirty="0" smtClean="0">
                <a:latin typeface="Arial"/>
                <a:cs typeface="Arial"/>
              </a:rPr>
              <a:t>Ralph P. et.al, Medicine, 91, 5, 2012</a:t>
            </a:r>
            <a:r>
              <a:rPr sz="1400" spc="-25" dirty="0" smtClean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2596" t="33067" r="3685" b="43558"/>
          <a:stretch/>
        </p:blipFill>
        <p:spPr bwMode="auto">
          <a:xfrm>
            <a:off x="6400800" y="448469"/>
            <a:ext cx="2590801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36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13075</TotalTime>
  <Words>1087</Words>
  <Application>Microsoft Office PowerPoint</Application>
  <PresentationFormat>Custom</PresentationFormat>
  <Paragraphs>224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Role of Molecular Markers in Well Differentiated Thyroid Cancer From Bench to Bedside</vt:lpstr>
      <vt:lpstr>Conflict of Interest</vt:lpstr>
      <vt:lpstr>Agenda</vt:lpstr>
      <vt:lpstr>Slide 4</vt:lpstr>
      <vt:lpstr>Genetic Mutation and  Thyroid Cancer</vt:lpstr>
      <vt:lpstr>The MAP Kinase and PI3K Pathways</vt:lpstr>
      <vt:lpstr>MAPK/ERK pathway</vt:lpstr>
      <vt:lpstr>The MAP Kinase pathway in Thyroid Cancer</vt:lpstr>
      <vt:lpstr>B-type Raf kinase</vt:lpstr>
      <vt:lpstr>The PI3K pathway in Thyroid Cancer</vt:lpstr>
      <vt:lpstr>Genetic Alterations in the  MAP Kinase and PI3K Pathways</vt:lpstr>
      <vt:lpstr>                 Telomerase Reverse Transcriptase</vt:lpstr>
      <vt:lpstr>Slide 13</vt:lpstr>
      <vt:lpstr>Slide 14</vt:lpstr>
      <vt:lpstr>Slide 15</vt:lpstr>
      <vt:lpstr>Association between BRAF Mutation and Clinicopathological  Characteristics</vt:lpstr>
      <vt:lpstr>Association between BRAF Mutation and Clinicopathological  Characteristics</vt:lpstr>
      <vt:lpstr>Slide 18</vt:lpstr>
      <vt:lpstr>Disease Recurrence–Free probability in patients with:  B) Conventional PTC       C) Follicular-variant PTC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Impacts of BRAF V600E and TERT mutations on disease-free survival:  PTC of all types</vt:lpstr>
      <vt:lpstr>Impacts of BRAF V600E and TERT mutations on disease-free survival: conventional variant PTC only</vt:lpstr>
      <vt:lpstr> Impacts of BRAF V600E or TERT C288T alone or their coexistence on DFS  A: PTC of all types                                 B: Conventional Variant PTC</vt:lpstr>
      <vt:lpstr>BRAF and/or TERT mutations increase cancer specific death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Take Home Messages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BRAF Mutational Analysis</dc:title>
  <dc:creator>Johns Hopkins</dc:creator>
  <cp:lastModifiedBy>Mr.Atri</cp:lastModifiedBy>
  <cp:revision>246</cp:revision>
  <dcterms:created xsi:type="dcterms:W3CDTF">2017-04-09T08:40:22Z</dcterms:created>
  <dcterms:modified xsi:type="dcterms:W3CDTF">2017-04-24T03:39:23Z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2014-12-02T00:00:00Z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2017-04-09T00:00:00Z</vt:filetime>
  </property>
</Properties>
</file>