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43"/>
  </p:notesMasterIdLst>
  <p:handoutMasterIdLst>
    <p:handoutMasterId r:id="rId44"/>
  </p:handoutMasterIdLst>
  <p:sldIdLst>
    <p:sldId id="445" r:id="rId2"/>
    <p:sldId id="472" r:id="rId3"/>
    <p:sldId id="500" r:id="rId4"/>
    <p:sldId id="526" r:id="rId5"/>
    <p:sldId id="555" r:id="rId6"/>
    <p:sldId id="527" r:id="rId7"/>
    <p:sldId id="529" r:id="rId8"/>
    <p:sldId id="530" r:id="rId9"/>
    <p:sldId id="531" r:id="rId10"/>
    <p:sldId id="528" r:id="rId11"/>
    <p:sldId id="556" r:id="rId12"/>
    <p:sldId id="532" r:id="rId13"/>
    <p:sldId id="558" r:id="rId14"/>
    <p:sldId id="557" r:id="rId15"/>
    <p:sldId id="533" r:id="rId16"/>
    <p:sldId id="534" r:id="rId17"/>
    <p:sldId id="561" r:id="rId18"/>
    <p:sldId id="536" r:id="rId19"/>
    <p:sldId id="537" r:id="rId20"/>
    <p:sldId id="538" r:id="rId21"/>
    <p:sldId id="540" r:id="rId22"/>
    <p:sldId id="541" r:id="rId23"/>
    <p:sldId id="542" r:id="rId24"/>
    <p:sldId id="543" r:id="rId25"/>
    <p:sldId id="544" r:id="rId26"/>
    <p:sldId id="546" r:id="rId27"/>
    <p:sldId id="545" r:id="rId28"/>
    <p:sldId id="559" r:id="rId29"/>
    <p:sldId id="547" r:id="rId30"/>
    <p:sldId id="548" r:id="rId31"/>
    <p:sldId id="549" r:id="rId32"/>
    <p:sldId id="550" r:id="rId33"/>
    <p:sldId id="552" r:id="rId34"/>
    <p:sldId id="551" r:id="rId35"/>
    <p:sldId id="553" r:id="rId36"/>
    <p:sldId id="554" r:id="rId37"/>
    <p:sldId id="521" r:id="rId38"/>
    <p:sldId id="522" r:id="rId39"/>
    <p:sldId id="560" r:id="rId40"/>
    <p:sldId id="562" r:id="rId41"/>
    <p:sldId id="563" r:id="rId42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 autoAdjust="0"/>
    <p:restoredTop sz="94660"/>
  </p:normalViewPr>
  <p:slideViewPr>
    <p:cSldViewPr>
      <p:cViewPr varScale="1">
        <p:scale>
          <a:sx n="87" d="100"/>
          <a:sy n="87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Twenty RCTs (mean trial duration 10 months) including 1,811 participants, with mean age 59.8 years and mean known duration of diabetes 9.6 years.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All, human insulin except one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Lispro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26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randomised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trials with 2286 participants, of which 23 trials with 2117 participants could provide data. All trials had high risk of bias.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7344816" cy="220980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cs typeface="B Mitra" panose="00000400000000000000" pitchFamily="2" charset="-78"/>
              </a:rPr>
              <a:t>Combinations of Insulin </a:t>
            </a:r>
            <a:br>
              <a:rPr lang="en-US" altLang="en-US" sz="3600" b="1" dirty="0" smtClean="0">
                <a:cs typeface="B Mitra" panose="00000400000000000000" pitchFamily="2" charset="-78"/>
              </a:rPr>
            </a:br>
            <a:r>
              <a:rPr lang="en-US" altLang="en-US" sz="3600" b="1" dirty="0" smtClean="0">
                <a:cs typeface="B Mitra" panose="00000400000000000000" pitchFamily="2" charset="-78"/>
              </a:rPr>
              <a:t>with </a:t>
            </a:r>
            <a:br>
              <a:rPr lang="en-US" altLang="en-US" sz="3600" b="1" dirty="0" smtClean="0">
                <a:cs typeface="B Mitra" panose="00000400000000000000" pitchFamily="2" charset="-78"/>
              </a:rPr>
            </a:br>
            <a:r>
              <a:rPr lang="en-US" altLang="en-US" sz="3600" b="1" dirty="0" smtClean="0">
                <a:cs typeface="B Mitra" panose="00000400000000000000" pitchFamily="2" charset="-78"/>
              </a:rPr>
              <a:t>Other Hypoglycemic Agents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515944" cy="1944216"/>
          </a:xfrm>
        </p:spPr>
        <p:txBody>
          <a:bodyPr/>
          <a:lstStyle/>
          <a:p>
            <a:pPr algn="ctr"/>
            <a:r>
              <a:rPr lang="en-US" sz="2000" b="1" dirty="0" err="1"/>
              <a:t>Hengameh</a:t>
            </a:r>
            <a:r>
              <a:rPr lang="en-US" sz="2000" b="1" dirty="0"/>
              <a:t> </a:t>
            </a:r>
            <a:r>
              <a:rPr lang="en-US" sz="2000" b="1" dirty="0" err="1" smtClean="0"/>
              <a:t>Abdi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Endocrine </a:t>
            </a:r>
            <a:r>
              <a:rPr lang="en-US" sz="2000" b="1" dirty="0"/>
              <a:t>Research Center</a:t>
            </a:r>
          </a:p>
          <a:p>
            <a:pPr algn="ctr"/>
            <a:r>
              <a:rPr lang="en-US" sz="2000" b="1" dirty="0"/>
              <a:t>Research Institute for Endocrine sciences</a:t>
            </a:r>
          </a:p>
          <a:p>
            <a:pPr algn="ctr"/>
            <a:r>
              <a:rPr lang="en-US" sz="2000" b="1" dirty="0" err="1"/>
              <a:t>Shahid</a:t>
            </a:r>
            <a:r>
              <a:rPr lang="en-US" sz="2000" b="1" dirty="0"/>
              <a:t> </a:t>
            </a:r>
            <a:r>
              <a:rPr lang="en-US" sz="2000" b="1" dirty="0" err="1"/>
              <a:t>Beheshti</a:t>
            </a:r>
            <a:r>
              <a:rPr lang="en-US" sz="2000" b="1" dirty="0"/>
              <a:t> University of Medical Sciences</a:t>
            </a:r>
          </a:p>
          <a:p>
            <a:pPr algn="ctr"/>
            <a:r>
              <a:rPr lang="en-US" sz="2000" b="1" dirty="0" smtClean="0"/>
              <a:t>10 August 2017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3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71600"/>
          </a:xfrm>
        </p:spPr>
        <p:txBody>
          <a:bodyPr/>
          <a:lstStyle/>
          <a:p>
            <a:pPr algn="ctr"/>
            <a:r>
              <a:rPr lang="en-US" sz="2400" b="1" dirty="0"/>
              <a:t>Insulin </a:t>
            </a:r>
            <a:r>
              <a:rPr lang="en-US" sz="2400" b="1" dirty="0" err="1"/>
              <a:t>monotherapy</a:t>
            </a:r>
            <a:r>
              <a:rPr lang="en-US" sz="2400" b="1" dirty="0"/>
              <a:t> </a:t>
            </a:r>
            <a:r>
              <a:rPr lang="en-US" sz="2400" b="1" dirty="0" smtClean="0"/>
              <a:t>versus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insulin plus </a:t>
            </a:r>
            <a:r>
              <a:rPr lang="en-US" sz="2400" b="1" dirty="0" err="1" smtClean="0"/>
              <a:t>sulphonylurea</a:t>
            </a:r>
            <a:r>
              <a:rPr lang="en-US" sz="2400" b="1" dirty="0" smtClean="0"/>
              <a:t> in patients already on insulin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66592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17 comparisons: </a:t>
            </a:r>
            <a:r>
              <a:rPr lang="en-US" sz="2000" dirty="0" err="1"/>
              <a:t>glibenclamide</a:t>
            </a:r>
            <a:r>
              <a:rPr lang="en-US" sz="2000" dirty="0"/>
              <a:t> = 11, </a:t>
            </a:r>
            <a:r>
              <a:rPr lang="en-US" sz="2000" dirty="0" err="1"/>
              <a:t>glipizide</a:t>
            </a:r>
            <a:r>
              <a:rPr lang="en-US" sz="2000" dirty="0"/>
              <a:t> = 2, </a:t>
            </a:r>
            <a:r>
              <a:rPr lang="en-US" sz="2000" dirty="0" err="1"/>
              <a:t>tolazamide</a:t>
            </a:r>
            <a:r>
              <a:rPr lang="en-US" sz="2000" dirty="0"/>
              <a:t> = 2, </a:t>
            </a:r>
            <a:r>
              <a:rPr lang="en-US" sz="2000" dirty="0" err="1"/>
              <a:t>gliclazide</a:t>
            </a:r>
            <a:r>
              <a:rPr lang="en-US" sz="2000" dirty="0"/>
              <a:t> = 1, glimepiride = </a:t>
            </a:r>
            <a:r>
              <a:rPr lang="en-US" sz="2000" dirty="0" smtClean="0"/>
              <a:t>1; low-quality evidence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30759"/>
              </p:ext>
            </p:extLst>
          </p:nvPr>
        </p:nvGraphicFramePr>
        <p:xfrm>
          <a:off x="827584" y="3140968"/>
          <a:ext cx="75608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448272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  <a:p>
                      <a:pPr algn="l" rtl="0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Insulin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monotherapy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Insulin-SUR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Mean difference in HbA1c </a:t>
                      </a: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-1 (-1.6 to -0.5)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Mild hypoglycemic episodes</a:t>
                      </a:r>
                    </a:p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per participant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2.0 to 2.6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2.2 to 6.1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Additional weight gain (kg)</a:t>
                      </a:r>
                    </a:p>
                    <a:p>
                      <a:pPr algn="l" rtl="0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0.4 to 1.9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RC,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2016;9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Art. No.: CD006992.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A comment!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additional effect of the combination of insulin with oral glucose-lowering agents on glycemic control in insulin-naive patients was small.</a:t>
            </a:r>
          </a:p>
          <a:p>
            <a:pPr marL="0" lvl="1" indent="0" algn="just"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effectiveness of adding oral glucose-lowering agents to </a:t>
            </a:r>
            <a:r>
              <a:rPr lang="en-US" sz="2000" dirty="0" smtClean="0"/>
              <a:t>insulin therapy </a:t>
            </a:r>
            <a:r>
              <a:rPr lang="en-US" sz="2000" dirty="0"/>
              <a:t>is differential depending on whether they are </a:t>
            </a:r>
            <a:r>
              <a:rPr lang="en-US" sz="2000" dirty="0" smtClean="0"/>
              <a:t>administered in </a:t>
            </a:r>
            <a:r>
              <a:rPr lang="en-US" sz="2000" dirty="0">
                <a:solidFill>
                  <a:srgbClr val="FF0000"/>
                </a:solidFill>
              </a:rPr>
              <a:t>insulin-naive patients</a:t>
            </a:r>
            <a:r>
              <a:rPr lang="en-US" sz="2000" dirty="0"/>
              <a:t> or in patients who are </a:t>
            </a:r>
            <a:r>
              <a:rPr lang="en-US" sz="2000" dirty="0">
                <a:solidFill>
                  <a:srgbClr val="FF0000"/>
                </a:solidFill>
              </a:rPr>
              <a:t>already on </a:t>
            </a:r>
            <a:r>
              <a:rPr lang="en-US" sz="2000" dirty="0" smtClean="0">
                <a:solidFill>
                  <a:srgbClr val="FF0000"/>
                </a:solidFill>
              </a:rPr>
              <a:t>insulin therapy</a:t>
            </a:r>
            <a:r>
              <a:rPr lang="en-US" sz="2000" dirty="0" smtClean="0"/>
              <a:t>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/>
              <a:t>Insulin </a:t>
            </a:r>
            <a:r>
              <a:rPr lang="en-US" sz="3600" b="1" dirty="0" err="1"/>
              <a:t>monotherapy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versus </a:t>
            </a:r>
          </a:p>
          <a:p>
            <a:pPr algn="ctr"/>
            <a:r>
              <a:rPr lang="en-US" sz="3600" b="1" dirty="0" smtClean="0"/>
              <a:t>insulin </a:t>
            </a:r>
            <a:r>
              <a:rPr lang="en-US" sz="3600" b="1" dirty="0"/>
              <a:t>plus </a:t>
            </a:r>
            <a:r>
              <a:rPr lang="en-US" sz="3600" b="1" dirty="0" smtClean="0"/>
              <a:t>metformin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13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6300"/>
            <a:ext cx="792088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371600"/>
          </a:xfrm>
        </p:spPr>
        <p:txBody>
          <a:bodyPr/>
          <a:lstStyle/>
          <a:p>
            <a:pPr algn="ctr"/>
            <a:r>
              <a:rPr lang="en-US" sz="2400" dirty="0" smtClean="0"/>
              <a:t>Metformin </a:t>
            </a:r>
            <a:r>
              <a:rPr lang="en-US" sz="2400" dirty="0"/>
              <a:t>and insulin resulted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reduced HbA1c</a:t>
            </a:r>
            <a:r>
              <a:rPr lang="en-US" sz="2400" dirty="0" smtClean="0"/>
              <a:t>, compared </a:t>
            </a:r>
            <a:r>
              <a:rPr lang="en-US" sz="2400" dirty="0"/>
              <a:t>with </a:t>
            </a:r>
            <a:r>
              <a:rPr lang="en-US" sz="2400" dirty="0" smtClean="0"/>
              <a:t>insulin alone </a:t>
            </a:r>
            <a:r>
              <a:rPr lang="en-US" sz="2400" dirty="0" smtClean="0">
                <a:solidFill>
                  <a:srgbClr val="FF0000"/>
                </a:solidFill>
              </a:rPr>
              <a:t>[-0.6% (-0.89 to -0.31)]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355976" y="6021288"/>
            <a:ext cx="1224136" cy="437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2898" y="5517233"/>
            <a:ext cx="3867573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Hemmingsen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B,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2012;344:e1771.</a:t>
            </a:r>
          </a:p>
        </p:txBody>
      </p:sp>
    </p:spTree>
    <p:extLst>
      <p:ext uri="{BB962C8B-B14F-4D97-AF65-F5344CB8AC3E}">
        <p14:creationId xmlns:p14="http://schemas.microsoft.com/office/powerpoint/2010/main" val="5007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371600"/>
          </a:xfrm>
        </p:spPr>
        <p:txBody>
          <a:bodyPr/>
          <a:lstStyle/>
          <a:p>
            <a:pPr algn="ctr"/>
            <a:r>
              <a:rPr lang="en-US" sz="2400" dirty="0" smtClean="0"/>
              <a:t>Metformin </a:t>
            </a:r>
            <a:r>
              <a:rPr lang="en-US" sz="2400" dirty="0"/>
              <a:t>and insulin resulted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reduced insulin dose</a:t>
            </a:r>
            <a:r>
              <a:rPr lang="en-US" sz="2400" dirty="0" smtClean="0"/>
              <a:t>, compared </a:t>
            </a:r>
            <a:r>
              <a:rPr lang="en-US" sz="2400" dirty="0"/>
              <a:t>with </a:t>
            </a:r>
            <a:r>
              <a:rPr lang="en-US" sz="2400" dirty="0" smtClean="0"/>
              <a:t>insulin alone </a:t>
            </a:r>
            <a:r>
              <a:rPr lang="en-US" sz="2400" dirty="0" smtClean="0">
                <a:solidFill>
                  <a:srgbClr val="FF0000"/>
                </a:solidFill>
              </a:rPr>
              <a:t>[-18.65 U/d (-22.7 to -14.61)]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4463"/>
            <a:ext cx="8496944" cy="45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967029" y="4941168"/>
            <a:ext cx="3867573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39952" y="5524639"/>
            <a:ext cx="1224136" cy="437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168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Hemmingsen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B,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2012;344:e1771.</a:t>
            </a:r>
          </a:p>
        </p:txBody>
      </p:sp>
    </p:spTree>
    <p:extLst>
      <p:ext uri="{BB962C8B-B14F-4D97-AF65-F5344CB8AC3E}">
        <p14:creationId xmlns:p14="http://schemas.microsoft.com/office/powerpoint/2010/main" val="8249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371600"/>
          </a:xfrm>
        </p:spPr>
        <p:txBody>
          <a:bodyPr/>
          <a:lstStyle/>
          <a:p>
            <a:pPr algn="ctr"/>
            <a:r>
              <a:rPr lang="en-US" sz="2400" dirty="0" smtClean="0"/>
              <a:t>Metformin </a:t>
            </a:r>
            <a:r>
              <a:rPr lang="en-US" sz="2400" dirty="0"/>
              <a:t>and insulin resulted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reduced weight gain</a:t>
            </a:r>
            <a:r>
              <a:rPr lang="en-US" sz="2400" dirty="0" smtClean="0"/>
              <a:t>, compared </a:t>
            </a:r>
            <a:r>
              <a:rPr lang="en-US" sz="2400" dirty="0"/>
              <a:t>with </a:t>
            </a:r>
            <a:r>
              <a:rPr lang="en-US" sz="2400" dirty="0" smtClean="0"/>
              <a:t>insulin alone </a:t>
            </a:r>
            <a:r>
              <a:rPr lang="en-US" sz="2400" dirty="0" smtClean="0">
                <a:solidFill>
                  <a:srgbClr val="FF0000"/>
                </a:solidFill>
              </a:rPr>
              <a:t>[-1.68 kg (-2.22 to -1.13)]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347592" y="5836925"/>
            <a:ext cx="1224136" cy="437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2897" y="5229200"/>
            <a:ext cx="3867573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168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Hemmingsen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B,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2012;344:e1771.</a:t>
            </a:r>
          </a:p>
        </p:txBody>
      </p:sp>
    </p:spTree>
    <p:extLst>
      <p:ext uri="{BB962C8B-B14F-4D97-AF65-F5344CB8AC3E}">
        <p14:creationId xmlns:p14="http://schemas.microsoft.com/office/powerpoint/2010/main" val="16109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pPr algn="ctr"/>
            <a:r>
              <a:rPr lang="en-US" sz="2400" dirty="0"/>
              <a:t>Metformin and insulin versus insulin alone did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significantly </a:t>
            </a:r>
            <a:r>
              <a:rPr lang="en-US" sz="2400" dirty="0"/>
              <a:t>affect </a:t>
            </a:r>
            <a:r>
              <a:rPr lang="en-US" sz="2400" dirty="0" smtClean="0"/>
              <a:t>all-cause and cardiovascular mortality.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168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Hemmingsen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B,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2012;344:e1771.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577" y="5409220"/>
            <a:ext cx="7344816" cy="252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Insulin-metformin therapy </a:t>
            </a:r>
            <a:r>
              <a:rPr lang="en-US" sz="2000" dirty="0" err="1" smtClean="0"/>
              <a:t>vs</a:t>
            </a:r>
            <a:r>
              <a:rPr lang="en-US" sz="2000" dirty="0" smtClean="0"/>
              <a:t> Insulin </a:t>
            </a:r>
            <a:r>
              <a:rPr lang="en-US" sz="2000" dirty="0" err="1" smtClean="0"/>
              <a:t>monotherapy</a:t>
            </a:r>
            <a:r>
              <a:rPr lang="en-US" sz="2000" dirty="0" smtClean="0"/>
              <a:t>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Sufficient evidence for a HbA1c reduction </a:t>
            </a:r>
            <a:r>
              <a:rPr lang="en-US" sz="2000" dirty="0"/>
              <a:t>of 0.5%, lower weight gain of 1 kg, and lower insulin dose </a:t>
            </a:r>
            <a:r>
              <a:rPr lang="en-US" sz="2000" dirty="0" smtClean="0"/>
              <a:t>of 5 </a:t>
            </a:r>
            <a:r>
              <a:rPr lang="en-US" sz="2000" dirty="0"/>
              <a:t>U/day</a:t>
            </a:r>
            <a:r>
              <a:rPr lang="en-US" sz="2000" dirty="0" smtClean="0"/>
              <a:t>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No significant </a:t>
            </a:r>
            <a:r>
              <a:rPr lang="en-US" sz="2000" dirty="0"/>
              <a:t>difference in the frequency of </a:t>
            </a:r>
            <a:r>
              <a:rPr lang="en-US" sz="2000" dirty="0" smtClean="0"/>
              <a:t>severe </a:t>
            </a:r>
            <a:r>
              <a:rPr lang="en-US" sz="2000" dirty="0"/>
              <a:t>or </a:t>
            </a:r>
            <a:r>
              <a:rPr lang="en-US" sz="2000" dirty="0" smtClean="0"/>
              <a:t>mild hypoglycemia.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No significant difference </a:t>
            </a:r>
            <a:r>
              <a:rPr lang="en-US" sz="2000" dirty="0" smtClean="0"/>
              <a:t>in other adverse events.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No significant differences in quality of </a:t>
            </a:r>
            <a:r>
              <a:rPr lang="en-US" sz="2000" dirty="0" smtClean="0"/>
              <a:t>life (3 trials).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Taking into account the sparse data regarding micro- and </a:t>
            </a:r>
            <a:r>
              <a:rPr lang="en-US" sz="2000" dirty="0" err="1" smtClean="0"/>
              <a:t>macrovascular</a:t>
            </a:r>
            <a:r>
              <a:rPr lang="en-US" sz="2000" dirty="0" smtClean="0"/>
              <a:t> complications also mortality outcome, no significant difference was detected with respect to these hard outcomes.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168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Hemmingsen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B,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2012;344:e1771.</a:t>
            </a:r>
          </a:p>
        </p:txBody>
      </p:sp>
    </p:spTree>
    <p:extLst>
      <p:ext uri="{BB962C8B-B14F-4D97-AF65-F5344CB8AC3E}">
        <p14:creationId xmlns:p14="http://schemas.microsoft.com/office/powerpoint/2010/main" val="1317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Findings of the recent Cochrane systematic review regarding insulin-metformin therapy </a:t>
            </a:r>
            <a:r>
              <a:rPr lang="en-US" sz="2000" dirty="0" err="1" smtClean="0"/>
              <a:t>vs</a:t>
            </a:r>
            <a:r>
              <a:rPr lang="en-US" sz="2000" dirty="0" smtClean="0"/>
              <a:t> insulin </a:t>
            </a:r>
            <a:r>
              <a:rPr lang="en-US" sz="2000" dirty="0" err="1" smtClean="0"/>
              <a:t>monotherapy</a:t>
            </a:r>
            <a:r>
              <a:rPr lang="en-US" sz="2000" dirty="0" smtClean="0"/>
              <a:t> were in agreement with the </a:t>
            </a:r>
            <a:r>
              <a:rPr lang="en-US" sz="2000" dirty="0"/>
              <a:t>BMJ systematic </a:t>
            </a:r>
            <a:r>
              <a:rPr lang="en-US" sz="2000" dirty="0" smtClean="0"/>
              <a:t>review except about gastrointestinal (GI) adverse effects: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Users of </a:t>
            </a:r>
            <a:r>
              <a:rPr lang="en-US" sz="2000" dirty="0" smtClean="0"/>
              <a:t>metformin-insulin experienced </a:t>
            </a:r>
            <a:r>
              <a:rPr lang="en-US" sz="2000" dirty="0"/>
              <a:t>more </a:t>
            </a:r>
            <a:r>
              <a:rPr lang="en-US" sz="2000" dirty="0" smtClean="0"/>
              <a:t>GI </a:t>
            </a:r>
            <a:r>
              <a:rPr lang="en-US" sz="2000" dirty="0"/>
              <a:t>adverse effects </a:t>
            </a:r>
            <a:endParaRPr lang="en-US" sz="2000" dirty="0" smtClean="0"/>
          </a:p>
          <a:p>
            <a:pPr marL="457200" lvl="2" indent="0" algn="just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(7-67</a:t>
            </a:r>
            <a:r>
              <a:rPr lang="en-US" sz="2000" dirty="0"/>
              <a:t>% versus </a:t>
            </a:r>
            <a:r>
              <a:rPr lang="en-US" sz="2000" smtClean="0"/>
              <a:t>5-16%).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RC,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2016;9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Art. No.: CD006992.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Outlines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Background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Insulin monotherapy versus insulin plus</a:t>
            </a:r>
          </a:p>
          <a:p>
            <a:pPr lvl="1" algn="just"/>
            <a:r>
              <a:rPr lang="en-US" sz="2000" dirty="0" err="1" smtClean="0">
                <a:cs typeface="B Mitra" panose="00000400000000000000" pitchFamily="2" charset="-78"/>
              </a:rPr>
              <a:t>Sulphonylurea</a:t>
            </a:r>
            <a:endParaRPr lang="en-US" sz="2000" dirty="0" smtClean="0">
              <a:cs typeface="B Mitra" panose="00000400000000000000" pitchFamily="2" charset="-78"/>
            </a:endParaRP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Metformin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Pioglitazone</a:t>
            </a:r>
          </a:p>
          <a:p>
            <a:pPr lvl="1" algn="just"/>
            <a:r>
              <a:rPr lang="en-US" sz="2000" dirty="0" smtClean="0">
                <a:cs typeface="B Mitra" panose="00000400000000000000" pitchFamily="2" charset="-78"/>
              </a:rPr>
              <a:t>Gliptins (DPP4 inhibitors)</a:t>
            </a:r>
            <a:endParaRPr lang="en-US" sz="2400" dirty="0">
              <a:cs typeface="B Mitra" panose="00000400000000000000" pitchFamily="2" charset="-78"/>
            </a:endParaRP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Insulin combined </a:t>
            </a:r>
            <a:r>
              <a:rPr lang="en-US" sz="2400" dirty="0">
                <a:cs typeface="B Mitra" panose="00000400000000000000" pitchFamily="2" charset="-78"/>
              </a:rPr>
              <a:t>with sodium-glucose co-</a:t>
            </a:r>
            <a:r>
              <a:rPr lang="en-US" sz="2400" dirty="0" err="1">
                <a:cs typeface="B Mitra" panose="00000400000000000000" pitchFamily="2" charset="-78"/>
              </a:rPr>
              <a:t>transpoprter</a:t>
            </a:r>
            <a:r>
              <a:rPr lang="en-US" sz="2400" dirty="0">
                <a:cs typeface="B Mitra" panose="00000400000000000000" pitchFamily="2" charset="-78"/>
              </a:rPr>
              <a:t> </a:t>
            </a:r>
            <a:r>
              <a:rPr lang="en-US" sz="2400" dirty="0" smtClean="0">
                <a:cs typeface="B Mitra" panose="00000400000000000000" pitchFamily="2" charset="-78"/>
              </a:rPr>
              <a:t>2 inhibitors</a:t>
            </a:r>
          </a:p>
          <a:p>
            <a:pPr algn="just"/>
            <a:r>
              <a:rPr lang="en-US" sz="2400" dirty="0">
                <a:cs typeface="B Mitra" panose="00000400000000000000" pitchFamily="2" charset="-78"/>
              </a:rPr>
              <a:t>Insulin combined with </a:t>
            </a:r>
            <a:r>
              <a:rPr lang="en-US" sz="2400" dirty="0" smtClean="0">
                <a:cs typeface="B Mitra" panose="00000400000000000000" pitchFamily="2" charset="-78"/>
              </a:rPr>
              <a:t>glucagon-like peptide 1 agonists</a:t>
            </a:r>
          </a:p>
          <a:p>
            <a:pPr algn="just"/>
            <a:r>
              <a:rPr lang="en-US" sz="2400" dirty="0" smtClean="0">
                <a:cs typeface="B Mitra" panose="00000400000000000000" pitchFamily="2" charset="-78"/>
              </a:rPr>
              <a:t>Conclusions</a:t>
            </a: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 smtClean="0">
              <a:cs typeface="B Mitra" panose="00000400000000000000" pitchFamily="2" charset="-78"/>
            </a:endParaRPr>
          </a:p>
          <a:p>
            <a:pPr algn="just"/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/>
              <a:t>Insulin </a:t>
            </a:r>
            <a:r>
              <a:rPr lang="en-US" sz="3600" b="1" dirty="0" err="1"/>
              <a:t>monotherapy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versus </a:t>
            </a:r>
          </a:p>
          <a:p>
            <a:pPr algn="ctr"/>
            <a:r>
              <a:rPr lang="en-US" sz="3600" b="1" dirty="0" smtClean="0"/>
              <a:t>insulin </a:t>
            </a:r>
            <a:r>
              <a:rPr lang="en-US" sz="3600" b="1" dirty="0"/>
              <a:t>plus </a:t>
            </a:r>
            <a:r>
              <a:rPr lang="en-US" sz="3600" b="1" dirty="0" smtClean="0"/>
              <a:t>pioglitazone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039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663" y="476672"/>
            <a:ext cx="8363272" cy="1371600"/>
          </a:xfrm>
        </p:spPr>
        <p:txBody>
          <a:bodyPr/>
          <a:lstStyle/>
          <a:p>
            <a:pPr algn="ctr"/>
            <a:r>
              <a:rPr lang="en-US" sz="2800" b="1" dirty="0" smtClean="0"/>
              <a:t>Data from 4 comparisons (low-quality evidence)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915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52320" y="4221088"/>
            <a:ext cx="1224136" cy="437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RC,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2016;9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Art. No.: CD006992.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Insulin-pioglitazone </a:t>
            </a:r>
            <a:r>
              <a:rPr lang="en-US" sz="2000" dirty="0"/>
              <a:t>combination </a:t>
            </a:r>
            <a:r>
              <a:rPr lang="en-US" sz="2000" dirty="0" smtClean="0"/>
              <a:t>therapy </a:t>
            </a:r>
            <a:r>
              <a:rPr lang="en-US" sz="2000" dirty="0" err="1" smtClean="0"/>
              <a:t>vs</a:t>
            </a:r>
            <a:r>
              <a:rPr lang="en-US" sz="2000" dirty="0" smtClean="0"/>
              <a:t> insulin </a:t>
            </a:r>
            <a:r>
              <a:rPr lang="en-US" sz="2000" dirty="0" err="1" smtClean="0"/>
              <a:t>monotherapy</a:t>
            </a:r>
            <a:r>
              <a:rPr lang="en-US" sz="2000" dirty="0" smtClean="0"/>
              <a:t>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Comparable glycemic control.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Small reduction in total </a:t>
            </a:r>
            <a:r>
              <a:rPr lang="en-US" sz="2000" dirty="0"/>
              <a:t>daily insulin </a:t>
            </a:r>
            <a:r>
              <a:rPr lang="en-US" sz="2000" dirty="0" smtClean="0"/>
              <a:t>requirement.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More </a:t>
            </a:r>
            <a:r>
              <a:rPr lang="en-US" sz="2000" dirty="0"/>
              <a:t>mild to moderate </a:t>
            </a:r>
            <a:r>
              <a:rPr lang="en-US" sz="2000" dirty="0" smtClean="0"/>
              <a:t>hypoglycemic episodes.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More weight gain [3.8 kg (3.0 to 4.6)].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More cases of edema (fluid retention) and heart failure (dose-dependent).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RC,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2016;9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Art. No.: CD006992.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/>
              <a:t>Insulin </a:t>
            </a:r>
            <a:r>
              <a:rPr lang="en-US" sz="3600" b="1" dirty="0" err="1"/>
              <a:t>monotherapy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versus </a:t>
            </a:r>
          </a:p>
          <a:p>
            <a:pPr algn="ctr"/>
            <a:r>
              <a:rPr lang="en-US" sz="3600" b="1" dirty="0" smtClean="0"/>
              <a:t>insulin </a:t>
            </a:r>
            <a:r>
              <a:rPr lang="en-US" sz="3600" b="1" dirty="0"/>
              <a:t>plus </a:t>
            </a:r>
            <a:r>
              <a:rPr lang="en-US" sz="3600" b="1" dirty="0" smtClean="0"/>
              <a:t>DPP-4 inhibitors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2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368" y="620688"/>
            <a:ext cx="8363272" cy="1371600"/>
          </a:xfrm>
        </p:spPr>
        <p:txBody>
          <a:bodyPr/>
          <a:lstStyle/>
          <a:p>
            <a:pPr algn="ctr"/>
            <a:r>
              <a:rPr lang="en-US" sz="2800" b="1" dirty="0" smtClean="0"/>
              <a:t>Data from 3 comparisons 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 err="1" smtClean="0"/>
              <a:t>vildagliptin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sitagliptin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saxagliptin</a:t>
            </a:r>
            <a:r>
              <a:rPr lang="en-US" sz="2800" b="1" dirty="0" smtClean="0"/>
              <a:t>)</a:t>
            </a:r>
            <a:br>
              <a:rPr lang="en-US" sz="2800" b="1" dirty="0" smtClean="0"/>
            </a:br>
            <a:r>
              <a:rPr lang="en-US" sz="2800" b="1" dirty="0" smtClean="0"/>
              <a:t>(low-quality evidence)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85698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24328" y="3429001"/>
            <a:ext cx="144016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RC,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2016;9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Art. No.: CD006992.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Insulin-DPP-4 inhibitors </a:t>
            </a:r>
            <a:r>
              <a:rPr lang="en-US" sz="2000" dirty="0"/>
              <a:t>combination </a:t>
            </a:r>
            <a:r>
              <a:rPr lang="en-US" sz="2000" dirty="0" smtClean="0"/>
              <a:t>therapy </a:t>
            </a:r>
            <a:r>
              <a:rPr lang="en-US" sz="2000" dirty="0" err="1" smtClean="0"/>
              <a:t>vs</a:t>
            </a:r>
            <a:r>
              <a:rPr lang="en-US" sz="2000" dirty="0" smtClean="0"/>
              <a:t> insulin </a:t>
            </a:r>
            <a:r>
              <a:rPr lang="en-US" sz="2000" dirty="0" err="1" smtClean="0"/>
              <a:t>monotherapy</a:t>
            </a:r>
            <a:r>
              <a:rPr lang="en-US" sz="2000" dirty="0" smtClean="0"/>
              <a:t>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Slightly better glycemic </a:t>
            </a:r>
            <a:r>
              <a:rPr lang="en-US" sz="2000" dirty="0"/>
              <a:t>control; </a:t>
            </a:r>
            <a:r>
              <a:rPr lang="en-US" sz="2000" dirty="0" smtClean="0"/>
              <a:t>mean </a:t>
            </a:r>
            <a:r>
              <a:rPr lang="en-US" sz="2000" dirty="0"/>
              <a:t>difference in </a:t>
            </a:r>
            <a:r>
              <a:rPr lang="en-US" sz="2000" dirty="0" smtClean="0"/>
              <a:t>HbA1c: -0.4% (-0.5 to -0.4)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No significant difference in total </a:t>
            </a:r>
            <a:r>
              <a:rPr lang="en-US" sz="2000" dirty="0"/>
              <a:t>daily insulin </a:t>
            </a:r>
            <a:r>
              <a:rPr lang="en-US" sz="2000" dirty="0" smtClean="0"/>
              <a:t>requirement.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Heterogeneous data regarding hypoglycemic episodes; however, in favor of lower rates of hypoglycemia.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No significant differences with respect to weight </a:t>
            </a:r>
            <a:r>
              <a:rPr lang="en-US" sz="2000" dirty="0" smtClean="0"/>
              <a:t>gain.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RC,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2016;9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Art. No.: CD006992.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/>
              <a:t>I</a:t>
            </a:r>
            <a:r>
              <a:rPr lang="en-US" sz="3600" b="1" dirty="0" smtClean="0"/>
              <a:t>nsulin </a:t>
            </a:r>
            <a:r>
              <a:rPr lang="en-US" sz="3600" b="1" dirty="0"/>
              <a:t>plus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sodium-glucose co-</a:t>
            </a:r>
            <a:r>
              <a:rPr lang="en-US" sz="3600" b="1" dirty="0" err="1" smtClean="0"/>
              <a:t>transpoprter</a:t>
            </a:r>
            <a:r>
              <a:rPr lang="en-US" sz="3600" b="1" dirty="0" smtClean="0"/>
              <a:t> 2 (SGLT2) inhibitors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60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en-US" sz="2800" dirty="0" smtClean="0"/>
              <a:t>Trials </a:t>
            </a:r>
            <a:r>
              <a:rPr lang="en-US" sz="2800" dirty="0"/>
              <a:t>evaluating the efficacy and safety of SGLT2 inhibitor add-on in individuals treated with </a:t>
            </a:r>
            <a:r>
              <a:rPr lang="en-US" sz="2800" dirty="0" smtClean="0"/>
              <a:t>insulin.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168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Woo VC, et al. Can J Diabetes. 2017 In press.</a:t>
            </a:r>
          </a:p>
        </p:txBody>
      </p:sp>
    </p:spTree>
    <p:extLst>
      <p:ext uri="{BB962C8B-B14F-4D97-AF65-F5344CB8AC3E}">
        <p14:creationId xmlns:p14="http://schemas.microsoft.com/office/powerpoint/2010/main" val="13473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SGLT2 </a:t>
            </a:r>
            <a:r>
              <a:rPr lang="en-US" sz="2000" dirty="0"/>
              <a:t>inhibitors when used with insulin can lead, not only </a:t>
            </a: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improved </a:t>
            </a:r>
            <a:r>
              <a:rPr lang="en-US" sz="2000" dirty="0">
                <a:solidFill>
                  <a:srgbClr val="FF0000"/>
                </a:solidFill>
              </a:rPr>
              <a:t>glycemic control</a:t>
            </a:r>
            <a:r>
              <a:rPr lang="en-US" sz="2000" dirty="0"/>
              <a:t>, but also to </a:t>
            </a:r>
            <a:r>
              <a:rPr lang="en-US" sz="2000" dirty="0">
                <a:solidFill>
                  <a:srgbClr val="FF0000"/>
                </a:solidFill>
              </a:rPr>
              <a:t>weight reduction</a:t>
            </a:r>
            <a:r>
              <a:rPr lang="en-US" sz="2000" dirty="0"/>
              <a:t> or </a:t>
            </a:r>
            <a:r>
              <a:rPr lang="en-US" sz="2000" dirty="0" smtClean="0"/>
              <a:t>limited weight </a:t>
            </a:r>
            <a:r>
              <a:rPr lang="en-US" sz="2000" dirty="0"/>
              <a:t>gain and can </a:t>
            </a:r>
            <a:r>
              <a:rPr lang="en-US" sz="2000" dirty="0">
                <a:solidFill>
                  <a:srgbClr val="FF0000"/>
                </a:solidFill>
              </a:rPr>
              <a:t>diminish the daily insulin </a:t>
            </a:r>
            <a:r>
              <a:rPr lang="en-US" sz="2000" dirty="0" smtClean="0">
                <a:solidFill>
                  <a:srgbClr val="FF0000"/>
                </a:solidFill>
              </a:rPr>
              <a:t>requirement</a:t>
            </a:r>
            <a:r>
              <a:rPr lang="en-US" sz="2000" dirty="0" smtClean="0"/>
              <a:t>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 some studies, this combination resulted in </a:t>
            </a:r>
            <a:r>
              <a:rPr lang="en-US" sz="2000" dirty="0" smtClean="0">
                <a:solidFill>
                  <a:srgbClr val="FF0000"/>
                </a:solidFill>
              </a:rPr>
              <a:t>elevated </a:t>
            </a:r>
            <a:r>
              <a:rPr lang="en-US" sz="2000" dirty="0">
                <a:solidFill>
                  <a:srgbClr val="FF0000"/>
                </a:solidFill>
              </a:rPr>
              <a:t>incidence of </a:t>
            </a:r>
            <a:r>
              <a:rPr lang="en-US" sz="2000" dirty="0" smtClean="0">
                <a:solidFill>
                  <a:srgbClr val="FF0000"/>
                </a:solidFill>
              </a:rPr>
              <a:t>hypoglycemia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0656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Woo VC, et al. Can J Diabetes. 2017 In press.</a:t>
            </a:r>
          </a:p>
        </p:txBody>
      </p:sp>
    </p:spTree>
    <p:extLst>
      <p:ext uri="{BB962C8B-B14F-4D97-AF65-F5344CB8AC3E}">
        <p14:creationId xmlns:p14="http://schemas.microsoft.com/office/powerpoint/2010/main" val="12136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/>
              <a:t>I</a:t>
            </a:r>
            <a:r>
              <a:rPr lang="en-US" sz="3600" b="1" dirty="0" smtClean="0"/>
              <a:t>nsulin </a:t>
            </a:r>
            <a:r>
              <a:rPr lang="en-US" sz="3600" b="1" dirty="0"/>
              <a:t>plus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glucagon-like peptide 1 agonists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409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Background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Since the natural course of type 2 </a:t>
            </a:r>
            <a:r>
              <a:rPr lang="en-US" sz="2000" dirty="0" smtClean="0"/>
              <a:t>diabetes causes </a:t>
            </a:r>
            <a:r>
              <a:rPr lang="en-US" sz="2000" dirty="0"/>
              <a:t>progressive decline of the ß-cell function, finally oral </a:t>
            </a:r>
            <a:r>
              <a:rPr lang="en-US" sz="2000" dirty="0" smtClean="0"/>
              <a:t>hypoglycemic agents </a:t>
            </a:r>
            <a:r>
              <a:rPr lang="en-US" sz="2000" dirty="0"/>
              <a:t>will not suffice and exogenous insulin may </a:t>
            </a:r>
            <a:r>
              <a:rPr lang="en-US" sz="2000" dirty="0" smtClean="0"/>
              <a:t>be required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Insulin</a:t>
            </a:r>
            <a:r>
              <a:rPr lang="en-US" sz="2000" dirty="0" smtClean="0"/>
              <a:t> </a:t>
            </a:r>
            <a:r>
              <a:rPr lang="en-US" sz="2000" dirty="0"/>
              <a:t>therapy can be given either in </a:t>
            </a:r>
            <a:r>
              <a:rPr lang="en-US" sz="2000" dirty="0">
                <a:solidFill>
                  <a:srgbClr val="FF0000"/>
                </a:solidFill>
              </a:rPr>
              <a:t>monotherapy</a:t>
            </a:r>
            <a:r>
              <a:rPr lang="en-US" sz="2000" dirty="0"/>
              <a:t> </a:t>
            </a:r>
            <a:r>
              <a:rPr lang="en-US" sz="2000" dirty="0" smtClean="0"/>
              <a:t>or in </a:t>
            </a:r>
            <a:r>
              <a:rPr lang="en-US" sz="2000" dirty="0"/>
              <a:t>combination </a:t>
            </a:r>
            <a:r>
              <a:rPr lang="en-US" sz="2000" dirty="0">
                <a:solidFill>
                  <a:srgbClr val="FF0000"/>
                </a:solidFill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</a:rPr>
              <a:t>other hypoglycemic </a:t>
            </a:r>
            <a:r>
              <a:rPr lang="en-US" sz="2000" dirty="0">
                <a:solidFill>
                  <a:srgbClr val="FF0000"/>
                </a:solidFill>
              </a:rPr>
              <a:t>agents</a:t>
            </a:r>
            <a:r>
              <a:rPr lang="en-US" sz="2000" dirty="0" smtClean="0"/>
              <a:t>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364" y="340296"/>
            <a:ext cx="8363272" cy="1371600"/>
          </a:xfrm>
        </p:spPr>
        <p:txBody>
          <a:bodyPr/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55576" y="5373216"/>
            <a:ext cx="676875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7540" y="6164291"/>
            <a:ext cx="194421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1743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 a pooled analysis of </a:t>
            </a:r>
            <a:r>
              <a:rPr lang="en-US" sz="2000" dirty="0" smtClean="0"/>
              <a:t>15 </a:t>
            </a:r>
            <a:r>
              <a:rPr lang="en-US" sz="2000" dirty="0"/>
              <a:t>trials, the combination </a:t>
            </a:r>
            <a:r>
              <a:rPr lang="en-US" sz="2000" dirty="0" smtClean="0"/>
              <a:t>of GLP-1 </a:t>
            </a:r>
            <a:r>
              <a:rPr lang="en-US" sz="2000" dirty="0"/>
              <a:t>agonist and basal insulin led to a mean </a:t>
            </a:r>
            <a:r>
              <a:rPr lang="en-US" sz="2000" dirty="0" smtClean="0"/>
              <a:t>greater reduction </a:t>
            </a:r>
            <a:r>
              <a:rPr lang="en-US" sz="2000" dirty="0"/>
              <a:t>in HbA1c than with any other </a:t>
            </a:r>
            <a:r>
              <a:rPr lang="en-US" sz="2000" dirty="0" smtClean="0"/>
              <a:t>treatment strategy.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C, et al. Lancet. 2014;384:2228-34.</a:t>
            </a:r>
          </a:p>
        </p:txBody>
      </p:sp>
    </p:spTree>
    <p:extLst>
      <p:ext uri="{BB962C8B-B14F-4D97-AF65-F5344CB8AC3E}">
        <p14:creationId xmlns:p14="http://schemas.microsoft.com/office/powerpoint/2010/main" val="5498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364" y="340296"/>
            <a:ext cx="8363272" cy="1371600"/>
          </a:xfrm>
        </p:spPr>
        <p:txBody>
          <a:bodyPr/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41743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Compared to basal-bolus insulin regimens, </a:t>
            </a:r>
            <a:r>
              <a:rPr lang="en-US" sz="2000" dirty="0"/>
              <a:t>the combination </a:t>
            </a:r>
            <a:r>
              <a:rPr lang="en-US" sz="2000" dirty="0" smtClean="0"/>
              <a:t>of GLP-1 </a:t>
            </a:r>
            <a:r>
              <a:rPr lang="en-US" sz="2000" dirty="0"/>
              <a:t>agonist and basal insulin led to a mean </a:t>
            </a:r>
            <a:r>
              <a:rPr lang="en-US" sz="2000" dirty="0" smtClean="0"/>
              <a:t>greater reduction </a:t>
            </a:r>
            <a:r>
              <a:rPr lang="en-US" sz="2000" dirty="0"/>
              <a:t>in </a:t>
            </a:r>
            <a:r>
              <a:rPr lang="en-US" sz="2000" dirty="0" smtClean="0"/>
              <a:t>HbA1c but no benefit regarding proportion of participants achieving HbA1c ≤ 7%.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2087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77072"/>
            <a:ext cx="7920878" cy="19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43808" y="3575993"/>
            <a:ext cx="201622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26" y="2744924"/>
            <a:ext cx="710451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0893" y="640424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C, et al. Lancet. 2014;384:2228-34.</a:t>
            </a:r>
          </a:p>
        </p:txBody>
      </p:sp>
    </p:spTree>
    <p:extLst>
      <p:ext uri="{BB962C8B-B14F-4D97-AF65-F5344CB8AC3E}">
        <p14:creationId xmlns:p14="http://schemas.microsoft.com/office/powerpoint/2010/main" val="18100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Compared with </a:t>
            </a:r>
            <a:r>
              <a:rPr lang="en-US" sz="2000" u="sng" dirty="0"/>
              <a:t>other anti-diabetic treatments</a:t>
            </a:r>
            <a:r>
              <a:rPr lang="en-US" sz="2000" dirty="0"/>
              <a:t>, GLP-1 agonist and basal insulin combination treatment </a:t>
            </a:r>
            <a:r>
              <a:rPr lang="en-US" sz="2000" dirty="0" smtClean="0"/>
              <a:t>yielded: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Improved </a:t>
            </a:r>
            <a:r>
              <a:rPr lang="en-US" sz="2000" dirty="0"/>
              <a:t>mean reduction </a:t>
            </a:r>
            <a:r>
              <a:rPr lang="en-US" sz="2000" dirty="0" smtClean="0"/>
              <a:t>in HbA1c </a:t>
            </a:r>
            <a:r>
              <a:rPr lang="en-US" sz="2000" dirty="0"/>
              <a:t>of </a:t>
            </a:r>
            <a:r>
              <a:rPr lang="en-US" sz="2000" dirty="0" smtClean="0"/>
              <a:t>-0.44</a:t>
            </a:r>
            <a:r>
              <a:rPr lang="en-US" sz="2000" dirty="0"/>
              <a:t>% </a:t>
            </a:r>
            <a:r>
              <a:rPr lang="en-US" sz="2000" dirty="0" smtClean="0"/>
              <a:t>(-0.60 </a:t>
            </a:r>
            <a:r>
              <a:rPr lang="en-US" sz="2000" dirty="0"/>
              <a:t>to </a:t>
            </a:r>
            <a:r>
              <a:rPr lang="en-US" sz="2000" dirty="0" smtClean="0"/>
              <a:t>-0.29</a:t>
            </a:r>
            <a:r>
              <a:rPr lang="en-US" sz="2000" dirty="0"/>
              <a:t>), </a:t>
            </a:r>
            <a:endParaRPr lang="en-US" sz="2000" dirty="0" smtClean="0"/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Improved likelihood </a:t>
            </a:r>
            <a:r>
              <a:rPr lang="en-US" sz="2000" dirty="0"/>
              <a:t>of achieving the target HbA1c ≤ </a:t>
            </a:r>
            <a:r>
              <a:rPr lang="en-US" sz="2000" dirty="0" smtClean="0"/>
              <a:t>7%,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No increased relative </a:t>
            </a:r>
            <a:r>
              <a:rPr lang="en-US" sz="2000" dirty="0"/>
              <a:t>risk of </a:t>
            </a:r>
            <a:r>
              <a:rPr lang="en-US" sz="2000" dirty="0" smtClean="0"/>
              <a:t>hypoglycemia </a:t>
            </a:r>
            <a:r>
              <a:rPr lang="en-US" sz="2000" dirty="0"/>
              <a:t>(</a:t>
            </a:r>
            <a:r>
              <a:rPr lang="en-US" sz="2000" dirty="0" smtClean="0"/>
              <a:t>0.99</a:t>
            </a:r>
            <a:r>
              <a:rPr lang="en-US" sz="2000" dirty="0"/>
              <a:t>; </a:t>
            </a:r>
            <a:r>
              <a:rPr lang="en-US" sz="2000" dirty="0" smtClean="0"/>
              <a:t>0.76 </a:t>
            </a:r>
            <a:r>
              <a:rPr lang="en-US" sz="2000" dirty="0"/>
              <a:t>to </a:t>
            </a:r>
            <a:r>
              <a:rPr lang="en-US" sz="2000" dirty="0" smtClean="0"/>
              <a:t>1.29</a:t>
            </a:r>
            <a:r>
              <a:rPr lang="en-US" sz="2000" dirty="0"/>
              <a:t>), </a:t>
            </a:r>
            <a:endParaRPr lang="en-US" sz="2000" dirty="0" smtClean="0"/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Mean </a:t>
            </a:r>
            <a:r>
              <a:rPr lang="en-US" sz="2000" dirty="0"/>
              <a:t>reduction in weight of </a:t>
            </a:r>
            <a:r>
              <a:rPr lang="en-US" sz="2000" dirty="0" smtClean="0"/>
              <a:t>-3.22 </a:t>
            </a:r>
            <a:r>
              <a:rPr lang="en-US" sz="2000" dirty="0"/>
              <a:t>kg </a:t>
            </a:r>
            <a:r>
              <a:rPr lang="en-US" sz="2000" dirty="0" smtClean="0"/>
              <a:t>(-4.90 </a:t>
            </a:r>
            <a:r>
              <a:rPr lang="en-US" sz="2000" dirty="0"/>
              <a:t>to </a:t>
            </a:r>
            <a:r>
              <a:rPr lang="en-US" sz="2000" dirty="0" smtClean="0"/>
              <a:t>-1.54).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Furthermore</a:t>
            </a:r>
            <a:r>
              <a:rPr lang="en-US" sz="2000" dirty="0"/>
              <a:t>, compared with </a:t>
            </a:r>
            <a:r>
              <a:rPr lang="en-US" sz="2000" u="sng" dirty="0"/>
              <a:t>basal-bolus insulin regimens</a:t>
            </a:r>
            <a:r>
              <a:rPr lang="en-US" sz="2000" dirty="0"/>
              <a:t>, the combination treatment </a:t>
            </a:r>
            <a:r>
              <a:rPr lang="en-US" sz="2000" dirty="0" smtClean="0"/>
              <a:t>yielded: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Mean </a:t>
            </a:r>
            <a:r>
              <a:rPr lang="en-US" sz="2000" dirty="0"/>
              <a:t>reduction </a:t>
            </a:r>
            <a:r>
              <a:rPr lang="en-US" sz="2000" dirty="0" smtClean="0"/>
              <a:t>in HbA1c </a:t>
            </a:r>
            <a:r>
              <a:rPr lang="en-US" sz="2000" dirty="0"/>
              <a:t>of </a:t>
            </a:r>
            <a:r>
              <a:rPr lang="en-US" sz="2000" dirty="0" smtClean="0"/>
              <a:t>-0.1</a:t>
            </a:r>
            <a:r>
              <a:rPr lang="en-US" sz="2000" dirty="0"/>
              <a:t>% </a:t>
            </a:r>
            <a:r>
              <a:rPr lang="en-US" sz="2000" dirty="0" smtClean="0"/>
              <a:t>(-0.17 </a:t>
            </a:r>
            <a:r>
              <a:rPr lang="en-US" sz="2000" dirty="0"/>
              <a:t>to </a:t>
            </a:r>
            <a:r>
              <a:rPr lang="en-US" sz="2000" dirty="0" smtClean="0"/>
              <a:t>-0.02</a:t>
            </a:r>
            <a:r>
              <a:rPr lang="en-US" sz="2000" dirty="0"/>
              <a:t>), </a:t>
            </a:r>
            <a:endParaRPr lang="en-US" sz="2000" dirty="0" smtClean="0"/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Lower </a:t>
            </a:r>
            <a:r>
              <a:rPr lang="en-US" sz="2000" dirty="0"/>
              <a:t>relative risk of </a:t>
            </a:r>
            <a:r>
              <a:rPr lang="en-US" sz="2000" dirty="0" smtClean="0"/>
              <a:t>hypoglycemia </a:t>
            </a:r>
            <a:r>
              <a:rPr lang="en-US" sz="2000" dirty="0"/>
              <a:t>(</a:t>
            </a:r>
            <a:r>
              <a:rPr lang="en-US" sz="2000" dirty="0" smtClean="0"/>
              <a:t>0.67</a:t>
            </a:r>
            <a:r>
              <a:rPr lang="en-US" sz="2000" dirty="0"/>
              <a:t>, </a:t>
            </a:r>
            <a:r>
              <a:rPr lang="en-US" sz="2000" dirty="0" smtClean="0"/>
              <a:t>0.56 </a:t>
            </a:r>
            <a:r>
              <a:rPr lang="en-US" sz="2000" dirty="0"/>
              <a:t>to </a:t>
            </a:r>
            <a:r>
              <a:rPr lang="en-US" sz="2000" dirty="0" smtClean="0"/>
              <a:t>0.80</a:t>
            </a:r>
            <a:r>
              <a:rPr lang="en-US" sz="2000" dirty="0"/>
              <a:t>), </a:t>
            </a:r>
            <a:endParaRPr lang="en-US" sz="2000" dirty="0" smtClean="0"/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Reduction in mean </a:t>
            </a:r>
            <a:r>
              <a:rPr lang="en-US" sz="2000" dirty="0"/>
              <a:t>weight </a:t>
            </a:r>
            <a:r>
              <a:rPr lang="en-US" sz="2000" dirty="0" smtClean="0"/>
              <a:t>(-5.66 </a:t>
            </a:r>
            <a:r>
              <a:rPr lang="en-US" sz="2000" dirty="0"/>
              <a:t>kg; </a:t>
            </a:r>
            <a:r>
              <a:rPr lang="en-US" sz="2000" dirty="0" smtClean="0"/>
              <a:t>-9.8 </a:t>
            </a:r>
            <a:r>
              <a:rPr lang="en-US" sz="2000" dirty="0"/>
              <a:t>to </a:t>
            </a:r>
            <a:r>
              <a:rPr lang="en-US" sz="2000" dirty="0" smtClean="0"/>
              <a:t>-1.51</a:t>
            </a:r>
            <a:r>
              <a:rPr lang="en-US" sz="2000" dirty="0"/>
              <a:t>).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0893" y="640424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C, et al. Lancet. 2014;384:2228-34.</a:t>
            </a:r>
          </a:p>
        </p:txBody>
      </p:sp>
    </p:spTree>
    <p:extLst>
      <p:ext uri="{BB962C8B-B14F-4D97-AF65-F5344CB8AC3E}">
        <p14:creationId xmlns:p14="http://schemas.microsoft.com/office/powerpoint/2010/main" val="10584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71600"/>
          </a:xfrm>
        </p:spPr>
        <p:txBody>
          <a:bodyPr/>
          <a:lstStyle/>
          <a:p>
            <a:pPr algn="ctr"/>
            <a:r>
              <a:rPr lang="en-US" sz="2400" b="1" dirty="0"/>
              <a:t>Insulin and </a:t>
            </a:r>
            <a:r>
              <a:rPr lang="en-US" sz="2400" b="1" dirty="0" smtClean="0"/>
              <a:t>GLP-1 </a:t>
            </a:r>
            <a:r>
              <a:rPr lang="en-US" sz="2400" b="1" dirty="0"/>
              <a:t>Receptor Agonist </a:t>
            </a:r>
            <a:r>
              <a:rPr lang="en-US" sz="2400" b="1" dirty="0" smtClean="0"/>
              <a:t>Combination Therapy </a:t>
            </a:r>
            <a:r>
              <a:rPr lang="en-US" sz="2400" b="1" dirty="0"/>
              <a:t>in Type 2 </a:t>
            </a:r>
            <a:r>
              <a:rPr lang="en-US" sz="2400" b="1" dirty="0" smtClean="0"/>
              <a:t>Diabetes: A </a:t>
            </a:r>
            <a:r>
              <a:rPr lang="en-US" sz="2400" b="1" dirty="0"/>
              <a:t>Systematic Review </a:t>
            </a:r>
            <a:r>
              <a:rPr lang="en-US" sz="2400" b="1" dirty="0" smtClean="0"/>
              <a:t>and Meta-analysis </a:t>
            </a:r>
            <a:r>
              <a:rPr lang="en-US" sz="2400" b="1" dirty="0"/>
              <a:t>of </a:t>
            </a:r>
            <a:r>
              <a:rPr lang="en-US" sz="2400" b="1" dirty="0" smtClean="0"/>
              <a:t>Randomized Controlled </a:t>
            </a:r>
            <a:r>
              <a:rPr lang="en-US" sz="2400" b="1" dirty="0"/>
              <a:t>Trials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To compare GLP-1 agonists </a:t>
            </a:r>
            <a:r>
              <a:rPr lang="en-US" sz="2000" dirty="0"/>
              <a:t>alone or as </a:t>
            </a:r>
            <a:r>
              <a:rPr lang="en-US" sz="2000" dirty="0" err="1"/>
              <a:t>titratable</a:t>
            </a:r>
            <a:r>
              <a:rPr lang="en-US" sz="2000" dirty="0"/>
              <a:t> fixed-ratio </a:t>
            </a:r>
            <a:r>
              <a:rPr lang="en-US" sz="2000" dirty="0" smtClean="0"/>
              <a:t>plus basal insulin with </a:t>
            </a:r>
            <a:r>
              <a:rPr lang="en-US" sz="2000" dirty="0" smtClean="0">
                <a:solidFill>
                  <a:srgbClr val="FF0000"/>
                </a:solidFill>
              </a:rPr>
              <a:t>other injectable </a:t>
            </a:r>
            <a:r>
              <a:rPr lang="en-US" sz="2000" dirty="0" err="1">
                <a:solidFill>
                  <a:srgbClr val="FF0000"/>
                </a:solidFill>
                <a:latin typeface="AdvOT8eb9eec2.B"/>
              </a:rPr>
              <a:t>antidiabetes</a:t>
            </a:r>
            <a:r>
              <a:rPr lang="en-US" sz="2000" dirty="0">
                <a:solidFill>
                  <a:srgbClr val="FF0000"/>
                </a:solidFill>
                <a:latin typeface="AdvOT8eb9eec2.B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dvOT8eb9eec2.B"/>
              </a:rPr>
              <a:t>treatments</a:t>
            </a:r>
            <a:r>
              <a:rPr lang="en-US" sz="2000" dirty="0" smtClean="0">
                <a:latin typeface="AdvOT8eb9eec2.B"/>
              </a:rPr>
              <a:t>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>
              <a:latin typeface="AdvOT8eb9eec2.B"/>
            </a:endParaRP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26 RCTs, lasting 12–52 weeks, and involving 11,425 </a:t>
            </a:r>
            <a:r>
              <a:rPr lang="en-US" sz="2000" dirty="0" smtClean="0"/>
              <a:t>patients.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High </a:t>
            </a:r>
            <a:r>
              <a:rPr lang="en-US" sz="2000" dirty="0"/>
              <a:t>heterogeneity and a significant publication </a:t>
            </a:r>
            <a:r>
              <a:rPr lang="en-US" sz="2000" dirty="0" smtClean="0"/>
              <a:t>bias.</a:t>
            </a: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Maiorino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MI, et al. Diabetes Care. 2017;40:614-624.</a:t>
            </a:r>
          </a:p>
        </p:txBody>
      </p:sp>
    </p:spTree>
    <p:extLst>
      <p:ext uri="{BB962C8B-B14F-4D97-AF65-F5344CB8AC3E}">
        <p14:creationId xmlns:p14="http://schemas.microsoft.com/office/powerpoint/2010/main" val="18206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39752" y="6165304"/>
            <a:ext cx="2304256" cy="3043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Maiorino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MI, et al. Diabetes Care. 2017;40:614-624.</a:t>
            </a:r>
          </a:p>
        </p:txBody>
      </p:sp>
    </p:spTree>
    <p:extLst>
      <p:ext uri="{BB962C8B-B14F-4D97-AF65-F5344CB8AC3E}">
        <p14:creationId xmlns:p14="http://schemas.microsoft.com/office/powerpoint/2010/main" val="11017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Insulin plus GLP-1 agonists versus </a:t>
            </a:r>
            <a:r>
              <a:rPr lang="en-US" sz="2000" u="sng" dirty="0" smtClean="0"/>
              <a:t>other injectable </a:t>
            </a:r>
            <a:r>
              <a:rPr lang="en-US" sz="2000" u="sng" dirty="0" err="1" smtClean="0"/>
              <a:t>antidiabetes</a:t>
            </a:r>
            <a:r>
              <a:rPr lang="en-US" sz="2000" u="sng" dirty="0" smtClean="0"/>
              <a:t> </a:t>
            </a:r>
            <a:r>
              <a:rPr lang="en-US" sz="2000" dirty="0" smtClean="0"/>
              <a:t>treatments: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Reductions </a:t>
            </a:r>
            <a:r>
              <a:rPr lang="en-US" sz="2000" dirty="0"/>
              <a:t>in </a:t>
            </a:r>
            <a:r>
              <a:rPr lang="en-US" sz="2000" dirty="0" smtClean="0"/>
              <a:t>HbA1c (WMD = -0.47%, -0.59 to -0.35),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More patients at HbA1c target (RR = 1.65, 1.44-1.88),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Similar hypoglycemic events </a:t>
            </a:r>
            <a:r>
              <a:rPr lang="en-US" sz="2000" dirty="0"/>
              <a:t>(RR = 1.14, </a:t>
            </a:r>
            <a:r>
              <a:rPr lang="en-US" sz="2000" dirty="0" smtClean="0"/>
              <a:t>0.93-1.39),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Reduction </a:t>
            </a:r>
            <a:r>
              <a:rPr lang="en-US" sz="2000" dirty="0"/>
              <a:t>in weight (WMD = </a:t>
            </a:r>
            <a:r>
              <a:rPr lang="en-US" sz="2000" dirty="0" smtClean="0"/>
              <a:t>-2.5 kg, -3.3 </a:t>
            </a:r>
            <a:r>
              <a:rPr lang="en-US" sz="2000" dirty="0"/>
              <a:t>to </a:t>
            </a:r>
            <a:r>
              <a:rPr lang="en-US" sz="2000" dirty="0" smtClean="0"/>
              <a:t>-1.7). 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Compared </a:t>
            </a:r>
            <a:r>
              <a:rPr lang="en-US" sz="2000" dirty="0"/>
              <a:t>with </a:t>
            </a:r>
            <a:r>
              <a:rPr lang="en-US" sz="2000" u="sng" dirty="0"/>
              <a:t>basal-bolus insulin regimens</a:t>
            </a:r>
            <a:r>
              <a:rPr lang="en-US" sz="2000" dirty="0"/>
              <a:t>, combination treatment </a:t>
            </a:r>
            <a:r>
              <a:rPr lang="en-US" sz="2000" dirty="0" smtClean="0"/>
              <a:t>was associated with: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Comparable glycemic control,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Less </a:t>
            </a:r>
            <a:r>
              <a:rPr lang="en-US" sz="2000" dirty="0"/>
              <a:t>hypoglycemia (RR = 0.66, </a:t>
            </a:r>
            <a:r>
              <a:rPr lang="en-US" sz="2000" dirty="0" smtClean="0"/>
              <a:t>0.46-0.93), 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Reduced weight (WMD </a:t>
            </a:r>
            <a:r>
              <a:rPr lang="en-US" sz="2000" dirty="0"/>
              <a:t>= </a:t>
            </a:r>
            <a:r>
              <a:rPr lang="en-US" sz="2000" dirty="0" smtClean="0"/>
              <a:t>-4.7 </a:t>
            </a:r>
            <a:r>
              <a:rPr lang="en-US" sz="2000" dirty="0"/>
              <a:t>kg, </a:t>
            </a:r>
            <a:r>
              <a:rPr lang="en-US" sz="2000" dirty="0" smtClean="0"/>
              <a:t>-6.9 </a:t>
            </a:r>
            <a:r>
              <a:rPr lang="en-US" sz="2000" dirty="0"/>
              <a:t>to </a:t>
            </a:r>
            <a:r>
              <a:rPr lang="en-US" sz="2000" dirty="0" smtClean="0"/>
              <a:t>-2.4</a:t>
            </a:r>
            <a:r>
              <a:rPr lang="en-US" sz="2000" dirty="0"/>
              <a:t>).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4323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Maiorino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MI, et al. Diabetes Care. 2017;40:614-624.</a:t>
            </a:r>
          </a:p>
        </p:txBody>
      </p:sp>
    </p:spTree>
    <p:extLst>
      <p:ext uri="{BB962C8B-B14F-4D97-AF65-F5344CB8AC3E}">
        <p14:creationId xmlns:p14="http://schemas.microsoft.com/office/powerpoint/2010/main" val="32850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Learning objectives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To </a:t>
            </a:r>
            <a:r>
              <a:rPr lang="en-US" sz="2000" dirty="0" smtClean="0"/>
              <a:t>learn about </a:t>
            </a:r>
            <a:r>
              <a:rPr lang="en-US" sz="2000" dirty="0"/>
              <a:t>the effects of </a:t>
            </a:r>
            <a:r>
              <a:rPr lang="en-US" sz="2000" dirty="0" smtClean="0">
                <a:solidFill>
                  <a:srgbClr val="FF0000"/>
                </a:solidFill>
              </a:rPr>
              <a:t>different combinations of insulin regimens with other hypoglycemic agents </a:t>
            </a:r>
            <a:r>
              <a:rPr lang="en-US" sz="2000" dirty="0" smtClean="0"/>
              <a:t>in </a:t>
            </a:r>
            <a:r>
              <a:rPr lang="en-US" sz="2000" dirty="0"/>
              <a:t>type 2 diabetes </a:t>
            </a:r>
            <a:r>
              <a:rPr lang="en-US" sz="2000" dirty="0" smtClean="0"/>
              <a:t>patients.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1" dirty="0" smtClean="0"/>
              <a:t>Outcome measures:</a:t>
            </a:r>
          </a:p>
          <a:p>
            <a:pPr marL="1143000" lvl="3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Glycemic control</a:t>
            </a:r>
          </a:p>
          <a:p>
            <a:pPr marL="1143000" lvl="3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Required insulin dose</a:t>
            </a:r>
          </a:p>
          <a:p>
            <a:pPr marL="1143000" lvl="3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Adverse events </a:t>
            </a:r>
          </a:p>
          <a:p>
            <a:pPr marL="1600200" lvl="4" algn="just"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en-US" sz="1800" dirty="0" smtClean="0"/>
              <a:t>Hypoglycemia, weight gain, gastrointestinal symptoms</a:t>
            </a:r>
            <a:endParaRPr lang="en-US" sz="1800" dirty="0"/>
          </a:p>
          <a:p>
            <a:pPr marL="1200150" lvl="3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Diabetes-related morbidity </a:t>
            </a:r>
          </a:p>
          <a:p>
            <a:pPr marL="1657350" lvl="4" indent="-285750" algn="just"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en-US" sz="1800" dirty="0" smtClean="0"/>
              <a:t>Micro- and </a:t>
            </a:r>
            <a:r>
              <a:rPr lang="en-US" sz="1800" dirty="0" err="1" smtClean="0"/>
              <a:t>macrovascular</a:t>
            </a:r>
            <a:r>
              <a:rPr lang="en-US" sz="1800" dirty="0" smtClean="0"/>
              <a:t> complications</a:t>
            </a:r>
            <a:endParaRPr lang="en-US" sz="1800" b="1" dirty="0" smtClean="0"/>
          </a:p>
          <a:p>
            <a:pPr marL="1200150" lvl="3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Health-related quality of life and patient satisfaction</a:t>
            </a:r>
          </a:p>
          <a:p>
            <a:pPr marL="1200150" lvl="3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Mortality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37112"/>
            <a:ext cx="135080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>
            <a:off x="1242283" y="4473824"/>
            <a:ext cx="360040" cy="1547464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71600"/>
          </a:xfrm>
        </p:spPr>
        <p:txBody>
          <a:bodyPr/>
          <a:lstStyle/>
          <a:p>
            <a:pPr algn="ctr"/>
            <a:r>
              <a:rPr lang="en-US" sz="2800" b="1" dirty="0" smtClean="0"/>
              <a:t>Concluding remarks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>Effects of addition of different glucose lowering agents to insulin regimens</a:t>
            </a:r>
            <a:endParaRPr lang="en-US" sz="1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0" lvl="1" indent="0" algn="just"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60694"/>
              </p:ext>
            </p:extLst>
          </p:nvPr>
        </p:nvGraphicFramePr>
        <p:xfrm>
          <a:off x="323528" y="2420888"/>
          <a:ext cx="8496943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52128"/>
                <a:gridCol w="1080120"/>
                <a:gridCol w="1512168"/>
                <a:gridCol w="1483612"/>
                <a:gridCol w="1684739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Glycemic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insulin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Weight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Other adverse effects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Sulphonylureas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=/+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=/-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=/-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Metformin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GI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Pioglitazone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Edema, HF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DPP-4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SGLT2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inhibitors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=/-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GLP-1 agonists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+/=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5640965"/>
            <a:ext cx="4172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+, in favor of benefit of combination therapy.</a:t>
            </a:r>
          </a:p>
          <a:p>
            <a:r>
              <a:rPr lang="en-US" sz="1600" dirty="0" smtClean="0"/>
              <a:t>-, </a:t>
            </a:r>
            <a:r>
              <a:rPr lang="en-US" sz="1600" dirty="0"/>
              <a:t>in favor of </a:t>
            </a:r>
            <a:r>
              <a:rPr lang="en-US" sz="1600" dirty="0" smtClean="0"/>
              <a:t>harm </a:t>
            </a:r>
            <a:r>
              <a:rPr lang="en-US" sz="1600" dirty="0"/>
              <a:t>of combination therapy.</a:t>
            </a:r>
          </a:p>
          <a:p>
            <a:r>
              <a:rPr lang="en-US" sz="1600" dirty="0" smtClean="0"/>
              <a:t>=, no difference.</a:t>
            </a:r>
          </a:p>
          <a:p>
            <a:r>
              <a:rPr lang="en-US" sz="1600" dirty="0" smtClean="0"/>
              <a:t>GI, Gastrointestinal; HF, Heart failure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9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Concluding remarks:</a:t>
            </a:r>
            <a:endParaRPr lang="en-US" sz="2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Conclusion is difficult when quality of evidence is low.</a:t>
            </a:r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It </a:t>
            </a:r>
            <a:r>
              <a:rPr lang="en-US" sz="2000" dirty="0"/>
              <a:t>is important that clinicians </a:t>
            </a:r>
            <a:r>
              <a:rPr lang="en-US" sz="2000" dirty="0" smtClean="0"/>
              <a:t>meticulously weight </a:t>
            </a:r>
            <a:r>
              <a:rPr lang="en-US" sz="2000" dirty="0"/>
              <a:t>the advantages of combination therapy against </a:t>
            </a:r>
            <a:r>
              <a:rPr lang="en-US" sz="2000" dirty="0" smtClean="0"/>
              <a:t>possible negative </a:t>
            </a:r>
            <a:r>
              <a:rPr lang="en-US" sz="2000" dirty="0"/>
              <a:t>effects in every individual </a:t>
            </a:r>
            <a:r>
              <a:rPr lang="en-US" sz="2000" dirty="0" smtClean="0"/>
              <a:t>patient.</a:t>
            </a:r>
          </a:p>
          <a:p>
            <a:pPr marL="0" lvl="1" indent="0" algn="just"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dirty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a typeface="+mj-ea"/>
                <a:cs typeface="+mj-cs"/>
              </a:rPr>
              <a:t>Thanks for your </a:t>
            </a:r>
            <a:r>
              <a:rPr lang="en-US" sz="4000" b="1" dirty="0" smtClean="0">
                <a:solidFill>
                  <a:srgbClr val="002060"/>
                </a:solidFill>
                <a:ea typeface="+mj-ea"/>
                <a:cs typeface="+mj-cs"/>
              </a:rPr>
              <a:t>patience.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427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Learning objectives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To </a:t>
            </a:r>
            <a:r>
              <a:rPr lang="en-US" sz="2000" dirty="0" smtClean="0"/>
              <a:t>learn about </a:t>
            </a:r>
            <a:r>
              <a:rPr lang="en-US" sz="2000" dirty="0"/>
              <a:t>the effects of </a:t>
            </a:r>
            <a:r>
              <a:rPr lang="en-US" sz="2000" dirty="0" smtClean="0">
                <a:solidFill>
                  <a:srgbClr val="FF0000"/>
                </a:solidFill>
              </a:rPr>
              <a:t>different combinations of insulin regimens with other hypoglycemic agents </a:t>
            </a:r>
            <a:r>
              <a:rPr lang="en-US" sz="2000" dirty="0" smtClean="0"/>
              <a:t>in </a:t>
            </a:r>
            <a:r>
              <a:rPr lang="en-US" sz="2000" dirty="0"/>
              <a:t>type 2 diabetes </a:t>
            </a:r>
            <a:r>
              <a:rPr lang="en-US" sz="2000" dirty="0" smtClean="0"/>
              <a:t>patients.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1" dirty="0" smtClean="0"/>
              <a:t>Outcome measures:</a:t>
            </a:r>
          </a:p>
          <a:p>
            <a:pPr marL="1143000" lvl="3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Glycemic control</a:t>
            </a:r>
          </a:p>
          <a:p>
            <a:pPr marL="1143000" lvl="3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Required insulin dose</a:t>
            </a:r>
          </a:p>
          <a:p>
            <a:pPr marL="1143000" lvl="3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Adverse events </a:t>
            </a:r>
          </a:p>
          <a:p>
            <a:pPr marL="1600200" lvl="4" algn="just"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en-US" sz="1800" dirty="0" smtClean="0"/>
              <a:t>Hypoglycemia, weight gain, gastrointestinal symptoms</a:t>
            </a:r>
            <a:endParaRPr lang="en-US" sz="1800" dirty="0"/>
          </a:p>
          <a:p>
            <a:pPr marL="1200150" lvl="3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Diabetes-related morbidity </a:t>
            </a:r>
          </a:p>
          <a:p>
            <a:pPr marL="1657350" lvl="4" indent="-285750" algn="just"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en-US" sz="1800" dirty="0" smtClean="0"/>
              <a:t>Micro- and </a:t>
            </a:r>
            <a:r>
              <a:rPr lang="en-US" sz="1800" dirty="0" err="1" smtClean="0"/>
              <a:t>macrovascular</a:t>
            </a:r>
            <a:r>
              <a:rPr lang="en-US" sz="1800" dirty="0" smtClean="0"/>
              <a:t> complications</a:t>
            </a:r>
            <a:endParaRPr lang="en-US" sz="1800" b="1" dirty="0" smtClean="0"/>
          </a:p>
          <a:p>
            <a:pPr marL="1200150" lvl="3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Health-related quality of life and patient satisfaction</a:t>
            </a:r>
          </a:p>
          <a:p>
            <a:pPr marL="1200150" lvl="3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800" b="1" dirty="0" smtClean="0"/>
              <a:t>Mortality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Case Discussion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620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64-year-old man with 12-year history of T2DM is referred to you. He is taking metformin 2000 mg and injects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insulin 32 U at 9 pm daily. In the past few months, his fasting glucose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levels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have ranged from 110-140 mg/dl. He suffers from a mild background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retinopathy. He fears from hypoglycemia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doesn’t follow a regular dietary pattern. 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has no financial problems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BMI: 35 kg/m², HbA1c: 8.2%, Cr: 0.8 mg/dl.</a:t>
            </a:r>
          </a:p>
          <a:p>
            <a:pPr lvl="1" indent="-342900"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indent="-342900"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addition to lifestyle modification, which therapeutic approach would you recommend to him?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one rapid acting insulin before the largest meal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Titrate 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a glucagon like peptide 1 agonist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Victoza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insulin to twice daily premixed insulin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620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57-year-old woman with 10-year history of T2DM is referred to you. She is taking metformin 2000 mg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MR 160 mg daily. She complains of increased hypoglycemic episodes over 3 past months. She has history of coronary artery disease.</a:t>
            </a: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BMI: 32 kg/m², HbA1c: 9.1 %, Cr: 0.7 mg/dl, no albuminuria.</a:t>
            </a:r>
          </a:p>
          <a:p>
            <a:pPr lvl="1" indent="-342900" algn="just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indent="-342900" algn="just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addition to lifestyle modification, which therapeutic approach would you recommend to her?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Discontinue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change metformin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/metformin 50/1000 mg daily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Discontinue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initiate basal insulin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change metformin to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/metformin 50/1000 mg daily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a glucagon like peptide 1 agonist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Victoza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Add pioglitazone 30 mg daily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9"/>
            <a:ext cx="619268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130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9080"/>
            <a:ext cx="914400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2" y="3052711"/>
            <a:ext cx="9144001" cy="330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683174"/>
            <a:ext cx="9144001" cy="7620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/>
              <a:t>Insulin </a:t>
            </a:r>
            <a:r>
              <a:rPr lang="en-US" sz="3600" b="1" dirty="0" err="1"/>
              <a:t>monotherapy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versus </a:t>
            </a:r>
          </a:p>
          <a:p>
            <a:pPr algn="ctr"/>
            <a:r>
              <a:rPr lang="en-US" sz="3600" b="1" dirty="0" smtClean="0"/>
              <a:t>insulin </a:t>
            </a:r>
            <a:r>
              <a:rPr lang="en-US" sz="3600" b="1" dirty="0"/>
              <a:t>plus </a:t>
            </a:r>
            <a:r>
              <a:rPr lang="en-US" sz="3600" b="1" dirty="0" err="1"/>
              <a:t>sulphonylurea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06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716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Insulin monotherapy versus 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insulin plus </a:t>
            </a:r>
            <a:r>
              <a:rPr lang="en-US" sz="2400" b="1" dirty="0" err="1">
                <a:solidFill>
                  <a:srgbClr val="000000"/>
                </a:solidFill>
              </a:rPr>
              <a:t>sulphonylurea</a:t>
            </a:r>
            <a:r>
              <a:rPr lang="en-US" sz="2400" b="1" dirty="0">
                <a:solidFill>
                  <a:srgbClr val="000000"/>
                </a:solidFill>
              </a:rPr>
              <a:t> in </a:t>
            </a:r>
            <a:r>
              <a:rPr lang="en-US" sz="2400" b="1" dirty="0" smtClean="0">
                <a:solidFill>
                  <a:srgbClr val="000000"/>
                </a:solidFill>
              </a:rPr>
              <a:t>insulin-naïve patients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Change in HbA1c (%)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524328" y="4581128"/>
            <a:ext cx="1512168" cy="437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6136" y="5949281"/>
            <a:ext cx="828092" cy="330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50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Goudswaard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AN, 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Cochrane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Database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Rev. 2004;4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Art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No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.:CD003418.</a:t>
            </a:r>
          </a:p>
        </p:txBody>
      </p:sp>
    </p:spTree>
    <p:extLst>
      <p:ext uri="{BB962C8B-B14F-4D97-AF65-F5344CB8AC3E}">
        <p14:creationId xmlns:p14="http://schemas.microsoft.com/office/powerpoint/2010/main" val="8971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88CD8-A635-4237-870D-089A1058E2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88024" y="6417047"/>
            <a:ext cx="828092" cy="330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52320" y="5373216"/>
            <a:ext cx="1584176" cy="330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4005064"/>
            <a:ext cx="4752528" cy="3300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6200"/>
          </a:xfrm>
        </p:spPr>
        <p:txBody>
          <a:bodyPr/>
          <a:lstStyle/>
          <a:p>
            <a:pPr marL="285750" lvl="1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Insulin-</a:t>
            </a:r>
            <a:r>
              <a:rPr lang="en-US" sz="2000" dirty="0" err="1" smtClean="0"/>
              <a:t>sulphonylurea</a:t>
            </a:r>
            <a:r>
              <a:rPr lang="en-US" sz="2000" dirty="0" smtClean="0"/>
              <a:t> (± metformin) </a:t>
            </a:r>
            <a:r>
              <a:rPr lang="en-US" sz="2000" dirty="0"/>
              <a:t>combination </a:t>
            </a:r>
            <a:r>
              <a:rPr lang="en-US" sz="2000" dirty="0" smtClean="0"/>
              <a:t>therapy vs insulin monotherapy in insulin-naïve patients: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Comparable glycemic control.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43% relative reduction </a:t>
            </a:r>
            <a:r>
              <a:rPr lang="en-US" sz="2000" dirty="0" smtClean="0"/>
              <a:t>in total </a:t>
            </a:r>
            <a:r>
              <a:rPr lang="en-US" sz="2000" dirty="0"/>
              <a:t>daily insulin </a:t>
            </a:r>
            <a:r>
              <a:rPr lang="en-US" sz="2000" dirty="0" smtClean="0"/>
              <a:t>requirement.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No </a:t>
            </a:r>
            <a:r>
              <a:rPr lang="en-US" sz="2000" dirty="0"/>
              <a:t>significant difference in the frequency of symptomatic or biochemical </a:t>
            </a:r>
            <a:r>
              <a:rPr lang="en-US" sz="2000" dirty="0" smtClean="0"/>
              <a:t>hypoglycemia.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/>
              <a:t>No </a:t>
            </a:r>
            <a:r>
              <a:rPr lang="en-US" sz="2000" dirty="0"/>
              <a:t>significant differences with respect to weight </a:t>
            </a:r>
            <a:r>
              <a:rPr lang="en-US" sz="2000" dirty="0" smtClean="0"/>
              <a:t>gain.</a:t>
            </a:r>
          </a:p>
          <a:p>
            <a:pPr marL="685800" lvl="2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No significant differences in quality of life related </a:t>
            </a:r>
            <a:r>
              <a:rPr lang="en-US" sz="2000" dirty="0" smtClean="0"/>
              <a:t>issues (based on 2 studies).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D8D40-D1DD-4D26-B10F-079F74C243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6251</TotalTime>
  <Words>1944</Words>
  <Application>Microsoft Office PowerPoint</Application>
  <PresentationFormat>On-screen Show (4:3)</PresentationFormat>
  <Paragraphs>307</Paragraphs>
  <Slides>41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Pixel</vt:lpstr>
      <vt:lpstr>Combinations of Insulin  with  Other Hypoglycemic Agents</vt:lpstr>
      <vt:lpstr>Outlines</vt:lpstr>
      <vt:lpstr>Background</vt:lpstr>
      <vt:lpstr>Learning objectives</vt:lpstr>
      <vt:lpstr>PowerPoint Presentation</vt:lpstr>
      <vt:lpstr>PowerPoint Presentation</vt:lpstr>
      <vt:lpstr>Insulin monotherapy versus  insulin plus sulphonylurea in insulin-naïve patients Change in HbA1c (%)</vt:lpstr>
      <vt:lpstr>PowerPoint Presentation</vt:lpstr>
      <vt:lpstr>Summary</vt:lpstr>
      <vt:lpstr>Insulin monotherapy versus  insulin plus sulphonylurea in patients already on insulin</vt:lpstr>
      <vt:lpstr>A comment!</vt:lpstr>
      <vt:lpstr>PowerPoint Presentation</vt:lpstr>
      <vt:lpstr>PowerPoint Presentation</vt:lpstr>
      <vt:lpstr>Metformin and insulin resulted in reduced HbA1c, compared with insulin alone [-0.6% (-0.89 to -0.31)].</vt:lpstr>
      <vt:lpstr>Metformin and insulin resulted in reduced insulin dose, compared with insulin alone [-18.65 U/d (-22.7 to -14.61)].</vt:lpstr>
      <vt:lpstr>Metformin and insulin resulted in reduced weight gain, compared with insulin alone [-1.68 kg (-2.22 to -1.13)].</vt:lpstr>
      <vt:lpstr>Metformin and insulin versus insulin alone did not significantly affect all-cause and cardiovascular mortality.</vt:lpstr>
      <vt:lpstr>Summary</vt:lpstr>
      <vt:lpstr>Summary</vt:lpstr>
      <vt:lpstr>PowerPoint Presentation</vt:lpstr>
      <vt:lpstr>Data from 4 comparisons (low-quality evidence)</vt:lpstr>
      <vt:lpstr>Summary</vt:lpstr>
      <vt:lpstr>PowerPoint Presentation</vt:lpstr>
      <vt:lpstr>Data from 3 comparisons  (vildagliptin, sitagliptin, saxagliptin) (low-quality evidence) </vt:lpstr>
      <vt:lpstr>Summary</vt:lpstr>
      <vt:lpstr>PowerPoint Presentation</vt:lpstr>
      <vt:lpstr>Trials evaluating the efficacy and safety of SGLT2 inhibitor add-on in individuals treated with insulin.</vt:lpstr>
      <vt:lpstr>Summary</vt:lpstr>
      <vt:lpstr>PowerPoint Presentation</vt:lpstr>
      <vt:lpstr> </vt:lpstr>
      <vt:lpstr> </vt:lpstr>
      <vt:lpstr>Summary</vt:lpstr>
      <vt:lpstr>Insulin and GLP-1 Receptor Agonist Combination Therapy in Type 2 Diabetes: A Systematic Review and Meta-analysis of Randomized Controlled Trials</vt:lpstr>
      <vt:lpstr>PowerPoint Presentation</vt:lpstr>
      <vt:lpstr>Summary</vt:lpstr>
      <vt:lpstr>Learning objectives</vt:lpstr>
      <vt:lpstr>Concluding remarks  Effects of addition of different glucose lowering agents to insulin regimens</vt:lpstr>
      <vt:lpstr>Concluding remarks:</vt:lpstr>
      <vt:lpstr>PowerPoint Presentation</vt:lpstr>
      <vt:lpstr>Case Discussion</vt:lpstr>
      <vt:lpstr>Case Discussion</vt:lpstr>
    </vt:vector>
  </TitlesOfParts>
  <Company>hoiufm9fy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</dc:creator>
  <cp:lastModifiedBy>dr.Abdi</cp:lastModifiedBy>
  <cp:revision>729</cp:revision>
  <dcterms:created xsi:type="dcterms:W3CDTF">2006-04-22T19:18:51Z</dcterms:created>
  <dcterms:modified xsi:type="dcterms:W3CDTF">2017-08-10T02:56:32Z</dcterms:modified>
</cp:coreProperties>
</file>