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2"/>
  </p:notesMasterIdLst>
  <p:sldIdLst>
    <p:sldId id="256" r:id="rId2"/>
    <p:sldId id="257" r:id="rId3"/>
    <p:sldId id="276" r:id="rId4"/>
    <p:sldId id="277" r:id="rId5"/>
    <p:sldId id="274" r:id="rId6"/>
    <p:sldId id="279" r:id="rId7"/>
    <p:sldId id="278" r:id="rId8"/>
    <p:sldId id="275" r:id="rId9"/>
    <p:sldId id="325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330" r:id="rId18"/>
    <p:sldId id="271" r:id="rId19"/>
    <p:sldId id="273" r:id="rId20"/>
    <p:sldId id="272" r:id="rId21"/>
    <p:sldId id="280" r:id="rId22"/>
    <p:sldId id="281" r:id="rId23"/>
    <p:sldId id="282" r:id="rId24"/>
    <p:sldId id="327" r:id="rId25"/>
    <p:sldId id="284" r:id="rId26"/>
    <p:sldId id="289" r:id="rId27"/>
    <p:sldId id="290" r:id="rId28"/>
    <p:sldId id="292" r:id="rId29"/>
    <p:sldId id="291" r:id="rId30"/>
    <p:sldId id="293" r:id="rId31"/>
    <p:sldId id="295" r:id="rId32"/>
    <p:sldId id="296" r:id="rId33"/>
    <p:sldId id="294" r:id="rId34"/>
    <p:sldId id="297" r:id="rId35"/>
    <p:sldId id="298" r:id="rId36"/>
    <p:sldId id="299" r:id="rId37"/>
    <p:sldId id="310" r:id="rId38"/>
    <p:sldId id="311" r:id="rId39"/>
    <p:sldId id="331" r:id="rId40"/>
    <p:sldId id="339" r:id="rId41"/>
    <p:sldId id="333" r:id="rId42"/>
    <p:sldId id="334" r:id="rId43"/>
    <p:sldId id="335" r:id="rId44"/>
    <p:sldId id="336" r:id="rId45"/>
    <p:sldId id="337" r:id="rId46"/>
    <p:sldId id="312" r:id="rId47"/>
    <p:sldId id="313" r:id="rId48"/>
    <p:sldId id="314" r:id="rId49"/>
    <p:sldId id="332" r:id="rId50"/>
    <p:sldId id="328" r:id="rId51"/>
    <p:sldId id="316" r:id="rId52"/>
    <p:sldId id="320" r:id="rId53"/>
    <p:sldId id="321" r:id="rId54"/>
    <p:sldId id="322" r:id="rId55"/>
    <p:sldId id="317" r:id="rId56"/>
    <p:sldId id="318" r:id="rId57"/>
    <p:sldId id="323" r:id="rId58"/>
    <p:sldId id="329" r:id="rId59"/>
    <p:sldId id="324" r:id="rId60"/>
    <p:sldId id="33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1342-63E2-4434-8A6F-B7D116D16DF9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57307-597C-499F-AC79-4EE9858EB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58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7307-597C-499F-AC79-4EE9858EBBF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0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138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390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12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9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6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9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26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47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61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7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9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89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9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A249-F0C7-4D75-8332-1012DF83E49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6F9DDF-F8CB-47C2-85AE-7E56CB52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8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600200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Calcium Intake and Cardiovascular Disease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A.H. Ghanooni M.D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Fellowship of Endocrinology</a:t>
            </a:r>
            <a:endParaRPr lang="en-US" dirty="0" smtClean="0"/>
          </a:p>
          <a:p>
            <a:r>
              <a:rPr lang="en-US" dirty="0" smtClean="0"/>
              <a:t>December </a:t>
            </a:r>
            <a:r>
              <a:rPr lang="en-US" dirty="0" smtClean="0"/>
              <a:t>2016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918914" cy="29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3314700" cy="3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Study selection </a:t>
            </a:r>
            <a:endParaRPr lang="en-US" sz="2000" dirty="0" smtClean="0"/>
          </a:p>
          <a:p>
            <a:pPr lvl="1"/>
            <a:r>
              <a:rPr lang="en-US" sz="1800" dirty="0" smtClean="0"/>
              <a:t>(1966-March 2010) </a:t>
            </a:r>
          </a:p>
          <a:p>
            <a:pPr lvl="1"/>
            <a:r>
              <a:rPr lang="en-US" sz="1800" dirty="0" err="1" smtClean="0"/>
              <a:t>Randomised</a:t>
            </a:r>
            <a:r>
              <a:rPr lang="en-US" sz="1800" dirty="0" smtClean="0"/>
              <a:t>, placebo controlled trials </a:t>
            </a:r>
            <a:endParaRPr lang="en-US" sz="1800" dirty="0" smtClean="0"/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/>
              <a:t>calcium supplements (≥500 mg/day</a:t>
            </a:r>
            <a:r>
              <a:rPr lang="en-US" sz="1800" dirty="0" smtClean="0"/>
              <a:t>),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/>
              <a:t>mean age at baseline was more than 40 years;</a:t>
            </a:r>
          </a:p>
          <a:p>
            <a:pPr lvl="1"/>
            <a:r>
              <a:rPr lang="en-US" sz="1800" dirty="0" smtClean="0"/>
              <a:t>with </a:t>
            </a:r>
            <a:r>
              <a:rPr lang="en-US" sz="1800" dirty="0" smtClean="0"/>
              <a:t>100 or more </a:t>
            </a:r>
            <a:r>
              <a:rPr lang="en-US" sz="1800" dirty="0" smtClean="0"/>
              <a:t>participants</a:t>
            </a:r>
            <a:endParaRPr lang="en-US" sz="2000" dirty="0" smtClean="0"/>
          </a:p>
          <a:p>
            <a:pPr lvl="1"/>
            <a:r>
              <a:rPr lang="en-US" sz="1800" dirty="0" smtClean="0"/>
              <a:t>Duration was </a:t>
            </a:r>
            <a:r>
              <a:rPr lang="en-US" sz="1800" dirty="0" smtClean="0"/>
              <a:t>more than one </a:t>
            </a:r>
            <a:r>
              <a:rPr lang="en-US" sz="1800" dirty="0" smtClean="0"/>
              <a:t>year</a:t>
            </a:r>
            <a:endParaRPr lang="en-US" sz="18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3999" cy="51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0" y="1295400"/>
            <a:ext cx="9144000" cy="1371600"/>
          </a:xfrm>
          <a:prstGeom prst="roundRect">
            <a:avLst>
              <a:gd name="adj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2667000"/>
            <a:ext cx="9144000" cy="17526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52400"/>
            <a:ext cx="79152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95400" y="304800"/>
            <a:ext cx="2971800" cy="609600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18" y="-109538"/>
            <a:ext cx="7764631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meta-analysis of trials </a:t>
            </a:r>
            <a:r>
              <a:rPr lang="en-US" dirty="0" err="1" smtClean="0"/>
              <a:t>totalling</a:t>
            </a:r>
            <a:r>
              <a:rPr lang="en-US" dirty="0" smtClean="0"/>
              <a:t> </a:t>
            </a:r>
            <a:r>
              <a:rPr lang="en-US" b="1" dirty="0" smtClean="0"/>
              <a:t>12000 participants </a:t>
            </a:r>
            <a:r>
              <a:rPr lang="en-US" dirty="0" smtClean="0"/>
              <a:t>found that calcium supplements </a:t>
            </a:r>
            <a:r>
              <a:rPr lang="en-US" u="sng" dirty="0" smtClean="0"/>
              <a:t>increase the risk of myocardial infarction </a:t>
            </a:r>
            <a:r>
              <a:rPr lang="en-US" dirty="0" smtClean="0"/>
              <a:t>by </a:t>
            </a:r>
            <a:r>
              <a:rPr lang="en-US" u="sng" dirty="0" smtClean="0"/>
              <a:t>about </a:t>
            </a:r>
            <a:r>
              <a:rPr lang="en-US" b="1" u="sng" dirty="0" smtClean="0"/>
              <a:t>30%</a:t>
            </a:r>
          </a:p>
          <a:p>
            <a:r>
              <a:rPr lang="en-US" dirty="0" smtClean="0"/>
              <a:t>a </a:t>
            </a:r>
            <a:r>
              <a:rPr lang="en-US" dirty="0" smtClean="0"/>
              <a:t>reassessment of the role of calcium supplements in the management of osteoporosis is warranted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0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76800"/>
            <a:ext cx="3758039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524000"/>
            <a:ext cx="7467600" cy="3962400"/>
          </a:xfrm>
          <a:prstGeom prst="roundRect">
            <a:avLst/>
          </a:prstGeom>
          <a:gradFill>
            <a:gsLst>
              <a:gs pos="0">
                <a:srgbClr val="8488C4">
                  <a:alpha val="64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50800" dist="38100" dir="5400000" algn="t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589199" cy="1280890"/>
          </a:xfrm>
        </p:spPr>
        <p:txBody>
          <a:bodyPr/>
          <a:lstStyle/>
          <a:p>
            <a:r>
              <a:rPr lang="en-US" b="1" dirty="0" smtClean="0"/>
              <a:t>Women’s Health Initiative (WHI)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158622"/>
          </a:xfrm>
        </p:spPr>
        <p:txBody>
          <a:bodyPr>
            <a:normAutofit/>
          </a:bodyPr>
          <a:lstStyle/>
          <a:p>
            <a:r>
              <a:rPr lang="en-US" b="1" dirty="0" smtClean="0"/>
              <a:t>double-blind, placebo controlled clinical trial (CT) </a:t>
            </a:r>
          </a:p>
          <a:p>
            <a:r>
              <a:rPr lang="en-US" dirty="0" smtClean="0"/>
              <a:t>assigned </a:t>
            </a:r>
            <a:r>
              <a:rPr lang="en-US" b="1" dirty="0" smtClean="0"/>
              <a:t>36,282 postmenopausal women </a:t>
            </a:r>
            <a:r>
              <a:rPr lang="en-US" dirty="0" smtClean="0"/>
              <a:t>in the </a:t>
            </a:r>
            <a:r>
              <a:rPr lang="en-US" b="1" dirty="0" smtClean="0"/>
              <a:t>U.S</a:t>
            </a:r>
            <a:r>
              <a:rPr lang="en-US" dirty="0" smtClean="0"/>
              <a:t>. </a:t>
            </a:r>
          </a:p>
          <a:p>
            <a:r>
              <a:rPr lang="en-US" u="sng" dirty="0" smtClean="0"/>
              <a:t>to </a:t>
            </a:r>
            <a:r>
              <a:rPr lang="en-US" u="sng" dirty="0" smtClean="0"/>
              <a:t>1,000 mg elemental </a:t>
            </a:r>
            <a:r>
              <a:rPr lang="en-US" b="1" dirty="0" smtClean="0"/>
              <a:t>calcium carbonate</a:t>
            </a:r>
            <a:r>
              <a:rPr lang="en-US" dirty="0" smtClean="0"/>
              <a:t> plus </a:t>
            </a:r>
            <a:r>
              <a:rPr lang="en-US" u="sng" dirty="0" smtClean="0"/>
              <a:t>400 IU </a:t>
            </a:r>
            <a:r>
              <a:rPr lang="en-US" dirty="0" smtClean="0"/>
              <a:t>of </a:t>
            </a:r>
            <a:r>
              <a:rPr lang="en-US" b="1" dirty="0" smtClean="0"/>
              <a:t>vitamin D3 </a:t>
            </a:r>
            <a:r>
              <a:rPr lang="en-US" dirty="0" smtClean="0"/>
              <a:t>daily or placebo,</a:t>
            </a:r>
          </a:p>
          <a:p>
            <a:r>
              <a:rPr lang="en-US" dirty="0" smtClean="0"/>
              <a:t> with average intervention period of </a:t>
            </a:r>
            <a:r>
              <a:rPr lang="en-US" b="1" dirty="0" smtClean="0"/>
              <a:t>7.0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evaluation </a:t>
            </a:r>
            <a:r>
              <a:rPr lang="en-US" b="1" dirty="0" smtClean="0"/>
              <a:t>hip fracture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secondarily, </a:t>
            </a:r>
            <a:r>
              <a:rPr lang="en-US" b="1" dirty="0" smtClean="0"/>
              <a:t>total fracture </a:t>
            </a:r>
            <a:r>
              <a:rPr lang="en-US" dirty="0" smtClean="0"/>
              <a:t>and </a:t>
            </a:r>
            <a:r>
              <a:rPr lang="en-US" b="1" dirty="0" smtClean="0"/>
              <a:t>colorectal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7086599" cy="120469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Calcium supplements with or without vitamin D and risk of</a:t>
            </a:r>
            <a:br>
              <a:rPr lang="en-US" sz="1800" b="1" dirty="0" smtClean="0"/>
            </a:br>
            <a:r>
              <a:rPr lang="en-US" sz="1800" b="1" dirty="0" smtClean="0"/>
              <a:t>cardiovascular events: reanalysis of the Women’s Health</a:t>
            </a:r>
            <a:br>
              <a:rPr lang="en-US" sz="1800" b="1" dirty="0" smtClean="0"/>
            </a:br>
            <a:r>
              <a:rPr lang="en-US" sz="1800" b="1" dirty="0" smtClean="0"/>
              <a:t>Initiative limited access dataset and meta-analysis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772399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Design:</a:t>
            </a:r>
            <a:r>
              <a:rPr lang="en-US" dirty="0" smtClean="0"/>
              <a:t> </a:t>
            </a:r>
            <a:r>
              <a:rPr lang="en-US" u="sng" dirty="0" smtClean="0"/>
              <a:t>Reanalysis of WHI </a:t>
            </a:r>
            <a:r>
              <a:rPr lang="en-US" u="sng" dirty="0" err="1" smtClean="0"/>
              <a:t>CaD</a:t>
            </a:r>
            <a:r>
              <a:rPr lang="en-US" u="sng" dirty="0" smtClean="0"/>
              <a:t> Study </a:t>
            </a:r>
            <a:r>
              <a:rPr lang="en-US" dirty="0" smtClean="0"/>
              <a:t>limited access dataset and incorporation in meta-analysis with </a:t>
            </a:r>
            <a:r>
              <a:rPr lang="en-US" u="sng" dirty="0" smtClean="0"/>
              <a:t>eight other studies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Main </a:t>
            </a:r>
            <a:r>
              <a:rPr lang="en-US" b="1" dirty="0" smtClean="0"/>
              <a:t>outcome </a:t>
            </a:r>
            <a:r>
              <a:rPr lang="en-US" dirty="0" smtClean="0"/>
              <a:t>measures Incidence of four cardiovascular events and their combinations (myocardial infarction, coronary </a:t>
            </a:r>
            <a:r>
              <a:rPr lang="en-US" dirty="0" err="1" smtClean="0"/>
              <a:t>revascularisation</a:t>
            </a:r>
            <a:r>
              <a:rPr lang="en-US" dirty="0" smtClean="0"/>
              <a:t>, death from coronary heart disease, and stroke) assessed with patient-level data and trial-level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24893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52800" y="3962400"/>
            <a:ext cx="1524000" cy="3048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Calcium role in atherosclerosis formation</a:t>
            </a:r>
          </a:p>
          <a:p>
            <a:r>
              <a:rPr lang="en-US" sz="2800" dirty="0" smtClean="0"/>
              <a:t>Review of researches showed a potential </a:t>
            </a:r>
            <a:r>
              <a:rPr lang="en-US" sz="2800" dirty="0"/>
              <a:t>effect </a:t>
            </a:r>
            <a:r>
              <a:rPr lang="en-US" sz="2800" dirty="0" smtClean="0"/>
              <a:t>of a </a:t>
            </a:r>
            <a:r>
              <a:rPr lang="en-US" sz="2800" dirty="0"/>
              <a:t>high intake of calcium </a:t>
            </a:r>
            <a:r>
              <a:rPr lang="en-US" sz="2800" dirty="0" smtClean="0"/>
              <a:t>on CVD outcomes.</a:t>
            </a:r>
          </a:p>
          <a:p>
            <a:r>
              <a:rPr lang="en-US" sz="2800" dirty="0" smtClean="0"/>
              <a:t>Review of researches showed no significant association between calcium intake and CVD outcomes.</a:t>
            </a:r>
          </a:p>
          <a:p>
            <a:r>
              <a:rPr lang="en-US" sz="2800" dirty="0" smtClean="0"/>
              <a:t>Conclusion by the last a systematic review and meta-analysis study</a:t>
            </a:r>
          </a:p>
          <a:p>
            <a:r>
              <a:rPr lang="en-US" sz="2800" dirty="0" smtClean="0"/>
              <a:t> review of the last Clinical Guideline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6029"/>
            <a:ext cx="6234113" cy="68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304800"/>
            <a:ext cx="1828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10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581400" y="6705600"/>
            <a:ext cx="2667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67000" y="0"/>
            <a:ext cx="3124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2057400"/>
            <a:ext cx="3124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962400"/>
            <a:ext cx="3124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14800" y="6324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65532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2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3600" y="1524000"/>
            <a:ext cx="1524000" cy="3048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43600" y="5029200"/>
            <a:ext cx="1524000" cy="3048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00200" y="304800"/>
            <a:ext cx="1295400" cy="2286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24000" y="3505200"/>
            <a:ext cx="1905000" cy="2286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6096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62484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</a:t>
            </a:r>
            <a:r>
              <a:rPr lang="en-US" b="1" dirty="0" smtClean="0"/>
              <a:t>suggested</a:t>
            </a:r>
            <a:r>
              <a:rPr lang="en-US" dirty="0" smtClean="0"/>
              <a:t> that calcium supplements taken without vitamin D </a:t>
            </a:r>
            <a:r>
              <a:rPr lang="en-US" u="sng" dirty="0" smtClean="0"/>
              <a:t>increase the risk of myocardial infarction</a:t>
            </a:r>
          </a:p>
          <a:p>
            <a:r>
              <a:rPr lang="en-US" dirty="0" smtClean="0"/>
              <a:t>Re-analysis of the Women’s Health Initiative data shows women allocated to calcium and  vitamin D administration who were not taking personal calcium supplements were at increased risk of cardiovascular events </a:t>
            </a:r>
          </a:p>
          <a:p>
            <a:r>
              <a:rPr lang="en-US" dirty="0" smtClean="0"/>
              <a:t>suggesting </a:t>
            </a:r>
            <a:r>
              <a:rPr lang="en-US" dirty="0" smtClean="0"/>
              <a:t>use of calcium supplements </a:t>
            </a:r>
            <a:r>
              <a:rPr lang="en-US" dirty="0" smtClean="0"/>
              <a:t>with </a:t>
            </a:r>
            <a:r>
              <a:rPr lang="en-US" dirty="0" smtClean="0"/>
              <a:t>or without vitamin D </a:t>
            </a:r>
            <a:r>
              <a:rPr lang="en-US" dirty="0" smtClean="0"/>
              <a:t>in </a:t>
            </a:r>
            <a:r>
              <a:rPr lang="en-US" dirty="0" smtClean="0"/>
              <a:t>osteoporosis management should be reassessed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Calcium role in atherosclerosis formation</a:t>
            </a:r>
          </a:p>
          <a:p>
            <a:r>
              <a:rPr lang="en-US" sz="2800" dirty="0" smtClean="0"/>
              <a:t>Review of researches showed a potential </a:t>
            </a:r>
            <a:r>
              <a:rPr lang="en-US" sz="2800" dirty="0"/>
              <a:t>effect </a:t>
            </a:r>
            <a:r>
              <a:rPr lang="en-US" sz="2800" dirty="0" smtClean="0"/>
              <a:t>of a </a:t>
            </a:r>
            <a:r>
              <a:rPr lang="en-US" sz="2800" dirty="0"/>
              <a:t>high intake of calcium </a:t>
            </a:r>
            <a:r>
              <a:rPr lang="en-US" sz="2800" dirty="0" smtClean="0"/>
              <a:t>on CVD outcomes.</a:t>
            </a:r>
          </a:p>
          <a:p>
            <a:r>
              <a:rPr lang="en-US" sz="2800" dirty="0" smtClean="0"/>
              <a:t>Review of researches showed no significant association between calcium intake and CVD outcomes.</a:t>
            </a:r>
          </a:p>
          <a:p>
            <a:r>
              <a:rPr lang="en-US" sz="2800" dirty="0" smtClean="0"/>
              <a:t>Conclusion by the last a systematic review and meta-analysis study</a:t>
            </a:r>
          </a:p>
          <a:p>
            <a:r>
              <a:rPr lang="en-US" sz="2800" dirty="0" smtClean="0"/>
              <a:t> review of the last Clinical Guideline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3581400"/>
            <a:ext cx="6781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726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05400"/>
            <a:ext cx="47900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two by two factorial, </a:t>
            </a:r>
            <a:r>
              <a:rPr lang="en-US" b="1" dirty="0" smtClean="0"/>
              <a:t>randomized controlled trial </a:t>
            </a:r>
          </a:p>
          <a:p>
            <a:r>
              <a:rPr lang="en-US" dirty="0" smtClean="0"/>
              <a:t>from 21 orthopedic centers in the United Kingdom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5292 people </a:t>
            </a:r>
            <a:r>
              <a:rPr lang="en-US" dirty="0" smtClean="0"/>
              <a:t>(85% women) aged at least 70 yr with previous low  trauma fracture.</a:t>
            </a:r>
          </a:p>
          <a:p>
            <a:r>
              <a:rPr lang="en-US" dirty="0" smtClean="0"/>
              <a:t>Participants were randomly allocated to daily vitaminD3 (800 IU), calcium (1000 mg), both, or placebo for 24–62 months, </a:t>
            </a:r>
          </a:p>
          <a:p>
            <a:r>
              <a:rPr lang="en-US" dirty="0" smtClean="0"/>
              <a:t>with a follow-up of </a:t>
            </a:r>
            <a:r>
              <a:rPr lang="en-US" b="1" dirty="0" smtClean="0"/>
              <a:t>3 yr </a:t>
            </a:r>
            <a:r>
              <a:rPr lang="en-US" dirty="0" smtClean="0"/>
              <a:t>after intervention. </a:t>
            </a:r>
          </a:p>
          <a:p>
            <a:r>
              <a:rPr lang="en-US" dirty="0" smtClean="0"/>
              <a:t>All-cause mortality, vascular disease mortality, cancer mortality, and cancer incidence were evaluated.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115664"/>
            <a:ext cx="3799417" cy="3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45" y="2209800"/>
            <a:ext cx="88698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115664"/>
            <a:ext cx="3799417" cy="3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057275"/>
            <a:ext cx="73247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115664"/>
            <a:ext cx="3799417" cy="3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419600" cy="35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169" y="1676400"/>
            <a:ext cx="4327831" cy="353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115664"/>
            <a:ext cx="3799417" cy="3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589199" cy="128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Calcium role in atherosclerosis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Atherosclerosis was considered to be the result of passive lipid accumulation in the vascular walls. </a:t>
            </a:r>
          </a:p>
          <a:p>
            <a:r>
              <a:rPr lang="en-US" dirty="0" smtClean="0"/>
              <a:t>Calcium mineralization of the lumen in the atherosclerotic artery promotes and solidifies plaque formation causing narrowing of the vessel. Soft tissue calcification associated with tissue denegation or necrosis is a passive precipitation event. </a:t>
            </a:r>
          </a:p>
          <a:p>
            <a:r>
              <a:rPr lang="en-US" dirty="0" smtClean="0"/>
              <a:t>Arterial calcification emerges from two different types, the medial-</a:t>
            </a:r>
            <a:r>
              <a:rPr lang="en-US" dirty="0" err="1" smtClean="0"/>
              <a:t>elastin</a:t>
            </a:r>
            <a:r>
              <a:rPr lang="en-US" dirty="0" smtClean="0"/>
              <a:t> dependent and the </a:t>
            </a:r>
            <a:r>
              <a:rPr lang="en-US" dirty="0" err="1" smtClean="0"/>
              <a:t>intimal</a:t>
            </a:r>
            <a:r>
              <a:rPr lang="en-US" dirty="0" smtClean="0"/>
              <a:t>, both of which are directly related to atherosclerosis due to </a:t>
            </a:r>
            <a:r>
              <a:rPr lang="en-US" dirty="0" err="1" smtClean="0"/>
              <a:t>osteoblast</a:t>
            </a:r>
            <a:r>
              <a:rPr lang="en-US" dirty="0" smtClean="0"/>
              <a:t> differentiation of vascular smooth muscle cells.</a:t>
            </a:r>
          </a:p>
          <a:p>
            <a:r>
              <a:rPr lang="en-US" dirty="0" smtClean="0"/>
              <a:t> The deposition of minerals in the form of calcium (Ca(2+)) initially emerges from the </a:t>
            </a:r>
            <a:r>
              <a:rPr lang="en-US" dirty="0" err="1" smtClean="0"/>
              <a:t>inorganing</a:t>
            </a:r>
            <a:r>
              <a:rPr lang="en-US" dirty="0" smtClean="0"/>
              <a:t> mineral </a:t>
            </a:r>
            <a:r>
              <a:rPr lang="en-US" dirty="0" err="1" smtClean="0"/>
              <a:t>octacalcium</a:t>
            </a:r>
            <a:r>
              <a:rPr lang="en-US" dirty="0" smtClean="0"/>
              <a:t> phosphate [Ca8H2(PO4)6.5H2O] to the form of </a:t>
            </a:r>
            <a:r>
              <a:rPr lang="en-US" dirty="0" err="1" smtClean="0"/>
              <a:t>Hydroxylapatite</a:t>
            </a:r>
            <a:r>
              <a:rPr lang="en-US" dirty="0" smtClean="0"/>
              <a:t> [Ca10(PO4)6(OH)2]. This review is devoted to broaden the understanding regarding atherosclerosis and the central role of calcium in the development of the condition.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Daily </a:t>
            </a:r>
            <a:r>
              <a:rPr lang="en-US" dirty="0" err="1" smtClean="0"/>
              <a:t>vitaminD</a:t>
            </a:r>
            <a:r>
              <a:rPr lang="en-US" dirty="0" smtClean="0"/>
              <a:t> or calcium supplementation did not affect mortality, vascular disease,</a:t>
            </a:r>
          </a:p>
          <a:p>
            <a:r>
              <a:rPr lang="en-US" dirty="0" smtClean="0"/>
              <a:t>cancer mortality, or cancer incidence.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115664"/>
            <a:ext cx="3799417" cy="3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12" y="1219200"/>
            <a:ext cx="8931088" cy="39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outcomes of the </a:t>
            </a:r>
            <a:r>
              <a:rPr lang="en-US" b="1" dirty="0" smtClean="0"/>
              <a:t>Women’s Health Initiative (WHI) </a:t>
            </a:r>
            <a:r>
              <a:rPr lang="en-US" dirty="0" smtClean="0"/>
              <a:t>calcium plus vitamin D supplementation trial have been reported during </a:t>
            </a:r>
            <a:r>
              <a:rPr lang="en-US" b="1" dirty="0" smtClean="0"/>
              <a:t>7.0 years </a:t>
            </a:r>
            <a:r>
              <a:rPr lang="en-US" dirty="0" smtClean="0"/>
              <a:t>of active intervention. We now report outcomes </a:t>
            </a:r>
            <a:r>
              <a:rPr lang="en-US" b="1" u="sng" dirty="0" smtClean="0"/>
              <a:t>4.9 years after </a:t>
            </a:r>
            <a:r>
              <a:rPr lang="en-US" dirty="0" smtClean="0"/>
              <a:t>the intervention stopped and cumulative findings. </a:t>
            </a:r>
          </a:p>
          <a:p>
            <a:r>
              <a:rPr lang="en-US" dirty="0" smtClean="0"/>
              <a:t>Postmenopausal women </a:t>
            </a:r>
            <a:r>
              <a:rPr lang="en-US" b="1" dirty="0" smtClean="0"/>
              <a:t>(N= 36,282</a:t>
            </a:r>
            <a:r>
              <a:rPr lang="en-US" dirty="0" smtClean="0"/>
              <a:t>) were randomized; </a:t>
            </a:r>
            <a:r>
              <a:rPr lang="en-US" dirty="0" err="1" smtClean="0"/>
              <a:t>postintervention</a:t>
            </a:r>
            <a:r>
              <a:rPr lang="en-US" dirty="0" smtClean="0"/>
              <a:t> follow-up continued among </a:t>
            </a:r>
            <a:r>
              <a:rPr lang="en-US" b="1" u="sng" dirty="0" smtClean="0"/>
              <a:t>29,862 (86%) </a:t>
            </a:r>
            <a:r>
              <a:rPr lang="en-US" dirty="0" smtClean="0"/>
              <a:t>of surviving participants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Primary outcomes were </a:t>
            </a:r>
            <a:r>
              <a:rPr lang="en-US" b="1" dirty="0" smtClean="0"/>
              <a:t>hip fracture and colorectal cancer</a:t>
            </a:r>
            <a:r>
              <a:rPr lang="en-US" dirty="0" smtClean="0"/>
              <a:t>. Breast cancer, all cancers, </a:t>
            </a:r>
            <a:r>
              <a:rPr lang="en-US" u="sng" dirty="0" smtClean="0"/>
              <a:t>cardiovascular disease (CVD),</a:t>
            </a:r>
            <a:r>
              <a:rPr lang="en-US" dirty="0" smtClean="0"/>
              <a:t> and total mortality were predetermined major study outcomes.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4550" cy="1001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8458200" cy="381000"/>
          </a:xfrm>
          <a:prstGeom prst="roundRect">
            <a:avLst/>
          </a:prstGeom>
          <a:noFill/>
          <a:ln w="22225"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4038600"/>
            <a:ext cx="8458200" cy="152400"/>
          </a:xfrm>
          <a:prstGeom prst="roundRect">
            <a:avLst/>
          </a:prstGeom>
          <a:noFill/>
          <a:ln w="22225"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2775"/>
            <a:ext cx="9734550" cy="1001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838200"/>
            <a:ext cx="8458200" cy="228600"/>
          </a:xfrm>
          <a:prstGeom prst="roundRect">
            <a:avLst/>
          </a:prstGeom>
          <a:noFill/>
          <a:ln w="22225"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934200" cy="94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an average of 11 years, calcium and vitamin D supplementation did not decrease </a:t>
            </a:r>
            <a:r>
              <a:rPr lang="en-US" b="1" dirty="0" smtClean="0"/>
              <a:t>hip fracture </a:t>
            </a:r>
            <a:r>
              <a:rPr lang="en-US" dirty="0" smtClean="0"/>
              <a:t>or </a:t>
            </a:r>
            <a:r>
              <a:rPr lang="en-US" b="1" dirty="0" smtClean="0"/>
              <a:t>colorectal cancer</a:t>
            </a:r>
            <a:r>
              <a:rPr lang="en-US" dirty="0" smtClean="0"/>
              <a:t>, </a:t>
            </a:r>
            <a:r>
              <a:rPr lang="en-US" dirty="0" err="1" smtClean="0"/>
              <a:t>coprimary</a:t>
            </a:r>
            <a:r>
              <a:rPr lang="en-US" dirty="0" smtClean="0"/>
              <a:t> outcomes. 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was no difference in </a:t>
            </a:r>
            <a:r>
              <a:rPr lang="en-US" u="sng" dirty="0" smtClean="0"/>
              <a:t>invasive breast cancer</a:t>
            </a:r>
            <a:r>
              <a:rPr lang="en-US" dirty="0" smtClean="0"/>
              <a:t>, </a:t>
            </a:r>
            <a:r>
              <a:rPr lang="en-US" u="sng" dirty="0" smtClean="0"/>
              <a:t>CVD</a:t>
            </a:r>
            <a:r>
              <a:rPr lang="en-US" dirty="0" smtClean="0"/>
              <a:t>, or </a:t>
            </a:r>
            <a:r>
              <a:rPr lang="en-US" u="sng" dirty="0" smtClean="0"/>
              <a:t>all-cause</a:t>
            </a:r>
            <a:r>
              <a:rPr lang="en-US" dirty="0" smtClean="0"/>
              <a:t> </a:t>
            </a:r>
            <a:r>
              <a:rPr lang="en-US" u="sng" dirty="0" smtClean="0"/>
              <a:t>mortality</a:t>
            </a:r>
            <a:r>
              <a:rPr lang="en-US" dirty="0" smtClean="0"/>
              <a:t> between groups. </a:t>
            </a:r>
          </a:p>
          <a:p>
            <a:r>
              <a:rPr lang="en-US" dirty="0" smtClean="0"/>
              <a:t>Exploratory analyses found </a:t>
            </a:r>
            <a:r>
              <a:rPr lang="en-US" u="sng" dirty="0" smtClean="0"/>
              <a:t>lower vertebral fracture </a:t>
            </a:r>
            <a:r>
              <a:rPr lang="en-US" dirty="0" smtClean="0"/>
              <a:t>and </a:t>
            </a:r>
            <a:r>
              <a:rPr lang="en-US" u="sng" dirty="0" smtClean="0"/>
              <a:t>in situ breast cancers</a:t>
            </a:r>
            <a:r>
              <a:rPr lang="en-US" dirty="0" smtClean="0"/>
              <a:t> in supplement users, although absolute risk reduction was small. The incidence of invasive breast cancer differed across baseline intake of vitamin D with a significantly higher incidence for those with higher intakes. </a:t>
            </a:r>
          </a:p>
          <a:p>
            <a:r>
              <a:rPr lang="en-US" dirty="0" smtClean="0"/>
              <a:t>Overall, a decreased risk of hip fracture was observed only among women adherent during the intervention.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1166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OF WOMEN’S </a:t>
            </a:r>
            <a:r>
              <a:rPr lang="en-US" dirty="0" smtClean="0"/>
              <a:t>HEALTH Volume </a:t>
            </a:r>
            <a:r>
              <a:rPr lang="en-US" dirty="0" smtClean="0"/>
              <a:t>22, Number 11,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207114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00600"/>
            <a:ext cx="5295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599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5-year randomized, controlled trial (RCT)</a:t>
            </a:r>
            <a:r>
              <a:rPr lang="en-US" dirty="0" smtClean="0"/>
              <a:t> of calcium carbonate </a:t>
            </a:r>
          </a:p>
          <a:p>
            <a:r>
              <a:rPr lang="en-US" b="1" dirty="0" smtClean="0"/>
              <a:t> 4.5 years </a:t>
            </a:r>
            <a:r>
              <a:rPr lang="en-US" dirty="0" smtClean="0"/>
              <a:t>of post trial follow-up </a:t>
            </a:r>
          </a:p>
          <a:p>
            <a:r>
              <a:rPr lang="en-US" dirty="0" smtClean="0"/>
              <a:t>data from a published 5-year randomized, double-blinded, placebo-controlled trial [Calcium Intake Fracture Outcome Study (CAIFOS)]. </a:t>
            </a:r>
          </a:p>
          <a:p>
            <a:r>
              <a:rPr lang="en-US" dirty="0" smtClean="0"/>
              <a:t>The participants were</a:t>
            </a:r>
            <a:r>
              <a:rPr lang="en-US" b="1" dirty="0" smtClean="0"/>
              <a:t> 1460 women </a:t>
            </a:r>
          </a:p>
          <a:p>
            <a:r>
              <a:rPr lang="en-US" dirty="0" smtClean="0"/>
              <a:t>to receive </a:t>
            </a:r>
            <a:r>
              <a:rPr lang="en-US" b="1" dirty="0" smtClean="0"/>
              <a:t>1200mg of calcium carbonate </a:t>
            </a:r>
            <a:r>
              <a:rPr lang="en-US" dirty="0" smtClean="0"/>
              <a:t>daily or an identical </a:t>
            </a:r>
            <a:r>
              <a:rPr lang="en-US" dirty="0" smtClean="0"/>
              <a:t>placebo</a:t>
            </a:r>
          </a:p>
          <a:p>
            <a:r>
              <a:rPr lang="en-US" dirty="0" smtClean="0"/>
              <a:t>The intervention group that received calcium supplementation </a:t>
            </a:r>
            <a:r>
              <a:rPr lang="en-US" u="sng" dirty="0" smtClean="0"/>
              <a:t>did not have a higher risk of death or first-time hospitalization from atherosclerotic vascular disease</a:t>
            </a:r>
            <a:r>
              <a:rPr lang="en-US" dirty="0" smtClean="0"/>
              <a:t> in either the 5-year RCT [multivariate-adjusted HR¼0.938, 95% confidence interval (CI) 0.690–1.275] or during the 9.5 years of observational study (multivariate-adjusted HR¼0.919, 95% CI 0.737–1.146).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78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32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Journal of Bone and Mineral Research, Vol. 26, No. 1, January 2011, pp 35–41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pathology calcium in atherosclerosis pl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371600"/>
            <a:ext cx="9010650" cy="3714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Nature Reviews Cardiology 11, 443–457 (2014)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 smtClean="0"/>
              <a:t>analysis suggested that calcium supplementation may </a:t>
            </a:r>
            <a:r>
              <a:rPr lang="en-US" b="1" dirty="0" smtClean="0"/>
              <a:t>reduce the risk of hospitalization and mortality </a:t>
            </a:r>
            <a:r>
              <a:rPr lang="en-US" dirty="0" smtClean="0"/>
              <a:t>in patients with preexisting atherosclerotic cardiovascular disease.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trial provides compelling evidence that </a:t>
            </a:r>
            <a:r>
              <a:rPr lang="en-US" b="1" dirty="0" smtClean="0"/>
              <a:t>calcium supplementation of 1200mg daily does not significantly increase the risk of atherosclerotic vascular disease</a:t>
            </a:r>
            <a:r>
              <a:rPr lang="en-US" dirty="0" smtClean="0"/>
              <a:t> in elderly women.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991600" cy="316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029200"/>
            <a:ext cx="5448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1966</a:t>
            </a:r>
            <a:r>
              <a:rPr lang="en-US" dirty="0" smtClean="0"/>
              <a:t>, to </a:t>
            </a:r>
            <a:r>
              <a:rPr lang="en-US" dirty="0" smtClean="0"/>
              <a:t>2013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 smtClean="0"/>
              <a:t>18 </a:t>
            </a:r>
            <a:r>
              <a:rPr lang="en-US" dirty="0" smtClean="0"/>
              <a:t>studies included</a:t>
            </a:r>
          </a:p>
          <a:p>
            <a:r>
              <a:rPr lang="en-US" dirty="0" smtClean="0"/>
              <a:t>63,563 participants with 3390 CHD events and 4157 </a:t>
            </a:r>
            <a:r>
              <a:rPr lang="en-US" dirty="0" smtClean="0"/>
              <a:t>deaths</a:t>
            </a:r>
          </a:p>
          <a:p>
            <a:r>
              <a:rPr lang="en-US" dirty="0" smtClean="0"/>
              <a:t>compared calcium supplementation with or without </a:t>
            </a:r>
            <a:r>
              <a:rPr lang="en-US" dirty="0" smtClean="0"/>
              <a:t>vitamin D </a:t>
            </a:r>
            <a:r>
              <a:rPr lang="en-US" dirty="0" smtClean="0"/>
              <a:t>with a placebo or control </a:t>
            </a:r>
            <a:r>
              <a:rPr lang="en-US" dirty="0" smtClean="0"/>
              <a:t>group</a:t>
            </a:r>
          </a:p>
          <a:p>
            <a:r>
              <a:rPr lang="en-US" b="1" dirty="0" smtClean="0"/>
              <a:t>Inclusion criteria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randomized </a:t>
            </a:r>
            <a:r>
              <a:rPr lang="en-US" dirty="0" smtClean="0"/>
              <a:t>controlled trials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a mean cohort age older </a:t>
            </a:r>
            <a:r>
              <a:rPr lang="en-US" dirty="0" smtClean="0"/>
              <a:t>than 50 years</a:t>
            </a:r>
          </a:p>
          <a:p>
            <a:pPr lvl="1"/>
            <a:r>
              <a:rPr lang="en-US" dirty="0" smtClean="0"/>
              <a:t>trials with a dose </a:t>
            </a:r>
            <a:r>
              <a:rPr lang="en-US" dirty="0" smtClean="0"/>
              <a:t>at least 0.5 </a:t>
            </a:r>
            <a:r>
              <a:rPr lang="en-US" dirty="0" smtClean="0"/>
              <a:t>g of calcium per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198" y="0"/>
            <a:ext cx="6296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0"/>
            <a:ext cx="9315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1019"/>
            <a:ext cx="9143999" cy="468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evidence does not support the hypothesis that calcium supplementation with or without vitamin D increases coronary heart disease or all‐cause mortality risk in elderly women.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Journal of Bone and Mineral Research, Vol. 30, No. 1, January 2015, pp 165–175</a:t>
            </a:r>
          </a:p>
          <a:p>
            <a:r>
              <a:rPr lang="en-US" sz="1400" dirty="0" smtClean="0"/>
              <a:t>                                             © </a:t>
            </a:r>
            <a:r>
              <a:rPr lang="en-US" sz="1400" dirty="0" smtClean="0"/>
              <a:t>2014 American Society for Bone and Mineral Research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6100762" cy="49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1600200"/>
            <a:ext cx="586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28956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supplemental, dietary, and total calcium intakes with all-cause, </a:t>
            </a:r>
            <a:r>
              <a:rPr lang="en-US" b="1" dirty="0" smtClean="0"/>
              <a:t>CVD-specific, and cancer-specific mortality </a:t>
            </a:r>
            <a:r>
              <a:rPr lang="en-US" dirty="0" smtClean="0"/>
              <a:t>in a large, prospective cohort.</a:t>
            </a:r>
          </a:p>
          <a:p>
            <a:r>
              <a:rPr lang="en-US" dirty="0" smtClean="0"/>
              <a:t>A total of </a:t>
            </a:r>
            <a:r>
              <a:rPr lang="en-US" b="1" dirty="0" smtClean="0"/>
              <a:t>132,823 participants </a:t>
            </a:r>
            <a:r>
              <a:rPr lang="en-US" dirty="0" smtClean="0"/>
              <a:t>in the Cancer Prevention Study II Nutrition Cohort, who were followed from baseline (1992 or 1993) through 2012 for mortality outcomes, were included in the analysis.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Results:</a:t>
            </a:r>
            <a:r>
              <a:rPr lang="en-US" dirty="0" smtClean="0"/>
              <a:t> During a mean </a:t>
            </a:r>
            <a:r>
              <a:rPr lang="en-US" b="1" dirty="0" smtClean="0"/>
              <a:t>follow-up of 17.5 y</a:t>
            </a:r>
            <a:r>
              <a:rPr lang="en-US" dirty="0" smtClean="0"/>
              <a:t>, </a:t>
            </a:r>
            <a:r>
              <a:rPr lang="en-US" b="1" dirty="0" smtClean="0"/>
              <a:t>43,186 deaths </a:t>
            </a:r>
            <a:r>
              <a:rPr lang="en-US" dirty="0" smtClean="0"/>
              <a:t>occurred. </a:t>
            </a:r>
            <a:endParaRPr lang="en-US" dirty="0" smtClean="0"/>
          </a:p>
          <a:p>
            <a:pPr fontAlgn="base"/>
            <a:r>
              <a:rPr lang="en-US" b="1" dirty="0" smtClean="0"/>
              <a:t>For </a:t>
            </a:r>
            <a:r>
              <a:rPr lang="en-US" b="1" dirty="0" smtClean="0"/>
              <a:t>men</a:t>
            </a:r>
            <a:r>
              <a:rPr lang="en-US" dirty="0" smtClean="0"/>
              <a:t>, supplemental calcium intake was overall </a:t>
            </a:r>
            <a:r>
              <a:rPr lang="en-US" u="sng" dirty="0" smtClean="0"/>
              <a:t>not associated with mortality outcomes 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-trend &gt; 0.05 for all), but men who were taking </a:t>
            </a:r>
            <a:r>
              <a:rPr lang="en-US" u="sng" dirty="0" smtClean="0"/>
              <a:t>≥1000 mg supplemental calcium/d </a:t>
            </a:r>
            <a:r>
              <a:rPr lang="en-US" dirty="0" smtClean="0"/>
              <a:t>had a </a:t>
            </a:r>
            <a:r>
              <a:rPr lang="en-US" u="sng" dirty="0" smtClean="0"/>
              <a:t>higher risk of all-cause mortality</a:t>
            </a:r>
            <a:r>
              <a:rPr lang="en-US" dirty="0" smtClean="0"/>
              <a:t> (RR: 1.17; 95% CI: 1.03, 1.33), </a:t>
            </a:r>
            <a:endParaRPr lang="en-US" dirty="0" smtClean="0"/>
          </a:p>
          <a:p>
            <a:pPr fontAlgn="base"/>
            <a:r>
              <a:rPr lang="en-US" b="1" dirty="0" smtClean="0"/>
              <a:t>For </a:t>
            </a:r>
            <a:r>
              <a:rPr lang="en-US" b="1" dirty="0" smtClean="0"/>
              <a:t>women</a:t>
            </a:r>
            <a:r>
              <a:rPr lang="en-US" dirty="0" smtClean="0"/>
              <a:t>, supplemental calcium was </a:t>
            </a:r>
            <a:r>
              <a:rPr lang="en-US" u="sng" dirty="0" smtClean="0"/>
              <a:t>inversely associated with mortality from all causes</a:t>
            </a:r>
            <a:r>
              <a:rPr lang="en-US" dirty="0" smtClean="0"/>
              <a:t>. (</a:t>
            </a:r>
            <a:r>
              <a:rPr lang="en-US" i="1" dirty="0" smtClean="0"/>
              <a:t>P</a:t>
            </a:r>
            <a:r>
              <a:rPr lang="en-US" dirty="0" smtClean="0"/>
              <a:t>-trend &lt; 0.01) but not in men; </a:t>
            </a:r>
            <a:r>
              <a:rPr lang="en-US" u="sng" dirty="0" smtClean="0"/>
              <a:t>dietary calcium </a:t>
            </a:r>
            <a:r>
              <a:rPr lang="en-US" dirty="0" smtClean="0"/>
              <a:t>was not associated with all-cause mortality in either sex.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1066800" y="2667000"/>
            <a:ext cx="7772400" cy="2031325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  <a:effectLst>
            <a:outerShdw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Associations </a:t>
            </a:r>
            <a:r>
              <a:rPr lang="en-US" dirty="0" smtClean="0"/>
              <a:t>of calcium intake and mortality </a:t>
            </a:r>
            <a:r>
              <a:rPr lang="en-US" b="1" dirty="0" smtClean="0"/>
              <a:t>varied by sex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women, total and supplemental calcium intakes are associated with lower mortality, whereas for men, supplemental calcium intake ≥1000 mg/d may be associated with higher all-cause and CVD-specific mortality.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circ.ahajournals.org/content/circulationaha/104/14/1682/F2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55752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48400"/>
            <a:ext cx="2990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Calcium role in atherosclerosis formation</a:t>
            </a:r>
          </a:p>
          <a:p>
            <a:r>
              <a:rPr lang="en-US" sz="2800" dirty="0" smtClean="0"/>
              <a:t>Review of researches showed a potential </a:t>
            </a:r>
            <a:r>
              <a:rPr lang="en-US" sz="2800" dirty="0"/>
              <a:t>effect </a:t>
            </a:r>
            <a:r>
              <a:rPr lang="en-US" sz="2800" dirty="0" smtClean="0"/>
              <a:t>of a </a:t>
            </a:r>
            <a:r>
              <a:rPr lang="en-US" sz="2800" dirty="0"/>
              <a:t>high intake of calcium </a:t>
            </a:r>
            <a:r>
              <a:rPr lang="en-US" sz="2800" dirty="0" smtClean="0"/>
              <a:t>on CVD outcomes.</a:t>
            </a:r>
          </a:p>
          <a:p>
            <a:r>
              <a:rPr lang="en-US" sz="2800" dirty="0" smtClean="0"/>
              <a:t>Review of researches showed no significant association between calcium intake and CVD outcomes.</a:t>
            </a:r>
          </a:p>
          <a:p>
            <a:r>
              <a:rPr lang="en-US" sz="2800" dirty="0" smtClean="0"/>
              <a:t>Conclusion by the last a systematic review and meta-analysis study</a:t>
            </a:r>
          </a:p>
          <a:p>
            <a:r>
              <a:rPr lang="en-US" sz="2800" dirty="0" smtClean="0"/>
              <a:t> review of the last Clinical Guideline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4724400"/>
            <a:ext cx="6781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8510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962400"/>
            <a:ext cx="4468089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Included</a:t>
            </a:r>
            <a:r>
              <a:rPr lang="en-US" sz="2400" dirty="0" smtClean="0"/>
              <a:t> :</a:t>
            </a:r>
          </a:p>
          <a:p>
            <a:pPr lvl="1"/>
            <a:r>
              <a:rPr lang="en-US" sz="2000" b="1" dirty="0" smtClean="0"/>
              <a:t>4 </a:t>
            </a:r>
            <a:r>
              <a:rPr lang="en-US" sz="2000" dirty="0" smtClean="0"/>
              <a:t>randomized, controlled trials (in 10 publications)</a:t>
            </a:r>
          </a:p>
          <a:p>
            <a:pPr lvl="1"/>
            <a:r>
              <a:rPr lang="en-US" sz="2000" b="1" dirty="0" smtClean="0"/>
              <a:t>1</a:t>
            </a:r>
            <a:r>
              <a:rPr lang="en-US" sz="2000" dirty="0" smtClean="0"/>
              <a:t> nested case–control study</a:t>
            </a:r>
          </a:p>
          <a:p>
            <a:pPr lvl="1"/>
            <a:r>
              <a:rPr lang="en-US" sz="2000" dirty="0" smtClean="0"/>
              <a:t>and </a:t>
            </a:r>
            <a:r>
              <a:rPr lang="en-US" sz="2000" b="1" dirty="0" smtClean="0"/>
              <a:t>26</a:t>
            </a:r>
            <a:r>
              <a:rPr lang="en-US" sz="2000" dirty="0" smtClean="0"/>
              <a:t> cohort studies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6155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81000"/>
            <a:ext cx="8848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048500" cy="68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2209800"/>
            <a:ext cx="2819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381000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42863"/>
            <a:ext cx="9124950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85800" y="4572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76800" y="5943600"/>
            <a:ext cx="2209800" cy="1524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trials did not find statistically significant differences in risk for CVD events or mortality between groups receiving supplements of calcium or calcium plus vitamin D and those receiving placebo. </a:t>
            </a:r>
          </a:p>
          <a:p>
            <a:r>
              <a:rPr lang="en-US" b="1" dirty="0" err="1" smtClean="0"/>
              <a:t>Conclusion:</a:t>
            </a:r>
            <a:r>
              <a:rPr lang="en-US" dirty="0" err="1" smtClean="0"/>
              <a:t>Calcium</a:t>
            </a:r>
            <a:r>
              <a:rPr lang="en-US" dirty="0" smtClean="0"/>
              <a:t> </a:t>
            </a:r>
            <a:r>
              <a:rPr lang="en-US" dirty="0" smtClean="0"/>
              <a:t>intake within tolerable upper intake levels (2000 to 2500 mg/d) is not associated with CVD risk in generally healthy adults.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Calcium role in atherosclerosis formation</a:t>
            </a:r>
          </a:p>
          <a:p>
            <a:r>
              <a:rPr lang="en-US" sz="2800" dirty="0" smtClean="0"/>
              <a:t>Review of researches showed a potential </a:t>
            </a:r>
            <a:r>
              <a:rPr lang="en-US" sz="2800" dirty="0"/>
              <a:t>effect </a:t>
            </a:r>
            <a:r>
              <a:rPr lang="en-US" sz="2800" dirty="0" smtClean="0"/>
              <a:t>of a </a:t>
            </a:r>
            <a:r>
              <a:rPr lang="en-US" sz="2800" dirty="0"/>
              <a:t>high intake of calcium </a:t>
            </a:r>
            <a:r>
              <a:rPr lang="en-US" sz="2800" dirty="0" smtClean="0"/>
              <a:t>on CVD outcomes.</a:t>
            </a:r>
          </a:p>
          <a:p>
            <a:r>
              <a:rPr lang="en-US" sz="2800" dirty="0" smtClean="0"/>
              <a:t>Review of researches showed no significant association between calcium intake and CVD outcomes.</a:t>
            </a:r>
          </a:p>
          <a:p>
            <a:r>
              <a:rPr lang="en-US" sz="2800" dirty="0" smtClean="0"/>
              <a:t>Conclusion by the last a systematic review and meta-analysis study</a:t>
            </a:r>
          </a:p>
          <a:p>
            <a:r>
              <a:rPr lang="en-US" sz="2800" dirty="0" smtClean="0"/>
              <a:t> review of the last Clinical Guideline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5486400"/>
            <a:ext cx="6781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2411064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57514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mechanisms for initiating vascular calcification: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848599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four different mechanisms:</a:t>
            </a:r>
          </a:p>
          <a:p>
            <a:r>
              <a:rPr lang="en-US" dirty="0" smtClean="0"/>
              <a:t>1- </a:t>
            </a:r>
            <a:r>
              <a:rPr lang="en-US" b="1" dirty="0" smtClean="0"/>
              <a:t>Loss of express inhibitors of mineralization</a:t>
            </a:r>
            <a:r>
              <a:rPr lang="en-US" dirty="0" smtClean="0"/>
              <a:t>, such as pyrophosphate and matrix </a:t>
            </a:r>
            <a:r>
              <a:rPr lang="en-US" dirty="0" err="1" smtClean="0"/>
              <a:t>gla</a:t>
            </a:r>
            <a:r>
              <a:rPr lang="en-US" dirty="0" smtClean="0"/>
              <a:t> protein, respectively, and that lack of these molecules (“loss of inhibition”) leads to spontaneous vascular calcification and increased mortality. </a:t>
            </a:r>
          </a:p>
          <a:p>
            <a:r>
              <a:rPr lang="en-US" dirty="0" smtClean="0"/>
              <a:t>2- </a:t>
            </a:r>
            <a:r>
              <a:rPr lang="en-US" b="1" dirty="0" smtClean="0"/>
              <a:t>Presence </a:t>
            </a:r>
            <a:r>
              <a:rPr lang="en-US" b="1" dirty="0" smtClean="0"/>
              <a:t>of bone proteins</a:t>
            </a:r>
            <a:r>
              <a:rPr lang="en-US" dirty="0" smtClean="0"/>
              <a:t> such as </a:t>
            </a:r>
            <a:r>
              <a:rPr lang="en-US" dirty="0" err="1" smtClean="0"/>
              <a:t>osteopontin</a:t>
            </a:r>
            <a:r>
              <a:rPr lang="en-US" dirty="0" smtClean="0"/>
              <a:t>, </a:t>
            </a:r>
            <a:r>
              <a:rPr lang="en-US" dirty="0" err="1" smtClean="0"/>
              <a:t>osteocalcin</a:t>
            </a:r>
            <a:r>
              <a:rPr lang="en-US" dirty="0" smtClean="0"/>
              <a:t>, and BMP2, matrix vesicles, and outright bone and cartilage formation in calcified vascular lesions has suggested that </a:t>
            </a:r>
            <a:r>
              <a:rPr lang="en-US" dirty="0" err="1" smtClean="0"/>
              <a:t>osteogenic</a:t>
            </a:r>
            <a:r>
              <a:rPr lang="en-US" dirty="0" smtClean="0"/>
              <a:t> mechanisms may also play a role in vascular calcification</a:t>
            </a:r>
          </a:p>
          <a:p>
            <a:r>
              <a:rPr lang="en-US" dirty="0" smtClean="0"/>
              <a:t>3-Bone turnover leading to release of</a:t>
            </a:r>
            <a:r>
              <a:rPr lang="en-US" b="1" dirty="0" smtClean="0"/>
              <a:t> circulating </a:t>
            </a:r>
            <a:r>
              <a:rPr lang="en-US" b="1" dirty="0" err="1" smtClean="0"/>
              <a:t>nucleational</a:t>
            </a:r>
            <a:r>
              <a:rPr lang="en-US" b="1" dirty="0" smtClean="0"/>
              <a:t> complexes </a:t>
            </a:r>
            <a:r>
              <a:rPr lang="en-US" dirty="0" smtClean="0"/>
              <a:t>has been proposed to explain the link between vascular calcification and osteoporosis in postmenopausal women.</a:t>
            </a:r>
          </a:p>
          <a:p>
            <a:r>
              <a:rPr lang="en-US" dirty="0" smtClean="0"/>
              <a:t>4- </a:t>
            </a:r>
            <a:r>
              <a:rPr lang="en-US" b="1" dirty="0" smtClean="0"/>
              <a:t>Cell death </a:t>
            </a:r>
            <a:r>
              <a:rPr lang="en-US" dirty="0" smtClean="0"/>
              <a:t>can provide </a:t>
            </a:r>
            <a:r>
              <a:rPr lang="en-US" dirty="0" err="1" smtClean="0"/>
              <a:t>phospholipid</a:t>
            </a:r>
            <a:r>
              <a:rPr lang="en-US" dirty="0" smtClean="0"/>
              <a:t>-rich membranous debris and apoptotic bodies that may serve to nucleate apatite, especially in diseases where necrosis and apoptosis are prevalent, such as atherosclerosis. </a:t>
            </a:r>
          </a:p>
          <a:p>
            <a:r>
              <a:rPr lang="en-US" dirty="0" smtClean="0"/>
              <a:t>Finally, via thermodynamic mechanisms (sometimes referred to as “passive” mechanisms), elevated Ca, P, and </a:t>
            </a:r>
            <a:r>
              <a:rPr lang="en-US" b="1" dirty="0" smtClean="0"/>
              <a:t>Ca × P </a:t>
            </a:r>
            <a:r>
              <a:rPr lang="en-US" dirty="0" smtClean="0"/>
              <a:t>promote apatite nucleation and crystal growth and would be expected to exacerbate vascular calcification initiated by any of the other mechanisms described above.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 for your attention</a:t>
            </a:r>
            <a:endParaRPr lang="en-US" sz="3200" dirty="0"/>
          </a:p>
        </p:txBody>
      </p:sp>
      <p:pic>
        <p:nvPicPr>
          <p:cNvPr id="7" name="Content Placeholder 6" descr="3871662_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95400"/>
            <a:ext cx="6181426" cy="5105400"/>
          </a:xfrm>
        </p:spPr>
      </p:pic>
      <p:sp>
        <p:nvSpPr>
          <p:cNvPr id="2050" name="AutoShape 2" descr="مهربانی کودکی به یک مجسمه حیوان + عک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مهربانی کودکی به یک مجسمه حیوان + عک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مهربانی کودکی به یک مجسمه حیوان + عک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jasn.asnjournals.org/content/15/12/2959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7575" cy="570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circ.ahajournals.org/content/circulationaha/104/14/1682/F4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35183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41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(open bars) and extent (solid bars) of calcium in culprit plaques in victims of sudden coronary death. 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172200"/>
            <a:ext cx="2990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Calcium role in atherosclerosis formation</a:t>
            </a:r>
          </a:p>
          <a:p>
            <a:r>
              <a:rPr lang="en-US" sz="2800" dirty="0" smtClean="0"/>
              <a:t>Review of researches showed a potential </a:t>
            </a:r>
            <a:r>
              <a:rPr lang="en-US" sz="2800" dirty="0"/>
              <a:t>effect </a:t>
            </a:r>
            <a:r>
              <a:rPr lang="en-US" sz="2800" dirty="0" smtClean="0"/>
              <a:t>of a </a:t>
            </a:r>
            <a:r>
              <a:rPr lang="en-US" sz="2800" dirty="0"/>
              <a:t>high intake of calcium </a:t>
            </a:r>
            <a:r>
              <a:rPr lang="en-US" sz="2800" dirty="0" smtClean="0"/>
              <a:t>on CVD outcomes.</a:t>
            </a:r>
          </a:p>
          <a:p>
            <a:r>
              <a:rPr lang="en-US" sz="2800" dirty="0" smtClean="0"/>
              <a:t>Review of researches showed no significant association between calcium intake and CVD outcomes.</a:t>
            </a:r>
          </a:p>
          <a:p>
            <a:r>
              <a:rPr lang="en-US" sz="2800" dirty="0" smtClean="0"/>
              <a:t>Conclusion by the last a systematic review and meta-analysis study</a:t>
            </a:r>
          </a:p>
          <a:p>
            <a:r>
              <a:rPr lang="en-US" sz="2800" dirty="0" smtClean="0"/>
              <a:t> review of the last Clinical Guideline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514600"/>
            <a:ext cx="6781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3">
      <a:majorFont>
        <a:latin typeface="Calibri"/>
        <a:ea typeface=""/>
        <a:cs typeface="Lotus"/>
      </a:majorFont>
      <a:minorFont>
        <a:latin typeface="Calibri"/>
        <a:ea typeface=""/>
        <a:cs typeface="B Nazani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1604</TotalTime>
  <Words>1722</Words>
  <Application>Microsoft Office PowerPoint</Application>
  <PresentationFormat>On-screen Show (4:3)</PresentationFormat>
  <Paragraphs>132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Wisp</vt:lpstr>
      <vt:lpstr>Calcium Intake and Cardiovascular Disease Risk</vt:lpstr>
      <vt:lpstr>Agenda </vt:lpstr>
      <vt:lpstr>Calcium role in atherosclerosis formation</vt:lpstr>
      <vt:lpstr>Slide 4</vt:lpstr>
      <vt:lpstr>Slide 5</vt:lpstr>
      <vt:lpstr>mechanisms for initiating vascular calcification:</vt:lpstr>
      <vt:lpstr>Slide 7</vt:lpstr>
      <vt:lpstr>Slide 8</vt:lpstr>
      <vt:lpstr>Agenda </vt:lpstr>
      <vt:lpstr>Slide 10</vt:lpstr>
      <vt:lpstr>Slide 11</vt:lpstr>
      <vt:lpstr>Slide 12</vt:lpstr>
      <vt:lpstr>Slide 13</vt:lpstr>
      <vt:lpstr>Slide 14</vt:lpstr>
      <vt:lpstr>Key Message</vt:lpstr>
      <vt:lpstr>Slide 16</vt:lpstr>
      <vt:lpstr>Women’s Health Initiative (WHI)</vt:lpstr>
      <vt:lpstr>Calcium supplements with or without vitamin D and risk of cardiovascular events: reanalysis of the Women’s Health Initiative limited access dataset and meta-analysis</vt:lpstr>
      <vt:lpstr>Slide 19</vt:lpstr>
      <vt:lpstr>Slide 20</vt:lpstr>
      <vt:lpstr>Slide 21</vt:lpstr>
      <vt:lpstr>Slide 22</vt:lpstr>
      <vt:lpstr>Key Messages</vt:lpstr>
      <vt:lpstr>Agenda </vt:lpstr>
      <vt:lpstr>Slide 25</vt:lpstr>
      <vt:lpstr>Slide 26</vt:lpstr>
      <vt:lpstr>Slide 27</vt:lpstr>
      <vt:lpstr>Slide 28</vt:lpstr>
      <vt:lpstr>Slide 29</vt:lpstr>
      <vt:lpstr>Key Message</vt:lpstr>
      <vt:lpstr>Slide 31</vt:lpstr>
      <vt:lpstr>Slide 32</vt:lpstr>
      <vt:lpstr>Slide 33</vt:lpstr>
      <vt:lpstr>Slide 34</vt:lpstr>
      <vt:lpstr>Slide 35</vt:lpstr>
      <vt:lpstr>Key Messages</vt:lpstr>
      <vt:lpstr>Slide 37</vt:lpstr>
      <vt:lpstr>Slide 38</vt:lpstr>
      <vt:lpstr>Slide 39</vt:lpstr>
      <vt:lpstr>Key Messages</vt:lpstr>
      <vt:lpstr>Slide 41</vt:lpstr>
      <vt:lpstr>Slide 42</vt:lpstr>
      <vt:lpstr>Slide 43</vt:lpstr>
      <vt:lpstr>Slide 44</vt:lpstr>
      <vt:lpstr>Key Messages</vt:lpstr>
      <vt:lpstr>Slide 46</vt:lpstr>
      <vt:lpstr>Slide 47</vt:lpstr>
      <vt:lpstr>Slide 48</vt:lpstr>
      <vt:lpstr>Key message</vt:lpstr>
      <vt:lpstr>Agenda </vt:lpstr>
      <vt:lpstr>Slide 51</vt:lpstr>
      <vt:lpstr>Slide 52</vt:lpstr>
      <vt:lpstr>Slide 53</vt:lpstr>
      <vt:lpstr>Slide 54</vt:lpstr>
      <vt:lpstr>Slide 55</vt:lpstr>
      <vt:lpstr>Slide 56</vt:lpstr>
      <vt:lpstr>Key Messages</vt:lpstr>
      <vt:lpstr>Agenda </vt:lpstr>
      <vt:lpstr>Slide 59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Intake and Cardiovascular Disease Risk</dc:title>
  <dc:creator>OC</dc:creator>
  <cp:lastModifiedBy>OC</cp:lastModifiedBy>
  <cp:revision>51</cp:revision>
  <dcterms:created xsi:type="dcterms:W3CDTF">2016-12-05T17:13:15Z</dcterms:created>
  <dcterms:modified xsi:type="dcterms:W3CDTF">2016-12-11T21:05:27Z</dcterms:modified>
</cp:coreProperties>
</file>