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07" r:id="rId3"/>
    <p:sldId id="257" r:id="rId4"/>
    <p:sldId id="258" r:id="rId5"/>
    <p:sldId id="260" r:id="rId6"/>
    <p:sldId id="267" r:id="rId7"/>
    <p:sldId id="261" r:id="rId8"/>
    <p:sldId id="262" r:id="rId9"/>
    <p:sldId id="310" r:id="rId10"/>
    <p:sldId id="308" r:id="rId11"/>
    <p:sldId id="309" r:id="rId12"/>
    <p:sldId id="313" r:id="rId13"/>
    <p:sldId id="311" r:id="rId14"/>
    <p:sldId id="264" r:id="rId15"/>
    <p:sldId id="268" r:id="rId16"/>
    <p:sldId id="269" r:id="rId17"/>
    <p:sldId id="273" r:id="rId18"/>
    <p:sldId id="274" r:id="rId19"/>
    <p:sldId id="275" r:id="rId20"/>
    <p:sldId id="276" r:id="rId21"/>
    <p:sldId id="302" r:id="rId22"/>
    <p:sldId id="306" r:id="rId23"/>
    <p:sldId id="280" r:id="rId24"/>
    <p:sldId id="301" r:id="rId25"/>
    <p:sldId id="304" r:id="rId26"/>
    <p:sldId id="279" r:id="rId27"/>
    <p:sldId id="281" r:id="rId28"/>
    <p:sldId id="314" r:id="rId29"/>
    <p:sldId id="315" r:id="rId30"/>
    <p:sldId id="316" r:id="rId31"/>
    <p:sldId id="317" r:id="rId32"/>
    <p:sldId id="283" r:id="rId33"/>
    <p:sldId id="284" r:id="rId34"/>
    <p:sldId id="285" r:id="rId35"/>
    <p:sldId id="286" r:id="rId36"/>
    <p:sldId id="287" r:id="rId37"/>
    <p:sldId id="288" r:id="rId38"/>
    <p:sldId id="293" r:id="rId39"/>
    <p:sldId id="318" r:id="rId40"/>
    <p:sldId id="31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B746E-A255-41D1-9223-75E2AE690F82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52651-6318-40D0-844E-54BB65D82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52651-6318-40D0-844E-54BB65D825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A6CA-82B1-486E-BDE8-C387E74AA17F}" type="datetime1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8C3E-A753-4448-BE23-F45EACF0289E}" type="datetime1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8183-1007-4A40-92BD-8C680284D275}" type="datetime1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93D6-8508-4ECD-9A59-9DB162CA067B}" type="datetime1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1734-0E91-49FE-A4A6-84C09AC7B967}" type="datetime1">
              <a:rPr lang="en-US" smtClean="0"/>
              <a:t>1/25/2015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90D-7D01-4F4D-B75E-E227EAA30C28}" type="datetime1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6A8C-19F4-462E-BEC9-5903FF3281E9}" type="datetime1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71C8-6537-4A1F-BE4A-F244E3D79B57}" type="datetime1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C955-4560-4694-B285-F5A25633471D}" type="datetime1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B6A6-D1B0-458D-8771-9EA9F218B4C7}" type="datetime1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0C65-FEBD-49CC-A127-FC14E19616F3}" type="datetime1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BE9DC30-032C-41B0-A166-A3EBA33D0187}" type="datetime1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12FF672-8E94-4A6C-9DE7-48AE5C6890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391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Management Of CAH In Adults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848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Zahra </a:t>
            </a:r>
            <a:r>
              <a:rPr lang="en-US" sz="2400" b="1" dirty="0" err="1" smtClean="0">
                <a:solidFill>
                  <a:schemeClr val="tx1"/>
                </a:solidFill>
                <a:latin typeface="Arial Rounded MT Bold" pitchFamily="34" charset="0"/>
              </a:rPr>
              <a:t>GhasemZadeh</a:t>
            </a:r>
            <a:endParaRPr lang="en-US" sz="24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FellowShip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Of Endocrinology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Research Institute For Endocrine Sciences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Shahid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Beheshti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University Of Medical Science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</a:rPr>
              <a:t>Bahman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 1393</a:t>
            </a:r>
            <a:endParaRPr lang="en-US" sz="2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399"/>
            <a:ext cx="5334000" cy="6930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Treatment </a:t>
            </a:r>
            <a:r>
              <a:rPr lang="en-US" sz="2800" dirty="0">
                <a:latin typeface="Arial Rounded MT Bold" pitchFamily="34" charset="0"/>
              </a:rPr>
              <a:t>of NCCAH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0" dirty="0" smtClean="0">
                <a:latin typeface="Arial Rounded MT Bold" pitchFamily="34" charset="0"/>
              </a:rPr>
              <a:t>We </a:t>
            </a:r>
            <a:r>
              <a:rPr lang="en-US" sz="2200" b="0" dirty="0">
                <a:latin typeface="Arial Rounded MT Bold" pitchFamily="34" charset="0"/>
              </a:rPr>
              <a:t>suggest </a:t>
            </a:r>
            <a:r>
              <a:rPr lang="en-US" sz="2200" b="0" dirty="0" smtClean="0">
                <a:latin typeface="Arial Rounded MT Bold" pitchFamily="34" charset="0"/>
              </a:rPr>
              <a:t> treating   NCCAH </a:t>
            </a:r>
            <a:r>
              <a:rPr lang="en-US" sz="2200" b="0" dirty="0">
                <a:latin typeface="Arial Rounded MT Bold" pitchFamily="34" charset="0"/>
              </a:rPr>
              <a:t>children </a:t>
            </a:r>
            <a:r>
              <a:rPr lang="en-US" sz="2200" b="0" dirty="0" smtClean="0">
                <a:latin typeface="Arial Rounded MT Bold" pitchFamily="34" charset="0"/>
              </a:rPr>
              <a:t>with inappropriately early onset </a:t>
            </a:r>
            <a:r>
              <a:rPr lang="en-US" sz="2200" b="0" dirty="0">
                <a:latin typeface="Arial Rounded MT Bold" pitchFamily="34" charset="0"/>
              </a:rPr>
              <a:t>and rapid progression </a:t>
            </a:r>
            <a:r>
              <a:rPr lang="en-US" sz="2200" b="0" dirty="0" smtClean="0">
                <a:latin typeface="Arial Rounded MT Bold" pitchFamily="34" charset="0"/>
              </a:rPr>
              <a:t>of </a:t>
            </a:r>
            <a:r>
              <a:rPr lang="en-US" sz="2200" b="0" dirty="0" err="1" smtClean="0">
                <a:latin typeface="Arial Rounded MT Bold" pitchFamily="34" charset="0"/>
              </a:rPr>
              <a:t>pubarche</a:t>
            </a:r>
            <a:r>
              <a:rPr lang="en-US" sz="2200" b="0" dirty="0" smtClean="0">
                <a:latin typeface="Arial Rounded MT Bold" pitchFamily="34" charset="0"/>
              </a:rPr>
              <a:t> </a:t>
            </a:r>
            <a:r>
              <a:rPr lang="en-US" sz="2200" b="0" dirty="0">
                <a:latin typeface="Arial Rounded MT Bold" pitchFamily="34" charset="0"/>
              </a:rPr>
              <a:t>or bone age, and adolescent patients </a:t>
            </a:r>
            <a:r>
              <a:rPr lang="en-US" sz="2200" b="0" dirty="0" smtClean="0">
                <a:latin typeface="Arial Rounded MT Bold" pitchFamily="34" charset="0"/>
              </a:rPr>
              <a:t>with overt </a:t>
            </a:r>
            <a:r>
              <a:rPr lang="en-US" sz="2200" b="0" dirty="0" err="1" smtClean="0">
                <a:latin typeface="Arial Rounded MT Bold" pitchFamily="34" charset="0"/>
              </a:rPr>
              <a:t>virilization</a:t>
            </a:r>
            <a:r>
              <a:rPr lang="en-US" sz="2200" b="0" dirty="0" smtClean="0">
                <a:latin typeface="Arial Rounded MT Bold" pitchFamily="34" charset="0"/>
              </a:rPr>
              <a:t>(low)</a:t>
            </a:r>
          </a:p>
          <a:p>
            <a:pPr>
              <a:buFont typeface="Wingdings" pitchFamily="2" charset="2"/>
              <a:buChar char="ü"/>
            </a:pPr>
            <a:endParaRPr lang="en-US" sz="22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0" dirty="0">
                <a:latin typeface="Arial Rounded MT Bold" pitchFamily="34" charset="0"/>
              </a:rPr>
              <a:t>We recommend against treatment </a:t>
            </a:r>
            <a:r>
              <a:rPr lang="en-US" sz="2200" b="0" dirty="0" smtClean="0">
                <a:latin typeface="Arial Rounded MT Bold" pitchFamily="34" charset="0"/>
              </a:rPr>
              <a:t>in asymptomatic </a:t>
            </a:r>
            <a:r>
              <a:rPr lang="en-US" sz="2200" b="0" dirty="0">
                <a:latin typeface="Arial Rounded MT Bold" pitchFamily="34" charset="0"/>
              </a:rPr>
              <a:t>individuals with </a:t>
            </a:r>
            <a:r>
              <a:rPr lang="en-US" sz="2200" b="0" dirty="0" smtClean="0">
                <a:latin typeface="Arial Rounded MT Bold" pitchFamily="34" charset="0"/>
              </a:rPr>
              <a:t>    NCCAH(low)</a:t>
            </a:r>
          </a:p>
          <a:p>
            <a:pPr>
              <a:buFont typeface="Wingdings" pitchFamily="2" charset="2"/>
              <a:buChar char="ü"/>
            </a:pPr>
            <a:endParaRPr lang="en-US" sz="22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0" dirty="0" smtClean="0">
                <a:latin typeface="Arial Rounded MT Bold" pitchFamily="34" charset="0"/>
              </a:rPr>
              <a:t>We </a:t>
            </a:r>
            <a:r>
              <a:rPr lang="en-US" sz="2200" b="0" dirty="0">
                <a:latin typeface="Arial Rounded MT Bold" pitchFamily="34" charset="0"/>
              </a:rPr>
              <a:t>suggest treatment of adults with </a:t>
            </a:r>
            <a:r>
              <a:rPr lang="en-US" sz="2200" b="0" dirty="0" smtClean="0">
                <a:latin typeface="Arial Rounded MT Bold" pitchFamily="34" charset="0"/>
              </a:rPr>
              <a:t>NCCAH </a:t>
            </a:r>
            <a:r>
              <a:rPr lang="en-US" sz="2200" b="0" dirty="0">
                <a:latin typeface="Arial Rounded MT Bold" pitchFamily="34" charset="0"/>
              </a:rPr>
              <a:t>with patient-</a:t>
            </a:r>
            <a:r>
              <a:rPr lang="en-US" sz="2200" b="0" dirty="0" err="1">
                <a:latin typeface="Arial Rounded MT Bold" pitchFamily="34" charset="0"/>
              </a:rPr>
              <a:t>importan</a:t>
            </a:r>
            <a:r>
              <a:rPr lang="en-US" sz="2200" b="0" dirty="0">
                <a:latin typeface="Arial Rounded MT Bold" pitchFamily="34" charset="0"/>
              </a:rPr>
              <a:t> </a:t>
            </a:r>
            <a:r>
              <a:rPr lang="en-US" sz="2200" b="0" dirty="0" err="1">
                <a:latin typeface="Arial Rounded MT Bold" pitchFamily="34" charset="0"/>
              </a:rPr>
              <a:t>hyperandrogenism</a:t>
            </a:r>
            <a:r>
              <a:rPr lang="en-US" sz="2200" b="0" dirty="0">
                <a:latin typeface="Arial Rounded MT Bold" pitchFamily="34" charset="0"/>
              </a:rPr>
              <a:t> or infertility (very low</a:t>
            </a:r>
            <a:r>
              <a:rPr lang="en-US" sz="2200" b="0" dirty="0" smtClean="0">
                <a:latin typeface="Arial Rounded MT Bold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en-US" sz="2200" b="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0" dirty="0">
                <a:latin typeface="Arial Rounded MT Bold" pitchFamily="34" charset="0"/>
              </a:rPr>
              <a:t>We suggest clinicians not prescribe daily GC substitution in adult males with NCCAH (very low</a:t>
            </a:r>
            <a:r>
              <a:rPr lang="en-US" sz="2200" b="0" dirty="0" smtClean="0">
                <a:latin typeface="Arial Rounded MT Bold" pitchFamily="34" charset="0"/>
              </a:rPr>
              <a:t>)</a:t>
            </a:r>
            <a:r>
              <a:rPr lang="en-US" sz="2200" b="0" dirty="0">
                <a:latin typeface="Arial Rounded MT Bold" pitchFamily="34" charset="0"/>
              </a:rPr>
              <a:t> </a:t>
            </a:r>
            <a:endParaRPr lang="en-US" sz="22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0" dirty="0" smtClean="0">
                <a:latin typeface="Arial Rounded MT Bold" pitchFamily="34" charset="0"/>
              </a:rPr>
              <a:t>We </a:t>
            </a:r>
            <a:r>
              <a:rPr lang="en-US" sz="2200" b="0" dirty="0">
                <a:latin typeface="Arial Rounded MT Bold" pitchFamily="34" charset="0"/>
              </a:rPr>
              <a:t>suggest that previously treated NCCAH patients be given the option of discontinuing therapy when symptoms resolve.(low) </a:t>
            </a:r>
          </a:p>
          <a:p>
            <a:pPr>
              <a:buFont typeface="Wingdings" pitchFamily="2" charset="2"/>
              <a:buChar char="ü"/>
            </a:pPr>
            <a:endParaRPr lang="en-US" sz="22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2861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900" b="0" dirty="0">
                <a:latin typeface="Arial Rounded MT Bold" pitchFamily="34" charset="0"/>
              </a:rPr>
              <a:t>During puberty, despite </a:t>
            </a:r>
            <a:r>
              <a:rPr lang="en-US" sz="1900" b="0" dirty="0" smtClean="0">
                <a:latin typeface="Arial Rounded MT Bold" pitchFamily="34" charset="0"/>
              </a:rPr>
              <a:t>adequate replacement therapy and </a:t>
            </a:r>
            <a:r>
              <a:rPr lang="en-US" sz="1900" b="0" dirty="0">
                <a:latin typeface="Arial Rounded MT Bold" pitchFamily="34" charset="0"/>
              </a:rPr>
              <a:t>compliance, control may be suboptimal </a:t>
            </a:r>
            <a:r>
              <a:rPr lang="en-US" sz="1900" b="0" dirty="0" smtClean="0">
                <a:latin typeface="Arial Rounded MT Bold" pitchFamily="34" charset="0"/>
              </a:rPr>
              <a:t>because of </a:t>
            </a:r>
            <a:r>
              <a:rPr lang="en-US" sz="1900" b="0" dirty="0">
                <a:latin typeface="Arial Rounded MT Bold" pitchFamily="34" charset="0"/>
              </a:rPr>
              <a:t>increased cortisol </a:t>
            </a:r>
            <a:r>
              <a:rPr lang="en-US" sz="1900" b="0" dirty="0" smtClean="0">
                <a:latin typeface="Arial Rounded MT Bold" pitchFamily="34" charset="0"/>
              </a:rPr>
              <a:t>clearance.</a:t>
            </a:r>
          </a:p>
          <a:p>
            <a:pPr>
              <a:buFont typeface="Wingdings" pitchFamily="2" charset="2"/>
              <a:buChar char="ü"/>
            </a:pPr>
            <a:endParaRPr lang="en-US" sz="19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Although </a:t>
            </a:r>
            <a:r>
              <a:rPr lang="en-US" sz="1900" b="0" dirty="0">
                <a:latin typeface="Arial Rounded MT Bold" pitchFamily="34" charset="0"/>
              </a:rPr>
              <a:t>the aldosterone biosynthetic defect </a:t>
            </a:r>
            <a:r>
              <a:rPr lang="en-US" sz="1900" b="0" dirty="0" smtClean="0">
                <a:latin typeface="Arial Rounded MT Bold" pitchFamily="34" charset="0"/>
              </a:rPr>
              <a:t>is clinically </a:t>
            </a:r>
            <a:r>
              <a:rPr lang="en-US" sz="1900" b="0" dirty="0">
                <a:latin typeface="Arial Rounded MT Bold" pitchFamily="34" charset="0"/>
              </a:rPr>
              <a:t>apparent only in the salt-wasting </a:t>
            </a:r>
            <a:r>
              <a:rPr lang="en-US" sz="1900" b="0" dirty="0" smtClean="0">
                <a:latin typeface="Arial Rounded MT Bold" pitchFamily="34" charset="0"/>
              </a:rPr>
              <a:t>form, subclinical </a:t>
            </a:r>
            <a:r>
              <a:rPr lang="en-US" sz="1900" b="0" dirty="0">
                <a:latin typeface="Arial Rounded MT Bold" pitchFamily="34" charset="0"/>
              </a:rPr>
              <a:t>aldosterone deficiency is present in all </a:t>
            </a:r>
            <a:r>
              <a:rPr lang="en-US" sz="1900" b="0" dirty="0" smtClean="0">
                <a:latin typeface="Arial Rounded MT Bold" pitchFamily="34" charset="0"/>
              </a:rPr>
              <a:t>forms of </a:t>
            </a:r>
            <a:r>
              <a:rPr lang="en-US" sz="1900" b="0" dirty="0">
                <a:latin typeface="Arial Rounded MT Bold" pitchFamily="34" charset="0"/>
              </a:rPr>
              <a:t>21-hydroxylase deficiency </a:t>
            </a:r>
            <a:r>
              <a:rPr lang="en-US" sz="1900" b="0" dirty="0" smtClean="0">
                <a:latin typeface="Arial Rounded MT Bold" pitchFamily="34" charset="0"/>
              </a:rPr>
              <a:t>and can be </a:t>
            </a:r>
            <a:r>
              <a:rPr lang="en-US" sz="1900" b="0" dirty="0">
                <a:latin typeface="Arial Rounded MT Bold" pitchFamily="34" charset="0"/>
              </a:rPr>
              <a:t>best evaluated by the aldosterone </a:t>
            </a:r>
            <a:r>
              <a:rPr lang="en-US" sz="1900" b="0" dirty="0" smtClean="0">
                <a:latin typeface="Arial Rounded MT Bold" pitchFamily="34" charset="0"/>
              </a:rPr>
              <a:t>to PRA ratio.</a:t>
            </a:r>
          </a:p>
          <a:p>
            <a:pPr>
              <a:buFont typeface="Wingdings" pitchFamily="2" charset="2"/>
              <a:buChar char="ü"/>
            </a:pPr>
            <a:endParaRPr lang="en-US" sz="19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900" b="0" dirty="0">
                <a:latin typeface="Arial Rounded MT Bold" pitchFamily="34" charset="0"/>
              </a:rPr>
              <a:t>Maintenance </a:t>
            </a:r>
            <a:r>
              <a:rPr lang="en-US" sz="1900" b="0" dirty="0" smtClean="0">
                <a:latin typeface="Arial Rounded MT Bold" pitchFamily="34" charset="0"/>
              </a:rPr>
              <a:t>of sodium </a:t>
            </a:r>
            <a:r>
              <a:rPr lang="en-US" sz="1900" b="0" dirty="0">
                <a:latin typeface="Arial Rounded MT Bold" pitchFamily="34" charset="0"/>
              </a:rPr>
              <a:t>balance reduces vasopressin and ACTH </a:t>
            </a:r>
            <a:r>
              <a:rPr lang="en-US" sz="1900" b="0" dirty="0" smtClean="0">
                <a:latin typeface="Arial Rounded MT Bold" pitchFamily="34" charset="0"/>
              </a:rPr>
              <a:t>levels, contributing </a:t>
            </a:r>
            <a:r>
              <a:rPr lang="en-US" sz="1900" b="0" dirty="0">
                <a:latin typeface="Arial Rounded MT Bold" pitchFamily="34" charset="0"/>
              </a:rPr>
              <a:t>to lower </a:t>
            </a:r>
            <a:r>
              <a:rPr lang="en-US" sz="1900" b="0" dirty="0" smtClean="0">
                <a:latin typeface="Arial Rounded MT Bold" pitchFamily="34" charset="0"/>
              </a:rPr>
              <a:t>GC doses.</a:t>
            </a:r>
          </a:p>
          <a:p>
            <a:pPr>
              <a:buFont typeface="Wingdings" pitchFamily="2" charset="2"/>
              <a:buChar char="ü"/>
            </a:pPr>
            <a:endParaRPr lang="en-US" sz="19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Therefore</a:t>
            </a:r>
            <a:r>
              <a:rPr lang="en-US" sz="1900" b="0" dirty="0">
                <a:latin typeface="Arial Rounded MT Bold" pitchFamily="34" charset="0"/>
              </a:rPr>
              <a:t>, the need </a:t>
            </a:r>
            <a:r>
              <a:rPr lang="en-US" sz="1900" b="0" dirty="0" smtClean="0">
                <a:latin typeface="Arial Rounded MT Bold" pitchFamily="34" charset="0"/>
              </a:rPr>
              <a:t>for continuing </a:t>
            </a:r>
            <a:r>
              <a:rPr lang="en-US" sz="1900" b="0" dirty="0">
                <a:latin typeface="Arial Rounded MT Bold" pitchFamily="34" charset="0"/>
              </a:rPr>
              <a:t>MCs should be reassessed </a:t>
            </a:r>
            <a:r>
              <a:rPr lang="en-US" sz="1900" b="0" dirty="0" smtClean="0">
                <a:latin typeface="Arial Rounded MT Bold" pitchFamily="34" charset="0"/>
              </a:rPr>
              <a:t>periodically based </a:t>
            </a:r>
            <a:r>
              <a:rPr lang="en-US" sz="1900" b="0" dirty="0">
                <a:latin typeface="Arial Rounded MT Bold" pitchFamily="34" charset="0"/>
              </a:rPr>
              <a:t>on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blood pressure</a:t>
            </a:r>
            <a:r>
              <a:rPr lang="en-US" sz="1900" b="0" dirty="0">
                <a:latin typeface="Arial Rounded MT Bold" pitchFamily="34" charset="0"/>
              </a:rPr>
              <a:t>,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PRA</a:t>
            </a:r>
            <a:r>
              <a:rPr lang="en-US" sz="1900" b="0" dirty="0">
                <a:latin typeface="Arial Rounded MT Bold" pitchFamily="34" charset="0"/>
              </a:rPr>
              <a:t>, and the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aldosterone </a:t>
            </a:r>
            <a:r>
              <a:rPr lang="en-US" sz="1900" b="0" dirty="0" smtClean="0">
                <a:solidFill>
                  <a:srgbClr val="FF0000"/>
                </a:solidFill>
                <a:latin typeface="Arial Rounded MT Bold" pitchFamily="34" charset="0"/>
              </a:rPr>
              <a:t>to PRA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ratio</a:t>
            </a:r>
            <a:r>
              <a:rPr lang="en-US" sz="1900" b="0" dirty="0">
                <a:latin typeface="Arial Rounded MT Bold" pitchFamily="34" charset="0"/>
              </a:rPr>
              <a:t>. </a:t>
            </a:r>
            <a:endParaRPr lang="en-US" sz="1900" b="0" dirty="0" smtClean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Monitoring treatment in CAH</a:t>
            </a:r>
            <a:endParaRPr lang="en-US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Monitoring treatment in CAH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Height velocity</a:t>
            </a:r>
            <a:r>
              <a:rPr lang="en-US" b="0" dirty="0">
                <a:latin typeface="Arial Rounded MT Bold" pitchFamily="34" charset="0"/>
              </a:rPr>
              <a:t>, signs of </a:t>
            </a:r>
            <a:r>
              <a:rPr lang="en-US" b="0" dirty="0" err="1">
                <a:latin typeface="Arial Rounded MT Bold" pitchFamily="34" charset="0"/>
              </a:rPr>
              <a:t>virilization</a:t>
            </a:r>
            <a:r>
              <a:rPr lang="en-US" b="0" dirty="0">
                <a:latin typeface="Arial Rounded MT Bold" pitchFamily="34" charset="0"/>
              </a:rPr>
              <a:t>, and delayed or </a:t>
            </a:r>
            <a:r>
              <a:rPr lang="en-US" b="0" dirty="0" smtClean="0">
                <a:latin typeface="Arial Rounded MT Bold" pitchFamily="34" charset="0"/>
              </a:rPr>
              <a:t>premature bone maturation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17-OHP, </a:t>
            </a:r>
            <a:r>
              <a:rPr lang="en-US" b="0" dirty="0" err="1">
                <a:latin typeface="Arial Rounded MT Bold" pitchFamily="34" charset="0"/>
              </a:rPr>
              <a:t>androstenedione</a:t>
            </a:r>
            <a:r>
              <a:rPr lang="en-US" b="0" dirty="0">
                <a:latin typeface="Arial Rounded MT Bold" pitchFamily="34" charset="0"/>
              </a:rPr>
              <a:t>, </a:t>
            </a:r>
            <a:r>
              <a:rPr lang="en-US" b="0" dirty="0" smtClean="0">
                <a:latin typeface="Arial Rounded MT Bold" pitchFamily="34" charset="0"/>
              </a:rPr>
              <a:t>and testosterone </a:t>
            </a:r>
            <a:r>
              <a:rPr lang="en-US" b="0" dirty="0">
                <a:latin typeface="Arial Rounded MT Bold" pitchFamily="34" charset="0"/>
              </a:rPr>
              <a:t>are the best indicators of the adequacy </a:t>
            </a:r>
            <a:r>
              <a:rPr lang="en-US" b="0" dirty="0" smtClean="0">
                <a:latin typeface="Arial Rounded MT Bold" pitchFamily="34" charset="0"/>
              </a:rPr>
              <a:t>of GC treatment.</a:t>
            </a:r>
          </a:p>
          <a:p>
            <a:pPr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ACTH measurements are </a:t>
            </a:r>
            <a:r>
              <a:rPr lang="en-US" b="0" dirty="0">
                <a:latin typeface="Arial Rounded MT Bold" pitchFamily="34" charset="0"/>
              </a:rPr>
              <a:t>not useful for a diagnostic or therapeutic profile </a:t>
            </a:r>
            <a:r>
              <a:rPr lang="en-US" b="0" dirty="0" smtClean="0">
                <a:latin typeface="Arial Rounded MT Bold" pitchFamily="34" charset="0"/>
              </a:rPr>
              <a:t>in CAH patients. </a:t>
            </a:r>
          </a:p>
          <a:p>
            <a:pPr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and </a:t>
            </a:r>
            <a:r>
              <a:rPr lang="en-US" b="0" dirty="0">
                <a:latin typeface="Arial Rounded MT Bold" pitchFamily="34" charset="0"/>
              </a:rPr>
              <a:t>dose </a:t>
            </a:r>
            <a:r>
              <a:rPr lang="en-US" b="0" dirty="0" smtClean="0">
                <a:latin typeface="Arial Rounded MT Bold" pitchFamily="34" charset="0"/>
              </a:rPr>
              <a:t>adjustments should </a:t>
            </a:r>
            <a:r>
              <a:rPr lang="en-US" b="0" dirty="0">
                <a:latin typeface="Arial Rounded MT Bold" pitchFamily="34" charset="0"/>
              </a:rPr>
              <a:t>be made in the context of the overall </a:t>
            </a:r>
            <a:r>
              <a:rPr lang="en-US" b="0" dirty="0" smtClean="0">
                <a:latin typeface="Arial Rounded MT Bold" pitchFamily="34" charset="0"/>
              </a:rPr>
              <a:t>clinical picture </a:t>
            </a:r>
            <a:r>
              <a:rPr lang="en-US" b="0" dirty="0">
                <a:latin typeface="Arial Rounded MT Bold" pitchFamily="34" charset="0"/>
              </a:rPr>
              <a:t>and not solely based on a single </a:t>
            </a:r>
            <a:r>
              <a:rPr lang="en-US" b="0" dirty="0" smtClean="0">
                <a:latin typeface="Arial Rounded MT Bold" pitchFamily="34" charset="0"/>
              </a:rPr>
              <a:t>17-OHP Measurement.</a:t>
            </a:r>
            <a:endParaRPr lang="en-US" b="0" dirty="0">
              <a:latin typeface="Arial Rounded MT Bold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219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534400" cy="4983163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We suggest that monitoring of GC and </a:t>
            </a:r>
            <a:r>
              <a:rPr lang="en-US" b="0" dirty="0" smtClean="0">
                <a:latin typeface="Arial Rounded MT Bold" pitchFamily="34" charset="0"/>
              </a:rPr>
              <a:t>MC treatment </a:t>
            </a:r>
            <a:r>
              <a:rPr lang="en-US" b="0" dirty="0">
                <a:latin typeface="Arial Rounded MT Bold" pitchFamily="34" charset="0"/>
              </a:rPr>
              <a:t>include at least annual physical </a:t>
            </a:r>
            <a:r>
              <a:rPr lang="en-US" b="0" dirty="0" smtClean="0">
                <a:latin typeface="Arial Rounded MT Bold" pitchFamily="34" charset="0"/>
              </a:rPr>
              <a:t>examination and </a:t>
            </a:r>
            <a:r>
              <a:rPr lang="en-US" b="0" dirty="0">
                <a:latin typeface="Arial Rounded MT Bold" pitchFamily="34" charset="0"/>
              </a:rPr>
              <a:t>appropriate hormone </a:t>
            </a:r>
            <a:r>
              <a:rPr lang="en-US" b="0" dirty="0" err="1" smtClean="0">
                <a:latin typeface="Arial Rounded MT Bold" pitchFamily="34" charset="0"/>
              </a:rPr>
              <a:t>measureme</a:t>
            </a:r>
            <a:r>
              <a:rPr lang="en-US" b="0" dirty="0" smtClean="0">
                <a:latin typeface="Arial Rounded MT Bold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The </a:t>
            </a:r>
            <a:r>
              <a:rPr lang="en-US" b="0" dirty="0">
                <a:latin typeface="Arial Rounded MT Bold" pitchFamily="34" charset="0"/>
              </a:rPr>
              <a:t>principles of monitoring GC treatment in </a:t>
            </a:r>
            <a:r>
              <a:rPr lang="en-US" b="0" dirty="0" smtClean="0">
                <a:latin typeface="Arial Rounded MT Bold" pitchFamily="34" charset="0"/>
              </a:rPr>
              <a:t>adult CAH </a:t>
            </a:r>
            <a:r>
              <a:rPr lang="en-US" b="0" dirty="0">
                <a:latin typeface="Arial Rounded MT Bold" pitchFamily="34" charset="0"/>
              </a:rPr>
              <a:t>patients are similar to those employed </a:t>
            </a:r>
            <a:r>
              <a:rPr lang="en-US" b="0" dirty="0" smtClean="0">
                <a:latin typeface="Arial Rounded MT Bold" pitchFamily="34" charset="0"/>
              </a:rPr>
              <a:t>in monitoring </a:t>
            </a:r>
            <a:r>
              <a:rPr lang="en-US" b="0" dirty="0">
                <a:latin typeface="Arial Rounded MT Bold" pitchFamily="34" charset="0"/>
              </a:rPr>
              <a:t>children. </a:t>
            </a:r>
            <a:endParaRPr lang="en-US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Optimal </a:t>
            </a:r>
            <a:r>
              <a:rPr lang="en-US" b="0" dirty="0">
                <a:latin typeface="Arial Rounded MT Bold" pitchFamily="34" charset="0"/>
              </a:rPr>
              <a:t>levels for 17-OHP </a:t>
            </a:r>
            <a:r>
              <a:rPr lang="en-US" b="0" dirty="0" smtClean="0">
                <a:latin typeface="Arial Rounded MT Bold" pitchFamily="34" charset="0"/>
              </a:rPr>
              <a:t>and </a:t>
            </a:r>
            <a:r>
              <a:rPr lang="en-US" b="0" dirty="0" err="1" smtClean="0">
                <a:latin typeface="Arial Rounded MT Bold" pitchFamily="34" charset="0"/>
              </a:rPr>
              <a:t>androstenedione</a:t>
            </a:r>
            <a:r>
              <a:rPr lang="en-US" b="0" dirty="0" smtClean="0">
                <a:latin typeface="Arial Rounded MT Bold" pitchFamily="34" charset="0"/>
              </a:rPr>
              <a:t> </a:t>
            </a:r>
            <a:r>
              <a:rPr lang="en-US" b="0" dirty="0">
                <a:latin typeface="Arial Rounded MT Bold" pitchFamily="34" charset="0"/>
              </a:rPr>
              <a:t>have not been defined; </a:t>
            </a:r>
            <a:r>
              <a:rPr lang="en-US" b="0" dirty="0" smtClean="0">
                <a:latin typeface="Arial Rounded MT Bold" pitchFamily="34" charset="0"/>
              </a:rPr>
              <a:t>testosterone levels </a:t>
            </a:r>
            <a:r>
              <a:rPr lang="en-US" b="0" dirty="0">
                <a:latin typeface="Arial Rounded MT Bold" pitchFamily="34" charset="0"/>
              </a:rPr>
              <a:t>in men normally reflect gonadal </a:t>
            </a:r>
            <a:r>
              <a:rPr lang="en-US" b="0" dirty="0" err="1" smtClean="0">
                <a:latin typeface="Arial Rounded MT Bold" pitchFamily="34" charset="0"/>
              </a:rPr>
              <a:t>rathe</a:t>
            </a:r>
            <a:r>
              <a:rPr lang="en-US" b="0" dirty="0" smtClean="0">
                <a:latin typeface="Arial Rounded MT Bold" pitchFamily="34" charset="0"/>
              </a:rPr>
              <a:t> than</a:t>
            </a:r>
            <a:r>
              <a:rPr lang="en-US" b="0" dirty="0">
                <a:latin typeface="Arial Rounded MT Bold" pitchFamily="34" charset="0"/>
              </a:rPr>
              <a:t> </a:t>
            </a:r>
            <a:r>
              <a:rPr lang="en-US" b="0" dirty="0" smtClean="0">
                <a:latin typeface="Arial Rounded MT Bold" pitchFamily="34" charset="0"/>
              </a:rPr>
              <a:t>adrenal </a:t>
            </a:r>
            <a:r>
              <a:rPr lang="en-US" b="0" dirty="0">
                <a:latin typeface="Arial Rounded MT Bold" pitchFamily="34" charset="0"/>
              </a:rPr>
              <a:t>function and therefore are not useful </a:t>
            </a:r>
            <a:r>
              <a:rPr lang="en-US" b="0" dirty="0" smtClean="0">
                <a:latin typeface="Arial Rounded MT Bold" pitchFamily="34" charset="0"/>
              </a:rPr>
              <a:t>for monitoring therapy 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Men with large </a:t>
            </a:r>
            <a:r>
              <a:rPr lang="en-US" b="0" dirty="0" smtClean="0">
                <a:latin typeface="Arial Rounded MT Bold" pitchFamily="34" charset="0"/>
              </a:rPr>
              <a:t>testicular adrenal </a:t>
            </a:r>
            <a:r>
              <a:rPr lang="en-US" b="0" dirty="0">
                <a:latin typeface="Arial Rounded MT Bold" pitchFamily="34" charset="0"/>
              </a:rPr>
              <a:t>rests may have low morning </a:t>
            </a:r>
            <a:r>
              <a:rPr lang="en-US" b="0" dirty="0" smtClean="0">
                <a:latin typeface="Arial Rounded MT Bold" pitchFamily="34" charset="0"/>
              </a:rPr>
              <a:t>testosterone indicating </a:t>
            </a:r>
            <a:r>
              <a:rPr lang="en-US" b="0" dirty="0">
                <a:latin typeface="Arial Rounded MT Bold" pitchFamily="34" charset="0"/>
              </a:rPr>
              <a:t>poor </a:t>
            </a:r>
            <a:r>
              <a:rPr lang="en-US" b="0" dirty="0" err="1">
                <a:latin typeface="Arial Rounded MT Bold" pitchFamily="34" charset="0"/>
              </a:rPr>
              <a:t>Leydig</a:t>
            </a:r>
            <a:r>
              <a:rPr lang="en-US" b="0" dirty="0">
                <a:latin typeface="Arial Rounded MT Bold" pitchFamily="34" charset="0"/>
              </a:rPr>
              <a:t> cell </a:t>
            </a:r>
            <a:r>
              <a:rPr lang="en-US" b="0" dirty="0" smtClean="0">
                <a:latin typeface="Arial Rounded MT Bold" pitchFamily="34" charset="0"/>
              </a:rPr>
              <a:t>function.</a:t>
            </a:r>
            <a:endParaRPr lang="en-US" b="0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0198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038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791200" cy="8385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Stress </a:t>
            </a:r>
            <a:r>
              <a:rPr lang="en-US" sz="2800" dirty="0">
                <a:latin typeface="Arial Rounded MT Bold" pitchFamily="34" charset="0"/>
              </a:rPr>
              <a:t>dosing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dirty="0">
                <a:latin typeface="Arial Rounded MT Bold" pitchFamily="34" charset="0"/>
              </a:rPr>
              <a:t>We recommend increasing the GC dosage of </a:t>
            </a:r>
            <a:r>
              <a:rPr lang="en-US" sz="2000" b="0" dirty="0" smtClean="0">
                <a:latin typeface="Arial Rounded MT Bold" pitchFamily="34" charset="0"/>
              </a:rPr>
              <a:t>CAH patients </a:t>
            </a:r>
            <a:r>
              <a:rPr lang="en-US" sz="2000" b="0" dirty="0">
                <a:latin typeface="Arial Rounded MT Bold" pitchFamily="34" charset="0"/>
              </a:rPr>
              <a:t>in situations such as febrile illness (&gt;38.5ºC</a:t>
            </a:r>
            <a:r>
              <a:rPr lang="en-US" sz="2000" b="0" dirty="0" smtClean="0">
                <a:latin typeface="Arial Rounded MT Bold" pitchFamily="34" charset="0"/>
              </a:rPr>
              <a:t>), gastroenteritis </a:t>
            </a:r>
            <a:r>
              <a:rPr lang="en-US" sz="2000" b="0" dirty="0">
                <a:latin typeface="Arial Rounded MT Bold" pitchFamily="34" charset="0"/>
              </a:rPr>
              <a:t>with dehydration, surgery accompanied </a:t>
            </a:r>
            <a:r>
              <a:rPr lang="en-US" sz="2000" b="0" dirty="0" smtClean="0">
                <a:latin typeface="Arial Rounded MT Bold" pitchFamily="34" charset="0"/>
              </a:rPr>
              <a:t>by general </a:t>
            </a:r>
            <a:r>
              <a:rPr lang="en-US" sz="2000" b="0" dirty="0">
                <a:latin typeface="Arial Rounded MT Bold" pitchFamily="34" charset="0"/>
              </a:rPr>
              <a:t>anesthesia, and major </a:t>
            </a:r>
            <a:r>
              <a:rPr lang="en-US" sz="2000" b="0" dirty="0" smtClean="0">
                <a:latin typeface="Arial Rounded MT Bold" pitchFamily="34" charset="0"/>
              </a:rPr>
              <a:t>trauma.(low)</a:t>
            </a:r>
          </a:p>
          <a:p>
            <a:pPr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we </a:t>
            </a:r>
            <a:r>
              <a:rPr lang="en-US" sz="2000" b="0" dirty="0">
                <a:latin typeface="Arial Rounded MT Bold" pitchFamily="34" charset="0"/>
              </a:rPr>
              <a:t>recommend against the use of increased </a:t>
            </a:r>
            <a:r>
              <a:rPr lang="en-US" sz="2000" b="0" dirty="0" smtClean="0">
                <a:latin typeface="Arial Rounded MT Bold" pitchFamily="34" charset="0"/>
              </a:rPr>
              <a:t>GC doses </a:t>
            </a:r>
            <a:r>
              <a:rPr lang="en-US" sz="2000" b="0" dirty="0">
                <a:latin typeface="Arial Rounded MT Bold" pitchFamily="34" charset="0"/>
              </a:rPr>
              <a:t>in mental and emotional stress and minor </a:t>
            </a:r>
            <a:r>
              <a:rPr lang="en-US" sz="2000" b="0" dirty="0" smtClean="0">
                <a:latin typeface="Arial Rounded MT Bold" pitchFamily="34" charset="0"/>
              </a:rPr>
              <a:t>illness and </a:t>
            </a:r>
            <a:r>
              <a:rPr lang="en-US" sz="2000" b="0" dirty="0">
                <a:latin typeface="Arial Rounded MT Bold" pitchFamily="34" charset="0"/>
              </a:rPr>
              <a:t>before physical </a:t>
            </a:r>
            <a:r>
              <a:rPr lang="en-US" sz="2000" b="0" dirty="0" smtClean="0">
                <a:latin typeface="Arial Rounded MT Bold" pitchFamily="34" charset="0"/>
              </a:rPr>
              <a:t>exercise.(very low)</a:t>
            </a:r>
          </a:p>
          <a:p>
            <a:pPr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 dirty="0">
                <a:latin typeface="Arial Rounded MT Bold" pitchFamily="34" charset="0"/>
              </a:rPr>
              <a:t>We recommend against the use of stress doses </a:t>
            </a:r>
            <a:r>
              <a:rPr lang="en-US" sz="2000" b="0" dirty="0" smtClean="0">
                <a:latin typeface="Arial Rounded MT Bold" pitchFamily="34" charset="0"/>
              </a:rPr>
              <a:t>of GC </a:t>
            </a:r>
            <a:r>
              <a:rPr lang="en-US" sz="2000" b="0" dirty="0">
                <a:latin typeface="Arial Rounded MT Bold" pitchFamily="34" charset="0"/>
              </a:rPr>
              <a:t>in patients with NCCAH unless their </a:t>
            </a:r>
            <a:r>
              <a:rPr lang="en-US" sz="2000" b="0" dirty="0" smtClean="0">
                <a:latin typeface="Arial Rounded MT Bold" pitchFamily="34" charset="0"/>
              </a:rPr>
              <a:t>adrenal function </a:t>
            </a:r>
            <a:r>
              <a:rPr lang="en-US" sz="2000" b="0" dirty="0">
                <a:latin typeface="Arial Rounded MT Bold" pitchFamily="34" charset="0"/>
              </a:rPr>
              <a:t>is suboptimal or </a:t>
            </a:r>
            <a:r>
              <a:rPr lang="en-US" sz="2000" b="0" dirty="0" err="1">
                <a:latin typeface="Arial Rounded MT Bold" pitchFamily="34" charset="0"/>
              </a:rPr>
              <a:t>iatrogenically</a:t>
            </a:r>
            <a:r>
              <a:rPr lang="en-US" sz="2000" b="0" dirty="0">
                <a:latin typeface="Arial Rounded MT Bold" pitchFamily="34" charset="0"/>
              </a:rPr>
              <a:t> </a:t>
            </a:r>
            <a:r>
              <a:rPr lang="en-US" sz="2000" b="0" dirty="0" smtClean="0">
                <a:latin typeface="Arial Rounded MT Bold" pitchFamily="34" charset="0"/>
              </a:rPr>
              <a:t>suppressed.(very low)</a:t>
            </a:r>
            <a:endParaRPr lang="en-US" sz="2000" b="0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28600" y="62452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  <a:endParaRPr lang="en-US" sz="1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Complications </a:t>
            </a:r>
            <a:r>
              <a:rPr lang="en-US" sz="2800" dirty="0">
                <a:latin typeface="Arial Rounded MT Bold" pitchFamily="34" charset="0"/>
              </a:rPr>
              <a:t>of 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0" dirty="0">
                <a:latin typeface="Arial Rounded MT Bold" pitchFamily="34" charset="0"/>
              </a:rPr>
              <a:t>We recommend close monitoring for </a:t>
            </a:r>
            <a:r>
              <a:rPr lang="en-US" sz="2400" b="0" dirty="0" smtClean="0">
                <a:latin typeface="Arial Rounded MT Bold" pitchFamily="34" charset="0"/>
              </a:rPr>
              <a:t>iatrogenic Cushing’s </a:t>
            </a:r>
            <a:r>
              <a:rPr lang="en-US" sz="2400" b="0" dirty="0">
                <a:latin typeface="Arial Rounded MT Bold" pitchFamily="34" charset="0"/>
              </a:rPr>
              <a:t>syndrome in all GC-treated patients </a:t>
            </a:r>
            <a:r>
              <a:rPr lang="en-US" sz="2400" b="0" dirty="0" smtClean="0">
                <a:latin typeface="Arial Rounded MT Bold" pitchFamily="34" charset="0"/>
              </a:rPr>
              <a:t>(low ).</a:t>
            </a:r>
          </a:p>
          <a:p>
            <a:pPr>
              <a:buFont typeface="Wingdings" pitchFamily="2" charset="2"/>
              <a:buChar char="ü"/>
            </a:pPr>
            <a:endParaRPr lang="en-US" sz="2400" b="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We </a:t>
            </a:r>
            <a:r>
              <a:rPr lang="en-US" sz="2400" b="0" dirty="0">
                <a:latin typeface="Arial Rounded MT Bold" pitchFamily="34" charset="0"/>
              </a:rPr>
              <a:t>suggest against the routine evaluation of </a:t>
            </a:r>
            <a:r>
              <a:rPr lang="en-US" sz="2400" b="0" dirty="0" smtClean="0">
                <a:latin typeface="Arial Rounded MT Bold" pitchFamily="34" charset="0"/>
              </a:rPr>
              <a:t>bone mineral </a:t>
            </a:r>
            <a:r>
              <a:rPr lang="en-US" sz="2400" b="0" dirty="0">
                <a:latin typeface="Arial Rounded MT Bold" pitchFamily="34" charset="0"/>
              </a:rPr>
              <a:t>density (BMD) in children </a:t>
            </a:r>
            <a:r>
              <a:rPr lang="en-US" sz="2400" b="0" dirty="0" smtClean="0">
                <a:latin typeface="Arial Rounded MT Bold" pitchFamily="34" charset="0"/>
              </a:rPr>
              <a:t>(very low ).</a:t>
            </a:r>
          </a:p>
          <a:p>
            <a:pPr>
              <a:buFont typeface="Wingdings" pitchFamily="2" charset="2"/>
              <a:buChar char="ü"/>
            </a:pPr>
            <a:endParaRPr lang="en-US" sz="2400" b="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 </a:t>
            </a:r>
            <a:r>
              <a:rPr lang="en-US" sz="2400" b="0" dirty="0">
                <a:latin typeface="Arial Rounded MT Bold" pitchFamily="34" charset="0"/>
              </a:rPr>
              <a:t>We suggest that adrenal imaging be reserved </a:t>
            </a:r>
            <a:r>
              <a:rPr lang="en-US" sz="2400" b="0" dirty="0" smtClean="0">
                <a:latin typeface="Arial Rounded MT Bold" pitchFamily="34" charset="0"/>
              </a:rPr>
              <a:t>for those </a:t>
            </a:r>
            <a:r>
              <a:rPr lang="en-US" sz="2400" b="0" dirty="0">
                <a:latin typeface="Arial Rounded MT Bold" pitchFamily="34" charset="0"/>
              </a:rPr>
              <a:t>patients who have an atypical clinical </a:t>
            </a:r>
            <a:r>
              <a:rPr lang="en-US" sz="2400" b="0" dirty="0" smtClean="0">
                <a:latin typeface="Arial Rounded MT Bold" pitchFamily="34" charset="0"/>
              </a:rPr>
              <a:t>or biochemical course(very low)</a:t>
            </a:r>
          </a:p>
          <a:p>
            <a:pPr>
              <a:buFont typeface="Wingdings" pitchFamily="2" charset="2"/>
              <a:buChar char="ü"/>
            </a:pPr>
            <a:endParaRPr lang="en-US" sz="24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latin typeface="Arial Rounded MT Bold" pitchFamily="34" charset="0"/>
              </a:rPr>
              <a:t>The prevalence of testicular adrenal rests in boys </a:t>
            </a:r>
            <a:r>
              <a:rPr lang="en-US" sz="2400" b="0" dirty="0" smtClean="0">
                <a:latin typeface="Arial Rounded MT Bold" pitchFamily="34" charset="0"/>
              </a:rPr>
              <a:t>with classic </a:t>
            </a:r>
            <a:r>
              <a:rPr lang="en-US" sz="2400" b="0" dirty="0">
                <a:latin typeface="Arial Rounded MT Bold" pitchFamily="34" charset="0"/>
              </a:rPr>
              <a:t>CAH aged 2–18 </a:t>
            </a:r>
            <a:r>
              <a:rPr lang="en-US" sz="2400" b="0" dirty="0" smtClean="0">
                <a:latin typeface="Arial Rounded MT Bold" pitchFamily="34" charset="0"/>
              </a:rPr>
              <a:t>year </a:t>
            </a:r>
            <a:r>
              <a:rPr lang="en-US" sz="2400" b="0" dirty="0">
                <a:latin typeface="Arial Rounded MT Bold" pitchFamily="34" charset="0"/>
              </a:rPr>
              <a:t>varies from </a:t>
            </a:r>
            <a:r>
              <a:rPr lang="en-US" sz="2400" b="0" dirty="0" smtClean="0">
                <a:latin typeface="Arial Rounded MT Bold" pitchFamily="34" charset="0"/>
              </a:rPr>
              <a:t>21-28%.</a:t>
            </a:r>
          </a:p>
          <a:p>
            <a:pPr>
              <a:buFont typeface="Wingdings" pitchFamily="2" charset="2"/>
              <a:buChar char="ü"/>
            </a:pPr>
            <a:endParaRPr lang="en-US" sz="2400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Testicular </a:t>
            </a:r>
            <a:r>
              <a:rPr lang="en-US" sz="2400" b="0" dirty="0">
                <a:latin typeface="Arial Rounded MT Bold" pitchFamily="34" charset="0"/>
              </a:rPr>
              <a:t>masses in boys with </a:t>
            </a:r>
            <a:r>
              <a:rPr lang="en-US" sz="2400" b="0" dirty="0" smtClean="0">
                <a:latin typeface="Arial Rounded MT Bold" pitchFamily="34" charset="0"/>
              </a:rPr>
              <a:t>classic CAH </a:t>
            </a:r>
            <a:r>
              <a:rPr lang="en-US" sz="2400" b="0" dirty="0">
                <a:latin typeface="Arial Rounded MT Bold" pitchFamily="34" charset="0"/>
              </a:rPr>
              <a:t>are usually bilateral and smaller than 2 cm </a:t>
            </a:r>
            <a:r>
              <a:rPr lang="en-US" sz="2400" b="0" dirty="0" smtClean="0">
                <a:latin typeface="Arial Rounded MT Bold" pitchFamily="34" charset="0"/>
              </a:rPr>
              <a:t>in diameter </a:t>
            </a:r>
            <a:r>
              <a:rPr lang="en-US" sz="2400" b="0" dirty="0">
                <a:latin typeface="Arial Rounded MT Bold" pitchFamily="34" charset="0"/>
              </a:rPr>
              <a:t>and therefore not palpable but </a:t>
            </a:r>
            <a:r>
              <a:rPr lang="en-US" sz="2400" b="0" dirty="0" smtClean="0">
                <a:latin typeface="Arial Rounded MT Bold" pitchFamily="34" charset="0"/>
              </a:rPr>
              <a:t>detectable by </a:t>
            </a:r>
            <a:r>
              <a:rPr lang="en-US" sz="2400" b="0" dirty="0">
                <a:latin typeface="Arial Rounded MT Bold" pitchFamily="34" charset="0"/>
              </a:rPr>
              <a:t>ultrasound (US</a:t>
            </a:r>
            <a:r>
              <a:rPr lang="en-US" sz="2400" b="0" dirty="0" smtClean="0">
                <a:latin typeface="Arial Rounded MT Bold" pitchFamily="34" charset="0"/>
              </a:rPr>
              <a:t>).</a:t>
            </a:r>
            <a:endParaRPr lang="en-US" sz="2400" b="0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1722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24208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745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Children with CAH have a higher </a:t>
            </a:r>
            <a:r>
              <a:rPr lang="en-US" b="0" dirty="0" smtClean="0">
                <a:latin typeface="Arial Rounded MT Bold" pitchFamily="34" charset="0"/>
              </a:rPr>
              <a:t>BMI</a:t>
            </a:r>
            <a:r>
              <a:rPr lang="en-US" b="0" dirty="0">
                <a:latin typeface="Arial Rounded MT Bold" pitchFamily="34" charset="0"/>
              </a:rPr>
              <a:t> </a:t>
            </a:r>
            <a:r>
              <a:rPr lang="en-US" b="0" dirty="0" smtClean="0">
                <a:latin typeface="Arial Rounded MT Bold" pitchFamily="34" charset="0"/>
              </a:rPr>
              <a:t>than </a:t>
            </a:r>
            <a:r>
              <a:rPr lang="en-US" b="0" dirty="0">
                <a:latin typeface="Arial Rounded MT Bold" pitchFamily="34" charset="0"/>
              </a:rPr>
              <a:t>do controls due to increased fat </a:t>
            </a:r>
            <a:r>
              <a:rPr lang="en-US" b="0" dirty="0" smtClean="0">
                <a:latin typeface="Arial Rounded MT Bold" pitchFamily="34" charset="0"/>
              </a:rPr>
              <a:t>mass Approximately half </a:t>
            </a:r>
            <a:r>
              <a:rPr lang="en-US" b="0" dirty="0">
                <a:latin typeface="Arial Rounded MT Bold" pitchFamily="34" charset="0"/>
              </a:rPr>
              <a:t>are overweight, and 16-25% are </a:t>
            </a:r>
            <a:r>
              <a:rPr lang="en-US" b="0" dirty="0" smtClean="0">
                <a:latin typeface="Arial Rounded MT Bold" pitchFamily="34" charset="0"/>
              </a:rPr>
              <a:t>obese.</a:t>
            </a:r>
          </a:p>
          <a:p>
            <a:pPr algn="just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Hypertension </a:t>
            </a:r>
            <a:r>
              <a:rPr lang="en-US" b="0" dirty="0">
                <a:latin typeface="Arial Rounded MT Bold" pitchFamily="34" charset="0"/>
              </a:rPr>
              <a:t>is more prevalent in children </a:t>
            </a:r>
            <a:r>
              <a:rPr lang="en-US" b="0" dirty="0" smtClean="0">
                <a:latin typeface="Arial Rounded MT Bold" pitchFamily="34" charset="0"/>
              </a:rPr>
              <a:t>with classic </a:t>
            </a:r>
            <a:r>
              <a:rPr lang="en-US" b="0" dirty="0">
                <a:latin typeface="Arial Rounded MT Bold" pitchFamily="34" charset="0"/>
              </a:rPr>
              <a:t>CAH than in the general population, </a:t>
            </a:r>
            <a:r>
              <a:rPr lang="en-US" b="0" dirty="0" smtClean="0">
                <a:latin typeface="Arial Rounded MT Bold" pitchFamily="34" charset="0"/>
              </a:rPr>
              <a:t>and systolic BP was </a:t>
            </a:r>
            <a:r>
              <a:rPr lang="en-US" b="0" dirty="0">
                <a:latin typeface="Arial Rounded MT Bold" pitchFamily="34" charset="0"/>
              </a:rPr>
              <a:t>related </a:t>
            </a:r>
            <a:r>
              <a:rPr lang="en-US" b="0" dirty="0" smtClean="0">
                <a:latin typeface="Arial Rounded MT Bold" pitchFamily="34" charset="0"/>
              </a:rPr>
              <a:t>to BMI independent </a:t>
            </a:r>
            <a:r>
              <a:rPr lang="en-US" b="0" dirty="0">
                <a:latin typeface="Arial Rounded MT Bold" pitchFamily="34" charset="0"/>
              </a:rPr>
              <a:t>of GC or MC </a:t>
            </a:r>
            <a:r>
              <a:rPr lang="en-US" b="0" dirty="0" smtClean="0">
                <a:latin typeface="Arial Rounded MT Bold" pitchFamily="34" charset="0"/>
              </a:rPr>
              <a:t>therapy.</a:t>
            </a:r>
            <a:r>
              <a:rPr lang="en-US" b="0" dirty="0">
                <a:latin typeface="Arial Rounded MT Bold" pitchFamily="34" charset="0"/>
              </a:rPr>
              <a:t> </a:t>
            </a:r>
            <a:endParaRPr lang="en-US" b="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Overtreatment </a:t>
            </a:r>
            <a:r>
              <a:rPr lang="en-US" b="0" dirty="0">
                <a:latin typeface="Arial Rounded MT Bold" pitchFamily="34" charset="0"/>
              </a:rPr>
              <a:t>with GCs may lead to osteoporosis Gestational diabetes was increased among CAH </a:t>
            </a:r>
            <a:r>
              <a:rPr lang="en-US" b="0" dirty="0" smtClean="0">
                <a:latin typeface="Arial Rounded MT Bold" pitchFamily="34" charset="0"/>
              </a:rPr>
              <a:t>women</a:t>
            </a:r>
          </a:p>
          <a:p>
            <a:pPr algn="just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We </a:t>
            </a:r>
            <a:r>
              <a:rPr lang="en-US" b="0" dirty="0">
                <a:latin typeface="Arial Rounded MT Bold" pitchFamily="34" charset="0"/>
              </a:rPr>
              <a:t>suggest that bilateral </a:t>
            </a:r>
            <a:r>
              <a:rPr lang="en-US" b="0" dirty="0" smtClean="0">
                <a:latin typeface="Arial Rounded MT Bold" pitchFamily="34" charset="0"/>
              </a:rPr>
              <a:t> </a:t>
            </a:r>
            <a:r>
              <a:rPr lang="en-US" b="0" dirty="0" err="1" smtClean="0">
                <a:latin typeface="Arial Rounded MT Bold" pitchFamily="34" charset="0"/>
              </a:rPr>
              <a:t>adrenalectomy</a:t>
            </a:r>
            <a:r>
              <a:rPr lang="en-US" b="0" dirty="0" smtClean="0">
                <a:latin typeface="Arial Rounded MT Bold" pitchFamily="34" charset="0"/>
              </a:rPr>
              <a:t> be considered </a:t>
            </a:r>
            <a:r>
              <a:rPr lang="en-US" b="0" dirty="0">
                <a:latin typeface="Arial Rounded MT Bold" pitchFamily="34" charset="0"/>
              </a:rPr>
              <a:t>only in select cases that have failed </a:t>
            </a:r>
            <a:r>
              <a:rPr lang="en-US" b="0" dirty="0" smtClean="0">
                <a:latin typeface="Arial Rounded MT Bold" pitchFamily="34" charset="0"/>
              </a:rPr>
              <a:t>medical therapy</a:t>
            </a:r>
            <a:r>
              <a:rPr lang="en-US" b="0" dirty="0">
                <a:latin typeface="Arial Rounded MT Bold" pitchFamily="34" charset="0"/>
              </a:rPr>
              <a:t>, especially in rare cases of adult </a:t>
            </a:r>
            <a:r>
              <a:rPr lang="en-US" b="0" dirty="0" smtClean="0">
                <a:latin typeface="Arial Rounded MT Bold" pitchFamily="34" charset="0"/>
              </a:rPr>
              <a:t>females with </a:t>
            </a:r>
            <a:r>
              <a:rPr lang="en-US" b="0" dirty="0">
                <a:latin typeface="Arial Rounded MT Bold" pitchFamily="34" charset="0"/>
              </a:rPr>
              <a:t>salt-wasting CAH and </a:t>
            </a:r>
            <a:r>
              <a:rPr lang="en-US" b="0" dirty="0" smtClean="0">
                <a:latin typeface="Arial Rounded MT Bold" pitchFamily="34" charset="0"/>
              </a:rPr>
              <a:t>infertility.</a:t>
            </a:r>
            <a:r>
              <a:rPr lang="en-US" b="0" dirty="0">
                <a:latin typeface="Arial Rounded MT Bold" pitchFamily="34" charset="0"/>
              </a:rPr>
              <a:t> </a:t>
            </a:r>
            <a:endParaRPr lang="en-US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If </a:t>
            </a:r>
            <a:r>
              <a:rPr lang="en-US" b="0" dirty="0">
                <a:latin typeface="Arial Rounded MT Bold" pitchFamily="34" charset="0"/>
              </a:rPr>
              <a:t>fertility is desired </a:t>
            </a:r>
            <a:r>
              <a:rPr lang="en-US" b="0" dirty="0" smtClean="0">
                <a:latin typeface="Arial Rounded MT Bold" pitchFamily="34" charset="0"/>
              </a:rPr>
              <a:t>and  </a:t>
            </a:r>
            <a:r>
              <a:rPr lang="en-US" b="0" dirty="0" err="1">
                <a:latin typeface="Arial Rounded MT Bold" pitchFamily="34" charset="0"/>
              </a:rPr>
              <a:t>adrenalectomy</a:t>
            </a:r>
            <a:r>
              <a:rPr lang="en-US" b="0" dirty="0">
                <a:latin typeface="Arial Rounded MT Bold" pitchFamily="34" charset="0"/>
              </a:rPr>
              <a:t> is not </a:t>
            </a:r>
            <a:r>
              <a:rPr lang="en-US" b="0" dirty="0" smtClean="0">
                <a:latin typeface="Arial Rounded MT Bold" pitchFamily="34" charset="0"/>
              </a:rPr>
              <a:t>an option </a:t>
            </a:r>
            <a:r>
              <a:rPr lang="en-US" b="0" dirty="0" err="1" smtClean="0">
                <a:latin typeface="Arial Rounded MT Bold" pitchFamily="34" charset="0"/>
              </a:rPr>
              <a:t>hyperandrogenism</a:t>
            </a:r>
            <a:r>
              <a:rPr lang="en-US" b="0" dirty="0" smtClean="0">
                <a:latin typeface="Arial Rounded MT Bold" pitchFamily="34" charset="0"/>
              </a:rPr>
              <a:t> </a:t>
            </a:r>
            <a:r>
              <a:rPr lang="en-US" b="0" dirty="0">
                <a:latin typeface="Arial Rounded MT Bold" pitchFamily="34" charset="0"/>
              </a:rPr>
              <a:t>can be overridden </a:t>
            </a:r>
            <a:r>
              <a:rPr lang="en-US" b="0" dirty="0" smtClean="0">
                <a:latin typeface="Arial Rounded MT Bold" pitchFamily="34" charset="0"/>
              </a:rPr>
              <a:t>by clomiphene </a:t>
            </a:r>
            <a:r>
              <a:rPr lang="en-US" b="0" dirty="0">
                <a:latin typeface="Arial Rounded MT Bold" pitchFamily="34" charset="0"/>
              </a:rPr>
              <a:t>or </a:t>
            </a:r>
            <a:r>
              <a:rPr lang="en-US" b="0" dirty="0" err="1">
                <a:latin typeface="Arial Rounded MT Bold" pitchFamily="34" charset="0"/>
              </a:rPr>
              <a:t>GnRH</a:t>
            </a:r>
            <a:r>
              <a:rPr lang="en-US" b="0" dirty="0">
                <a:latin typeface="Arial Rounded MT Bold" pitchFamily="34" charset="0"/>
              </a:rPr>
              <a:t> ovarian </a:t>
            </a:r>
            <a:r>
              <a:rPr lang="en-US" b="0" dirty="0" smtClean="0">
                <a:latin typeface="Arial Rounded MT Bold" pitchFamily="34" charset="0"/>
              </a:rPr>
              <a:t>stimulation.</a:t>
            </a:r>
          </a:p>
          <a:p>
            <a:pPr>
              <a:buFont typeface="Wingdings" pitchFamily="2" charset="2"/>
              <a:buChar char="ü"/>
            </a:pPr>
            <a:endParaRPr lang="en-US" sz="18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1722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27707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791200" cy="6861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Genetic </a:t>
            </a:r>
            <a:r>
              <a:rPr lang="en-US" sz="2800" dirty="0">
                <a:latin typeface="Arial Rounded MT Bold" pitchFamily="34" charset="0"/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983163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 Rounded MT Bold" pitchFamily="34" charset="0"/>
              </a:rPr>
              <a:t>We recommend that genetic counseling be </a:t>
            </a:r>
            <a:r>
              <a:rPr lang="en-US" b="0" dirty="0" smtClean="0">
                <a:latin typeface="Arial Rounded MT Bold" pitchFamily="34" charset="0"/>
              </a:rPr>
              <a:t>given to </a:t>
            </a:r>
            <a:r>
              <a:rPr lang="en-US" b="0" dirty="0">
                <a:latin typeface="Arial Rounded MT Bold" pitchFamily="34" charset="0"/>
              </a:rPr>
              <a:t>parents at birth of a CAH child and to </a:t>
            </a:r>
            <a:r>
              <a:rPr lang="en-US" b="0" dirty="0" smtClean="0">
                <a:latin typeface="Arial Rounded MT Bold" pitchFamily="34" charset="0"/>
              </a:rPr>
              <a:t>adolescents at </a:t>
            </a:r>
            <a:r>
              <a:rPr lang="en-US" b="0" dirty="0">
                <a:latin typeface="Arial Rounded MT Bold" pitchFamily="34" charset="0"/>
              </a:rPr>
              <a:t>the transition to adult </a:t>
            </a:r>
            <a:r>
              <a:rPr lang="en-US" b="0" dirty="0" smtClean="0">
                <a:latin typeface="Arial Rounded MT Bold" pitchFamily="34" charset="0"/>
              </a:rPr>
              <a:t>care(very low)</a:t>
            </a:r>
          </a:p>
          <a:p>
            <a:endParaRPr lang="en-US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classical CAH incidence </a:t>
            </a:r>
            <a:r>
              <a:rPr lang="en-US" b="0" dirty="0">
                <a:latin typeface="Arial Rounded MT Bold" pitchFamily="34" charset="0"/>
              </a:rPr>
              <a:t>of </a:t>
            </a:r>
            <a:r>
              <a:rPr lang="en-US" b="0" dirty="0" smtClean="0">
                <a:latin typeface="Arial Rounded MT Bold" pitchFamily="34" charset="0"/>
              </a:rPr>
              <a:t>1:10,000–1:20,000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incidence of </a:t>
            </a:r>
            <a:r>
              <a:rPr lang="en-US" b="0" dirty="0">
                <a:latin typeface="Arial Rounded MT Bold" pitchFamily="34" charset="0"/>
              </a:rPr>
              <a:t>carriers in the general population is </a:t>
            </a:r>
            <a:r>
              <a:rPr lang="en-US" b="0" dirty="0" smtClean="0">
                <a:latin typeface="Arial Rounded MT Bold" pitchFamily="34" charset="0"/>
              </a:rPr>
              <a:t>1:50–1:71. Using </a:t>
            </a:r>
            <a:r>
              <a:rPr lang="en-US" b="0" dirty="0">
                <a:latin typeface="Arial Rounded MT Bold" pitchFamily="34" charset="0"/>
              </a:rPr>
              <a:t>a median value of </a:t>
            </a:r>
            <a:r>
              <a:rPr lang="en-US" b="0" dirty="0" smtClean="0">
                <a:latin typeface="Arial Rounded MT Bold" pitchFamily="34" charset="0"/>
              </a:rPr>
              <a:t>1:60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a patient with classic CAH would have a one in 120 probability of having a child with classic CAH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the NCCAH parent has </a:t>
            </a:r>
            <a:r>
              <a:rPr lang="en-US" b="0" dirty="0">
                <a:latin typeface="Arial Rounded MT Bold" pitchFamily="34" charset="0"/>
              </a:rPr>
              <a:t>a one in 240 risk of having a child with </a:t>
            </a:r>
            <a:r>
              <a:rPr lang="en-US" b="0" dirty="0" smtClean="0">
                <a:latin typeface="Arial Rounded MT Bold" pitchFamily="34" charset="0"/>
              </a:rPr>
              <a:t>classic CAH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7150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4721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6861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Counseling </a:t>
            </a:r>
            <a:r>
              <a:rPr lang="en-US" sz="3200" dirty="0">
                <a:latin typeface="Arial Rounded MT Bold" pitchFamily="34" charset="0"/>
              </a:rPr>
              <a:t>about 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1054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Testicular </a:t>
            </a:r>
            <a:r>
              <a:rPr lang="en-US" b="0" dirty="0">
                <a:latin typeface="Arial Rounded MT Bold" pitchFamily="34" charset="0"/>
              </a:rPr>
              <a:t>adrenal rest tumors increase with age </a:t>
            </a:r>
            <a:r>
              <a:rPr lang="en-US" b="0" dirty="0" smtClean="0">
                <a:latin typeface="Arial Rounded MT Bold" pitchFamily="34" charset="0"/>
              </a:rPr>
              <a:t>in CAH</a:t>
            </a:r>
            <a:r>
              <a:rPr lang="en-US" b="0" dirty="0">
                <a:latin typeface="Arial Rounded MT Bold" pitchFamily="34" charset="0"/>
              </a:rPr>
              <a:t>, impairing </a:t>
            </a:r>
            <a:r>
              <a:rPr lang="en-US" b="0" dirty="0" smtClean="0">
                <a:latin typeface="Arial Rounded MT Bold" pitchFamily="34" charset="0"/>
              </a:rPr>
              <a:t>fertility.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Undetected adrenal </a:t>
            </a:r>
            <a:r>
              <a:rPr lang="en-US" b="0" dirty="0">
                <a:latin typeface="Arial Rounded MT Bold" pitchFamily="34" charset="0"/>
              </a:rPr>
              <a:t>rest tumors may obstruct the </a:t>
            </a:r>
            <a:r>
              <a:rPr lang="en-US" b="0" dirty="0" smtClean="0">
                <a:latin typeface="Arial Rounded MT Bold" pitchFamily="34" charset="0"/>
              </a:rPr>
              <a:t>seminiferous tubules</a:t>
            </a:r>
            <a:r>
              <a:rPr lang="en-US" b="0" dirty="0">
                <a:latin typeface="Arial Rounded MT Bold" pitchFamily="34" charset="0"/>
              </a:rPr>
              <a:t>, causing secondary gonadal dysfunction </a:t>
            </a:r>
            <a:r>
              <a:rPr lang="en-US" b="0" dirty="0" smtClean="0">
                <a:latin typeface="Arial Rounded MT Bold" pitchFamily="34" charset="0"/>
              </a:rPr>
              <a:t>and infertility.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 Fertility may be impaired by suppression of gonadotropin secretion by adrenal steroids if adequate doses of GCs are not given.</a:t>
            </a:r>
            <a:r>
              <a:rPr lang="en-US" b="0" dirty="0">
                <a:latin typeface="Arial Rounded MT Bold" pitchFamily="34" charset="0"/>
              </a:rPr>
              <a:t> </a:t>
            </a:r>
            <a:endParaRPr lang="en-US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Obstetricians should be aware </a:t>
            </a:r>
            <a:r>
              <a:rPr lang="en-US" b="0" dirty="0" smtClean="0">
                <a:latin typeface="Arial Rounded MT Bold" pitchFamily="34" charset="0"/>
              </a:rPr>
              <a:t>that despite </a:t>
            </a:r>
            <a:r>
              <a:rPr lang="en-US" b="0" dirty="0">
                <a:latin typeface="Arial Rounded MT Bold" pitchFamily="34" charset="0"/>
              </a:rPr>
              <a:t>an apparent normal pregnancy rate of </a:t>
            </a:r>
            <a:r>
              <a:rPr lang="en-US" b="0" dirty="0" smtClean="0">
                <a:latin typeface="Arial Rounded MT Bold" pitchFamily="34" charset="0"/>
              </a:rPr>
              <a:t>about 90%, classic CAH women have low fecundity</a:t>
            </a:r>
          </a:p>
          <a:p>
            <a:r>
              <a:rPr lang="en-US" b="0" dirty="0" smtClean="0">
                <a:latin typeface="Arial Rounded MT Bold" pitchFamily="34" charset="0"/>
              </a:rPr>
              <a:t>     (</a:t>
            </a:r>
            <a:r>
              <a:rPr lang="en-US" b="0" dirty="0">
                <a:latin typeface="Arial Rounded MT Bold" pitchFamily="34" charset="0"/>
              </a:rPr>
              <a:t>0.25 live births per woman vs. 1.8 in the </a:t>
            </a:r>
            <a:r>
              <a:rPr lang="en-US" b="0" dirty="0" smtClean="0">
                <a:latin typeface="Arial Rounded MT Bold" pitchFamily="34" charset="0"/>
              </a:rPr>
              <a:t>general population)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Psychosocial </a:t>
            </a:r>
            <a:r>
              <a:rPr lang="en-US" b="0" dirty="0" smtClean="0">
                <a:latin typeface="Arial Rounded MT Bold" pitchFamily="34" charset="0"/>
              </a:rPr>
              <a:t>factors may </a:t>
            </a:r>
            <a:r>
              <a:rPr lang="en-US" b="0" dirty="0">
                <a:latin typeface="Arial Rounded MT Bold" pitchFamily="34" charset="0"/>
              </a:rPr>
              <a:t>also play a </a:t>
            </a:r>
            <a:r>
              <a:rPr lang="en-US" b="0" dirty="0" smtClean="0">
                <a:latin typeface="Arial Rounded MT Bold" pitchFamily="34" charset="0"/>
              </a:rPr>
              <a:t>role.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800" b="0" dirty="0">
              <a:latin typeface="Arial Rounded MT Bold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2484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3211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105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0" dirty="0">
                <a:latin typeface="Arial Rounded MT Bold" pitchFamily="34" charset="0"/>
              </a:rPr>
              <a:t>Pregnancy and delivery rates were significantly </a:t>
            </a:r>
            <a:r>
              <a:rPr lang="en-US" sz="2000" b="0" dirty="0" smtClean="0">
                <a:latin typeface="Arial Rounded MT Bold" pitchFamily="34" charset="0"/>
              </a:rPr>
              <a:t>lower in </a:t>
            </a:r>
            <a:r>
              <a:rPr lang="en-US" sz="2000" b="0" dirty="0">
                <a:latin typeface="Arial Rounded MT Bold" pitchFamily="34" charset="0"/>
              </a:rPr>
              <a:t>62 women with CAH (ages 18–63), despite </a:t>
            </a:r>
            <a:r>
              <a:rPr lang="en-US" sz="2000" b="0" dirty="0" smtClean="0">
                <a:latin typeface="Arial Rounded MT Bold" pitchFamily="34" charset="0"/>
              </a:rPr>
              <a:t>fertility treatments 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Only </a:t>
            </a:r>
            <a:r>
              <a:rPr lang="en-US" sz="2000" b="0" dirty="0">
                <a:latin typeface="Arial Rounded MT Bold" pitchFamily="34" charset="0"/>
              </a:rPr>
              <a:t>30% of the women with </a:t>
            </a:r>
            <a:r>
              <a:rPr lang="en-US" sz="2000" b="0" dirty="0" smtClean="0">
                <a:latin typeface="Arial Rounded MT Bold" pitchFamily="34" charset="0"/>
              </a:rPr>
              <a:t>CAH had </a:t>
            </a:r>
            <a:r>
              <a:rPr lang="en-US" sz="2000" b="0" dirty="0">
                <a:latin typeface="Arial Rounded MT Bold" pitchFamily="34" charset="0"/>
              </a:rPr>
              <a:t>ever tried to become pregnant, as compared </a:t>
            </a:r>
            <a:r>
              <a:rPr lang="en-US" sz="2000" b="0" dirty="0" smtClean="0">
                <a:latin typeface="Arial Rounded MT Bold" pitchFamily="34" charset="0"/>
              </a:rPr>
              <a:t>with 66</a:t>
            </a:r>
            <a:r>
              <a:rPr lang="en-US" sz="2000" b="0" dirty="0">
                <a:latin typeface="Arial Rounded MT Bold" pitchFamily="34" charset="0"/>
              </a:rPr>
              <a:t>% of controls. </a:t>
            </a: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The </a:t>
            </a:r>
            <a:r>
              <a:rPr lang="en-US" sz="2000" b="0" dirty="0">
                <a:latin typeface="Arial Rounded MT Bold" pitchFamily="34" charset="0"/>
              </a:rPr>
              <a:t>number of children born </a:t>
            </a:r>
            <a:r>
              <a:rPr lang="en-US" sz="2000" b="0" dirty="0" smtClean="0">
                <a:latin typeface="Arial Rounded MT Bold" pitchFamily="34" charset="0"/>
              </a:rPr>
              <a:t>to CAH </a:t>
            </a:r>
            <a:r>
              <a:rPr lang="en-US" sz="2000" b="0" dirty="0">
                <a:latin typeface="Arial Rounded MT Bold" pitchFamily="34" charset="0"/>
              </a:rPr>
              <a:t>women correlated with CAH genotype; three </a:t>
            </a:r>
            <a:r>
              <a:rPr lang="en-US" sz="2000" b="0" dirty="0" smtClean="0">
                <a:latin typeface="Arial Rounded MT Bold" pitchFamily="34" charset="0"/>
              </a:rPr>
              <a:t>of six </a:t>
            </a:r>
            <a:r>
              <a:rPr lang="en-US" sz="2000" b="0" dirty="0">
                <a:latin typeface="Arial Rounded MT Bold" pitchFamily="34" charset="0"/>
              </a:rPr>
              <a:t>women with </a:t>
            </a:r>
            <a:r>
              <a:rPr lang="en-US" sz="2000" b="0" dirty="0" smtClean="0">
                <a:latin typeface="Arial Rounded MT Bold" pitchFamily="34" charset="0"/>
              </a:rPr>
              <a:t>NCCAH </a:t>
            </a:r>
            <a:r>
              <a:rPr lang="en-US" sz="2000" b="0" dirty="0">
                <a:latin typeface="Arial Rounded MT Bold" pitchFamily="34" charset="0"/>
              </a:rPr>
              <a:t>had children, and nine </a:t>
            </a:r>
            <a:r>
              <a:rPr lang="en-US" sz="2000" b="0" dirty="0" smtClean="0">
                <a:latin typeface="Arial Rounded MT Bold" pitchFamily="34" charset="0"/>
              </a:rPr>
              <a:t>of 27 </a:t>
            </a:r>
            <a:r>
              <a:rPr lang="en-US" sz="2000" b="0" dirty="0">
                <a:latin typeface="Arial Rounded MT Bold" pitchFamily="34" charset="0"/>
              </a:rPr>
              <a:t>women with simple </a:t>
            </a:r>
            <a:r>
              <a:rPr lang="en-US" sz="2000" b="0" dirty="0" err="1">
                <a:latin typeface="Arial Rounded MT Bold" pitchFamily="34" charset="0"/>
              </a:rPr>
              <a:t>virilizing</a:t>
            </a:r>
            <a:r>
              <a:rPr lang="en-US" sz="2000" b="0" dirty="0">
                <a:latin typeface="Arial Rounded MT Bold" pitchFamily="34" charset="0"/>
              </a:rPr>
              <a:t> CAH had </a:t>
            </a:r>
            <a:r>
              <a:rPr lang="en-US" sz="2000" b="0" dirty="0" smtClean="0">
                <a:latin typeface="Arial Rounded MT Bold" pitchFamily="34" charset="0"/>
              </a:rPr>
              <a:t>children, but </a:t>
            </a:r>
            <a:r>
              <a:rPr lang="en-US" sz="2000" b="0" dirty="0">
                <a:latin typeface="Arial Rounded MT Bold" pitchFamily="34" charset="0"/>
              </a:rPr>
              <a:t>only two of 29 women with salt-wasting CAH </a:t>
            </a:r>
            <a:r>
              <a:rPr lang="en-US" sz="2000" b="0" dirty="0" smtClean="0">
                <a:latin typeface="Arial Rounded MT Bold" pitchFamily="34" charset="0"/>
              </a:rPr>
              <a:t>had children</a:t>
            </a:r>
            <a:r>
              <a:rPr lang="en-US" sz="2000" b="0" dirty="0">
                <a:latin typeface="Arial Rounded MT Bold" pitchFamily="34" charset="0"/>
              </a:rPr>
              <a:t>. </a:t>
            </a: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b="0" dirty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an </a:t>
            </a:r>
            <a:r>
              <a:rPr lang="en-US" sz="2000" b="0" dirty="0">
                <a:latin typeface="Arial Rounded MT Bold" pitchFamily="34" charset="0"/>
              </a:rPr>
              <a:t>unexplained 2:1 female to </a:t>
            </a:r>
            <a:r>
              <a:rPr lang="en-US" sz="2000" b="0" dirty="0" smtClean="0">
                <a:latin typeface="Arial Rounded MT Bold" pitchFamily="34" charset="0"/>
              </a:rPr>
              <a:t>male ratio </a:t>
            </a:r>
            <a:r>
              <a:rPr lang="en-US" sz="2000" b="0" dirty="0">
                <a:latin typeface="Arial Rounded MT Bold" pitchFamily="34" charset="0"/>
              </a:rPr>
              <a:t>for offspring of CAH women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58674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3599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Agenda: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Introduction</a:t>
            </a:r>
          </a:p>
          <a:p>
            <a:r>
              <a:rPr lang="en-US" dirty="0" smtClean="0">
                <a:latin typeface="Arial Rounded MT Bold" pitchFamily="34" charset="0"/>
              </a:rPr>
              <a:t>Diagnosis </a:t>
            </a:r>
            <a:r>
              <a:rPr lang="en-US" dirty="0">
                <a:latin typeface="Arial Rounded MT Bold" pitchFamily="34" charset="0"/>
              </a:rPr>
              <a:t>of NCCAH/CAH after </a:t>
            </a:r>
            <a:r>
              <a:rPr lang="en-US" dirty="0" smtClean="0">
                <a:latin typeface="Arial Rounded MT Bold" pitchFamily="34" charset="0"/>
              </a:rPr>
              <a:t>Infancy</a:t>
            </a:r>
          </a:p>
          <a:p>
            <a:r>
              <a:rPr lang="en-US" dirty="0" smtClean="0">
                <a:latin typeface="Arial Rounded MT Bold" pitchFamily="34" charset="0"/>
              </a:rPr>
              <a:t>Treatment </a:t>
            </a:r>
            <a:r>
              <a:rPr lang="en-US" dirty="0">
                <a:latin typeface="Arial Rounded MT Bold" pitchFamily="34" charset="0"/>
              </a:rPr>
              <a:t>in </a:t>
            </a:r>
            <a:r>
              <a:rPr lang="en-US" dirty="0" smtClean="0">
                <a:latin typeface="Arial Rounded MT Bold" pitchFamily="34" charset="0"/>
              </a:rPr>
              <a:t>CAH</a:t>
            </a:r>
          </a:p>
          <a:p>
            <a:r>
              <a:rPr lang="en-US" dirty="0" smtClean="0">
                <a:latin typeface="Arial Rounded MT Bold" pitchFamily="34" charset="0"/>
              </a:rPr>
              <a:t>Monitoring of treatment</a:t>
            </a:r>
          </a:p>
          <a:p>
            <a:r>
              <a:rPr lang="en-US" dirty="0">
                <a:latin typeface="Arial Rounded MT Bold" pitchFamily="34" charset="0"/>
              </a:rPr>
              <a:t>Stress </a:t>
            </a:r>
            <a:r>
              <a:rPr lang="en-US" dirty="0" smtClean="0">
                <a:latin typeface="Arial Rounded MT Bold" pitchFamily="34" charset="0"/>
              </a:rPr>
              <a:t>dosing</a:t>
            </a:r>
          </a:p>
          <a:p>
            <a:r>
              <a:rPr lang="en-US" dirty="0" smtClean="0">
                <a:latin typeface="Arial Rounded MT Bold" pitchFamily="34" charset="0"/>
              </a:rPr>
              <a:t>Complication of CAH</a:t>
            </a:r>
          </a:p>
          <a:p>
            <a:r>
              <a:rPr lang="en-US" dirty="0" smtClean="0">
                <a:latin typeface="Arial Rounded MT Bold" pitchFamily="34" charset="0"/>
              </a:rPr>
              <a:t>Genetic </a:t>
            </a:r>
            <a:r>
              <a:rPr lang="en-US" dirty="0" err="1" smtClean="0">
                <a:latin typeface="Arial Rounded MT Bold" pitchFamily="34" charset="0"/>
              </a:rPr>
              <a:t>counceling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 err="1" smtClean="0">
                <a:latin typeface="Arial Rounded MT Bold" pitchFamily="34" charset="0"/>
              </a:rPr>
              <a:t>Counceling</a:t>
            </a:r>
            <a:r>
              <a:rPr lang="en-US" dirty="0" smtClean="0">
                <a:latin typeface="Arial Rounded MT Bold" pitchFamily="34" charset="0"/>
              </a:rPr>
              <a:t> about fertility</a:t>
            </a:r>
          </a:p>
          <a:p>
            <a:r>
              <a:rPr lang="en-US" dirty="0" err="1" smtClean="0">
                <a:latin typeface="Arial Rounded MT Bold" pitchFamily="34" charset="0"/>
              </a:rPr>
              <a:t>Managemet</a:t>
            </a:r>
            <a:r>
              <a:rPr lang="en-US" dirty="0" smtClean="0">
                <a:latin typeface="Arial Rounded MT Bold" pitchFamily="34" charset="0"/>
              </a:rPr>
              <a:t> during pregnancy</a:t>
            </a:r>
          </a:p>
          <a:p>
            <a:r>
              <a:rPr lang="en-US" dirty="0" smtClean="0">
                <a:latin typeface="Arial Rounded MT Bold" pitchFamily="34" charset="0"/>
              </a:rPr>
              <a:t>prenatal dexamethasone use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3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Management </a:t>
            </a:r>
            <a:r>
              <a:rPr lang="en-US" sz="2800" dirty="0">
                <a:latin typeface="Arial Rounded MT Bold" pitchFamily="34" charset="0"/>
              </a:rPr>
              <a:t>of CAH and </a:t>
            </a:r>
            <a:r>
              <a:rPr lang="en-US" sz="2800" dirty="0" smtClean="0">
                <a:latin typeface="Arial Rounded MT Bold" pitchFamily="34" charset="0"/>
              </a:rPr>
              <a:t>NCCAH during pregnancy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4373563"/>
          </a:xfrm>
        </p:spPr>
        <p:txBody>
          <a:bodyPr>
            <a:normAutofit lnSpcReduction="10000"/>
          </a:bodyPr>
          <a:lstStyle/>
          <a:p>
            <a:r>
              <a:rPr lang="en-US" sz="2000" b="0" dirty="0">
                <a:latin typeface="Arial Rounded MT Bold" pitchFamily="34" charset="0"/>
              </a:rPr>
              <a:t>We recommend that patients with CAH </a:t>
            </a:r>
            <a:r>
              <a:rPr lang="en-US" sz="2000" b="0" dirty="0" smtClean="0">
                <a:latin typeface="Arial Rounded MT Bold" pitchFamily="34" charset="0"/>
              </a:rPr>
              <a:t>who become </a:t>
            </a:r>
            <a:r>
              <a:rPr lang="en-US" sz="2000" b="0" dirty="0">
                <a:latin typeface="Arial Rounded MT Bold" pitchFamily="34" charset="0"/>
              </a:rPr>
              <a:t>pregnant continue their </a:t>
            </a:r>
            <a:r>
              <a:rPr lang="en-US" sz="2000" b="0" dirty="0" err="1">
                <a:latin typeface="Arial Rounded MT Bold" pitchFamily="34" charset="0"/>
              </a:rPr>
              <a:t>prepregnancy</a:t>
            </a:r>
            <a:r>
              <a:rPr lang="en-US" sz="2000" b="0" dirty="0">
                <a:latin typeface="Arial Rounded MT Bold" pitchFamily="34" charset="0"/>
              </a:rPr>
              <a:t> </a:t>
            </a:r>
            <a:r>
              <a:rPr lang="en-US" sz="2000" b="0" dirty="0" smtClean="0">
                <a:latin typeface="Arial Rounded MT Bold" pitchFamily="34" charset="0"/>
              </a:rPr>
              <a:t>doses of </a:t>
            </a:r>
            <a:r>
              <a:rPr lang="en-US" sz="2000" b="0" dirty="0">
                <a:latin typeface="Arial Rounded MT Bold" pitchFamily="34" charset="0"/>
              </a:rPr>
              <a:t>HC/prednisolone and fludrocortisone </a:t>
            </a:r>
            <a:r>
              <a:rPr lang="en-US" sz="2000" b="0" dirty="0" smtClean="0">
                <a:latin typeface="Arial Rounded MT Bold" pitchFamily="34" charset="0"/>
              </a:rPr>
              <a:t>therapy (low).</a:t>
            </a:r>
          </a:p>
          <a:p>
            <a:endParaRPr lang="en-US" sz="2000" b="0" dirty="0" smtClean="0">
              <a:latin typeface="Arial Rounded MT Bold" pitchFamily="34" charset="0"/>
            </a:endParaRPr>
          </a:p>
          <a:p>
            <a:r>
              <a:rPr lang="en-US" sz="2000" b="0" dirty="0" smtClean="0">
                <a:latin typeface="Arial Rounded MT Bold" pitchFamily="34" charset="0"/>
              </a:rPr>
              <a:t>GC </a:t>
            </a:r>
            <a:r>
              <a:rPr lang="en-US" sz="2000" b="0" dirty="0">
                <a:latin typeface="Arial Rounded MT Bold" pitchFamily="34" charset="0"/>
              </a:rPr>
              <a:t>doses should be adjusted if </a:t>
            </a:r>
            <a:r>
              <a:rPr lang="en-US" sz="2000" b="0" dirty="0" smtClean="0">
                <a:latin typeface="Arial Rounded MT Bold" pitchFamily="34" charset="0"/>
              </a:rPr>
              <a:t>symptoms and </a:t>
            </a:r>
            <a:r>
              <a:rPr lang="en-US" sz="2000" b="0" dirty="0">
                <a:latin typeface="Arial Rounded MT Bold" pitchFamily="34" charset="0"/>
              </a:rPr>
              <a:t>signs of GC insufficiency occur</a:t>
            </a:r>
            <a:r>
              <a:rPr lang="en-US" sz="2000" b="0" dirty="0" smtClean="0">
                <a:latin typeface="Arial Rounded MT Bold" pitchFamily="34" charset="0"/>
              </a:rPr>
              <a:t>.</a:t>
            </a:r>
          </a:p>
          <a:p>
            <a:endParaRPr lang="en-US" sz="2000" b="0" dirty="0" smtClean="0">
              <a:latin typeface="Arial Rounded MT Bold" pitchFamily="34" charset="0"/>
            </a:endParaRPr>
          </a:p>
          <a:p>
            <a:r>
              <a:rPr lang="en-US" sz="2000" b="0" dirty="0" smtClean="0">
                <a:latin typeface="Arial Rounded MT Bold" pitchFamily="34" charset="0"/>
              </a:rPr>
              <a:t>We recommend against </a:t>
            </a:r>
            <a:r>
              <a:rPr lang="en-US" sz="2000" b="0" dirty="0">
                <a:latin typeface="Arial Rounded MT Bold" pitchFamily="34" charset="0"/>
              </a:rPr>
              <a:t>the use of GCs that traverse the placenta, </a:t>
            </a:r>
            <a:r>
              <a:rPr lang="en-US" sz="2000" b="0" dirty="0" smtClean="0">
                <a:latin typeface="Arial Rounded MT Bold" pitchFamily="34" charset="0"/>
              </a:rPr>
              <a:t>such as </a:t>
            </a:r>
            <a:r>
              <a:rPr lang="en-US" sz="2000" b="0" dirty="0">
                <a:latin typeface="Arial Rounded MT Bold" pitchFamily="34" charset="0"/>
              </a:rPr>
              <a:t>dexamethasone, for treatment of pregnant </a:t>
            </a:r>
            <a:r>
              <a:rPr lang="en-US" sz="2000" b="0" dirty="0" smtClean="0">
                <a:latin typeface="Arial Rounded MT Bold" pitchFamily="34" charset="0"/>
              </a:rPr>
              <a:t>patients with </a:t>
            </a:r>
            <a:r>
              <a:rPr lang="en-US" sz="2000" b="0" dirty="0">
                <a:latin typeface="Arial Rounded MT Bold" pitchFamily="34" charset="0"/>
              </a:rPr>
              <a:t>CAH </a:t>
            </a:r>
            <a:r>
              <a:rPr lang="en-US" sz="2000" b="0" dirty="0" smtClean="0">
                <a:latin typeface="Arial Rounded MT Bold" pitchFamily="34" charset="0"/>
              </a:rPr>
              <a:t>(low ).</a:t>
            </a:r>
          </a:p>
          <a:p>
            <a:endParaRPr lang="en-US" sz="2000" b="0" dirty="0" smtClean="0">
              <a:latin typeface="Arial Rounded MT Bold" pitchFamily="34" charset="0"/>
            </a:endParaRPr>
          </a:p>
          <a:p>
            <a:r>
              <a:rPr lang="en-US" sz="2000" b="0" dirty="0" smtClean="0">
                <a:latin typeface="Arial Rounded MT Bold" pitchFamily="34" charset="0"/>
              </a:rPr>
              <a:t>Stress </a:t>
            </a:r>
            <a:r>
              <a:rPr lang="en-US" sz="2000" b="0" dirty="0">
                <a:latin typeface="Arial Rounded MT Bold" pitchFamily="34" charset="0"/>
              </a:rPr>
              <a:t>doses of GCs should </a:t>
            </a:r>
            <a:r>
              <a:rPr lang="en-US" sz="2000" b="0" dirty="0" smtClean="0">
                <a:latin typeface="Arial Rounded MT Bold" pitchFamily="34" charset="0"/>
              </a:rPr>
              <a:t>be used </a:t>
            </a:r>
            <a:r>
              <a:rPr lang="en-US" sz="2000" b="0" dirty="0">
                <a:latin typeface="Arial Rounded MT Bold" pitchFamily="34" charset="0"/>
              </a:rPr>
              <a:t>during labor and delivery.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0198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32326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440363"/>
          </a:xfrm>
        </p:spPr>
        <p:txBody>
          <a:bodyPr>
            <a:normAutofit/>
          </a:bodyPr>
          <a:lstStyle/>
          <a:p>
            <a:r>
              <a:rPr lang="en-US" b="0" dirty="0">
                <a:latin typeface="Arial Rounded MT Bold" pitchFamily="34" charset="0"/>
              </a:rPr>
              <a:t>Androgen and cortisol levels increase gradually </a:t>
            </a:r>
            <a:r>
              <a:rPr lang="en-US" b="0" dirty="0" smtClean="0">
                <a:latin typeface="Arial Rounded MT Bold" pitchFamily="34" charset="0"/>
              </a:rPr>
              <a:t>during Pregnancy </a:t>
            </a:r>
            <a:r>
              <a:rPr lang="en-US" b="0" dirty="0">
                <a:latin typeface="Arial Rounded MT Bold" pitchFamily="34" charset="0"/>
              </a:rPr>
              <a:t>due to increases in </a:t>
            </a:r>
            <a:r>
              <a:rPr lang="en-US" b="0" dirty="0" smtClean="0">
                <a:latin typeface="Arial Rounded MT Bold" pitchFamily="34" charset="0"/>
              </a:rPr>
              <a:t>SHBG and CBG.</a:t>
            </a:r>
          </a:p>
          <a:p>
            <a:r>
              <a:rPr lang="en-US" b="0" dirty="0">
                <a:solidFill>
                  <a:srgbClr val="FF0000"/>
                </a:solidFill>
                <a:latin typeface="Arial Rounded MT Bold" pitchFamily="34" charset="0"/>
              </a:rPr>
              <a:t>Maternal testosterone </a:t>
            </a:r>
            <a:r>
              <a:rPr lang="en-US" b="0" dirty="0" smtClean="0">
                <a:solidFill>
                  <a:srgbClr val="FF0000"/>
                </a:solidFill>
                <a:latin typeface="Arial Rounded MT Bold" pitchFamily="34" charset="0"/>
              </a:rPr>
              <a:t>levels have </a:t>
            </a:r>
            <a:r>
              <a:rPr lang="en-US" b="0" dirty="0">
                <a:solidFill>
                  <a:srgbClr val="FF0000"/>
                </a:solidFill>
                <a:latin typeface="Arial Rounded MT Bold" pitchFamily="34" charset="0"/>
              </a:rPr>
              <a:t>been used to monitor CAH patients </a:t>
            </a:r>
            <a:r>
              <a:rPr lang="en-US" b="0" dirty="0" smtClean="0">
                <a:solidFill>
                  <a:srgbClr val="FF0000"/>
                </a:solidFill>
                <a:latin typeface="Arial Rounded MT Bold" pitchFamily="34" charset="0"/>
              </a:rPr>
              <a:t>during pregnancy.</a:t>
            </a:r>
          </a:p>
          <a:p>
            <a:r>
              <a:rPr lang="en-US" b="0" dirty="0" smtClean="0">
                <a:latin typeface="Arial Rounded MT Bold" pitchFamily="34" charset="0"/>
              </a:rPr>
              <a:t> Higher </a:t>
            </a:r>
            <a:r>
              <a:rPr lang="en-US" b="0" dirty="0">
                <a:latin typeface="Arial Rounded MT Bold" pitchFamily="34" charset="0"/>
              </a:rPr>
              <a:t>binding </a:t>
            </a:r>
            <a:r>
              <a:rPr lang="en-US" b="0" dirty="0" smtClean="0">
                <a:latin typeface="Arial Rounded MT Bold" pitchFamily="34" charset="0"/>
              </a:rPr>
              <a:t>globulins and </a:t>
            </a:r>
            <a:r>
              <a:rPr lang="en-US" b="0" dirty="0">
                <a:latin typeface="Arial Rounded MT Bold" pitchFamily="34" charset="0"/>
              </a:rPr>
              <a:t>placental aromatization </a:t>
            </a:r>
            <a:r>
              <a:rPr lang="en-US" b="0" dirty="0" smtClean="0">
                <a:latin typeface="Arial Rounded MT Bold" pitchFamily="34" charset="0"/>
              </a:rPr>
              <a:t>protect </a:t>
            </a:r>
            <a:r>
              <a:rPr lang="en-US" b="0" dirty="0">
                <a:latin typeface="Arial Rounded MT Bold" pitchFamily="34" charset="0"/>
              </a:rPr>
              <a:t>the </a:t>
            </a:r>
            <a:r>
              <a:rPr lang="en-US" b="0" dirty="0" smtClean="0">
                <a:latin typeface="Arial Rounded MT Bold" pitchFamily="34" charset="0"/>
              </a:rPr>
              <a:t>fetus from </a:t>
            </a:r>
            <a:r>
              <a:rPr lang="en-US" b="0" dirty="0">
                <a:latin typeface="Arial Rounded MT Bold" pitchFamily="34" charset="0"/>
              </a:rPr>
              <a:t>the potential </a:t>
            </a:r>
            <a:r>
              <a:rPr lang="en-US" b="0" dirty="0" err="1">
                <a:latin typeface="Arial Rounded MT Bold" pitchFamily="34" charset="0"/>
              </a:rPr>
              <a:t>virilizing</a:t>
            </a:r>
            <a:r>
              <a:rPr lang="en-US" b="0" dirty="0">
                <a:latin typeface="Arial Rounded MT Bold" pitchFamily="34" charset="0"/>
              </a:rPr>
              <a:t> effects of </a:t>
            </a:r>
            <a:r>
              <a:rPr lang="en-US" b="0" dirty="0" smtClean="0">
                <a:latin typeface="Arial Rounded MT Bold" pitchFamily="34" charset="0"/>
              </a:rPr>
              <a:t>maternal androgens.</a:t>
            </a:r>
          </a:p>
          <a:p>
            <a:r>
              <a:rPr lang="en-US" b="0" dirty="0" smtClean="0">
                <a:latin typeface="Arial Rounded MT Bold" pitchFamily="34" charset="0"/>
              </a:rPr>
              <a:t>Maternal 17-OHP is elevated in normal pregnancy and hence cannot be used to monitor GC treatment.</a:t>
            </a:r>
            <a:r>
              <a:rPr lang="en-US" b="0" dirty="0">
                <a:latin typeface="Arial Rounded MT Bold" pitchFamily="34" charset="0"/>
              </a:rPr>
              <a:t> </a:t>
            </a:r>
            <a:endParaRPr lang="en-US" b="0" dirty="0" smtClean="0">
              <a:latin typeface="Arial Rounded MT Bold" pitchFamily="34" charset="0"/>
            </a:endParaRPr>
          </a:p>
          <a:p>
            <a:r>
              <a:rPr lang="en-US" b="0" dirty="0" smtClean="0">
                <a:latin typeface="Arial Rounded MT Bold" pitchFamily="34" charset="0"/>
              </a:rPr>
              <a:t>High </a:t>
            </a:r>
            <a:r>
              <a:rPr lang="en-US" b="0" dirty="0">
                <a:latin typeface="Arial Rounded MT Bold" pitchFamily="34" charset="0"/>
              </a:rPr>
              <a:t>progesterone levels during </a:t>
            </a:r>
            <a:r>
              <a:rPr lang="en-US" b="0" dirty="0" smtClean="0">
                <a:latin typeface="Arial Rounded MT Bold" pitchFamily="34" charset="0"/>
              </a:rPr>
              <a:t>pregnancy might </a:t>
            </a:r>
            <a:r>
              <a:rPr lang="en-US" b="0" dirty="0">
                <a:latin typeface="Arial Rounded MT Bold" pitchFamily="34" charset="0"/>
              </a:rPr>
              <a:t>compete for the MC receptor, </a:t>
            </a:r>
            <a:r>
              <a:rPr lang="en-US" b="0" dirty="0" smtClean="0">
                <a:latin typeface="Arial Rounded MT Bold" pitchFamily="34" charset="0"/>
              </a:rPr>
              <a:t>theoretically requiring </a:t>
            </a:r>
            <a:r>
              <a:rPr lang="en-US" b="0" dirty="0">
                <a:latin typeface="Arial Rounded MT Bold" pitchFamily="34" charset="0"/>
              </a:rPr>
              <a:t>increased fludrocortisone doses, but this </a:t>
            </a:r>
            <a:r>
              <a:rPr lang="en-US" b="0" dirty="0" smtClean="0">
                <a:latin typeface="Arial Rounded MT Bold" pitchFamily="34" charset="0"/>
              </a:rPr>
              <a:t>has not </a:t>
            </a:r>
            <a:r>
              <a:rPr lang="en-US" b="0" dirty="0">
                <a:latin typeface="Arial Rounded MT Bold" pitchFamily="34" charset="0"/>
              </a:rPr>
              <a:t>been studied. </a:t>
            </a:r>
            <a:endParaRPr lang="en-US" b="0" dirty="0" smtClean="0">
              <a:latin typeface="Arial Rounded MT Bold" pitchFamily="34" charset="0"/>
            </a:endParaRPr>
          </a:p>
          <a:p>
            <a:r>
              <a:rPr lang="en-US" b="0" dirty="0" smtClean="0">
                <a:latin typeface="Arial Rounded MT Bold" pitchFamily="34" charset="0"/>
              </a:rPr>
              <a:t>Dexamethasone </a:t>
            </a:r>
            <a:r>
              <a:rPr lang="en-US" b="0" dirty="0">
                <a:latin typeface="Arial Rounded MT Bold" pitchFamily="34" charset="0"/>
              </a:rPr>
              <a:t>and other </a:t>
            </a:r>
            <a:r>
              <a:rPr lang="en-US" b="0" dirty="0" smtClean="0">
                <a:latin typeface="Arial Rounded MT Bold" pitchFamily="34" charset="0"/>
              </a:rPr>
              <a:t>steroids that </a:t>
            </a:r>
            <a:r>
              <a:rPr lang="en-US" b="0" dirty="0">
                <a:latin typeface="Arial Rounded MT Bold" pitchFamily="34" charset="0"/>
              </a:rPr>
              <a:t>are not inactivated by placental 11ß-HSD 2 </a:t>
            </a:r>
            <a:r>
              <a:rPr lang="en-US" b="0" dirty="0" smtClean="0">
                <a:latin typeface="Arial Rounded MT Bold" pitchFamily="34" charset="0"/>
              </a:rPr>
              <a:t>should </a:t>
            </a:r>
            <a:r>
              <a:rPr lang="en-US" b="0" dirty="0" smtClean="0">
                <a:solidFill>
                  <a:srgbClr val="FF0000"/>
                </a:solidFill>
                <a:latin typeface="Arial Rounded MT Bold" pitchFamily="34" charset="0"/>
              </a:rPr>
              <a:t>not </a:t>
            </a:r>
            <a:r>
              <a:rPr lang="en-US" b="0" dirty="0">
                <a:solidFill>
                  <a:srgbClr val="FF0000"/>
                </a:solidFill>
                <a:latin typeface="Arial Rounded MT Bold" pitchFamily="34" charset="0"/>
              </a:rPr>
              <a:t>be used </a:t>
            </a:r>
            <a:r>
              <a:rPr lang="en-US" b="0" dirty="0">
                <a:latin typeface="Arial Rounded MT Bold" pitchFamily="34" charset="0"/>
              </a:rPr>
              <a:t>to treat the pregnant woman who is </a:t>
            </a:r>
            <a:r>
              <a:rPr lang="en-US" b="0" dirty="0" smtClean="0">
                <a:latin typeface="Arial Rounded MT Bold" pitchFamily="34" charset="0"/>
              </a:rPr>
              <a:t>herself affected </a:t>
            </a:r>
            <a:r>
              <a:rPr lang="en-US" b="0" dirty="0">
                <a:latin typeface="Arial Rounded MT Bold" pitchFamily="34" charset="0"/>
              </a:rPr>
              <a:t>with CAH.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1"/>
            <a:ext cx="3352800" cy="604520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8584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شخصی\All of ....!\Every thing!\Flowers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28796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0" dirty="0">
                <a:latin typeface="Arial Rounded MT Bold" pitchFamily="34" charset="0"/>
              </a:rPr>
              <a:t>F</a:t>
            </a:r>
            <a:r>
              <a:rPr lang="en-US" sz="2400" b="0" dirty="0" smtClean="0">
                <a:latin typeface="Arial Rounded MT Bold" pitchFamily="34" charset="0"/>
              </a:rPr>
              <a:t>etal </a:t>
            </a:r>
            <a:r>
              <a:rPr lang="en-US" sz="2400" b="0" dirty="0">
                <a:latin typeface="Arial Rounded MT Bold" pitchFamily="34" charset="0"/>
              </a:rPr>
              <a:t>genital </a:t>
            </a:r>
            <a:r>
              <a:rPr lang="en-US" sz="2400" b="0" dirty="0" err="1">
                <a:latin typeface="Arial Rounded MT Bold" pitchFamily="34" charset="0"/>
              </a:rPr>
              <a:t>virilization</a:t>
            </a:r>
            <a:r>
              <a:rPr lang="en-US" sz="2400" b="0" dirty="0">
                <a:latin typeface="Arial Rounded MT Bold" pitchFamily="34" charset="0"/>
              </a:rPr>
              <a:t> </a:t>
            </a:r>
            <a:r>
              <a:rPr lang="en-US" sz="2400" b="0" dirty="0" smtClean="0">
                <a:latin typeface="Arial Rounded MT Bold" pitchFamily="34" charset="0"/>
              </a:rPr>
              <a:t>begins </a:t>
            </a:r>
            <a:r>
              <a:rPr lang="en-US" sz="2400" b="0" dirty="0" smtClean="0">
                <a:solidFill>
                  <a:srgbClr val="FF0000"/>
                </a:solidFill>
                <a:latin typeface="Arial Rounded MT Bold" pitchFamily="34" charset="0"/>
              </a:rPr>
              <a:t>6-7 </a:t>
            </a:r>
            <a:r>
              <a:rPr lang="en-US" sz="2400" b="0" dirty="0">
                <a:solidFill>
                  <a:srgbClr val="FF0000"/>
                </a:solidFill>
                <a:latin typeface="Arial Rounded MT Bold" pitchFamily="34" charset="0"/>
              </a:rPr>
              <a:t>weeks </a:t>
            </a:r>
            <a:r>
              <a:rPr lang="en-US" sz="2400" b="0" dirty="0" smtClean="0">
                <a:latin typeface="Arial Rounded MT Bold" pitchFamily="34" charset="0"/>
              </a:rPr>
              <a:t>after conception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0" dirty="0">
                <a:latin typeface="Arial Rounded MT Bold" pitchFamily="34" charset="0"/>
              </a:rPr>
              <a:t>C</a:t>
            </a:r>
            <a:r>
              <a:rPr lang="en-US" sz="2400" b="0" dirty="0" smtClean="0">
                <a:latin typeface="Arial Rounded MT Bold" pitchFamily="34" charset="0"/>
              </a:rPr>
              <a:t>horionic </a:t>
            </a:r>
            <a:r>
              <a:rPr lang="en-US" sz="2400" b="0" dirty="0">
                <a:latin typeface="Arial Rounded MT Bold" pitchFamily="34" charset="0"/>
              </a:rPr>
              <a:t>villus biopsy </a:t>
            </a:r>
            <a:r>
              <a:rPr lang="en-US" sz="2400" b="0" dirty="0" smtClean="0">
                <a:latin typeface="Arial Rounded MT Bold" pitchFamily="34" charset="0"/>
              </a:rPr>
              <a:t>cannot</a:t>
            </a:r>
            <a:r>
              <a:rPr lang="en-US" sz="2400" b="0" dirty="0">
                <a:latin typeface="Arial Rounded MT Bold" pitchFamily="34" charset="0"/>
              </a:rPr>
              <a:t> </a:t>
            </a:r>
            <a:r>
              <a:rPr lang="en-US" sz="2400" b="0" dirty="0" smtClean="0">
                <a:latin typeface="Arial Rounded MT Bold" pitchFamily="34" charset="0"/>
              </a:rPr>
              <a:t>be </a:t>
            </a:r>
            <a:r>
              <a:rPr lang="en-US" sz="2400" b="0" dirty="0">
                <a:latin typeface="Arial Rounded MT Bold" pitchFamily="34" charset="0"/>
              </a:rPr>
              <a:t>done until </a:t>
            </a:r>
            <a:r>
              <a:rPr lang="en-US" sz="2400" b="0" dirty="0">
                <a:solidFill>
                  <a:srgbClr val="FF0000"/>
                </a:solidFill>
                <a:latin typeface="Arial Rounded MT Bold" pitchFamily="34" charset="0"/>
              </a:rPr>
              <a:t>10-12 weeks</a:t>
            </a:r>
            <a:endParaRPr lang="en-US" sz="2400" b="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0" dirty="0">
                <a:latin typeface="Arial Rounded MT Bold" pitchFamily="34" charset="0"/>
              </a:rPr>
              <a:t>O</a:t>
            </a:r>
            <a:r>
              <a:rPr lang="en-US" sz="2400" b="0" dirty="0" smtClean="0">
                <a:latin typeface="Arial Rounded MT Bold" pitchFamily="34" charset="0"/>
              </a:rPr>
              <a:t>nly </a:t>
            </a:r>
            <a:r>
              <a:rPr lang="en-US" sz="2400" b="0" dirty="0">
                <a:latin typeface="Arial Rounded MT Bold" pitchFamily="34" charset="0"/>
              </a:rPr>
              <a:t>one in </a:t>
            </a:r>
            <a:r>
              <a:rPr lang="en-US" sz="2400" b="0" dirty="0" smtClean="0">
                <a:latin typeface="Arial Rounded MT Bold" pitchFamily="34" charset="0"/>
              </a:rPr>
              <a:t>eight pregnancies </a:t>
            </a:r>
            <a:r>
              <a:rPr lang="en-US" sz="2400" b="0" dirty="0">
                <a:latin typeface="Arial Rounded MT Bold" pitchFamily="34" charset="0"/>
              </a:rPr>
              <a:t>treated in this way will result in an </a:t>
            </a:r>
            <a:r>
              <a:rPr lang="en-US" sz="2400" b="0" dirty="0" smtClean="0">
                <a:latin typeface="Arial Rounded MT Bold" pitchFamily="34" charset="0"/>
              </a:rPr>
              <a:t>affected female </a:t>
            </a:r>
            <a:r>
              <a:rPr lang="en-US" sz="2400" b="0" dirty="0">
                <a:latin typeface="Arial Rounded MT Bold" pitchFamily="34" charset="0"/>
              </a:rPr>
              <a:t>fetus</a:t>
            </a:r>
            <a:r>
              <a:rPr lang="en-US" sz="2400" b="0" dirty="0" smtClean="0">
                <a:latin typeface="Arial Rounded MT Bold" pitchFamily="34" charset="0"/>
              </a:rPr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A </a:t>
            </a:r>
            <a:r>
              <a:rPr lang="en-US" sz="2400" b="0" dirty="0">
                <a:latin typeface="Arial Rounded MT Bold" pitchFamily="34" charset="0"/>
              </a:rPr>
              <a:t>new </a:t>
            </a:r>
            <a:r>
              <a:rPr lang="en-US" sz="2400" b="0" dirty="0" smtClean="0">
                <a:latin typeface="Arial Rounded MT Bold" pitchFamily="34" charset="0"/>
              </a:rPr>
              <a:t>highly sensitive </a:t>
            </a:r>
            <a:r>
              <a:rPr lang="en-US" sz="2400" b="0" dirty="0">
                <a:latin typeface="Arial Rounded MT Bold" pitchFamily="34" charset="0"/>
              </a:rPr>
              <a:t>real-time PCR was developed to detect an SRY </a:t>
            </a:r>
            <a:r>
              <a:rPr lang="en-US" sz="2400" b="0" dirty="0" smtClean="0">
                <a:latin typeface="Arial Rounded MT Bold" pitchFamily="34" charset="0"/>
              </a:rPr>
              <a:t>gene sequence </a:t>
            </a:r>
            <a:r>
              <a:rPr lang="en-US" sz="2400" b="0" dirty="0">
                <a:latin typeface="Arial Rounded MT Bold" pitchFamily="34" charset="0"/>
              </a:rPr>
              <a:t>in maternal serum in the first trimester (</a:t>
            </a:r>
            <a:r>
              <a:rPr lang="en-US" sz="2400" b="0" dirty="0">
                <a:solidFill>
                  <a:srgbClr val="FF0000"/>
                </a:solidFill>
                <a:latin typeface="Arial Rounded MT Bold" pitchFamily="34" charset="0"/>
              </a:rPr>
              <a:t>6–11 </a:t>
            </a:r>
            <a:r>
              <a:rPr lang="en-US" sz="2400" b="0" dirty="0" smtClean="0">
                <a:solidFill>
                  <a:srgbClr val="FF0000"/>
                </a:solidFill>
                <a:latin typeface="Arial Rounded MT Bold" pitchFamily="34" charset="0"/>
              </a:rPr>
              <a:t>weeks</a:t>
            </a:r>
            <a:r>
              <a:rPr lang="en-US" sz="2400" b="0" dirty="0" smtClean="0">
                <a:latin typeface="Arial Rounded MT Bold" pitchFamily="34" charset="0"/>
              </a:rPr>
              <a:t> pregnancy)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0" y="5562600"/>
            <a:ext cx="3124200" cy="365125"/>
          </a:xfrm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Human Reproduction Update, Vol.10, No.6 pp. 469–485, 2004</a:t>
            </a:r>
          </a:p>
        </p:txBody>
      </p:sp>
    </p:spTree>
    <p:extLst>
      <p:ext uri="{BB962C8B-B14F-4D97-AF65-F5344CB8AC3E}">
        <p14:creationId xmlns:p14="http://schemas.microsoft.com/office/powerpoint/2010/main" val="35458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4419600" cy="14408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FIG. 2. Timetable of female sexual differentiation.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[Modified from P. </a:t>
            </a:r>
            <a:r>
              <a:rPr lang="en-US" dirty="0" err="1">
                <a:latin typeface="Arial Rounded MT Bold" pitchFamily="34" charset="0"/>
              </a:rPr>
              <a:t>Saenger</a:t>
            </a:r>
            <a:endParaRPr lang="en-US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nl-NL" i="1" dirty="0">
                <a:latin typeface="Arial Rounded MT Bold" pitchFamily="34" charset="0"/>
              </a:rPr>
              <a:t>et al</a:t>
            </a:r>
            <a:r>
              <a:rPr lang="nl-NL" dirty="0">
                <a:latin typeface="Arial Rounded MT Bold" pitchFamily="34" charset="0"/>
              </a:rPr>
              <a:t>.: </a:t>
            </a:r>
            <a:r>
              <a:rPr lang="nl-NL" i="1" dirty="0">
                <a:latin typeface="Arial Rounded MT Bold" pitchFamily="34" charset="0"/>
              </a:rPr>
              <a:t>Diagnosis in Andrology</a:t>
            </a:r>
            <a:r>
              <a:rPr lang="nl-NL" dirty="0">
                <a:latin typeface="Arial Rounded MT Bold" pitchFamily="34" charset="0"/>
              </a:rPr>
              <a:t>, vol 4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(edited by S. J. </a:t>
            </a:r>
            <a:r>
              <a:rPr lang="en-US" dirty="0" err="1">
                <a:latin typeface="Arial Rounded MT Bold" pitchFamily="34" charset="0"/>
              </a:rPr>
              <a:t>Kogan</a:t>
            </a:r>
            <a:r>
              <a:rPr lang="en-US" dirty="0">
                <a:latin typeface="Arial Rounded MT Bold" pitchFamily="34" charset="0"/>
              </a:rPr>
              <a:t> and E. S. E.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Hafez), </a:t>
            </a:r>
            <a:r>
              <a:rPr lang="en-US" dirty="0" err="1">
                <a:latin typeface="Arial Rounded MT Bold" pitchFamily="34" charset="0"/>
              </a:rPr>
              <a:t>Martinus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Nijhoff</a:t>
            </a:r>
            <a:r>
              <a:rPr lang="en-US" dirty="0">
                <a:latin typeface="Arial Rounded MT Bold" pitchFamily="34" charset="0"/>
              </a:rPr>
              <a:t> Publishers,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Boston, 1980, </a:t>
            </a:r>
            <a:r>
              <a:rPr lang="en-US" dirty="0" err="1">
                <a:latin typeface="Arial Rounded MT Bold" pitchFamily="34" charset="0"/>
              </a:rPr>
              <a:t>pp</a:t>
            </a:r>
            <a:r>
              <a:rPr lang="en-US" dirty="0">
                <a:latin typeface="Arial Rounded MT Bold" pitchFamily="34" charset="0"/>
              </a:rPr>
              <a:t> 31–52.]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019800"/>
            <a:ext cx="3048000" cy="62547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J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Clin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Endocrinol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Metab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, December 2001, 86(12):5651–5657</a:t>
            </a:r>
          </a:p>
        </p:txBody>
      </p:sp>
      <p:pic>
        <p:nvPicPr>
          <p:cNvPr id="7170" name="Picture 2" descr="C:\Users\Hosna\Desktop\D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4198"/>
          <a:stretch/>
        </p:blipFill>
        <p:spPr bwMode="auto">
          <a:xfrm>
            <a:off x="533400" y="0"/>
            <a:ext cx="78278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Prenatal dexamethasone use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0" dirty="0">
                <a:latin typeface="Arial Rounded MT Bold" pitchFamily="34" charset="0"/>
              </a:rPr>
              <a:t>This use of </a:t>
            </a:r>
            <a:r>
              <a:rPr lang="en-US" sz="2000" b="0" dirty="0" smtClean="0">
                <a:latin typeface="Arial Rounded MT Bold" pitchFamily="34" charset="0"/>
              </a:rPr>
              <a:t>dexamethasone was </a:t>
            </a:r>
            <a:r>
              <a:rPr lang="en-US" sz="2000" b="0" dirty="0">
                <a:latin typeface="Arial Rounded MT Bold" pitchFamily="34" charset="0"/>
              </a:rPr>
              <a:t>first described in </a:t>
            </a:r>
            <a:r>
              <a:rPr lang="en-US" sz="2000" b="0" dirty="0" smtClean="0">
                <a:latin typeface="Arial Rounded MT Bold" pitchFamily="34" charset="0"/>
              </a:rPr>
              <a:t>1984 in the Journal of Pediatrics by Michel David and </a:t>
            </a:r>
            <a:r>
              <a:rPr lang="en-US" sz="2000" b="0" dirty="0" err="1" smtClean="0">
                <a:latin typeface="Arial Rounded MT Bold" pitchFamily="34" charset="0"/>
              </a:rPr>
              <a:t>Maguelone</a:t>
            </a:r>
            <a:r>
              <a:rPr lang="en-US" sz="2000" b="0" dirty="0">
                <a:latin typeface="Arial Rounded MT Bold" pitchFamily="34" charset="0"/>
              </a:rPr>
              <a:t> </a:t>
            </a:r>
            <a:r>
              <a:rPr lang="en-US" sz="2000" b="0" dirty="0" smtClean="0">
                <a:latin typeface="Arial Rounded MT Bold" pitchFamily="34" charset="0"/>
              </a:rPr>
              <a:t>Forest</a:t>
            </a:r>
            <a:r>
              <a:rPr lang="en-US" sz="2000" b="0" dirty="0">
                <a:latin typeface="Arial Rounded MT Bold" pitchFamily="34" charset="0"/>
              </a:rPr>
              <a:t>, French </a:t>
            </a:r>
            <a:r>
              <a:rPr lang="en-US" sz="2000" b="0" dirty="0" smtClean="0">
                <a:latin typeface="Arial Rounded MT Bold" pitchFamily="34" charset="0"/>
              </a:rPr>
              <a:t>clinician-researchers .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b="0" dirty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David </a:t>
            </a:r>
            <a:r>
              <a:rPr lang="en-US" sz="2000" b="0" dirty="0">
                <a:latin typeface="Arial Rounded MT Bold" pitchFamily="34" charset="0"/>
              </a:rPr>
              <a:t>and </a:t>
            </a:r>
            <a:r>
              <a:rPr lang="en-US" sz="2000" b="0" dirty="0" smtClean="0">
                <a:latin typeface="Arial Rounded MT Bold" pitchFamily="34" charset="0"/>
              </a:rPr>
              <a:t>Forest reported </a:t>
            </a:r>
            <a:r>
              <a:rPr lang="en-US" sz="2000" b="0" dirty="0">
                <a:latin typeface="Arial Rounded MT Bold" pitchFamily="34" charset="0"/>
              </a:rPr>
              <a:t>apparent effectiveness of </a:t>
            </a:r>
            <a:r>
              <a:rPr lang="en-US" sz="2000" b="0" dirty="0" smtClean="0">
                <a:latin typeface="Arial Rounded MT Bold" pitchFamily="34" charset="0"/>
              </a:rPr>
              <a:t>prenatal     dexamethasone </a:t>
            </a:r>
            <a:r>
              <a:rPr lang="en-US" sz="2000" b="0" dirty="0">
                <a:latin typeface="Arial Rounded MT Bold" pitchFamily="34" charset="0"/>
              </a:rPr>
              <a:t>in eliminating genital </a:t>
            </a:r>
            <a:r>
              <a:rPr lang="en-US" sz="2000" b="0" dirty="0" err="1">
                <a:latin typeface="Arial Rounded MT Bold" pitchFamily="34" charset="0"/>
              </a:rPr>
              <a:t>virilization</a:t>
            </a:r>
            <a:r>
              <a:rPr lang="en-US" sz="2000" b="0" dirty="0">
                <a:latin typeface="Arial Rounded MT Bold" pitchFamily="34" charset="0"/>
              </a:rPr>
              <a:t> in </a:t>
            </a:r>
            <a:r>
              <a:rPr lang="en-US" sz="2000" b="0" dirty="0" smtClean="0">
                <a:latin typeface="Arial Rounded MT Bold" pitchFamily="34" charset="0"/>
              </a:rPr>
              <a:t>a single </a:t>
            </a:r>
            <a:r>
              <a:rPr lang="en-US" sz="2000" b="0" dirty="0">
                <a:latin typeface="Arial Rounded MT Bold" pitchFamily="34" charset="0"/>
              </a:rPr>
              <a:t>girl affected by </a:t>
            </a:r>
            <a:r>
              <a:rPr lang="en-US" sz="2000" b="0" dirty="0" smtClean="0">
                <a:latin typeface="Arial Rounded MT Bold" pitchFamily="34" charset="0"/>
              </a:rPr>
              <a:t>  CAH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0" y="6324600"/>
            <a:ext cx="33528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Bioethical Inquiry (2012) 9:277–294</a:t>
            </a:r>
          </a:p>
        </p:txBody>
      </p:sp>
    </p:spTree>
    <p:extLst>
      <p:ext uri="{BB962C8B-B14F-4D97-AF65-F5344CB8AC3E}">
        <p14:creationId xmlns:p14="http://schemas.microsoft.com/office/powerpoint/2010/main" val="5424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57150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normal </a:t>
            </a:r>
            <a:r>
              <a:rPr lang="en-US" sz="1900" b="0" dirty="0">
                <a:latin typeface="Arial Rounded MT Bold" pitchFamily="34" charset="0"/>
              </a:rPr>
              <a:t>secretory </a:t>
            </a:r>
            <a:r>
              <a:rPr lang="en-US" sz="1900" b="0" dirty="0" smtClean="0">
                <a:latin typeface="Arial Rounded MT Bold" pitchFamily="34" charset="0"/>
              </a:rPr>
              <a:t>rate of </a:t>
            </a:r>
            <a:r>
              <a:rPr lang="en-US" sz="1900" b="0" dirty="0">
                <a:latin typeface="Arial Rounded MT Bold" pitchFamily="34" charset="0"/>
              </a:rPr>
              <a:t>cortisol is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6-7 mg/m2/d</a:t>
            </a:r>
            <a:r>
              <a:rPr lang="en-US" sz="1900" b="0" dirty="0" smtClean="0">
                <a:latin typeface="Arial Rounded MT Bold" pitchFamily="34" charset="0"/>
              </a:rPr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dexamethasone is </a:t>
            </a:r>
            <a:r>
              <a:rPr lang="en-US" sz="1900" b="0" dirty="0">
                <a:latin typeface="Arial Rounded MT Bold" pitchFamily="34" charset="0"/>
              </a:rPr>
              <a:t>about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50-80 times </a:t>
            </a:r>
            <a:r>
              <a:rPr lang="en-US" sz="1900" b="0" dirty="0" smtClean="0">
                <a:latin typeface="Arial Rounded MT Bold" pitchFamily="34" charset="0"/>
              </a:rPr>
              <a:t>more potent </a:t>
            </a:r>
            <a:r>
              <a:rPr lang="en-US" sz="1900" b="0" dirty="0">
                <a:latin typeface="Arial Rounded MT Bold" pitchFamily="34" charset="0"/>
              </a:rPr>
              <a:t>than cortisol (hydrocortisone</a:t>
            </a:r>
            <a:r>
              <a:rPr lang="en-US" sz="1900" b="0" dirty="0" smtClean="0">
                <a:latin typeface="Arial Rounded MT Bold" pitchFamily="34" charset="0"/>
              </a:rPr>
              <a:t>),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adult </a:t>
            </a:r>
            <a:r>
              <a:rPr lang="en-US" sz="1900" b="0" dirty="0">
                <a:latin typeface="Arial Rounded MT Bold" pitchFamily="34" charset="0"/>
              </a:rPr>
              <a:t>physiologic replacement is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about </a:t>
            </a:r>
            <a:r>
              <a:rPr lang="en-US" sz="1900" b="0" dirty="0" smtClean="0">
                <a:solidFill>
                  <a:srgbClr val="FF0000"/>
                </a:solidFill>
                <a:latin typeface="Arial Rounded MT Bold" pitchFamily="34" charset="0"/>
              </a:rPr>
              <a:t>0.1-0.12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mg </a:t>
            </a:r>
            <a:r>
              <a:rPr lang="en-US" sz="1900" b="0" dirty="0">
                <a:latin typeface="Arial Rounded MT Bold" pitchFamily="34" charset="0"/>
              </a:rPr>
              <a:t>dexamethasone/m2/d. </a:t>
            </a:r>
            <a:endParaRPr lang="en-US" sz="19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 physiologic </a:t>
            </a:r>
            <a:r>
              <a:rPr lang="en-US" sz="1900" b="0" dirty="0">
                <a:latin typeface="Arial Rounded MT Bold" pitchFamily="34" charset="0"/>
              </a:rPr>
              <a:t>replacement in a </a:t>
            </a:r>
            <a:r>
              <a:rPr lang="en-US" sz="1900" b="0" dirty="0" smtClean="0">
                <a:latin typeface="Arial Rounded MT Bold" pitchFamily="34" charset="0"/>
              </a:rPr>
              <a:t>60-kg, 1.6-m2 </a:t>
            </a:r>
            <a:r>
              <a:rPr lang="en-US" sz="1900" b="0" dirty="0">
                <a:latin typeface="Arial Rounded MT Bold" pitchFamily="34" charset="0"/>
              </a:rPr>
              <a:t>woman would be </a:t>
            </a:r>
            <a:r>
              <a:rPr lang="en-US" sz="1900" b="0" dirty="0" smtClean="0">
                <a:latin typeface="Arial Rounded MT Bold" pitchFamily="34" charset="0"/>
              </a:rPr>
              <a:t>approximately 0.2 mg/d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whereas </a:t>
            </a:r>
            <a:r>
              <a:rPr lang="en-US" sz="1900" b="0" dirty="0" smtClean="0">
                <a:solidFill>
                  <a:srgbClr val="FF0000"/>
                </a:solidFill>
                <a:latin typeface="Arial Rounded MT Bold" pitchFamily="34" charset="0"/>
              </a:rPr>
              <a:t>20 ᶙ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g/kg/d </a:t>
            </a:r>
            <a:r>
              <a:rPr lang="en-US" sz="1900" b="0" dirty="0">
                <a:latin typeface="Arial Rounded MT Bold" pitchFamily="34" charset="0"/>
              </a:rPr>
              <a:t>used </a:t>
            </a:r>
            <a:r>
              <a:rPr lang="en-US" sz="1900" b="0" dirty="0" smtClean="0">
                <a:latin typeface="Arial Rounded MT Bold" pitchFamily="34" charset="0"/>
              </a:rPr>
              <a:t>in prenatal </a:t>
            </a:r>
            <a:r>
              <a:rPr lang="en-US" sz="1900" b="0" dirty="0">
                <a:latin typeface="Arial Rounded MT Bold" pitchFamily="34" charset="0"/>
              </a:rPr>
              <a:t>therapy is 1.2 mg/d, </a:t>
            </a:r>
            <a:endParaRPr lang="en-US" sz="1900" b="0" dirty="0" smtClean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so </a:t>
            </a:r>
            <a:r>
              <a:rPr lang="en-US" sz="1900" b="0" dirty="0">
                <a:latin typeface="Arial Rounded MT Bold" pitchFamily="34" charset="0"/>
              </a:rPr>
              <a:t>that </a:t>
            </a:r>
            <a:r>
              <a:rPr lang="en-US" sz="1900" b="0" dirty="0" smtClean="0">
                <a:latin typeface="Arial Rounded MT Bold" pitchFamily="34" charset="0"/>
              </a:rPr>
              <a:t>the woman </a:t>
            </a:r>
            <a:r>
              <a:rPr lang="en-US" sz="1900" b="0" dirty="0">
                <a:latin typeface="Arial Rounded MT Bold" pitchFamily="34" charset="0"/>
              </a:rPr>
              <a:t>is receiving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about 6 times </a:t>
            </a:r>
            <a:r>
              <a:rPr lang="en-US" sz="1900" b="0" dirty="0" smtClean="0">
                <a:latin typeface="Arial Rounded MT Bold" pitchFamily="34" charset="0"/>
              </a:rPr>
              <a:t>her physiologic </a:t>
            </a:r>
            <a:r>
              <a:rPr lang="en-US" sz="1900" b="0" dirty="0">
                <a:latin typeface="Arial Rounded MT Bold" pitchFamily="34" charset="0"/>
              </a:rPr>
              <a:t>glucocorticoid </a:t>
            </a:r>
            <a:r>
              <a:rPr lang="en-US" sz="1900" b="0" dirty="0" smtClean="0">
                <a:latin typeface="Arial Rounded MT Bold" pitchFamily="34" charset="0"/>
              </a:rPr>
              <a:t>need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 smtClean="0">
                <a:latin typeface="Arial Rounded MT Bold" pitchFamily="34" charset="0"/>
              </a:rPr>
              <a:t>Mid gestation fetal </a:t>
            </a:r>
            <a:r>
              <a:rPr lang="en-US" sz="1900" b="0" dirty="0">
                <a:latin typeface="Arial Rounded MT Bold" pitchFamily="34" charset="0"/>
              </a:rPr>
              <a:t>glucocorticoid levels are </a:t>
            </a:r>
            <a:r>
              <a:rPr lang="en-US" sz="1900" b="0" dirty="0" smtClean="0">
                <a:latin typeface="Arial Rounded MT Bold" pitchFamily="34" charset="0"/>
              </a:rPr>
              <a:t>less than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one-tent</a:t>
            </a:r>
            <a:r>
              <a:rPr lang="en-US" sz="1900" b="0" dirty="0">
                <a:latin typeface="Arial Rounded MT Bold" pitchFamily="34" charset="0"/>
              </a:rPr>
              <a:t>h those in the mother</a:t>
            </a:r>
            <a:r>
              <a:rPr lang="en-US" sz="1900" b="0" dirty="0" smtClean="0">
                <a:latin typeface="Arial Rounded MT Bold" pitchFamily="34" charset="0"/>
              </a:rPr>
              <a:t>, the </a:t>
            </a:r>
            <a:r>
              <a:rPr lang="en-US" sz="1900" b="0" dirty="0">
                <a:latin typeface="Arial Rounded MT Bold" pitchFamily="34" charset="0"/>
              </a:rPr>
              <a:t>fetus receives </a:t>
            </a:r>
            <a:r>
              <a:rPr lang="en-US" sz="1900" b="0" dirty="0">
                <a:solidFill>
                  <a:srgbClr val="FF0000"/>
                </a:solidFill>
                <a:latin typeface="Arial Rounded MT Bold" pitchFamily="34" charset="0"/>
              </a:rPr>
              <a:t>about 60 times </a:t>
            </a:r>
            <a:r>
              <a:rPr lang="en-US" sz="1900" b="0" dirty="0" smtClean="0">
                <a:latin typeface="Arial Rounded MT Bold" pitchFamily="34" charset="0"/>
              </a:rPr>
              <a:t>its usual</a:t>
            </a:r>
            <a:r>
              <a:rPr lang="en-US" sz="1900" b="0" dirty="0">
                <a:latin typeface="Arial Rounded MT Bold" pitchFamily="34" charset="0"/>
              </a:rPr>
              <a:t>, physiologic </a:t>
            </a:r>
            <a:r>
              <a:rPr lang="en-US" sz="1900" b="0" dirty="0" smtClean="0">
                <a:latin typeface="Arial Rounded MT Bold" pitchFamily="34" charset="0"/>
              </a:rPr>
              <a:t>glucocorticoid </a:t>
            </a:r>
            <a:r>
              <a:rPr lang="en-US" sz="1900" b="0" dirty="0">
                <a:latin typeface="Arial Rounded MT Bold" pitchFamily="34" charset="0"/>
              </a:rPr>
              <a:t>exposure</a:t>
            </a:r>
            <a:r>
              <a:rPr lang="en-US" sz="1900" b="0" dirty="0" smtClean="0">
                <a:latin typeface="Arial Rounded MT Bold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b="0" dirty="0">
                <a:latin typeface="Arial Rounded MT Bold" pitchFamily="34" charset="0"/>
              </a:rPr>
              <a:t>Placental HSD11B2 inactivates </a:t>
            </a:r>
            <a:r>
              <a:rPr lang="en-US" sz="1900" b="0" dirty="0" smtClean="0">
                <a:latin typeface="Arial Rounded MT Bold" pitchFamily="34" charset="0"/>
              </a:rPr>
              <a:t>cortisol, </a:t>
            </a:r>
            <a:r>
              <a:rPr lang="en-US" sz="1900" b="0" dirty="0" err="1" smtClean="0">
                <a:latin typeface="Arial Rounded MT Bold" pitchFamily="34" charset="0"/>
              </a:rPr>
              <a:t>corticosterone</a:t>
            </a:r>
            <a:r>
              <a:rPr lang="en-US" sz="1900" b="0" dirty="0">
                <a:latin typeface="Arial Rounded MT Bold" pitchFamily="34" charset="0"/>
              </a:rPr>
              <a:t>, and prednisone (</a:t>
            </a:r>
            <a:r>
              <a:rPr lang="en-US" sz="1900" b="0" dirty="0" smtClean="0">
                <a:latin typeface="Arial Rounded MT Bold" pitchFamily="34" charset="0"/>
              </a:rPr>
              <a:t>but not </a:t>
            </a:r>
            <a:r>
              <a:rPr lang="en-US" sz="1900" b="0" dirty="0">
                <a:latin typeface="Arial Rounded MT Bold" pitchFamily="34" charset="0"/>
              </a:rPr>
              <a:t>dexamethasone or betamethasone</a:t>
            </a:r>
            <a:r>
              <a:rPr lang="en-US" sz="1900" b="0" dirty="0" smtClean="0">
                <a:latin typeface="Arial Rounded MT Bold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dirty="0">
                <a:latin typeface="Arial Rounded MT Bold" pitchFamily="34" charset="0"/>
              </a:rPr>
              <a:t>U</a:t>
            </a:r>
            <a:r>
              <a:rPr lang="en-US" sz="1900" dirty="0" smtClean="0">
                <a:latin typeface="Arial Rounded MT Bold" pitchFamily="34" charset="0"/>
              </a:rPr>
              <a:t>nclear </a:t>
            </a:r>
            <a:r>
              <a:rPr lang="en-US" sz="1900" dirty="0">
                <a:latin typeface="Arial Rounded MT Bold" pitchFamily="34" charset="0"/>
              </a:rPr>
              <a:t>why </a:t>
            </a:r>
            <a:r>
              <a:rPr lang="en-US" sz="1900" dirty="0" smtClean="0">
                <a:latin typeface="Arial Rounded MT Bold" pitchFamily="34" charset="0"/>
              </a:rPr>
              <a:t>such high </a:t>
            </a:r>
            <a:r>
              <a:rPr lang="en-US" sz="1900" dirty="0">
                <a:latin typeface="Arial Rounded MT Bold" pitchFamily="34" charset="0"/>
              </a:rPr>
              <a:t>doses would be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096000"/>
            <a:ext cx="3733800" cy="365125"/>
          </a:xfrm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MAY 2013 American Journal of Obstetrics </a:t>
            </a:r>
            <a:r>
              <a:rPr lang="en-US" sz="1400" i="1" dirty="0">
                <a:solidFill>
                  <a:srgbClr val="FF0000"/>
                </a:solidFill>
                <a:latin typeface="Arial Rounded MT Bold" pitchFamily="34" charset="0"/>
              </a:rPr>
              <a:t>&amp; 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Gynecology</a:t>
            </a:r>
          </a:p>
        </p:txBody>
      </p:sp>
    </p:spTree>
    <p:extLst>
      <p:ext uri="{BB962C8B-B14F-4D97-AF65-F5344CB8AC3E}">
        <p14:creationId xmlns:p14="http://schemas.microsoft.com/office/powerpoint/2010/main" val="3706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sna\Desktop\;lkjhgf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5638800"/>
            <a:ext cx="3581400" cy="365125"/>
          </a:xfrm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Human Reproduction Update, Vol.10, No.6 pp. 469–485, 2004</a:t>
            </a:r>
          </a:p>
          <a:p>
            <a:endParaRPr lang="en-US" sz="1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C:\Users\Hosna\Desktop\gff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2012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osna\Desktop\kkkkkkkk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7783"/>
            <a:ext cx="55149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1"/>
            <a:ext cx="3429000" cy="528320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J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Clin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Endocrinol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Metab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, December 2001, 86(12):5651–5657</a:t>
            </a:r>
          </a:p>
          <a:p>
            <a:endParaRPr lang="en-US" dirty="0"/>
          </a:p>
        </p:txBody>
      </p:sp>
      <p:pic>
        <p:nvPicPr>
          <p:cNvPr id="9218" name="Picture 2" descr="C:\Users\Hosna\Desktop\hhhhhhhhhh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152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sna\Desktop\c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667000" cy="18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sna\Desktop\pr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2" y="3429000"/>
            <a:ext cx="2070135" cy="16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sna\Desktop\deox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" y="5176528"/>
            <a:ext cx="2308263" cy="15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01838" y="2226591"/>
            <a:ext cx="0" cy="41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6474" y="5552301"/>
            <a:ext cx="0" cy="41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838" y="4012659"/>
            <a:ext cx="0" cy="418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97" y="1827879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11A1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927" y="3583813"/>
            <a:ext cx="125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HSD 3B2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04" y="5205837"/>
            <a:ext cx="1265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21A2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pic>
        <p:nvPicPr>
          <p:cNvPr id="1032" name="Picture 8" descr="C:\Users\Hosna\Desktop\HPRO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9" y="3429262"/>
            <a:ext cx="2209800" cy="16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osna\Desktop\HPRO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05" y="1721293"/>
            <a:ext cx="2168668" cy="16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2079" y="2534261"/>
            <a:ext cx="457200" cy="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08219" y="4116730"/>
            <a:ext cx="419100" cy="10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27684" y="2376336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17A1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1639" y="3942082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17A1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pic>
        <p:nvPicPr>
          <p:cNvPr id="1035" name="Picture 11" descr="C:\Users\Hosna\Desktop\de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7879"/>
            <a:ext cx="2057400" cy="15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osna\Desktop\a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69" y="3452642"/>
            <a:ext cx="2275031" cy="17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98679" y="2334704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17A1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3315" y="3966405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17A1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pic>
        <p:nvPicPr>
          <p:cNvPr id="2" name="Picture 2" descr="C:\Users\Hosna\Desktop\preg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4" b="54747"/>
          <a:stretch/>
        </p:blipFill>
        <p:spPr bwMode="auto">
          <a:xfrm>
            <a:off x="7897" y="2166432"/>
            <a:ext cx="2182811" cy="14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6916739" y="2505079"/>
            <a:ext cx="457200" cy="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26552" y="4127124"/>
            <a:ext cx="457200" cy="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6474" y="2294400"/>
            <a:ext cx="0" cy="507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6" name="Picture 2" descr="C:\Users\Hosna\Desktop\2125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978" b="2975"/>
          <a:stretch/>
        </p:blipFill>
        <p:spPr bwMode="auto">
          <a:xfrm>
            <a:off x="3487160" y="5176528"/>
            <a:ext cx="2190460" cy="16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352079" y="5297243"/>
            <a:ext cx="133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  <a:latin typeface="Arial Rounded MT Bold" pitchFamily="34" charset="0"/>
              </a:rPr>
              <a:t>CYP 21A2</a:t>
            </a:r>
            <a:endParaRPr lang="en-US" sz="16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48101" y="5612612"/>
            <a:ext cx="0" cy="425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992510" y="5213688"/>
            <a:ext cx="2054658" cy="420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1"/>
            <a:ext cx="3429000" cy="528320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J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Clin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Endocrinol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Metab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, December 2001, 86(12):5651–5657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Hosna\Desktop\llllllll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200"/>
            <a:ext cx="5734851" cy="42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sna\Desktop\jjjjjjjjjjjj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47833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486401"/>
            <a:ext cx="1828800" cy="1143000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J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Clin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Endocrinol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Metab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, December 2001, 86(12):5651–5657</a:t>
            </a:r>
          </a:p>
          <a:p>
            <a:endParaRPr lang="en-US" dirty="0"/>
          </a:p>
        </p:txBody>
      </p:sp>
      <p:pic>
        <p:nvPicPr>
          <p:cNvPr id="11266" name="Picture 2" descr="C:\Users\Hosna\Desktop\uhuh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334000" cy="2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sna\Desktop\l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57927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sna\Desktop\;lkjhg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Objective</a:t>
            </a:r>
            <a:r>
              <a:rPr lang="en-US" dirty="0" smtClean="0">
                <a:latin typeface="Arial Rounded MT Bold" pitchFamily="34" charset="0"/>
              </a:rPr>
              <a:t> : </a:t>
            </a:r>
            <a:r>
              <a:rPr lang="en-US" dirty="0">
                <a:latin typeface="Arial Rounded MT Bold" pitchFamily="34" charset="0"/>
              </a:rPr>
              <a:t>To conduct a systematic review and meta-analyses </a:t>
            </a:r>
            <a:r>
              <a:rPr lang="en-US" dirty="0" smtClean="0">
                <a:latin typeface="Arial Rounded MT Bold" pitchFamily="34" charset="0"/>
              </a:rPr>
              <a:t>of studies </a:t>
            </a:r>
            <a:r>
              <a:rPr lang="en-US" dirty="0">
                <a:latin typeface="Arial Rounded MT Bold" pitchFamily="34" charset="0"/>
              </a:rPr>
              <a:t>that evaluated the effects of dexamethasone </a:t>
            </a:r>
            <a:r>
              <a:rPr lang="en-US" dirty="0" smtClean="0">
                <a:latin typeface="Arial Rounded MT Bold" pitchFamily="34" charset="0"/>
              </a:rPr>
              <a:t>administration during </a:t>
            </a:r>
            <a:r>
              <a:rPr lang="en-US" dirty="0">
                <a:latin typeface="Arial Rounded MT Bold" pitchFamily="34" charset="0"/>
              </a:rPr>
              <a:t>pregnancies at risk for classical CAH because of </a:t>
            </a:r>
            <a:r>
              <a:rPr lang="en-US" dirty="0" smtClean="0">
                <a:latin typeface="Arial Rounded MT Bold" pitchFamily="34" charset="0"/>
              </a:rPr>
              <a:t>21-hydroxylase deficiency </a:t>
            </a:r>
            <a:r>
              <a:rPr lang="en-US" dirty="0">
                <a:latin typeface="Arial Rounded MT Bold" pitchFamily="34" charset="0"/>
              </a:rPr>
              <a:t>(CYP21A2</a:t>
            </a:r>
            <a:r>
              <a:rPr lang="en-US" dirty="0" smtClean="0">
                <a:latin typeface="Arial Rounded MT Bold" pitchFamily="34" charset="0"/>
              </a:rPr>
              <a:t>).</a:t>
            </a:r>
          </a:p>
          <a:p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b="1" dirty="0">
                <a:latin typeface="Arial Rounded MT Bold" pitchFamily="34" charset="0"/>
              </a:rPr>
              <a:t>Data </a:t>
            </a:r>
            <a:r>
              <a:rPr lang="en-US" b="1" dirty="0" smtClean="0">
                <a:latin typeface="Arial Rounded MT Bold" pitchFamily="34" charset="0"/>
              </a:rPr>
              <a:t>Sources   </a:t>
            </a:r>
            <a:r>
              <a:rPr lang="en-US" dirty="0">
                <a:latin typeface="Arial Rounded MT Bold" pitchFamily="34" charset="0"/>
              </a:rPr>
              <a:t>We searched MEDLINE, EMBASE, and </a:t>
            </a:r>
            <a:r>
              <a:rPr lang="en-US" dirty="0" smtClean="0">
                <a:latin typeface="Arial Rounded MT Bold" pitchFamily="34" charset="0"/>
              </a:rPr>
              <a:t>Cochrane CENTRAL </a:t>
            </a:r>
            <a:r>
              <a:rPr lang="en-US" dirty="0">
                <a:latin typeface="Arial Rounded MT Bold" pitchFamily="34" charset="0"/>
              </a:rPr>
              <a:t>from inception through August 2009. Review of </a:t>
            </a:r>
            <a:r>
              <a:rPr lang="en-US" dirty="0" smtClean="0">
                <a:latin typeface="Arial Rounded MT Bold" pitchFamily="34" charset="0"/>
              </a:rPr>
              <a:t>reference lists </a:t>
            </a:r>
            <a:r>
              <a:rPr lang="en-US" dirty="0">
                <a:latin typeface="Arial Rounded MT Bold" pitchFamily="34" charset="0"/>
              </a:rPr>
              <a:t>and contact with CAH experts further identified </a:t>
            </a:r>
            <a:r>
              <a:rPr lang="en-US" dirty="0" smtClean="0">
                <a:latin typeface="Arial Rounded MT Bold" pitchFamily="34" charset="0"/>
              </a:rPr>
              <a:t>candidate studies</a:t>
            </a:r>
            <a:r>
              <a:rPr lang="en-US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0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23622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4572000" cy="56388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100" b="0" dirty="0">
                <a:solidFill>
                  <a:schemeClr val="tx2"/>
                </a:solidFill>
                <a:latin typeface="Arial Rounded MT Bold" pitchFamily="34" charset="0"/>
              </a:rPr>
              <a:t>Eligible studies </a:t>
            </a:r>
            <a:r>
              <a:rPr lang="en-US" sz="1800" b="0" dirty="0">
                <a:latin typeface="Arial Rounded MT Bold" pitchFamily="34" charset="0"/>
              </a:rPr>
              <a:t>were comparative studies that enrolled </a:t>
            </a:r>
            <a:r>
              <a:rPr lang="en-US" sz="1800" b="0" dirty="0" smtClean="0">
                <a:latin typeface="Arial Rounded MT Bold" pitchFamily="34" charset="0"/>
              </a:rPr>
              <a:t>pregnancies at </a:t>
            </a:r>
            <a:r>
              <a:rPr lang="en-US" sz="1800" b="0" dirty="0">
                <a:latin typeface="Arial Rounded MT Bold" pitchFamily="34" charset="0"/>
              </a:rPr>
              <a:t>risk of classical CAH in which dexamethasone </a:t>
            </a:r>
            <a:r>
              <a:rPr lang="en-US" sz="1900" b="0" dirty="0">
                <a:latin typeface="Arial Rounded MT Bold" pitchFamily="34" charset="0"/>
              </a:rPr>
              <a:t>was given </a:t>
            </a:r>
            <a:r>
              <a:rPr lang="en-US" sz="1800" b="0" dirty="0">
                <a:latin typeface="Arial Rounded MT Bold" pitchFamily="34" charset="0"/>
              </a:rPr>
              <a:t>to </a:t>
            </a:r>
            <a:r>
              <a:rPr lang="en-US" sz="1800" b="0" dirty="0" smtClean="0">
                <a:latin typeface="Arial Rounded MT Bold" pitchFamily="34" charset="0"/>
              </a:rPr>
              <a:t>one group </a:t>
            </a:r>
            <a:r>
              <a:rPr lang="en-US" sz="1800" b="0" dirty="0">
                <a:latin typeface="Arial Rounded MT Bold" pitchFamily="34" charset="0"/>
              </a:rPr>
              <a:t>and included a comparison unexposed </a:t>
            </a:r>
            <a:r>
              <a:rPr lang="en-US" sz="1800" b="0" dirty="0" smtClean="0">
                <a:latin typeface="Arial Rounded MT Bold" pitchFamily="34" charset="0"/>
              </a:rPr>
              <a:t>group.</a:t>
            </a:r>
          </a:p>
          <a:p>
            <a:pPr>
              <a:lnSpc>
                <a:spcPct val="120000"/>
              </a:lnSpc>
            </a:pPr>
            <a:r>
              <a:rPr lang="en-US" sz="1800" b="0" dirty="0">
                <a:latin typeface="Arial Rounded MT Bold" pitchFamily="34" charset="0"/>
              </a:rPr>
              <a:t>The outcomes of interest </a:t>
            </a:r>
            <a:r>
              <a:rPr lang="en-US" sz="1800" b="0" dirty="0" smtClean="0">
                <a:latin typeface="Arial Rounded MT Bold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 </a:t>
            </a:r>
            <a:r>
              <a:rPr lang="en-US" sz="1800" b="0" dirty="0" err="1" smtClean="0">
                <a:latin typeface="Arial Rounded MT Bold" pitchFamily="34" charset="0"/>
              </a:rPr>
              <a:t>foetal</a:t>
            </a:r>
            <a:r>
              <a:rPr lang="en-US" sz="1800" b="0" dirty="0">
                <a:latin typeface="Arial Rounded MT Bold" pitchFamily="34" charset="0"/>
              </a:rPr>
              <a:t> </a:t>
            </a:r>
            <a:r>
              <a:rPr lang="en-US" sz="1800" b="0" dirty="0" smtClean="0">
                <a:latin typeface="Arial Rounded MT Bold" pitchFamily="34" charset="0"/>
              </a:rPr>
              <a:t>death</a:t>
            </a:r>
            <a:r>
              <a:rPr lang="en-US" sz="1800" b="0" dirty="0">
                <a:latin typeface="Arial Rounded MT Bold" pitchFamily="34" charset="0"/>
              </a:rPr>
              <a:t>, </a:t>
            </a:r>
            <a:r>
              <a:rPr lang="en-US" sz="1800" b="0" dirty="0" err="1">
                <a:latin typeface="Arial Rounded MT Bold" pitchFamily="34" charset="0"/>
              </a:rPr>
              <a:t>foetal</a:t>
            </a:r>
            <a:r>
              <a:rPr lang="en-US" sz="1800" b="0" dirty="0">
                <a:latin typeface="Arial Rounded MT Bold" pitchFamily="34" charset="0"/>
              </a:rPr>
              <a:t> malformations</a:t>
            </a:r>
            <a:r>
              <a:rPr lang="en-US" sz="1800" b="0" dirty="0" smtClean="0">
                <a:latin typeface="Arial Rounded MT Bold" pitchFamily="34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 </a:t>
            </a:r>
            <a:r>
              <a:rPr lang="en-US" sz="1800" b="0" dirty="0" err="1">
                <a:latin typeface="Arial Rounded MT Bold" pitchFamily="34" charset="0"/>
              </a:rPr>
              <a:t>foetal</a:t>
            </a:r>
            <a:r>
              <a:rPr lang="en-US" sz="1800" b="0" dirty="0">
                <a:latin typeface="Arial Rounded MT Bold" pitchFamily="34" charset="0"/>
              </a:rPr>
              <a:t> growth, and need for </a:t>
            </a:r>
            <a:r>
              <a:rPr lang="en-US" sz="1800" b="0" dirty="0" smtClean="0">
                <a:latin typeface="Arial Rounded MT Bold" pitchFamily="34" charset="0"/>
              </a:rPr>
              <a:t>neonatal intensive </a:t>
            </a:r>
            <a:r>
              <a:rPr lang="en-US" sz="1800" b="0" dirty="0">
                <a:latin typeface="Arial Rounded MT Bold" pitchFamily="34" charset="0"/>
              </a:rPr>
              <a:t>care; </a:t>
            </a:r>
            <a:endParaRPr lang="en-US" sz="1800" b="0" dirty="0" smtClean="0">
              <a:latin typeface="Arial Rounded MT Bold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obstetric complications,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maternal </a:t>
            </a:r>
            <a:r>
              <a:rPr lang="en-US" sz="1800" b="0" dirty="0" err="1">
                <a:latin typeface="Arial Rounded MT Bold" pitchFamily="34" charset="0"/>
              </a:rPr>
              <a:t>hyperglycaemia</a:t>
            </a:r>
            <a:r>
              <a:rPr lang="en-US" sz="1800" b="0" dirty="0">
                <a:latin typeface="Arial Rounded MT Bold" pitchFamily="34" charset="0"/>
              </a:rPr>
              <a:t> </a:t>
            </a:r>
            <a:endParaRPr lang="en-US" sz="1800" b="0" dirty="0" smtClean="0">
              <a:latin typeface="Arial Rounded MT Bold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maternal hypertension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1800" b="0" dirty="0" smtClean="0">
                <a:latin typeface="Arial Rounded MT Bold" pitchFamily="34" charset="0"/>
              </a:rPr>
              <a:t>Studies </a:t>
            </a:r>
            <a:r>
              <a:rPr lang="en-US" sz="1800" b="0" dirty="0">
                <a:latin typeface="Arial Rounded MT Bold" pitchFamily="34" charset="0"/>
              </a:rPr>
              <a:t>were also included </a:t>
            </a:r>
            <a:endParaRPr lang="en-US" sz="1800" b="0" dirty="0" smtClean="0">
              <a:latin typeface="Arial Rounded MT Bold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long-term </a:t>
            </a:r>
            <a:r>
              <a:rPr lang="en-US" sz="1800" b="0" dirty="0">
                <a:latin typeface="Arial Rounded MT Bold" pitchFamily="34" charset="0"/>
              </a:rPr>
              <a:t>physical, metabolic, and </a:t>
            </a:r>
            <a:r>
              <a:rPr lang="en-US" sz="1800" b="0" dirty="0" smtClean="0">
                <a:latin typeface="Arial Rounded MT Bold" pitchFamily="34" charset="0"/>
              </a:rPr>
              <a:t>neuropsychological outcomes</a:t>
            </a:r>
            <a:r>
              <a:rPr lang="en-US" sz="1800" b="0" dirty="0">
                <a:latin typeface="Arial Rounded MT Bold" pitchFamily="34" charset="0"/>
              </a:rPr>
              <a:t>, such as growth, </a:t>
            </a:r>
            <a:r>
              <a:rPr lang="en-US" sz="1800" b="0" dirty="0" err="1">
                <a:latin typeface="Arial Rounded MT Bold" pitchFamily="34" charset="0"/>
              </a:rPr>
              <a:t>dyslipidaemia</a:t>
            </a:r>
            <a:r>
              <a:rPr lang="en-US" sz="1800" b="0" dirty="0">
                <a:latin typeface="Arial Rounded MT Bold" pitchFamily="34" charset="0"/>
              </a:rPr>
              <a:t>, </a:t>
            </a:r>
            <a:r>
              <a:rPr lang="en-US" sz="1800" b="0" dirty="0" err="1">
                <a:latin typeface="Arial Rounded MT Bold" pitchFamily="34" charset="0"/>
              </a:rPr>
              <a:t>dysglycaemia</a:t>
            </a:r>
            <a:r>
              <a:rPr lang="en-US" sz="1800" b="0" dirty="0">
                <a:latin typeface="Arial Rounded MT Bold" pitchFamily="34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>
                <a:latin typeface="Arial Rounded MT Bold" pitchFamily="34" charset="0"/>
              </a:rPr>
              <a:t>cardiovascular </a:t>
            </a:r>
            <a:r>
              <a:rPr lang="en-US" sz="1800" b="0" dirty="0" smtClean="0">
                <a:latin typeface="Arial Rounded MT Bold" pitchFamily="34" charset="0"/>
              </a:rPr>
              <a:t>outcomes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and neuropsychological outcomes</a:t>
            </a:r>
            <a:r>
              <a:rPr lang="en-US" sz="1800" b="0" dirty="0">
                <a:latin typeface="Arial Rounded MT Bold" pitchFamily="34" charset="0"/>
              </a:rPr>
              <a:t>, </a:t>
            </a:r>
            <a:endParaRPr lang="en-US" sz="1800" b="0" dirty="0" smtClean="0">
              <a:latin typeface="Arial Rounded MT Bold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school performance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Arial Rounded MT Bold" pitchFamily="34" charset="0"/>
              </a:rPr>
              <a:t>Excluded </a:t>
            </a:r>
            <a:r>
              <a:rPr lang="en-US" sz="2600" dirty="0">
                <a:solidFill>
                  <a:schemeClr val="tx2"/>
                </a:solidFill>
                <a:latin typeface="Arial Rounded MT Bold" pitchFamily="34" charset="0"/>
              </a:rPr>
              <a:t>studies</a:t>
            </a:r>
            <a:r>
              <a:rPr lang="en-US" sz="41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endParaRPr lang="en-US" sz="4100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using other </a:t>
            </a:r>
            <a:r>
              <a:rPr lang="en-US" sz="2000" b="0" dirty="0">
                <a:latin typeface="Arial Rounded MT Bold" pitchFamily="34" charset="0"/>
              </a:rPr>
              <a:t>glucocorticoids, such as hydrocortisone </a:t>
            </a:r>
            <a:r>
              <a:rPr lang="en-US" sz="2000" b="0" dirty="0" smtClean="0">
                <a:latin typeface="Arial Rounded MT Bold" pitchFamily="34" charset="0"/>
              </a:rPr>
              <a:t>and betamethasone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 smtClean="0">
                <a:latin typeface="Arial Rounded MT Bold" pitchFamily="34" charset="0"/>
              </a:rPr>
              <a:t>for </a:t>
            </a:r>
            <a:r>
              <a:rPr lang="en-US" sz="2000" b="0" dirty="0">
                <a:latin typeface="Arial Rounded MT Bold" pitchFamily="34" charset="0"/>
              </a:rPr>
              <a:t>other </a:t>
            </a:r>
            <a:r>
              <a:rPr lang="en-US" sz="2000" b="0" dirty="0" smtClean="0">
                <a:latin typeface="Arial Rounded MT Bold" pitchFamily="34" charset="0"/>
              </a:rPr>
              <a:t>medical condition</a:t>
            </a:r>
            <a:endParaRPr lang="en-US" sz="2000" b="0" dirty="0"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0" dirty="0">
                <a:latin typeface="Arial Rounded MT Bold" pitchFamily="34" charset="0"/>
              </a:rPr>
              <a:t>without a comparison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54102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</p:spTree>
    <p:extLst>
      <p:ext uri="{BB962C8B-B14F-4D97-AF65-F5344CB8AC3E}">
        <p14:creationId xmlns:p14="http://schemas.microsoft.com/office/powerpoint/2010/main" val="33511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sna\Desktop\;'lkjhg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38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58674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</p:spTree>
    <p:extLst>
      <p:ext uri="{BB962C8B-B14F-4D97-AF65-F5344CB8AC3E}">
        <p14:creationId xmlns:p14="http://schemas.microsoft.com/office/powerpoint/2010/main" val="34794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sna\Desktop\poiugh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1" y="1295400"/>
            <a:ext cx="8305800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59436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  <p:pic>
        <p:nvPicPr>
          <p:cNvPr id="2051" name="Picture 3" descr="C:\Users\Hosna\Desktop\ljh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sna\Desktop\lkjhg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457200"/>
            <a:ext cx="83173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56388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</p:spTree>
    <p:extLst>
      <p:ext uri="{BB962C8B-B14F-4D97-AF65-F5344CB8AC3E}">
        <p14:creationId xmlns:p14="http://schemas.microsoft.com/office/powerpoint/2010/main" val="3977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59436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  <p:pic>
        <p:nvPicPr>
          <p:cNvPr id="4098" name="Picture 2" descr="C:\Users\Hosna\Desktop\k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533400"/>
            <a:ext cx="813261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144547"/>
            <a:ext cx="753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significant change in either </a:t>
            </a:r>
            <a:r>
              <a:rPr lang="en-US" dirty="0" err="1"/>
              <a:t>behavioural</a:t>
            </a:r>
            <a:r>
              <a:rPr lang="en-US" dirty="0"/>
              <a:t> or temperamental problems in children exposed to dexamethasone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2698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81600" y="6172200"/>
            <a:ext cx="3429000" cy="28384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2010 Blackwell Publishing Ltd, Clinical Endocrinology, 73, 436–444</a:t>
            </a:r>
          </a:p>
        </p:txBody>
      </p:sp>
      <p:pic>
        <p:nvPicPr>
          <p:cNvPr id="5122" name="Picture 2" descr="C:\Users\Hosna\Desktop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1964"/>
            <a:ext cx="8763000" cy="54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 Rounded MT Bold" pitchFamily="34" charset="0"/>
              </a:rPr>
              <a:t>  </a:t>
            </a:r>
            <a:endParaRPr lang="en-US" sz="1800" dirty="0">
              <a:latin typeface="Arial Rounded MT Bold" pitchFamily="34" charset="0"/>
            </a:endParaRPr>
          </a:p>
          <a:p>
            <a:r>
              <a:rPr lang="en-US" sz="1800" b="0" dirty="0">
                <a:latin typeface="Arial Rounded MT Bold" pitchFamily="34" charset="0"/>
              </a:rPr>
              <a:t>about 7 out of 8 (87.5 percent) of </a:t>
            </a:r>
            <a:r>
              <a:rPr lang="en-US" sz="1800" b="0" dirty="0" smtClean="0">
                <a:latin typeface="Arial Rounded MT Bold" pitchFamily="34" charset="0"/>
              </a:rPr>
              <a:t>the individuals </a:t>
            </a:r>
            <a:r>
              <a:rPr lang="en-US" sz="1800" b="0" dirty="0">
                <a:latin typeface="Arial Rounded MT Bold" pitchFamily="34" charset="0"/>
              </a:rPr>
              <a:t>who have been exposed to many weeks </a:t>
            </a:r>
            <a:r>
              <a:rPr lang="en-US" sz="1800" b="0" dirty="0" smtClean="0">
                <a:latin typeface="Arial Rounded MT Bold" pitchFamily="34" charset="0"/>
              </a:rPr>
              <a:t>of prenatal </a:t>
            </a:r>
            <a:r>
              <a:rPr lang="en-US" sz="1800" b="0" dirty="0">
                <a:latin typeface="Arial Rounded MT Bold" pitchFamily="34" charset="0"/>
              </a:rPr>
              <a:t>dexamethasone—at 60 to 100 times </a:t>
            </a:r>
            <a:r>
              <a:rPr lang="en-US" sz="1800" b="0" dirty="0" smtClean="0">
                <a:latin typeface="Arial Rounded MT Bold" pitchFamily="34" charset="0"/>
              </a:rPr>
              <a:t>normal levels—never </a:t>
            </a:r>
            <a:r>
              <a:rPr lang="en-US" sz="1800" b="0" dirty="0">
                <a:latin typeface="Arial Rounded MT Bold" pitchFamily="34" charset="0"/>
              </a:rPr>
              <a:t>even had the condition that was </a:t>
            </a:r>
            <a:r>
              <a:rPr lang="en-US" sz="1800" b="0" dirty="0" smtClean="0">
                <a:latin typeface="Arial Rounded MT Bold" pitchFamily="34" charset="0"/>
              </a:rPr>
              <a:t>being targeted </a:t>
            </a:r>
            <a:r>
              <a:rPr lang="en-US" sz="1800" b="0" dirty="0">
                <a:latin typeface="Arial Rounded MT Bold" pitchFamily="34" charset="0"/>
              </a:rPr>
              <a:t>with the prenatal </a:t>
            </a:r>
            <a:r>
              <a:rPr lang="en-US" sz="1800" b="0" dirty="0" smtClean="0">
                <a:latin typeface="Arial Rounded MT Bold" pitchFamily="34" charset="0"/>
              </a:rPr>
              <a:t>intervention.</a:t>
            </a:r>
          </a:p>
          <a:p>
            <a:endParaRPr lang="en-US" sz="1800" b="0" dirty="0" smtClean="0">
              <a:latin typeface="Arial Rounded MT Bold" pitchFamily="34" charset="0"/>
            </a:endParaRPr>
          </a:p>
          <a:p>
            <a:r>
              <a:rPr lang="en-US" sz="1800" b="0" dirty="0" smtClean="0">
                <a:latin typeface="Arial Rounded MT Bold" pitchFamily="34" charset="0"/>
              </a:rPr>
              <a:t>glucocorticoids </a:t>
            </a:r>
            <a:r>
              <a:rPr lang="en-US" sz="1800" b="0" dirty="0">
                <a:latin typeface="Arial Rounded MT Bold" pitchFamily="34" charset="0"/>
              </a:rPr>
              <a:t>may alter “fetal programming</a:t>
            </a:r>
            <a:r>
              <a:rPr lang="en-US" sz="1800" b="0" dirty="0" smtClean="0">
                <a:latin typeface="Arial Rounded MT Bold" pitchFamily="34" charset="0"/>
              </a:rPr>
              <a:t>,” potentially </a:t>
            </a:r>
            <a:r>
              <a:rPr lang="en-US" sz="1800" b="0" dirty="0">
                <a:latin typeface="Arial Rounded MT Bold" pitchFamily="34" charset="0"/>
              </a:rPr>
              <a:t>resulting in serious metabolic problems </a:t>
            </a:r>
            <a:r>
              <a:rPr lang="en-US" sz="1800" b="0" dirty="0" smtClean="0">
                <a:latin typeface="Arial Rounded MT Bold" pitchFamily="34" charset="0"/>
              </a:rPr>
              <a:t>that will </a:t>
            </a:r>
            <a:r>
              <a:rPr lang="en-US" sz="1800" b="0" dirty="0">
                <a:latin typeface="Arial Rounded MT Bold" pitchFamily="34" charset="0"/>
              </a:rPr>
              <a:t>not become apparent until adulthood (</a:t>
            </a:r>
            <a:r>
              <a:rPr lang="en-US" sz="1800" b="0" dirty="0" err="1">
                <a:latin typeface="Arial Rounded MT Bold" pitchFamily="34" charset="0"/>
              </a:rPr>
              <a:t>Hirvikoski</a:t>
            </a:r>
            <a:r>
              <a:rPr lang="en-US" sz="1800" b="0" dirty="0">
                <a:latin typeface="Arial Rounded MT Bold" pitchFamily="34" charset="0"/>
              </a:rPr>
              <a:t> </a:t>
            </a:r>
            <a:r>
              <a:rPr lang="en-US" sz="1800" b="0" dirty="0" smtClean="0">
                <a:latin typeface="Arial Rounded MT Bold" pitchFamily="34" charset="0"/>
              </a:rPr>
              <a:t>et </a:t>
            </a:r>
            <a:r>
              <a:rPr lang="it-IT" sz="1800" b="0" dirty="0" smtClean="0">
                <a:latin typeface="Arial Rounded MT Bold" pitchFamily="34" charset="0"/>
              </a:rPr>
              <a:t>al</a:t>
            </a:r>
            <a:r>
              <a:rPr lang="it-IT" sz="1800" b="0" dirty="0">
                <a:latin typeface="Arial Rounded MT Bold" pitchFamily="34" charset="0"/>
              </a:rPr>
              <a:t>. 2007; Marciniak et al. 2011</a:t>
            </a:r>
            <a:r>
              <a:rPr lang="it-IT" sz="1800" b="0" dirty="0" smtClean="0">
                <a:latin typeface="Arial Rounded MT Bold" pitchFamily="34" charset="0"/>
              </a:rPr>
              <a:t>).</a:t>
            </a:r>
          </a:p>
          <a:p>
            <a:endParaRPr lang="it-IT" sz="1800" b="0" dirty="0" smtClean="0">
              <a:latin typeface="Arial Rounded MT Bold" pitchFamily="34" charset="0"/>
            </a:endParaRPr>
          </a:p>
          <a:p>
            <a:r>
              <a:rPr lang="en-US" sz="1800" b="0" dirty="0">
                <a:latin typeface="Arial Rounded MT Bold" pitchFamily="34" charset="0"/>
              </a:rPr>
              <a:t>the </a:t>
            </a:r>
            <a:r>
              <a:rPr lang="en-US" sz="1800" b="0" dirty="0" smtClean="0">
                <a:latin typeface="Arial Rounded MT Bold" pitchFamily="34" charset="0"/>
              </a:rPr>
              <a:t>odds ratio </a:t>
            </a:r>
            <a:r>
              <a:rPr lang="en-US" sz="1800" b="0" dirty="0">
                <a:latin typeface="Arial Rounded MT Bold" pitchFamily="34" charset="0"/>
              </a:rPr>
              <a:t>for maternal glucocorticoid use </a:t>
            </a:r>
            <a:r>
              <a:rPr lang="en-US" sz="1800" b="0" dirty="0" smtClean="0">
                <a:latin typeface="Arial Rounded MT Bold" pitchFamily="34" charset="0"/>
              </a:rPr>
              <a:t>in cleft </a:t>
            </a:r>
            <a:r>
              <a:rPr lang="en-US" sz="1800" b="0" dirty="0">
                <a:latin typeface="Arial Rounded MT Bold" pitchFamily="34" charset="0"/>
              </a:rPr>
              <a:t>palate was 1.7 (95% confidence </a:t>
            </a:r>
            <a:r>
              <a:rPr lang="en-US" sz="1800" b="0" dirty="0" smtClean="0">
                <a:latin typeface="Arial Rounded MT Bold" pitchFamily="34" charset="0"/>
              </a:rPr>
              <a:t>interval, 1.1–2.6); exposures between conception </a:t>
            </a:r>
            <a:r>
              <a:rPr lang="en-US" sz="1800" b="0" dirty="0">
                <a:latin typeface="Arial Rounded MT Bold" pitchFamily="34" charset="0"/>
              </a:rPr>
              <a:t>and 8 weeks were </a:t>
            </a:r>
            <a:r>
              <a:rPr lang="en-US" sz="1800" b="0" dirty="0" smtClean="0">
                <a:latin typeface="Arial Rounded MT Bold" pitchFamily="34" charset="0"/>
              </a:rPr>
              <a:t>considered, the </a:t>
            </a:r>
            <a:r>
              <a:rPr lang="en-US" sz="1800" b="0" dirty="0">
                <a:latin typeface="Arial Rounded MT Bold" pitchFamily="34" charset="0"/>
              </a:rPr>
              <a:t>odds ratio was </a:t>
            </a:r>
            <a:r>
              <a:rPr lang="en-US" sz="1800" b="0" dirty="0" smtClean="0">
                <a:latin typeface="Arial Rounded MT Bold" pitchFamily="34" charset="0"/>
              </a:rPr>
              <a:t>7.3 (Am J </a:t>
            </a:r>
            <a:r>
              <a:rPr lang="en-US" sz="1800" b="0" dirty="0" err="1" smtClean="0">
                <a:latin typeface="Arial Rounded MT Bold" pitchFamily="34" charset="0"/>
              </a:rPr>
              <a:t>Obstet</a:t>
            </a:r>
            <a:r>
              <a:rPr lang="en-US" sz="1800" b="0" dirty="0" smtClean="0">
                <a:latin typeface="Arial Rounded MT Bold" pitchFamily="34" charset="0"/>
              </a:rPr>
              <a:t> </a:t>
            </a:r>
            <a:r>
              <a:rPr lang="en-US" sz="1800" b="0" dirty="0" err="1" smtClean="0">
                <a:latin typeface="Arial Rounded MT Bold" pitchFamily="34" charset="0"/>
              </a:rPr>
              <a:t>Gynecol</a:t>
            </a:r>
            <a:r>
              <a:rPr lang="en-US" sz="1800" b="0" dirty="0">
                <a:latin typeface="Arial Rounded MT Bold" pitchFamily="34" charset="0"/>
              </a:rPr>
              <a:t> </a:t>
            </a:r>
            <a:r>
              <a:rPr lang="en-US" sz="1800" b="0" dirty="0" smtClean="0">
                <a:latin typeface="Arial Rounded MT Bold" pitchFamily="34" charset="0"/>
              </a:rPr>
              <a:t>2007;197:585.e1-7).</a:t>
            </a:r>
          </a:p>
          <a:p>
            <a:r>
              <a:rPr lang="en-US" sz="1800" b="0" dirty="0">
                <a:latin typeface="Arial Rounded MT Bold" pitchFamily="34" charset="0"/>
              </a:rPr>
              <a:t>the </a:t>
            </a:r>
            <a:r>
              <a:rPr lang="en-US" sz="1800" b="0" dirty="0" err="1">
                <a:latin typeface="Arial Rounded MT Bold" pitchFamily="34" charset="0"/>
              </a:rPr>
              <a:t>birthweights</a:t>
            </a:r>
            <a:r>
              <a:rPr lang="en-US" sz="1800" b="0" dirty="0">
                <a:latin typeface="Arial Rounded MT Bold" pitchFamily="34" charset="0"/>
              </a:rPr>
              <a:t> of prenatally treated </a:t>
            </a:r>
            <a:r>
              <a:rPr lang="en-US" sz="1800" b="0" dirty="0" smtClean="0">
                <a:latin typeface="Arial Rounded MT Bold" pitchFamily="34" charset="0"/>
              </a:rPr>
              <a:t>infants are </a:t>
            </a:r>
            <a:r>
              <a:rPr lang="en-US" sz="1800" b="0" dirty="0">
                <a:latin typeface="Arial Rounded MT Bold" pitchFamily="34" charset="0"/>
              </a:rPr>
              <a:t>reduced by about 400 g. </a:t>
            </a:r>
            <a:r>
              <a:rPr lang="en-US" sz="1800" b="0" dirty="0" smtClean="0">
                <a:latin typeface="Arial Rounded MT Bold" pitchFamily="34" charset="0"/>
              </a:rPr>
              <a:t>This reduction </a:t>
            </a:r>
            <a:r>
              <a:rPr lang="en-US" sz="1800" b="0" dirty="0">
                <a:latin typeface="Arial Rounded MT Bold" pitchFamily="34" charset="0"/>
              </a:rPr>
              <a:t>in </a:t>
            </a:r>
            <a:r>
              <a:rPr lang="en-US" sz="1800" b="0" dirty="0" err="1">
                <a:latin typeface="Arial Rounded MT Bold" pitchFamily="34" charset="0"/>
              </a:rPr>
              <a:t>birthweight</a:t>
            </a:r>
            <a:r>
              <a:rPr lang="en-US" sz="1800" b="0" dirty="0">
                <a:latin typeface="Arial Rounded MT Bold" pitchFamily="34" charset="0"/>
              </a:rPr>
              <a:t> is similar </a:t>
            </a:r>
            <a:r>
              <a:rPr lang="en-US" sz="1800" b="0" dirty="0" smtClean="0">
                <a:latin typeface="Arial Rounded MT Bold" pitchFamily="34" charset="0"/>
              </a:rPr>
              <a:t>to that </a:t>
            </a:r>
            <a:r>
              <a:rPr lang="en-US" sz="1800" b="0" dirty="0">
                <a:latin typeface="Arial Rounded MT Bold" pitchFamily="34" charset="0"/>
              </a:rPr>
              <a:t>seen among women who smoke </a:t>
            </a:r>
            <a:r>
              <a:rPr lang="en-US" sz="1800" b="0" dirty="0" smtClean="0">
                <a:latin typeface="Arial Rounded MT Bold" pitchFamily="34" charset="0"/>
              </a:rPr>
              <a:t>2 packs   of </a:t>
            </a:r>
            <a:r>
              <a:rPr lang="en-US" sz="1800" b="0" dirty="0">
                <a:latin typeface="Arial Rounded MT Bold" pitchFamily="34" charset="0"/>
              </a:rPr>
              <a:t>cigarettes per </a:t>
            </a:r>
            <a:r>
              <a:rPr lang="en-US" sz="1800" b="0" dirty="0" smtClean="0">
                <a:latin typeface="Arial Rounded MT Bold" pitchFamily="34" charset="0"/>
              </a:rPr>
              <a:t>day (</a:t>
            </a:r>
            <a:r>
              <a:rPr lang="it-IT" sz="1800" b="0" dirty="0" smtClean="0">
                <a:latin typeface="Arial Rounded MT Bold" pitchFamily="34" charset="0"/>
              </a:rPr>
              <a:t>J </a:t>
            </a:r>
            <a:r>
              <a:rPr lang="it-IT" sz="1800" b="0" dirty="0">
                <a:latin typeface="Arial Rounded MT Bold" pitchFamily="34" charset="0"/>
              </a:rPr>
              <a:t>Clin Endocrinol Metab 2001;86:5651-7</a:t>
            </a:r>
            <a:r>
              <a:rPr lang="it-IT" sz="1800" b="0" dirty="0" smtClean="0">
                <a:latin typeface="Arial Rounded MT Bold" pitchFamily="34" charset="0"/>
              </a:rPr>
              <a:t>.)</a:t>
            </a:r>
            <a:endParaRPr lang="en-US" sz="1800" b="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9436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>
                <a:latin typeface="Arial Rounded MT Bold" pitchFamily="34" charset="0"/>
              </a:rPr>
              <a:t>CAH is a group of autosomal recessive </a:t>
            </a:r>
            <a:r>
              <a:rPr lang="en-US" sz="1800" b="0" dirty="0" smtClean="0">
                <a:latin typeface="Arial Rounded MT Bold" pitchFamily="34" charset="0"/>
              </a:rPr>
              <a:t>disorders characterized </a:t>
            </a:r>
            <a:r>
              <a:rPr lang="en-US" sz="1800" b="0" dirty="0">
                <a:latin typeface="Arial Rounded MT Bold" pitchFamily="34" charset="0"/>
              </a:rPr>
              <a:t>by impaired cortisol synthesis. </a:t>
            </a:r>
            <a:endParaRPr lang="en-US" sz="1800" b="0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en-US" sz="1800" b="0" dirty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The incidence </a:t>
            </a:r>
            <a:r>
              <a:rPr lang="en-US" sz="1800" b="0" dirty="0">
                <a:latin typeface="Arial Rounded MT Bold" pitchFamily="34" charset="0"/>
              </a:rPr>
              <a:t>ranges from 1:10,000 to 1:20,000 </a:t>
            </a:r>
            <a:r>
              <a:rPr lang="en-US" sz="1800" b="0" dirty="0" smtClean="0">
                <a:latin typeface="Arial Rounded MT Bold" pitchFamily="34" charset="0"/>
              </a:rPr>
              <a:t>births and </a:t>
            </a:r>
            <a:r>
              <a:rPr lang="en-US" sz="1800" b="0" dirty="0">
                <a:latin typeface="Arial Rounded MT Bold" pitchFamily="34" charset="0"/>
              </a:rPr>
              <a:t>is more prevalent in some ethnic </a:t>
            </a:r>
            <a:r>
              <a:rPr lang="en-US" sz="1800" b="0" dirty="0" smtClean="0">
                <a:latin typeface="Arial Rounded MT Bold" pitchFamily="34" charset="0"/>
              </a:rPr>
              <a:t>groups.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en-US" sz="1800" b="0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The </a:t>
            </a:r>
            <a:r>
              <a:rPr lang="en-US" sz="1800" b="0" dirty="0">
                <a:latin typeface="Arial Rounded MT Bold" pitchFamily="34" charset="0"/>
              </a:rPr>
              <a:t>most common form </a:t>
            </a:r>
            <a:r>
              <a:rPr lang="en-US" sz="1800" b="0" dirty="0" smtClean="0">
                <a:latin typeface="Arial Rounded MT Bold" pitchFamily="34" charset="0"/>
              </a:rPr>
              <a:t>of CAH </a:t>
            </a:r>
            <a:r>
              <a:rPr lang="en-US" sz="1800" b="0" dirty="0">
                <a:latin typeface="Arial Rounded MT Bold" pitchFamily="34" charset="0"/>
              </a:rPr>
              <a:t>is caused by mutations in </a:t>
            </a:r>
            <a:r>
              <a:rPr lang="en-US" sz="1800" b="0" dirty="0">
                <a:solidFill>
                  <a:srgbClr val="FF0000"/>
                </a:solidFill>
                <a:latin typeface="Arial Rounded MT Bold" pitchFamily="34" charset="0"/>
              </a:rPr>
              <a:t>CYP21A2</a:t>
            </a:r>
            <a:r>
              <a:rPr lang="en-US" sz="1800" b="0" dirty="0">
                <a:latin typeface="Arial Rounded MT Bold" pitchFamily="34" charset="0"/>
              </a:rPr>
              <a:t>, the </a:t>
            </a:r>
            <a:r>
              <a:rPr lang="en-US" sz="1800" b="0" dirty="0" smtClean="0">
                <a:latin typeface="Arial Rounded MT Bold" pitchFamily="34" charset="0"/>
              </a:rPr>
              <a:t>gene encoding </a:t>
            </a:r>
            <a:r>
              <a:rPr lang="en-US" sz="1800" b="0" dirty="0">
                <a:latin typeface="Arial Rounded MT Bold" pitchFamily="34" charset="0"/>
              </a:rPr>
              <a:t>the adrenal steroid 21-hydroxylase </a:t>
            </a:r>
            <a:r>
              <a:rPr lang="en-US" sz="1800" b="0" dirty="0" smtClean="0">
                <a:latin typeface="Arial Rounded MT Bold" pitchFamily="34" charset="0"/>
              </a:rPr>
              <a:t>enzyme.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en-US" sz="1800" b="0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smtClean="0">
                <a:latin typeface="Arial Rounded MT Bold" pitchFamily="34" charset="0"/>
              </a:rPr>
              <a:t>This enzyme </a:t>
            </a:r>
            <a:r>
              <a:rPr lang="en-US" sz="1800" b="0" dirty="0">
                <a:latin typeface="Arial Rounded MT Bold" pitchFamily="34" charset="0"/>
              </a:rPr>
              <a:t>deficiency accounts for approximately </a:t>
            </a:r>
            <a:r>
              <a:rPr lang="en-US" sz="1800" b="0" dirty="0" smtClean="0">
                <a:latin typeface="Arial Rounded MT Bold" pitchFamily="34" charset="0"/>
              </a:rPr>
              <a:t>95%of CAH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en-US" sz="1800" b="0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b="0" dirty="0" err="1" smtClean="0">
                <a:latin typeface="Arial Rounded MT Bold" pitchFamily="34" charset="0"/>
              </a:rPr>
              <a:t>Nonclassic</a:t>
            </a:r>
            <a:r>
              <a:rPr lang="en-US" sz="1800" b="0" dirty="0" smtClean="0">
                <a:latin typeface="Arial Rounded MT Bold" pitchFamily="34" charset="0"/>
              </a:rPr>
              <a:t> </a:t>
            </a:r>
            <a:r>
              <a:rPr lang="en-US" sz="1800" b="0" dirty="0">
                <a:latin typeface="Arial Rounded MT Bold" pitchFamily="34" charset="0"/>
              </a:rPr>
              <a:t>forms of CAH are more prevalent, </a:t>
            </a:r>
            <a:r>
              <a:rPr lang="en-US" sz="1800" b="0" dirty="0" smtClean="0">
                <a:latin typeface="Arial Rounded MT Bold" pitchFamily="34" charset="0"/>
              </a:rPr>
              <a:t>occurring in </a:t>
            </a:r>
            <a:r>
              <a:rPr lang="en-US" sz="1800" b="0" dirty="0">
                <a:latin typeface="Arial Rounded MT Bold" pitchFamily="34" charset="0"/>
              </a:rPr>
              <a:t>approximately 0.1–0.2% in the general </a:t>
            </a:r>
            <a:r>
              <a:rPr lang="en-US" sz="1800" b="0" dirty="0" smtClean="0">
                <a:latin typeface="Arial Rounded MT Bold" pitchFamily="34" charset="0"/>
              </a:rPr>
              <a:t>Caucasian population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latin typeface="Arial Rounded MT Bold" pitchFamily="34" charset="0"/>
              </a:rPr>
              <a:t>Maternal </a:t>
            </a:r>
            <a:r>
              <a:rPr lang="en-US" b="0" i="1" dirty="0" smtClean="0">
                <a:latin typeface="Arial Rounded MT Bold" pitchFamily="34" charset="0"/>
              </a:rPr>
              <a:t>safety  ?</a:t>
            </a:r>
          </a:p>
          <a:p>
            <a:r>
              <a:rPr lang="en-US" b="0" i="1" dirty="0" smtClean="0">
                <a:latin typeface="Arial Rounded MT Bold" pitchFamily="34" charset="0"/>
              </a:rPr>
              <a:t>Fetal safety  ?</a:t>
            </a:r>
          </a:p>
          <a:p>
            <a:endParaRPr lang="en-US" b="0" i="1" dirty="0" smtClean="0">
              <a:latin typeface="Arial Rounded MT Bold" pitchFamily="34" charset="0"/>
            </a:endParaRPr>
          </a:p>
          <a:p>
            <a:pPr algn="ctr"/>
            <a:r>
              <a:rPr lang="en-US" b="0" dirty="0">
                <a:latin typeface="Arial Rounded MT Bold" pitchFamily="34" charset="0"/>
              </a:rPr>
              <a:t>T</a:t>
            </a:r>
            <a:r>
              <a:rPr lang="en-US" b="0" dirty="0" smtClean="0">
                <a:latin typeface="Arial Rounded MT Bold" pitchFamily="34" charset="0"/>
              </a:rPr>
              <a:t>he </a:t>
            </a:r>
            <a:r>
              <a:rPr lang="en-US" b="0" dirty="0">
                <a:latin typeface="Arial Rounded MT Bold" pitchFamily="34" charset="0"/>
              </a:rPr>
              <a:t>prenatal treatment of CAH remains controversial</a:t>
            </a:r>
          </a:p>
          <a:p>
            <a:pPr algn="ctr"/>
            <a:r>
              <a:rPr lang="en-US" b="0" dirty="0">
                <a:latin typeface="Arial Rounded MT Bold" pitchFamily="34" charset="0"/>
              </a:rPr>
              <a:t>and poses unresolved ethical questions</a:t>
            </a:r>
            <a:endParaRPr lang="en-US" b="0" i="1" dirty="0" smtClean="0">
              <a:latin typeface="Arial Rounded MT Bold" pitchFamily="34" charset="0"/>
            </a:endParaRPr>
          </a:p>
          <a:p>
            <a:endParaRPr lang="en-US" i="1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شخصی\All of ....!\Every thing!\Flowers\7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5181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Rounded MT Bold" pitchFamily="34" charset="0"/>
              </a:rPr>
              <a:t>Good luck</a:t>
            </a:r>
            <a:endParaRPr lang="en-US" sz="4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More than 100 </a:t>
            </a:r>
            <a:r>
              <a:rPr lang="en-US" sz="2400" b="0" dirty="0" smtClean="0">
                <a:solidFill>
                  <a:srgbClr val="FF0000"/>
                </a:solidFill>
                <a:latin typeface="Arial Rounded MT Bold" pitchFamily="34" charset="0"/>
              </a:rPr>
              <a:t>CYP21A2</a:t>
            </a:r>
            <a:r>
              <a:rPr lang="en-US" sz="2400" b="0" i="1" dirty="0" smtClean="0">
                <a:latin typeface="Arial Rounded MT Bold" pitchFamily="34" charset="0"/>
              </a:rPr>
              <a:t> </a:t>
            </a:r>
            <a:r>
              <a:rPr lang="en-US" sz="2400" b="0" dirty="0" smtClean="0">
                <a:latin typeface="Arial Rounded MT Bold" pitchFamily="34" charset="0"/>
              </a:rPr>
              <a:t>mutations are known.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endParaRPr lang="en-US" sz="2400" b="0" dirty="0" smtClean="0">
              <a:latin typeface="Arial Rounded MT Bold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400" b="0" dirty="0" smtClean="0">
                <a:latin typeface="Arial Rounded MT Bold" pitchFamily="34" charset="0"/>
              </a:rPr>
              <a:t>Because </a:t>
            </a:r>
            <a:r>
              <a:rPr lang="en-US" sz="2400" b="0" dirty="0">
                <a:latin typeface="Arial Rounded MT Bold" pitchFamily="34" charset="0"/>
              </a:rPr>
              <a:t>more than 90% of mutant alleles carry one of 10 mutations (deletions or gene conversions), patients carrying none of these mutations are unlikely to be </a:t>
            </a:r>
            <a:r>
              <a:rPr lang="en-US" sz="2400" b="0" dirty="0" smtClean="0">
                <a:latin typeface="Arial Rounded MT Bold" pitchFamily="34" charset="0"/>
              </a:rPr>
              <a:t>affected.</a:t>
            </a:r>
            <a:endParaRPr lang="en-US" sz="2400" b="0" dirty="0">
              <a:latin typeface="Arial Rounded MT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487"/>
            <a:ext cx="7810499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47679" y="2292060"/>
            <a:ext cx="438721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2438400"/>
            <a:ext cx="9144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51118" y="2273010"/>
            <a:ext cx="419100" cy="999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4121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1:20,000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396059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1:60,000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1" y="64121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1:1000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sna\Desktop\;lkjhgf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41448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228600" y="62452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  <a:endParaRPr lang="en-US" sz="1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0326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 Rounded MT Bold" pitchFamily="34" charset="0"/>
              </a:rPr>
              <a:t>Diagnosis</a:t>
            </a:r>
            <a:endParaRPr lang="en-US" sz="28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sna\Desktop\sdfghj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8" y="1600200"/>
            <a:ext cx="86425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5225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413986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In one trial, the estimated </a:t>
            </a:r>
            <a:r>
              <a:rPr lang="en-US" sz="2000" dirty="0" smtClean="0">
                <a:latin typeface="Arial Rounded MT Bold" pitchFamily="34" charset="0"/>
              </a:rPr>
              <a:t>growth-suppressive effect of prednisolone </a:t>
            </a:r>
            <a:r>
              <a:rPr lang="en-US" sz="2000" dirty="0">
                <a:latin typeface="Arial Rounded MT Bold" pitchFamily="34" charset="0"/>
              </a:rPr>
              <a:t>was about 15-fold more </a:t>
            </a:r>
            <a:r>
              <a:rPr lang="en-US" sz="2000" dirty="0" smtClean="0">
                <a:latin typeface="Arial Rounded MT Bold" pitchFamily="34" charset="0"/>
              </a:rPr>
              <a:t>potent than HC  ,dexamethasone </a:t>
            </a:r>
            <a:r>
              <a:rPr lang="en-US" sz="2000" dirty="0">
                <a:latin typeface="Arial Rounded MT Bold" pitchFamily="34" charset="0"/>
              </a:rPr>
              <a:t>is 70- to 80-fold </a:t>
            </a:r>
            <a:r>
              <a:rPr lang="en-US" sz="2000" dirty="0" smtClean="0">
                <a:latin typeface="Arial Rounded MT Bold" pitchFamily="34" charset="0"/>
              </a:rPr>
              <a:t>more potent.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92521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 Rounded MT Bold" pitchFamily="34" charset="0"/>
              </a:rPr>
              <a:t>Treatment in CAH</a:t>
            </a:r>
            <a:endParaRPr lang="en-US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/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>
                <a:latin typeface="Arial Rounded MT Bold" pitchFamily="34" charset="0"/>
              </a:rPr>
              <a:t/>
            </a:r>
            <a:br>
              <a:rPr lang="en-US" sz="2400" dirty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/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treatment </a:t>
            </a:r>
            <a:r>
              <a:rPr lang="en-US" sz="2400" dirty="0">
                <a:latin typeface="Arial Rounded MT Bold" pitchFamily="34" charset="0"/>
              </a:rPr>
              <a:t>of adults with </a:t>
            </a:r>
            <a:r>
              <a:rPr lang="en-US" sz="2400" dirty="0" smtClean="0">
                <a:latin typeface="Arial Rounded MT Bold" pitchFamily="34" charset="0"/>
              </a:rPr>
              <a:t>CAH</a:t>
            </a:r>
            <a:r>
              <a:rPr lang="en-US" sz="2400" dirty="0">
                <a:latin typeface="Arial Rounded MT Bold" pitchFamily="34" charset="0"/>
              </a:rPr>
              <a:t/>
            </a:r>
            <a:br>
              <a:rPr lang="en-US" sz="2400" dirty="0">
                <a:latin typeface="Arial Rounded MT Bold" pitchFamily="34" charset="0"/>
              </a:rPr>
            </a:b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b="0" dirty="0" smtClean="0">
                <a:latin typeface="Arial Rounded MT Bold" pitchFamily="34" charset="0"/>
              </a:rPr>
              <a:t>We </a:t>
            </a:r>
            <a:r>
              <a:rPr lang="en-US" b="0" dirty="0">
                <a:latin typeface="Arial Rounded MT Bold" pitchFamily="34" charset="0"/>
              </a:rPr>
              <a:t>suggest that adult patients with classic </a:t>
            </a:r>
            <a:r>
              <a:rPr lang="en-US" b="0" dirty="0" smtClean="0">
                <a:latin typeface="Arial Rounded MT Bold" pitchFamily="34" charset="0"/>
              </a:rPr>
              <a:t>CAH be </a:t>
            </a:r>
            <a:r>
              <a:rPr lang="en-US" b="0" dirty="0">
                <a:latin typeface="Arial Rounded MT Bold" pitchFamily="34" charset="0"/>
              </a:rPr>
              <a:t>treated with </a:t>
            </a:r>
            <a:r>
              <a:rPr lang="en-US" b="0" dirty="0" smtClean="0">
                <a:latin typeface="Arial Rounded MT Bold" pitchFamily="34" charset="0"/>
              </a:rPr>
              <a:t>             HC </a:t>
            </a:r>
            <a:r>
              <a:rPr lang="en-US" b="0" dirty="0">
                <a:latin typeface="Arial Rounded MT Bold" pitchFamily="34" charset="0"/>
              </a:rPr>
              <a:t>or long-acting GCs </a:t>
            </a:r>
            <a:r>
              <a:rPr lang="en-US" b="0" dirty="0" smtClean="0">
                <a:latin typeface="Arial Rounded MT Bold" pitchFamily="34" charset="0"/>
              </a:rPr>
              <a:t>(very low)</a:t>
            </a:r>
          </a:p>
          <a:p>
            <a:pPr algn="just">
              <a:buFont typeface="Wingdings" pitchFamily="2" charset="2"/>
              <a:buChar char="ü"/>
            </a:pPr>
            <a:endParaRPr lang="en-US" b="0" dirty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0" dirty="0" smtClean="0">
                <a:latin typeface="Arial Rounded MT Bold" pitchFamily="34" charset="0"/>
              </a:rPr>
              <a:t>The need for MCs decreases with age, because serum aldosterone is high and renal MC receptor mRNA is low at birth ,and the degree of MC and/or salt supplementation must be monitored by </a:t>
            </a:r>
            <a:r>
              <a:rPr lang="en-US" b="0" dirty="0" smtClean="0">
                <a:solidFill>
                  <a:srgbClr val="FF0000"/>
                </a:solidFill>
                <a:latin typeface="Arial Rounded MT Bold" pitchFamily="34" charset="0"/>
              </a:rPr>
              <a:t>blood pressure</a:t>
            </a:r>
            <a:r>
              <a:rPr lang="en-US" b="0" dirty="0" smtClean="0">
                <a:latin typeface="Arial Rounded MT Bold" pitchFamily="34" charset="0"/>
              </a:rPr>
              <a:t> and </a:t>
            </a:r>
            <a:r>
              <a:rPr lang="en-US" b="0" dirty="0" smtClean="0">
                <a:solidFill>
                  <a:srgbClr val="FF0000"/>
                </a:solidFill>
                <a:latin typeface="Arial Rounded MT Bold" pitchFamily="34" charset="0"/>
              </a:rPr>
              <a:t>renin measurements </a:t>
            </a:r>
            <a:r>
              <a:rPr lang="en-US" b="0" dirty="0" smtClean="0">
                <a:latin typeface="Arial Rounded MT Bold" pitchFamily="34" charset="0"/>
              </a:rPr>
              <a:t>in blood.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b="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0" dirty="0">
                <a:latin typeface="Arial Rounded MT Bold" pitchFamily="34" charset="0"/>
              </a:rPr>
              <a:t>The optimal dose of fludrocortisone substitution in adults has not been critically </a:t>
            </a:r>
            <a:r>
              <a:rPr lang="en-US" b="0" dirty="0" smtClean="0">
                <a:latin typeface="Arial Rounded MT Bold" pitchFamily="34" charset="0"/>
              </a:rPr>
              <a:t>studied.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096000"/>
            <a:ext cx="2895600" cy="365125"/>
          </a:xfrm>
        </p:spPr>
        <p:txBody>
          <a:bodyPr/>
          <a:lstStyle/>
          <a:p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An Endocrine Society Clinical Practice Guideline</a:t>
            </a:r>
          </a:p>
        </p:txBody>
      </p:sp>
    </p:spTree>
    <p:extLst>
      <p:ext uri="{BB962C8B-B14F-4D97-AF65-F5344CB8AC3E}">
        <p14:creationId xmlns:p14="http://schemas.microsoft.com/office/powerpoint/2010/main" val="1810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1571</TotalTime>
  <Words>2322</Words>
  <Application>Microsoft Office PowerPoint</Application>
  <PresentationFormat>On-screen Show (4:3)</PresentationFormat>
  <Paragraphs>233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Essential</vt:lpstr>
      <vt:lpstr>Management Of CAH In Adults</vt:lpstr>
      <vt:lpstr>Agenda: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treatment of adults with CAH </vt:lpstr>
      <vt:lpstr>Treatment of NCCAH</vt:lpstr>
      <vt:lpstr>Monitoring treatment in CAH</vt:lpstr>
      <vt:lpstr>Monitoring treatment in CAH</vt:lpstr>
      <vt:lpstr>PowerPoint Presentation</vt:lpstr>
      <vt:lpstr>Stress dosing</vt:lpstr>
      <vt:lpstr>Complications of CAH</vt:lpstr>
      <vt:lpstr>PowerPoint Presentation</vt:lpstr>
      <vt:lpstr>Genetic counseling</vt:lpstr>
      <vt:lpstr>Counseling about fertility</vt:lpstr>
      <vt:lpstr>PowerPoint Presentation</vt:lpstr>
      <vt:lpstr>Management of CAH and NCCAH during pregnancy</vt:lpstr>
      <vt:lpstr>PowerPoint Presentation</vt:lpstr>
      <vt:lpstr>PowerPoint Presentation</vt:lpstr>
      <vt:lpstr>PowerPoint Presentation</vt:lpstr>
      <vt:lpstr>PowerPoint Presentation</vt:lpstr>
      <vt:lpstr>Prenatal dexamethasone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Hosna</cp:lastModifiedBy>
  <cp:revision>89</cp:revision>
  <dcterms:created xsi:type="dcterms:W3CDTF">2015-01-19T18:46:37Z</dcterms:created>
  <dcterms:modified xsi:type="dcterms:W3CDTF">2015-01-25T19:03:04Z</dcterms:modified>
</cp:coreProperties>
</file>