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62"/>
  </p:notesMasterIdLst>
  <p:sldIdLst>
    <p:sldId id="314" r:id="rId2"/>
    <p:sldId id="256" r:id="rId3"/>
    <p:sldId id="318" r:id="rId4"/>
    <p:sldId id="319" r:id="rId5"/>
    <p:sldId id="317" r:id="rId6"/>
    <p:sldId id="301" r:id="rId7"/>
    <p:sldId id="257" r:id="rId8"/>
    <p:sldId id="258" r:id="rId9"/>
    <p:sldId id="303" r:id="rId10"/>
    <p:sldId id="259" r:id="rId11"/>
    <p:sldId id="260" r:id="rId12"/>
    <p:sldId id="261" r:id="rId13"/>
    <p:sldId id="262" r:id="rId14"/>
    <p:sldId id="304" r:id="rId15"/>
    <p:sldId id="263" r:id="rId16"/>
    <p:sldId id="302" r:id="rId17"/>
    <p:sldId id="264" r:id="rId18"/>
    <p:sldId id="305" r:id="rId19"/>
    <p:sldId id="265" r:id="rId20"/>
    <p:sldId id="306" r:id="rId21"/>
    <p:sldId id="266" r:id="rId22"/>
    <p:sldId id="267" r:id="rId23"/>
    <p:sldId id="268" r:id="rId24"/>
    <p:sldId id="270" r:id="rId25"/>
    <p:sldId id="271" r:id="rId26"/>
    <p:sldId id="272" r:id="rId27"/>
    <p:sldId id="273" r:id="rId28"/>
    <p:sldId id="274" r:id="rId29"/>
    <p:sldId id="275" r:id="rId30"/>
    <p:sldId id="276" r:id="rId31"/>
    <p:sldId id="277" r:id="rId32"/>
    <p:sldId id="289" r:id="rId33"/>
    <p:sldId id="288" r:id="rId34"/>
    <p:sldId id="278" r:id="rId35"/>
    <p:sldId id="279" r:id="rId36"/>
    <p:sldId id="307" r:id="rId37"/>
    <p:sldId id="308" r:id="rId38"/>
    <p:sldId id="309" r:id="rId39"/>
    <p:sldId id="310" r:id="rId40"/>
    <p:sldId id="282" r:id="rId41"/>
    <p:sldId id="283" r:id="rId42"/>
    <p:sldId id="284" r:id="rId43"/>
    <p:sldId id="285" r:id="rId44"/>
    <p:sldId id="286" r:id="rId45"/>
    <p:sldId id="287" r:id="rId46"/>
    <p:sldId id="300" r:id="rId47"/>
    <p:sldId id="313" r:id="rId48"/>
    <p:sldId id="290" r:id="rId49"/>
    <p:sldId id="291" r:id="rId50"/>
    <p:sldId id="311" r:id="rId51"/>
    <p:sldId id="312" r:id="rId52"/>
    <p:sldId id="315" r:id="rId53"/>
    <p:sldId id="292" r:id="rId54"/>
    <p:sldId id="293" r:id="rId55"/>
    <p:sldId id="294" r:id="rId56"/>
    <p:sldId id="295" r:id="rId57"/>
    <p:sldId id="296" r:id="rId58"/>
    <p:sldId id="297" r:id="rId59"/>
    <p:sldId id="298" r:id="rId60"/>
    <p:sldId id="29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357719-D539-4DB9-9BF1-FC9C1B0A3C9C}" type="datetimeFigureOut">
              <a:rPr lang="en-US" smtClean="0"/>
              <a:t>2/24/2016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4ED1CA-DA8F-410C-8BA5-D931E65EB66C}" type="slidenum">
              <a:rPr lang="en-US" smtClean="0"/>
              <a:t>‹#›</a:t>
            </a:fld>
            <a:endParaRPr lang="en-US"/>
          </a:p>
        </p:txBody>
      </p:sp>
    </p:spTree>
    <p:extLst>
      <p:ext uri="{BB962C8B-B14F-4D97-AF65-F5344CB8AC3E}">
        <p14:creationId xmlns:p14="http://schemas.microsoft.com/office/powerpoint/2010/main" val="2080928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4ED1CA-DA8F-410C-8BA5-D931E65EB66C}" type="slidenum">
              <a:rPr lang="en-US" smtClean="0"/>
              <a:t>29</a:t>
            </a:fld>
            <a:endParaRPr lang="en-US"/>
          </a:p>
        </p:txBody>
      </p:sp>
    </p:spTree>
    <p:extLst>
      <p:ext uri="{BB962C8B-B14F-4D97-AF65-F5344CB8AC3E}">
        <p14:creationId xmlns:p14="http://schemas.microsoft.com/office/powerpoint/2010/main" val="164656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4ED1CA-DA8F-410C-8BA5-D931E65EB66C}" type="slidenum">
              <a:rPr lang="en-US" smtClean="0"/>
              <a:t>30</a:t>
            </a:fld>
            <a:endParaRPr lang="en-US"/>
          </a:p>
        </p:txBody>
      </p:sp>
    </p:spTree>
    <p:extLst>
      <p:ext uri="{BB962C8B-B14F-4D97-AF65-F5344CB8AC3E}">
        <p14:creationId xmlns:p14="http://schemas.microsoft.com/office/powerpoint/2010/main" val="394108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C7470F-1271-4CA7-9D0E-3CE75B5D5A71}"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876E-BDFD-4584-81AD-EA6D6C21674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7470F-1271-4CA7-9D0E-3CE75B5D5A71}"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876E-BDFD-4584-81AD-EA6D6C2167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7470F-1271-4CA7-9D0E-3CE75B5D5A71}"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876E-BDFD-4584-81AD-EA6D6C2167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7470F-1271-4CA7-9D0E-3CE75B5D5A71}"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876E-BDFD-4584-81AD-EA6D6C2167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C7470F-1271-4CA7-9D0E-3CE75B5D5A71}"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876E-BDFD-4584-81AD-EA6D6C21674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C7470F-1271-4CA7-9D0E-3CE75B5D5A71}"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6876E-BDFD-4584-81AD-EA6D6C2167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C7470F-1271-4CA7-9D0E-3CE75B5D5A71}" type="datetimeFigureOut">
              <a:rPr lang="en-US" smtClean="0"/>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A6876E-BDFD-4584-81AD-EA6D6C2167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C7470F-1271-4CA7-9D0E-3CE75B5D5A71}" type="datetimeFigureOut">
              <a:rPr lang="en-US" smtClean="0"/>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A6876E-BDFD-4584-81AD-EA6D6C2167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7470F-1271-4CA7-9D0E-3CE75B5D5A71}" type="datetimeFigureOut">
              <a:rPr lang="en-US" smtClean="0"/>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A6876E-BDFD-4584-81AD-EA6D6C2167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C7470F-1271-4CA7-9D0E-3CE75B5D5A71}"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6876E-BDFD-4584-81AD-EA6D6C21674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8C7470F-1271-4CA7-9D0E-3CE75B5D5A71}" type="datetimeFigureOut">
              <a:rPr lang="en-US" smtClean="0"/>
              <a:t>2/22/2016</a:t>
            </a:fld>
            <a:endParaRPr lang="en-US"/>
          </a:p>
        </p:txBody>
      </p:sp>
      <p:sp>
        <p:nvSpPr>
          <p:cNvPr id="9" name="Slide Number Placeholder 8"/>
          <p:cNvSpPr>
            <a:spLocks noGrp="1"/>
          </p:cNvSpPr>
          <p:nvPr>
            <p:ph type="sldNum" sz="quarter" idx="11"/>
          </p:nvPr>
        </p:nvSpPr>
        <p:spPr/>
        <p:txBody>
          <a:bodyPr/>
          <a:lstStyle/>
          <a:p>
            <a:fld id="{95A6876E-BDFD-4584-81AD-EA6D6C21674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5A6876E-BDFD-4584-81AD-EA6D6C21674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8C7470F-1271-4CA7-9D0E-3CE75B5D5A71}" type="datetimeFigureOut">
              <a:rPr lang="en-US" smtClean="0"/>
              <a:t>2/22/2016</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_ftnref1"/><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879"/>
            <a:ext cx="9144000" cy="68580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664" y="193798"/>
            <a:ext cx="332422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40188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noAutofit/>
          </a:bodyPr>
          <a:lstStyle/>
          <a:p>
            <a:pPr algn="r" rtl="1"/>
            <a:r>
              <a:rPr lang="fa-IR" sz="4000" b="1" dirty="0">
                <a:cs typeface="Titr" panose="00000700000000000000" pitchFamily="2" charset="-78"/>
              </a:rPr>
              <a:t>غربالگری در این افراد با چه آزمایشی انجام می شود و معیار تشخیص چه می باشد؟</a:t>
            </a:r>
            <a:r>
              <a:rPr lang="en-US" sz="4000" dirty="0">
                <a:cs typeface="Titr" panose="00000700000000000000" pitchFamily="2" charset="-78"/>
              </a:rPr>
              <a:t/>
            </a:r>
            <a:br>
              <a:rPr lang="en-US" sz="4000" dirty="0">
                <a:cs typeface="Titr" panose="00000700000000000000" pitchFamily="2" charset="-78"/>
              </a:rPr>
            </a:br>
            <a:endParaRPr lang="en-US" sz="4000" dirty="0">
              <a:cs typeface="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9697203"/>
              </p:ext>
            </p:extLst>
          </p:nvPr>
        </p:nvGraphicFramePr>
        <p:xfrm>
          <a:off x="152399" y="1371600"/>
          <a:ext cx="8229601" cy="5029200"/>
        </p:xfrm>
        <a:graphic>
          <a:graphicData uri="http://schemas.openxmlformats.org/drawingml/2006/table">
            <a:tbl>
              <a:tblPr rtl="1" firstRow="1" firstCol="1" bandRow="1">
                <a:tableStyleId>{5C22544A-7EE6-4342-B048-85BDC9FD1C3A}</a:tableStyleId>
              </a:tblPr>
              <a:tblGrid>
                <a:gridCol w="2972254"/>
                <a:gridCol w="2972254"/>
                <a:gridCol w="2285093"/>
              </a:tblGrid>
              <a:tr h="1676400">
                <a:tc rowSpan="3">
                  <a:txBody>
                    <a:bodyPr/>
                    <a:lstStyle/>
                    <a:p>
                      <a:pPr marL="0" marR="0" algn="r" rtl="1">
                        <a:lnSpc>
                          <a:spcPct val="115000"/>
                        </a:lnSpc>
                        <a:spcBef>
                          <a:spcPts val="0"/>
                        </a:spcBef>
                        <a:spcAft>
                          <a:spcPts val="0"/>
                        </a:spcAft>
                      </a:pPr>
                      <a:r>
                        <a:rPr lang="ar-SA" sz="2400" dirty="0">
                          <a:solidFill>
                            <a:schemeClr val="tx1"/>
                          </a:solidFill>
                          <a:effectLst/>
                        </a:rPr>
                        <a:t>گلوکز پلاسمای/سرم ناشتا </a:t>
                      </a:r>
                      <a:r>
                        <a:rPr lang="en-US" sz="2400" dirty="0">
                          <a:solidFill>
                            <a:schemeClr val="tx1"/>
                          </a:solidFill>
                          <a:effectLst/>
                        </a:rPr>
                        <a:t>(FPG)</a:t>
                      </a:r>
                      <a:endParaRPr lang="en-US" sz="1800" dirty="0">
                        <a:solidFill>
                          <a:schemeClr val="tx1"/>
                        </a:solidFill>
                        <a:effectLst/>
                        <a:latin typeface="Calibri"/>
                        <a:ea typeface="Calibri"/>
                        <a:cs typeface="Arial"/>
                      </a:endParaRPr>
                    </a:p>
                  </a:txBody>
                  <a:tcPr marL="68580" marR="68580" marT="0" marB="0" anchor="ctr"/>
                </a:tc>
                <a:tc>
                  <a:txBody>
                    <a:bodyPr/>
                    <a:lstStyle/>
                    <a:p>
                      <a:pPr marL="0" marR="0" algn="r" rtl="1">
                        <a:lnSpc>
                          <a:spcPct val="115000"/>
                        </a:lnSpc>
                        <a:spcBef>
                          <a:spcPts val="0"/>
                        </a:spcBef>
                        <a:spcAft>
                          <a:spcPts val="0"/>
                        </a:spcAft>
                      </a:pPr>
                      <a:r>
                        <a:rPr lang="ar-SA" sz="1800">
                          <a:solidFill>
                            <a:schemeClr val="tx1"/>
                          </a:solidFill>
                          <a:effectLst/>
                        </a:rPr>
                        <a:t>کمتر از 100 میلی گرم در دسی لیتر  </a:t>
                      </a:r>
                      <a:endParaRPr lang="en-US" sz="1800">
                        <a:solidFill>
                          <a:schemeClr val="tx1"/>
                        </a:solidFill>
                        <a:effectLst/>
                        <a:latin typeface="Calibri"/>
                        <a:ea typeface="Calibri"/>
                        <a:cs typeface="Arial"/>
                      </a:endParaRPr>
                    </a:p>
                  </a:txBody>
                  <a:tcPr marL="68580" marR="68580" marT="0" marB="0" anchor="ctr"/>
                </a:tc>
                <a:tc>
                  <a:txBody>
                    <a:bodyPr/>
                    <a:lstStyle/>
                    <a:p>
                      <a:pPr marL="0" marR="0" algn="r" rtl="1">
                        <a:lnSpc>
                          <a:spcPct val="115000"/>
                        </a:lnSpc>
                        <a:spcBef>
                          <a:spcPts val="0"/>
                        </a:spcBef>
                        <a:spcAft>
                          <a:spcPts val="0"/>
                        </a:spcAft>
                      </a:pPr>
                      <a:r>
                        <a:rPr lang="ar-SA" sz="1800">
                          <a:solidFill>
                            <a:schemeClr val="tx1"/>
                          </a:solidFill>
                          <a:effectLst/>
                        </a:rPr>
                        <a:t>طبیعی</a:t>
                      </a:r>
                      <a:endParaRPr lang="en-US" sz="1800">
                        <a:solidFill>
                          <a:schemeClr val="tx1"/>
                        </a:solidFill>
                        <a:effectLst/>
                        <a:latin typeface="Calibri"/>
                        <a:ea typeface="Calibri"/>
                        <a:cs typeface="Arial"/>
                      </a:endParaRPr>
                    </a:p>
                  </a:txBody>
                  <a:tcPr marL="68580" marR="68580" marT="0" marB="0" anchor="ctr"/>
                </a:tc>
              </a:tr>
              <a:tr h="1676400">
                <a:tc vMerge="1">
                  <a:txBody>
                    <a:bodyPr/>
                    <a:lstStyle/>
                    <a:p>
                      <a:endParaRPr lang="en-US"/>
                    </a:p>
                  </a:txBody>
                  <a:tcPr/>
                </a:tc>
                <a:tc>
                  <a:txBody>
                    <a:bodyPr/>
                    <a:lstStyle/>
                    <a:p>
                      <a:pPr marL="0" marR="0" algn="r" rtl="1">
                        <a:lnSpc>
                          <a:spcPct val="115000"/>
                        </a:lnSpc>
                        <a:spcBef>
                          <a:spcPts val="0"/>
                        </a:spcBef>
                        <a:spcAft>
                          <a:spcPts val="0"/>
                        </a:spcAft>
                      </a:pPr>
                      <a:r>
                        <a:rPr lang="ar-SA" sz="1800" dirty="0">
                          <a:solidFill>
                            <a:schemeClr val="tx1"/>
                          </a:solidFill>
                          <a:effectLst/>
                        </a:rPr>
                        <a:t>بیش از 100 تا 125 میلی گرم در دسی لیتر</a:t>
                      </a:r>
                      <a:endParaRPr lang="en-US" sz="1800" dirty="0">
                        <a:solidFill>
                          <a:schemeClr val="tx1"/>
                        </a:solidFill>
                        <a:effectLst/>
                        <a:latin typeface="Calibri"/>
                        <a:ea typeface="Calibri"/>
                        <a:cs typeface="Arial"/>
                      </a:endParaRPr>
                    </a:p>
                  </a:txBody>
                  <a:tcPr marL="68580" marR="68580" marT="0" marB="0" anchor="ctr"/>
                </a:tc>
                <a:tc>
                  <a:txBody>
                    <a:bodyPr/>
                    <a:lstStyle/>
                    <a:p>
                      <a:pPr marL="0" marR="0" algn="r" rtl="1">
                        <a:lnSpc>
                          <a:spcPct val="115000"/>
                        </a:lnSpc>
                        <a:spcBef>
                          <a:spcPts val="0"/>
                        </a:spcBef>
                        <a:spcAft>
                          <a:spcPts val="0"/>
                        </a:spcAft>
                      </a:pPr>
                      <a:r>
                        <a:rPr lang="ar-SA" sz="1800" dirty="0">
                          <a:solidFill>
                            <a:schemeClr val="tx1"/>
                          </a:solidFill>
                          <a:effectLst/>
                        </a:rPr>
                        <a:t>اختلال تحمل گلوکز ناشتا </a:t>
                      </a:r>
                      <a:r>
                        <a:rPr lang="en-US" sz="1800" dirty="0">
                          <a:solidFill>
                            <a:schemeClr val="tx1"/>
                          </a:solidFill>
                          <a:effectLst/>
                        </a:rPr>
                        <a:t>(IFG)</a:t>
                      </a:r>
                      <a:endParaRPr lang="en-US" sz="1800" dirty="0">
                        <a:solidFill>
                          <a:schemeClr val="tx1"/>
                        </a:solidFill>
                        <a:effectLst/>
                        <a:latin typeface="Calibri"/>
                        <a:ea typeface="Calibri"/>
                        <a:cs typeface="Arial"/>
                      </a:endParaRPr>
                    </a:p>
                  </a:txBody>
                  <a:tcPr marL="68580" marR="68580" marT="0" marB="0" anchor="ctr"/>
                </a:tc>
              </a:tr>
              <a:tr h="1676400">
                <a:tc vMerge="1">
                  <a:txBody>
                    <a:bodyPr/>
                    <a:lstStyle/>
                    <a:p>
                      <a:endParaRPr lang="en-US"/>
                    </a:p>
                  </a:txBody>
                  <a:tcPr/>
                </a:tc>
                <a:tc>
                  <a:txBody>
                    <a:bodyPr/>
                    <a:lstStyle/>
                    <a:p>
                      <a:pPr marL="0" marR="0" algn="r" rtl="1">
                        <a:lnSpc>
                          <a:spcPct val="115000"/>
                        </a:lnSpc>
                        <a:spcBef>
                          <a:spcPts val="0"/>
                        </a:spcBef>
                        <a:spcAft>
                          <a:spcPts val="0"/>
                        </a:spcAft>
                      </a:pPr>
                      <a:r>
                        <a:rPr lang="ar-SA" sz="1800">
                          <a:solidFill>
                            <a:schemeClr val="tx1"/>
                          </a:solidFill>
                          <a:effectLst/>
                        </a:rPr>
                        <a:t>مساوی یا بیشتر از 126 میلی گرم در دسی لیتر  </a:t>
                      </a:r>
                      <a:endParaRPr lang="en-US" sz="1800">
                        <a:solidFill>
                          <a:schemeClr val="tx1"/>
                        </a:solidFill>
                        <a:effectLst/>
                        <a:latin typeface="Calibri"/>
                        <a:ea typeface="Calibri"/>
                        <a:cs typeface="Arial"/>
                      </a:endParaRPr>
                    </a:p>
                  </a:txBody>
                  <a:tcPr marL="68580" marR="68580" marT="0" marB="0" anchor="ctr"/>
                </a:tc>
                <a:tc>
                  <a:txBody>
                    <a:bodyPr/>
                    <a:lstStyle/>
                    <a:p>
                      <a:pPr marL="0" marR="0" algn="r" rtl="1">
                        <a:lnSpc>
                          <a:spcPct val="115000"/>
                        </a:lnSpc>
                        <a:spcBef>
                          <a:spcPts val="0"/>
                        </a:spcBef>
                        <a:spcAft>
                          <a:spcPts val="0"/>
                        </a:spcAft>
                      </a:pPr>
                      <a:r>
                        <a:rPr lang="ar-SA" sz="1800" dirty="0">
                          <a:solidFill>
                            <a:schemeClr val="tx1"/>
                          </a:solidFill>
                          <a:effectLst/>
                        </a:rPr>
                        <a:t>دیابت قندی</a:t>
                      </a:r>
                      <a:endParaRPr lang="en-US" sz="1800" dirty="0">
                        <a:solidFill>
                          <a:schemeClr val="tx1"/>
                        </a:solidFill>
                        <a:effectLst/>
                        <a:latin typeface="Calibri"/>
                        <a:ea typeface="Calibri"/>
                        <a:cs typeface="Arial"/>
                      </a:endParaRPr>
                    </a:p>
                  </a:txBody>
                  <a:tcPr marL="68580" marR="68580" marT="0" marB="0" anchor="ctr"/>
                </a:tc>
              </a:tr>
            </a:tbl>
          </a:graphicData>
        </a:graphic>
      </p:graphicFrame>
      <p:sp>
        <p:nvSpPr>
          <p:cNvPr id="5" name="Rectangle 1"/>
          <p:cNvSpPr>
            <a:spLocks noChangeArrowheads="1"/>
          </p:cNvSpPr>
          <p:nvPr/>
        </p:nvSpPr>
        <p:spPr bwMode="auto">
          <a:xfrm>
            <a:off x="1206500" y="3573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68580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30000" dirty="0" smtClean="0">
                <a:ln>
                  <a:noFill/>
                </a:ln>
                <a:solidFill>
                  <a:schemeClr val="tx1"/>
                </a:solidFill>
                <a:effectLst/>
                <a:latin typeface="Calibri" pitchFamily="34" charset="0"/>
                <a:ea typeface="Calibri" pitchFamily="34" charset="0"/>
                <a:cs typeface="B Koodak" pitchFamily="2" charset="-78"/>
                <a:hlinkClick r:id="rId2"/>
              </a:rPr>
              <a:t>[</a:t>
            </a:r>
            <a:r>
              <a:rPr kumimoji="0" lang="en-US" altLang="en-US" sz="1000" b="0" i="0" u="none" strike="noStrike" cap="none" normalizeH="0" baseline="30000" dirty="0" smtClean="0" bmk="">
                <a:ln>
                  <a:noFill/>
                </a:ln>
                <a:solidFill>
                  <a:schemeClr val="tx1"/>
                </a:solidFill>
                <a:effectLst/>
                <a:latin typeface="Calibri" pitchFamily="34" charset="0"/>
                <a:ea typeface="Calibri" pitchFamily="34" charset="0"/>
                <a:cs typeface="B Koodak" pitchFamily="2" charset="-78"/>
                <a:hlinkClick r:id="rId2"/>
              </a:rPr>
              <a:t>1]</a:t>
            </a: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B Koodak" pitchFamily="2" charset="-78"/>
              </a:rPr>
              <a:t> </a:t>
            </a:r>
            <a:r>
              <a:rPr kumimoji="0" lang="fa-IR" altLang="en-US" sz="1000" b="0" i="0" u="none" strike="noStrike" cap="none" normalizeH="0" baseline="0" dirty="0" smtClean="0">
                <a:ln>
                  <a:noFill/>
                </a:ln>
                <a:solidFill>
                  <a:schemeClr val="tx1"/>
                </a:solidFill>
                <a:effectLst/>
                <a:latin typeface="Calibri" pitchFamily="34" charset="0"/>
                <a:ea typeface="Calibri" pitchFamily="34" charset="0"/>
                <a:cs typeface="B Koodak" pitchFamily="2" charset="-78"/>
              </a:rPr>
              <a:t>منظوز از گلوكز پلاسماي ناشتا همان قند خون ناشتا است.</a:t>
            </a:r>
            <a:endParaRPr kumimoji="0" lang="fa-IR"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1294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620000" cy="1143000"/>
          </a:xfrm>
        </p:spPr>
        <p:txBody>
          <a:bodyPr>
            <a:normAutofit fontScale="90000"/>
          </a:bodyPr>
          <a:lstStyle/>
          <a:p>
            <a:pPr algn="r" rtl="1"/>
            <a:r>
              <a:rPr lang="fa-IR" b="1" dirty="0">
                <a:cs typeface="Titr" panose="00000700000000000000" pitchFamily="2" charset="-78"/>
              </a:rPr>
              <a:t>افرادیکه اختلال تحمل گلوکز ناشتا دارند چگونه پیگیری می شوند؟</a:t>
            </a:r>
            <a:r>
              <a:rPr lang="en-US" dirty="0">
                <a:cs typeface="Titr" panose="00000700000000000000" pitchFamily="2" charset="-78"/>
              </a:rPr>
              <a:t/>
            </a:r>
            <a:br>
              <a:rPr lang="en-US" dirty="0">
                <a:cs typeface="Titr" panose="00000700000000000000" pitchFamily="2" charset="-78"/>
              </a:rPr>
            </a:br>
            <a:endParaRPr lang="en-US" dirty="0">
              <a:cs typeface="Titr" panose="00000700000000000000" pitchFamily="2" charset="-78"/>
            </a:endParaRPr>
          </a:p>
        </p:txBody>
      </p:sp>
      <p:sp>
        <p:nvSpPr>
          <p:cNvPr id="3" name="Content Placeholder 2"/>
          <p:cNvSpPr>
            <a:spLocks noGrp="1"/>
          </p:cNvSpPr>
          <p:nvPr>
            <p:ph idx="1"/>
          </p:nvPr>
        </p:nvSpPr>
        <p:spPr/>
        <p:txBody>
          <a:bodyPr>
            <a:normAutofit fontScale="85000" lnSpcReduction="10000"/>
          </a:bodyPr>
          <a:lstStyle/>
          <a:p>
            <a:pPr algn="r" rtl="1">
              <a:lnSpc>
                <a:spcPct val="150000"/>
              </a:lnSpc>
            </a:pPr>
            <a:r>
              <a:rPr lang="fa-IR" sz="2800" dirty="0"/>
              <a:t>در افرادی که اختلال تحمل گلوکز (</a:t>
            </a:r>
            <a:r>
              <a:rPr lang="en-US" sz="2800" dirty="0"/>
              <a:t>IFG </a:t>
            </a:r>
            <a:r>
              <a:rPr lang="fa-IR" sz="2800" dirty="0"/>
              <a:t>) دارند قبل از اقدام به بارداری رژیم غذایی مناسب و نیم ساعت در روز ورزش توصیه می شود</a:t>
            </a:r>
            <a:r>
              <a:rPr lang="fa-IR" sz="2800" dirty="0" smtClean="0"/>
              <a:t>.</a:t>
            </a:r>
            <a:endParaRPr lang="en-US" sz="2800" dirty="0" smtClean="0"/>
          </a:p>
          <a:p>
            <a:pPr algn="r" rtl="1">
              <a:lnSpc>
                <a:spcPct val="150000"/>
              </a:lnSpc>
            </a:pPr>
            <a:r>
              <a:rPr lang="fa-IR" sz="2800" dirty="0" smtClean="0"/>
              <a:t>در </a:t>
            </a:r>
            <a:r>
              <a:rPr lang="fa-IR" sz="2800" dirty="0"/>
              <a:t>افرادیکه  اضافه وزن دارند یا چاق هستند هدف از  اقدامات غیرداروئی  کاهش وزن بمیزان  7%</a:t>
            </a:r>
            <a:r>
              <a:rPr lang="fa-IR" sz="2800" b="1" dirty="0"/>
              <a:t>  </a:t>
            </a:r>
            <a:r>
              <a:rPr lang="fa-IR" sz="2800" dirty="0"/>
              <a:t>می باشد.</a:t>
            </a:r>
            <a:endParaRPr lang="en-US" sz="2800" dirty="0"/>
          </a:p>
          <a:p>
            <a:pPr algn="r" rtl="1">
              <a:lnSpc>
                <a:spcPct val="150000"/>
              </a:lnSpc>
            </a:pPr>
            <a:r>
              <a:rPr lang="fa-IR" sz="2800" dirty="0"/>
              <a:t> شواهد قطعی که داشتن </a:t>
            </a:r>
            <a:r>
              <a:rPr lang="en-US" sz="2800" dirty="0"/>
              <a:t>IFG </a:t>
            </a:r>
            <a:r>
              <a:rPr lang="fa-IR" sz="2800" dirty="0"/>
              <a:t>پیش از بارداری سبب ایجاد آنومالیهای جنینی و از دست رفتن جنین در این محدوده قندخون باشد وجود ندارد. </a:t>
            </a:r>
            <a:endParaRPr lang="en-US" sz="2800" dirty="0" smtClean="0"/>
          </a:p>
          <a:p>
            <a:pPr algn="r" rtl="1">
              <a:lnSpc>
                <a:spcPct val="150000"/>
              </a:lnSpc>
            </a:pPr>
            <a:r>
              <a:rPr lang="fa-IR" sz="2800" dirty="0" smtClean="0"/>
              <a:t>بدیهی </a:t>
            </a:r>
            <a:r>
              <a:rPr lang="fa-IR" sz="2800" dirty="0"/>
              <a:t>است چنین افرادی درصورت وقوع بارداری بایستی مراقبت دقیق تری بعلت افزایش خطر دیابت بارداری داشته باشند.</a:t>
            </a:r>
            <a:endParaRPr lang="en-US" sz="2800" dirty="0"/>
          </a:p>
        </p:txBody>
      </p:sp>
    </p:spTree>
    <p:extLst>
      <p:ext uri="{BB962C8B-B14F-4D97-AF65-F5344CB8AC3E}">
        <p14:creationId xmlns:p14="http://schemas.microsoft.com/office/powerpoint/2010/main" val="292087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Prepregnancy</a:t>
            </a:r>
            <a:r>
              <a:rPr lang="en-US" dirty="0" smtClean="0"/>
              <a:t> IFG</a:t>
            </a:r>
            <a:endParaRPr lang="en-US" dirty="0"/>
          </a:p>
        </p:txBody>
      </p:sp>
      <p:sp>
        <p:nvSpPr>
          <p:cNvPr id="3" name="Content Placeholder 2"/>
          <p:cNvSpPr>
            <a:spLocks noGrp="1"/>
          </p:cNvSpPr>
          <p:nvPr>
            <p:ph idx="1"/>
          </p:nvPr>
        </p:nvSpPr>
        <p:spPr/>
        <p:txBody>
          <a:bodyPr>
            <a:normAutofit/>
          </a:bodyPr>
          <a:lstStyle/>
          <a:p>
            <a:pPr algn="r" rtl="1">
              <a:lnSpc>
                <a:spcPct val="150000"/>
              </a:lnSpc>
            </a:pPr>
            <a:r>
              <a:rPr lang="fa-IR" sz="2800" dirty="0"/>
              <a:t>هنوز شواهد کافی دال بر تاثیر استفاده از درمان پیشگیرانه با متفورمین بر کاهش عوارض حین بارداری در این افراد و ابتلا به دیابت بارداری وجود ندارد.</a:t>
            </a:r>
            <a:endParaRPr lang="en-US" sz="2800" dirty="0"/>
          </a:p>
          <a:p>
            <a:pPr algn="r" rtl="1">
              <a:lnSpc>
                <a:spcPct val="150000"/>
              </a:lnSpc>
            </a:pPr>
            <a:r>
              <a:rPr lang="fa-IR" sz="2800" dirty="0"/>
              <a:t>در خانمهای مبتلا به </a:t>
            </a:r>
            <a:r>
              <a:rPr lang="en-US" sz="2800" dirty="0"/>
              <a:t>PCO</a:t>
            </a:r>
            <a:r>
              <a:rPr lang="fa-IR" sz="2800" dirty="0"/>
              <a:t> و دچار نازایی که اختلال تحمل گلوکز دارند شروع متفورمین بمیزان روزانه 1 تا 2 گرم حداقل تا زمان وقوع بارداری پیشنهاد  می شود.</a:t>
            </a:r>
            <a:endParaRPr lang="en-US" sz="2800" dirty="0"/>
          </a:p>
          <a:p>
            <a:pPr algn="r" rtl="1">
              <a:lnSpc>
                <a:spcPct val="150000"/>
              </a:lnSpc>
            </a:pPr>
            <a:endParaRPr lang="en-US" sz="2800" dirty="0"/>
          </a:p>
        </p:txBody>
      </p:sp>
    </p:spTree>
    <p:extLst>
      <p:ext uri="{BB962C8B-B14F-4D97-AF65-F5344CB8AC3E}">
        <p14:creationId xmlns:p14="http://schemas.microsoft.com/office/powerpoint/2010/main" val="2708948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IFG + PCO</a:t>
            </a:r>
            <a:endParaRPr lang="en-US" dirty="0"/>
          </a:p>
        </p:txBody>
      </p:sp>
      <p:sp>
        <p:nvSpPr>
          <p:cNvPr id="3" name="Content Placeholder 2"/>
          <p:cNvSpPr>
            <a:spLocks noGrp="1"/>
          </p:cNvSpPr>
          <p:nvPr>
            <p:ph idx="1"/>
          </p:nvPr>
        </p:nvSpPr>
        <p:spPr/>
        <p:txBody>
          <a:bodyPr>
            <a:normAutofit/>
          </a:bodyPr>
          <a:lstStyle/>
          <a:p>
            <a:pPr algn="r" rtl="1">
              <a:lnSpc>
                <a:spcPct val="150000"/>
              </a:lnSpc>
            </a:pPr>
            <a:r>
              <a:rPr lang="fa-IR" sz="2800" dirty="0"/>
              <a:t>در خانمهای مبتلا به </a:t>
            </a:r>
            <a:r>
              <a:rPr lang="en-US" sz="2800" dirty="0"/>
              <a:t>PCO</a:t>
            </a:r>
            <a:r>
              <a:rPr lang="fa-IR" sz="2800" dirty="0"/>
              <a:t> و دچار نازایی که حین مصرف متفورمین باردار شده اند درحال حاضر شواهد قوی مبنی بر اثربخشی متفورمین بر پیشگیری از دیابت بارداری وجود ندارد ولی بنظر می رسد ادامه این دارو احتمال از دست رفتن جنین در 3 ماه اول را کاهش می دهد.</a:t>
            </a:r>
            <a:endParaRPr lang="en-US" sz="2800" dirty="0"/>
          </a:p>
        </p:txBody>
      </p:sp>
    </p:spTree>
    <p:extLst>
      <p:ext uri="{BB962C8B-B14F-4D97-AF65-F5344CB8AC3E}">
        <p14:creationId xmlns:p14="http://schemas.microsoft.com/office/powerpoint/2010/main" val="1981662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09" y="0"/>
            <a:ext cx="8392562"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672" y="6353175"/>
            <a:ext cx="35814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503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noAutofit/>
          </a:bodyPr>
          <a:lstStyle/>
          <a:p>
            <a:pPr algn="r" rtl="1"/>
            <a:r>
              <a:rPr lang="fa-IR" sz="4400" dirty="0">
                <a:cs typeface="Titr" panose="00000700000000000000" pitchFamily="2" charset="-78"/>
              </a:rPr>
              <a:t>تشخيص ديابت در بارداري</a:t>
            </a:r>
            <a:r>
              <a:rPr lang="en-US" sz="4400" dirty="0">
                <a:cs typeface="Titr" panose="00000700000000000000" pitchFamily="2" charset="-78"/>
              </a:rPr>
              <a:t/>
            </a:r>
            <a:br>
              <a:rPr lang="en-US" sz="4400" dirty="0">
                <a:cs typeface="Titr" panose="00000700000000000000" pitchFamily="2" charset="-78"/>
              </a:rPr>
            </a:br>
            <a:endParaRPr lang="en-US" sz="4400" dirty="0">
              <a:cs typeface="Titr" panose="00000700000000000000" pitchFamily="2" charset="-78"/>
            </a:endParaRPr>
          </a:p>
        </p:txBody>
      </p:sp>
      <p:sp>
        <p:nvSpPr>
          <p:cNvPr id="3" name="Content Placeholder 2"/>
          <p:cNvSpPr>
            <a:spLocks noGrp="1"/>
          </p:cNvSpPr>
          <p:nvPr>
            <p:ph idx="1"/>
          </p:nvPr>
        </p:nvSpPr>
        <p:spPr/>
        <p:txBody>
          <a:bodyPr>
            <a:normAutofit/>
          </a:bodyPr>
          <a:lstStyle/>
          <a:p>
            <a:pPr algn="r" rtl="1">
              <a:lnSpc>
                <a:spcPct val="200000"/>
              </a:lnSpc>
            </a:pPr>
            <a:r>
              <a:rPr lang="ar-SA" sz="2800" b="1" dirty="0"/>
              <a:t>الف- غربالگري ديابت براي خانم های باردار در اولین </a:t>
            </a:r>
            <a:r>
              <a:rPr lang="ar-SA" sz="2800" b="1" dirty="0" smtClean="0"/>
              <a:t>ویزیت</a:t>
            </a:r>
            <a:endParaRPr lang="en-US" sz="2800" b="1" dirty="0" smtClean="0"/>
          </a:p>
          <a:p>
            <a:pPr algn="r" rtl="1">
              <a:lnSpc>
                <a:spcPct val="200000"/>
              </a:lnSpc>
            </a:pPr>
            <a:r>
              <a:rPr lang="ar-SA" sz="2800" b="1" dirty="0"/>
              <a:t>ب- غربالگري ديابت براي خانم های باردار با غربالگری اولیه منفی </a:t>
            </a:r>
            <a:endParaRPr lang="en-US" sz="2800" b="1" dirty="0"/>
          </a:p>
          <a:p>
            <a:pPr algn="r" rtl="1">
              <a:lnSpc>
                <a:spcPct val="200000"/>
              </a:lnSpc>
            </a:pPr>
            <a:endParaRPr lang="en-US" sz="2800" b="1" dirty="0"/>
          </a:p>
          <a:p>
            <a:pPr algn="r" rtl="1">
              <a:lnSpc>
                <a:spcPct val="200000"/>
              </a:lnSpc>
            </a:pPr>
            <a:endParaRPr lang="en-US" sz="2800" b="1" dirty="0"/>
          </a:p>
        </p:txBody>
      </p:sp>
    </p:spTree>
    <p:extLst>
      <p:ext uri="{BB962C8B-B14F-4D97-AF65-F5344CB8AC3E}">
        <p14:creationId xmlns:p14="http://schemas.microsoft.com/office/powerpoint/2010/main" val="75562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00"/>
            <a:ext cx="7543800" cy="2593975"/>
          </a:xfrm>
        </p:spPr>
        <p:txBody>
          <a:bodyPr>
            <a:normAutofit fontScale="90000"/>
          </a:bodyPr>
          <a:lstStyle/>
          <a:p>
            <a:pPr algn="ctr" rtl="1">
              <a:lnSpc>
                <a:spcPct val="150000"/>
              </a:lnSpc>
            </a:pPr>
            <a:r>
              <a:rPr lang="ar-SA" sz="5300" dirty="0" smtClean="0">
                <a:cs typeface="Titr" panose="00000700000000000000" pitchFamily="2" charset="-78"/>
              </a:rPr>
              <a:t>الف- غربالگري ديابت براي خانم های باردار در اولین ویزیت</a:t>
            </a:r>
            <a:r>
              <a:rPr lang="en-US" dirty="0" smtClean="0">
                <a:cs typeface="Titr" panose="00000700000000000000" pitchFamily="2" charset="-78"/>
              </a:rPr>
              <a:t/>
            </a:r>
            <a:br>
              <a:rPr lang="en-US" dirty="0" smtClean="0">
                <a:cs typeface="Titr" panose="00000700000000000000" pitchFamily="2" charset="-78"/>
              </a:rPr>
            </a:br>
            <a:endParaRPr lang="en-US" dirty="0">
              <a:cs typeface="Titr" panose="00000700000000000000" pitchFamily="2" charset="-78"/>
            </a:endParaRPr>
          </a:p>
        </p:txBody>
      </p:sp>
    </p:spTree>
    <p:extLst>
      <p:ext uri="{BB962C8B-B14F-4D97-AF65-F5344CB8AC3E}">
        <p14:creationId xmlns:p14="http://schemas.microsoft.com/office/powerpoint/2010/main" val="32845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noAutofit/>
          </a:bodyPr>
          <a:lstStyle/>
          <a:p>
            <a:pPr algn="r" rtl="1"/>
            <a:r>
              <a:rPr lang="fa-IR" sz="3600" b="1" dirty="0" smtClean="0">
                <a:cs typeface="Titr" panose="00000700000000000000" pitchFamily="2" charset="-78"/>
              </a:rPr>
              <a:t>چه کسانی در اولین ویزیت دوران بارداری بایستی از نظر دیابت مورد بررسی قرار گیرند واینکار با چه آزمایشی انجام می شود؟</a:t>
            </a:r>
            <a:r>
              <a:rPr lang="en-US" sz="3600" b="1" dirty="0" smtClean="0">
                <a:cs typeface="Titr" panose="00000700000000000000" pitchFamily="2" charset="-78"/>
              </a:rPr>
              <a:t/>
            </a:r>
            <a:br>
              <a:rPr lang="en-US" sz="3600" b="1" dirty="0" smtClean="0">
                <a:cs typeface="Titr" panose="00000700000000000000" pitchFamily="2" charset="-78"/>
              </a:rPr>
            </a:br>
            <a:endParaRPr lang="en-US" sz="3600" dirty="0">
              <a:cs typeface="Titr" panose="000007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ar-SA" sz="2800" dirty="0" smtClean="0"/>
              <a:t>براي </a:t>
            </a:r>
            <a:r>
              <a:rPr lang="ar-SA" sz="2800" dirty="0"/>
              <a:t>تمام خانم هایی</a:t>
            </a:r>
            <a:r>
              <a:rPr lang="fa-IR" sz="2800" dirty="0"/>
              <a:t> که</a:t>
            </a:r>
            <a:r>
              <a:rPr lang="ar-SA" sz="2800" dirty="0"/>
              <a:t> دیابت شناخته شده نداشته و برای ارزیابی در اولین ویزیت حین بارداری مراجعه می‌نمایند، درصورت عدم ارزیابی قندخون قبل از وقوع بارداری، در طی یکسال گذشته بايد اندازه‌گیری گلوکز سرم/پلاسمای ناشتا (حداقل 8 ساعت از آخرین وعده غذایی) انجام شود. </a:t>
            </a:r>
            <a:endParaRPr lang="en-US" sz="2800" dirty="0" smtClean="0"/>
          </a:p>
          <a:p>
            <a:pPr algn="r" rtl="1">
              <a:lnSpc>
                <a:spcPct val="150000"/>
              </a:lnSpc>
            </a:pPr>
            <a:r>
              <a:rPr lang="ar-SA" sz="2800" b="1" dirty="0" smtClean="0"/>
              <a:t>(</a:t>
            </a:r>
            <a:r>
              <a:rPr lang="en-US" sz="2800" b="1" dirty="0"/>
              <a:t>Universal Screening</a:t>
            </a:r>
            <a:r>
              <a:rPr lang="fa-IR" sz="2800" b="1" dirty="0"/>
              <a:t>) </a:t>
            </a:r>
            <a:endParaRPr lang="en-US" sz="2800" b="1" dirty="0"/>
          </a:p>
          <a:p>
            <a:pPr algn="r" rtl="1">
              <a:lnSpc>
                <a:spcPct val="150000"/>
              </a:lnSpc>
            </a:pPr>
            <a:endParaRPr lang="en-US" sz="2800" dirty="0"/>
          </a:p>
        </p:txBody>
      </p:sp>
    </p:spTree>
    <p:extLst>
      <p:ext uri="{BB962C8B-B14F-4D97-AF65-F5344CB8AC3E}">
        <p14:creationId xmlns:p14="http://schemas.microsoft.com/office/powerpoint/2010/main" val="110741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904778"/>
            <a:ext cx="5748787" cy="483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353"/>
            <a:ext cx="78867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4778"/>
            <a:ext cx="11430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46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kumimoji="0" lang="fa-IR" altLang="en-US" sz="3200" b="1" i="0" u="none" strike="noStrike" cap="none" normalizeH="0" baseline="0" dirty="0" smtClean="0">
                <a:ln>
                  <a:noFill/>
                </a:ln>
                <a:solidFill>
                  <a:schemeClr val="tx1"/>
                </a:solidFill>
                <a:effectLst/>
                <a:latin typeface="Calibri" pitchFamily="34" charset="0"/>
                <a:ea typeface="Calibri" pitchFamily="34" charset="0"/>
                <a:cs typeface="Titr" pitchFamily="2" charset="-78"/>
              </a:rPr>
              <a:t>دیابت با چه معیاری در این افراد تشخیص داده می شود؟ (نتایج آزمایش چگونه در این افراد تفسیر می شود؟)</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8396236"/>
              </p:ext>
            </p:extLst>
          </p:nvPr>
        </p:nvGraphicFramePr>
        <p:xfrm>
          <a:off x="-1" y="2438401"/>
          <a:ext cx="8492199" cy="3733800"/>
        </p:xfrm>
        <a:graphic>
          <a:graphicData uri="http://schemas.openxmlformats.org/drawingml/2006/table">
            <a:tbl>
              <a:tblPr rtl="1" firstRow="1" firstCol="1" bandRow="1">
                <a:tableStyleId>{5C22544A-7EE6-4342-B048-85BDC9FD1C3A}</a:tableStyleId>
              </a:tblPr>
              <a:tblGrid>
                <a:gridCol w="3067095"/>
                <a:gridCol w="3067095"/>
                <a:gridCol w="2358009"/>
              </a:tblGrid>
              <a:tr h="1244600">
                <a:tc rowSpan="3">
                  <a:txBody>
                    <a:bodyPr/>
                    <a:lstStyle/>
                    <a:p>
                      <a:pPr marL="0" marR="0" algn="r" rtl="1">
                        <a:lnSpc>
                          <a:spcPct val="115000"/>
                        </a:lnSpc>
                        <a:spcBef>
                          <a:spcPts val="0"/>
                        </a:spcBef>
                        <a:spcAft>
                          <a:spcPts val="0"/>
                        </a:spcAft>
                      </a:pPr>
                      <a:r>
                        <a:rPr lang="ar-SA" sz="2800" dirty="0">
                          <a:effectLst/>
                        </a:rPr>
                        <a:t>گلوکز سرم/پلاسمای ناشتا </a:t>
                      </a:r>
                      <a:r>
                        <a:rPr lang="en-US" sz="2800" dirty="0">
                          <a:effectLst/>
                        </a:rPr>
                        <a:t>(FPG)</a:t>
                      </a:r>
                      <a:endParaRPr lang="en-US" sz="2000" dirty="0">
                        <a:solidFill>
                          <a:srgbClr val="943634"/>
                        </a:solidFill>
                        <a:effectLst/>
                        <a:latin typeface="Calibri"/>
                        <a:ea typeface="Calibri"/>
                        <a:cs typeface="Arial"/>
                      </a:endParaRPr>
                    </a:p>
                  </a:txBody>
                  <a:tcPr marL="68580" marR="68580" marT="0" marB="0" anchor="ctr"/>
                </a:tc>
                <a:tc>
                  <a:txBody>
                    <a:bodyPr/>
                    <a:lstStyle/>
                    <a:p>
                      <a:pPr marL="0" marR="0" algn="r" rtl="1">
                        <a:lnSpc>
                          <a:spcPct val="115000"/>
                        </a:lnSpc>
                        <a:spcBef>
                          <a:spcPts val="0"/>
                        </a:spcBef>
                        <a:spcAft>
                          <a:spcPts val="0"/>
                        </a:spcAft>
                      </a:pPr>
                      <a:r>
                        <a:rPr lang="ar-SA" sz="2400" dirty="0">
                          <a:effectLst/>
                        </a:rPr>
                        <a:t>کمتر از 100 میلی گرم در دسی لیتر  </a:t>
                      </a:r>
                      <a:endParaRPr lang="en-US" sz="2400" dirty="0">
                        <a:solidFill>
                          <a:srgbClr val="943634"/>
                        </a:solidFill>
                        <a:effectLst/>
                        <a:latin typeface="Calibri"/>
                        <a:ea typeface="Calibri"/>
                        <a:cs typeface="Arial"/>
                      </a:endParaRPr>
                    </a:p>
                  </a:txBody>
                  <a:tcPr marL="68580" marR="68580" marT="0" marB="0" anchor="ctr"/>
                </a:tc>
                <a:tc>
                  <a:txBody>
                    <a:bodyPr/>
                    <a:lstStyle/>
                    <a:p>
                      <a:pPr marL="0" marR="0" algn="r" rtl="1">
                        <a:lnSpc>
                          <a:spcPct val="115000"/>
                        </a:lnSpc>
                        <a:spcBef>
                          <a:spcPts val="0"/>
                        </a:spcBef>
                        <a:spcAft>
                          <a:spcPts val="0"/>
                        </a:spcAft>
                      </a:pPr>
                      <a:r>
                        <a:rPr lang="ar-SA" sz="2400" dirty="0">
                          <a:effectLst/>
                        </a:rPr>
                        <a:t>طبیعی</a:t>
                      </a:r>
                      <a:endParaRPr lang="en-US" sz="2400" dirty="0">
                        <a:solidFill>
                          <a:srgbClr val="943634"/>
                        </a:solidFill>
                        <a:effectLst/>
                        <a:latin typeface="Calibri"/>
                        <a:ea typeface="Calibri"/>
                        <a:cs typeface="Arial"/>
                      </a:endParaRPr>
                    </a:p>
                  </a:txBody>
                  <a:tcPr marL="68580" marR="68580" marT="0" marB="0" anchor="ctr"/>
                </a:tc>
              </a:tr>
              <a:tr h="1244600">
                <a:tc vMerge="1">
                  <a:txBody>
                    <a:bodyPr/>
                    <a:lstStyle/>
                    <a:p>
                      <a:endParaRPr lang="en-US"/>
                    </a:p>
                  </a:txBody>
                  <a:tcPr/>
                </a:tc>
                <a:tc>
                  <a:txBody>
                    <a:bodyPr/>
                    <a:lstStyle/>
                    <a:p>
                      <a:pPr marL="0" marR="0" algn="r" rtl="1">
                        <a:lnSpc>
                          <a:spcPct val="115000"/>
                        </a:lnSpc>
                        <a:spcBef>
                          <a:spcPts val="0"/>
                        </a:spcBef>
                        <a:spcAft>
                          <a:spcPts val="0"/>
                        </a:spcAft>
                      </a:pPr>
                      <a:r>
                        <a:rPr lang="ar-SA" sz="2400" dirty="0">
                          <a:effectLst/>
                        </a:rPr>
                        <a:t>بیش از 100 تا 125 میلی گرم در دسی لیتر</a:t>
                      </a:r>
                      <a:endParaRPr lang="en-US" sz="2400" dirty="0">
                        <a:solidFill>
                          <a:srgbClr val="943634"/>
                        </a:solidFill>
                        <a:effectLst/>
                        <a:latin typeface="Calibri"/>
                        <a:ea typeface="Calibri"/>
                        <a:cs typeface="Arial"/>
                      </a:endParaRPr>
                    </a:p>
                  </a:txBody>
                  <a:tcPr marL="68580" marR="68580" marT="0" marB="0" anchor="ctr"/>
                </a:tc>
                <a:tc>
                  <a:txBody>
                    <a:bodyPr/>
                    <a:lstStyle/>
                    <a:p>
                      <a:pPr marL="0" marR="0" algn="r" rtl="1">
                        <a:lnSpc>
                          <a:spcPct val="115000"/>
                        </a:lnSpc>
                        <a:spcBef>
                          <a:spcPts val="0"/>
                        </a:spcBef>
                        <a:spcAft>
                          <a:spcPts val="0"/>
                        </a:spcAft>
                      </a:pPr>
                      <a:r>
                        <a:rPr lang="ar-SA" sz="2400" dirty="0">
                          <a:effectLst/>
                        </a:rPr>
                        <a:t>دیابت بارداری</a:t>
                      </a:r>
                      <a:endParaRPr lang="en-US" sz="2400" dirty="0">
                        <a:solidFill>
                          <a:srgbClr val="943634"/>
                        </a:solidFill>
                        <a:effectLst/>
                        <a:latin typeface="Calibri"/>
                        <a:ea typeface="Calibri"/>
                        <a:cs typeface="Arial"/>
                      </a:endParaRPr>
                    </a:p>
                  </a:txBody>
                  <a:tcPr marL="68580" marR="68580" marT="0" marB="0" anchor="ctr"/>
                </a:tc>
              </a:tr>
              <a:tr h="1244600">
                <a:tc vMerge="1">
                  <a:txBody>
                    <a:bodyPr/>
                    <a:lstStyle/>
                    <a:p>
                      <a:endParaRPr lang="en-US"/>
                    </a:p>
                  </a:txBody>
                  <a:tcPr/>
                </a:tc>
                <a:tc>
                  <a:txBody>
                    <a:bodyPr/>
                    <a:lstStyle/>
                    <a:p>
                      <a:pPr marL="0" marR="0" algn="r" rtl="1">
                        <a:lnSpc>
                          <a:spcPct val="115000"/>
                        </a:lnSpc>
                        <a:spcBef>
                          <a:spcPts val="0"/>
                        </a:spcBef>
                        <a:spcAft>
                          <a:spcPts val="0"/>
                        </a:spcAft>
                      </a:pPr>
                      <a:r>
                        <a:rPr lang="ar-SA" sz="2400" dirty="0">
                          <a:effectLst/>
                        </a:rPr>
                        <a:t>مساوی یا بیشتر از 126 میلی گرم در دسی لیتر*  </a:t>
                      </a:r>
                      <a:endParaRPr lang="en-US" sz="2400" dirty="0">
                        <a:solidFill>
                          <a:srgbClr val="943634"/>
                        </a:solidFill>
                        <a:effectLst/>
                        <a:latin typeface="Calibri"/>
                        <a:ea typeface="Calibri"/>
                        <a:cs typeface="Arial"/>
                      </a:endParaRPr>
                    </a:p>
                  </a:txBody>
                  <a:tcPr marL="68580" marR="68580" marT="0" marB="0" anchor="ctr"/>
                </a:tc>
                <a:tc>
                  <a:txBody>
                    <a:bodyPr/>
                    <a:lstStyle/>
                    <a:p>
                      <a:pPr marL="0" marR="0" algn="r" rtl="1">
                        <a:lnSpc>
                          <a:spcPct val="115000"/>
                        </a:lnSpc>
                        <a:spcBef>
                          <a:spcPts val="0"/>
                        </a:spcBef>
                        <a:spcAft>
                          <a:spcPts val="0"/>
                        </a:spcAft>
                      </a:pPr>
                      <a:r>
                        <a:rPr lang="ar-SA" sz="2400" dirty="0">
                          <a:effectLst/>
                        </a:rPr>
                        <a:t>دیابت آشکار</a:t>
                      </a:r>
                      <a:endParaRPr lang="en-US" sz="2400" dirty="0">
                        <a:solidFill>
                          <a:srgbClr val="943634"/>
                        </a:solidFill>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252189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438400"/>
            <a:ext cx="7772400" cy="1924050"/>
          </a:xfrm>
        </p:spPr>
        <p:txBody>
          <a:bodyPr>
            <a:noAutofit/>
          </a:bodyPr>
          <a:lstStyle/>
          <a:p>
            <a:pPr algn="ctr" rtl="1">
              <a:lnSpc>
                <a:spcPct val="150000"/>
              </a:lnSpc>
            </a:pPr>
            <a:r>
              <a:rPr lang="fa-IR" sz="4800" b="1" dirty="0">
                <a:cs typeface="Titr" panose="00000700000000000000" pitchFamily="2" charset="-78"/>
              </a:rPr>
              <a:t>غربالـگری</a:t>
            </a:r>
            <a:r>
              <a:rPr lang="en-US" sz="4800" dirty="0">
                <a:cs typeface="Titr" panose="00000700000000000000" pitchFamily="2" charset="-78"/>
              </a:rPr>
              <a:t> </a:t>
            </a:r>
            <a:r>
              <a:rPr lang="fa-IR" sz="4800" b="1" dirty="0">
                <a:cs typeface="Titr" panose="00000700000000000000" pitchFamily="2" charset="-78"/>
              </a:rPr>
              <a:t> و تشـخیص دیـابت قبل و حین بـارداری</a:t>
            </a:r>
            <a:r>
              <a:rPr lang="en-US" sz="4800" dirty="0" smtClean="0">
                <a:effectLst/>
                <a:cs typeface="Titr" panose="00000700000000000000" pitchFamily="2" charset="-78"/>
              </a:rPr>
              <a:t> </a:t>
            </a:r>
            <a:r>
              <a:rPr lang="en-US" sz="4800" dirty="0">
                <a:cs typeface="Titr" panose="00000700000000000000" pitchFamily="2" charset="-78"/>
              </a:rPr>
              <a:t> </a:t>
            </a:r>
            <a:br>
              <a:rPr lang="en-US" sz="4800" dirty="0">
                <a:cs typeface="Titr" panose="00000700000000000000" pitchFamily="2" charset="-78"/>
              </a:rPr>
            </a:br>
            <a:endParaRPr lang="en-US" sz="4800" dirty="0">
              <a:cs typeface="Titr" panose="00000700000000000000" pitchFamily="2" charset="-78"/>
            </a:endParaRPr>
          </a:p>
        </p:txBody>
      </p:sp>
      <p:sp>
        <p:nvSpPr>
          <p:cNvPr id="3" name="Subtitle 2"/>
          <p:cNvSpPr>
            <a:spLocks noGrp="1"/>
          </p:cNvSpPr>
          <p:nvPr>
            <p:ph type="subTitle" idx="1"/>
          </p:nvPr>
        </p:nvSpPr>
        <p:spPr>
          <a:xfrm>
            <a:off x="922019" y="5410200"/>
            <a:ext cx="6461760" cy="1066800"/>
          </a:xfrm>
        </p:spPr>
        <p:txBody>
          <a:bodyPr>
            <a:normAutofit/>
          </a:bodyPr>
          <a:lstStyle/>
          <a:p>
            <a:pPr algn="r" rtl="1"/>
            <a:r>
              <a:rPr lang="fa-IR" b="1" dirty="0" smtClean="0">
                <a:solidFill>
                  <a:schemeClr val="tx1"/>
                </a:solidFill>
              </a:rPr>
              <a:t>ارائه دهنده: دکتر مجید ولی زاده</a:t>
            </a:r>
          </a:p>
          <a:p>
            <a:pPr algn="r" rtl="1"/>
            <a:r>
              <a:rPr lang="fa-IR" b="1" dirty="0" smtClean="0">
                <a:solidFill>
                  <a:schemeClr val="tx1"/>
                </a:solidFill>
              </a:rPr>
              <a:t>دانشیار غدد دانشگاه علوم پزشکی شهید بهشتی</a:t>
            </a:r>
            <a:endParaRPr lang="en-US" b="1" dirty="0">
              <a:solidFill>
                <a:schemeClr val="tx1"/>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30579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784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normAutofit fontScale="90000"/>
          </a:bodyPr>
          <a:lstStyle/>
          <a:p>
            <a:pPr algn="r" rtl="1"/>
            <a:r>
              <a:rPr lang="fa-IR" b="1" dirty="0" smtClean="0">
                <a:cs typeface="Titr" panose="00000700000000000000" pitchFamily="2" charset="-78"/>
              </a:rPr>
              <a:t>آیا استفاده از </a:t>
            </a:r>
            <a:r>
              <a:rPr lang="en-US" b="1" dirty="0" err="1" smtClean="0">
                <a:cs typeface="Titr" panose="00000700000000000000" pitchFamily="2" charset="-78"/>
              </a:rPr>
              <a:t>Hb</a:t>
            </a:r>
            <a:r>
              <a:rPr lang="en-US" b="1" dirty="0" smtClean="0">
                <a:cs typeface="Titr" panose="00000700000000000000" pitchFamily="2" charset="-78"/>
              </a:rPr>
              <a:t> A1c </a:t>
            </a:r>
            <a:r>
              <a:rPr lang="fa-IR" b="1" dirty="0" smtClean="0">
                <a:cs typeface="Titr" panose="00000700000000000000" pitchFamily="2" charset="-78"/>
              </a:rPr>
              <a:t> در تشخیص دیابت بارداری جایگاهی دارد؟</a:t>
            </a:r>
            <a:r>
              <a:rPr lang="en-US" dirty="0" smtClean="0">
                <a:cs typeface="Titr" panose="00000700000000000000" pitchFamily="2" charset="-78"/>
              </a:rPr>
              <a:t/>
            </a:r>
            <a:br>
              <a:rPr lang="en-US" dirty="0" smtClean="0">
                <a:cs typeface="Titr" panose="00000700000000000000" pitchFamily="2" charset="-78"/>
              </a:rPr>
            </a:br>
            <a:endParaRPr lang="en-US" dirty="0">
              <a:cs typeface="Titr" panose="000007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ar-SA" sz="2800" dirty="0" smtClean="0"/>
              <a:t>با </a:t>
            </a:r>
            <a:r>
              <a:rPr lang="ar-SA" sz="2800" dirty="0"/>
              <a:t>توجه به اینکه اندازه گیری هموگلوبین گلیکوزیله </a:t>
            </a:r>
            <a:r>
              <a:rPr lang="en-US" sz="2800" dirty="0"/>
              <a:t>(HbA1c) </a:t>
            </a:r>
            <a:r>
              <a:rPr lang="fa-IR" sz="2800" dirty="0"/>
              <a:t> هنوز در کشور استاندارد نشده اندازه گیری این شاخص برای تشخیص دیابت توصیه نمی شود. </a:t>
            </a:r>
            <a:endParaRPr lang="en-US" sz="2800" dirty="0"/>
          </a:p>
          <a:p>
            <a:pPr algn="r" rtl="1">
              <a:lnSpc>
                <a:spcPct val="150000"/>
              </a:lnSpc>
            </a:pPr>
            <a:endParaRPr lang="en-US" sz="2800" dirty="0"/>
          </a:p>
        </p:txBody>
      </p:sp>
    </p:spTree>
    <p:extLst>
      <p:ext uri="{BB962C8B-B14F-4D97-AF65-F5344CB8AC3E}">
        <p14:creationId xmlns:p14="http://schemas.microsoft.com/office/powerpoint/2010/main" val="3350239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620000" cy="1143000"/>
          </a:xfrm>
        </p:spPr>
        <p:txBody>
          <a:bodyPr>
            <a:noAutofit/>
          </a:bodyPr>
          <a:lstStyle/>
          <a:p>
            <a:pPr algn="r" rtl="1"/>
            <a:r>
              <a:rPr lang="fa-IR" sz="4000" b="1" dirty="0">
                <a:cs typeface="Titr" panose="00000700000000000000" pitchFamily="2" charset="-78"/>
              </a:rPr>
              <a:t>درصورتیکه آزمایش انجام شده نشاندهنده اختلال تحمل گلوکز باشد اقدام بعدی چیست؟</a:t>
            </a:r>
            <a:endParaRPr lang="en-US" sz="4000" dirty="0">
              <a:cs typeface="Titr" panose="00000700000000000000" pitchFamily="2" charset="-78"/>
            </a:endParaRPr>
          </a:p>
        </p:txBody>
      </p:sp>
      <p:sp>
        <p:nvSpPr>
          <p:cNvPr id="3" name="Content Placeholder 2"/>
          <p:cNvSpPr>
            <a:spLocks noGrp="1"/>
          </p:cNvSpPr>
          <p:nvPr>
            <p:ph idx="1"/>
          </p:nvPr>
        </p:nvSpPr>
        <p:spPr>
          <a:xfrm>
            <a:off x="381000" y="2286000"/>
            <a:ext cx="7620000" cy="4800600"/>
          </a:xfrm>
        </p:spPr>
        <p:txBody>
          <a:bodyPr>
            <a:normAutofit/>
          </a:bodyPr>
          <a:lstStyle/>
          <a:p>
            <a:pPr algn="r" rtl="1">
              <a:lnSpc>
                <a:spcPct val="150000"/>
              </a:lnSpc>
            </a:pPr>
            <a:r>
              <a:rPr lang="fa-IR" sz="2800" dirty="0"/>
              <a:t>اگر چه برخی از مطالعات قند خون ناشتای بین </a:t>
            </a:r>
            <a:r>
              <a:rPr lang="fa-IR" sz="2800" b="1" u="sng" dirty="0"/>
              <a:t>92 تا 100 </a:t>
            </a:r>
            <a:r>
              <a:rPr lang="fa-IR" sz="2800" dirty="0"/>
              <a:t>میلی گرم در دسی لیتر را غیرطبیعی می دانند و این محدوده را می توان معادل اختلال تحمل گلوکز یا قندخون بینابینی درنظر گرفت ولی هنوز شواهدی مبنی بر ایجاد مالفورماسیونهای جنینی و از دست رفتن جنین در این محدوده قندخون  وجود ندارد. با این وجود اصلاح شیوه زندگی توصیه و آزمایش قندخون ناشتا یکماه بعد تکرار می شود.</a:t>
            </a:r>
            <a:endParaRPr lang="en-US" sz="2800" dirty="0"/>
          </a:p>
        </p:txBody>
      </p:sp>
    </p:spTree>
    <p:extLst>
      <p:ext uri="{BB962C8B-B14F-4D97-AF65-F5344CB8AC3E}">
        <p14:creationId xmlns:p14="http://schemas.microsoft.com/office/powerpoint/2010/main" val="274803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r" rtl="1">
              <a:lnSpc>
                <a:spcPct val="150000"/>
              </a:lnSpc>
            </a:pPr>
            <a:r>
              <a:rPr lang="ar-SA" sz="2800" dirty="0"/>
              <a:t>چنانچه گلوکز سرم/پلاسمای ناشتا حتی در یک نوبت </a:t>
            </a:r>
            <a:r>
              <a:rPr lang="ar-SA" sz="2800" b="1" dirty="0"/>
              <a:t>بین 100 تا 125</a:t>
            </a:r>
            <a:r>
              <a:rPr lang="ar-SA" sz="2800" dirty="0"/>
              <a:t> میلی گرم در دسی لیتر باشد تشخيص </a:t>
            </a:r>
            <a:r>
              <a:rPr lang="ar-SA" sz="2800" u="sng" dirty="0"/>
              <a:t>دیابت بارداری </a:t>
            </a:r>
            <a:r>
              <a:rPr lang="ar-SA" sz="2800" dirty="0"/>
              <a:t>تائید می گردد</a:t>
            </a:r>
            <a:r>
              <a:rPr lang="ar-SA" sz="2800" dirty="0" smtClean="0"/>
              <a:t>.</a:t>
            </a:r>
            <a:endParaRPr lang="en-US" sz="2800" dirty="0" smtClean="0"/>
          </a:p>
          <a:p>
            <a:pPr algn="r" rtl="1">
              <a:lnSpc>
                <a:spcPct val="150000"/>
              </a:lnSpc>
            </a:pPr>
            <a:r>
              <a:rPr lang="ar-SA" sz="2800" dirty="0" smtClean="0"/>
              <a:t> </a:t>
            </a:r>
            <a:r>
              <a:rPr lang="ar-SA" sz="2800" dirty="0"/>
              <a:t>اگر چه </a:t>
            </a:r>
            <a:r>
              <a:rPr lang="fa-IR" sz="2800" dirty="0"/>
              <a:t>هنوز شواهدی متقن دال بر تاثیر شروع درمان و کنترل قند خون بیمارانیکه در این مرحله در آنها تشخیص دیابت بارداری داده می شود وجود ندارد،</a:t>
            </a:r>
            <a:r>
              <a:rPr lang="ar-SA" sz="2800" dirty="0"/>
              <a:t>در این افراد رژیم غذایی مناسب، افزایش فعالیت بدنی (درصورت عدم محدودیت) و انجام مرتب </a:t>
            </a:r>
            <a:r>
              <a:rPr lang="en-US" sz="2800" dirty="0"/>
              <a:t>SMBG </a:t>
            </a:r>
            <a:r>
              <a:rPr lang="fa-IR" sz="2800" dirty="0"/>
              <a:t>و درصورت لزوم درمان دارویی توصیه می شود.</a:t>
            </a:r>
            <a:endParaRPr lang="en-US" sz="2800" dirty="0"/>
          </a:p>
        </p:txBody>
      </p:sp>
    </p:spTree>
    <p:extLst>
      <p:ext uri="{BB962C8B-B14F-4D97-AF65-F5344CB8AC3E}">
        <p14:creationId xmlns:p14="http://schemas.microsoft.com/office/powerpoint/2010/main" val="306484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7620000" cy="1143000"/>
          </a:xfrm>
        </p:spPr>
        <p:txBody>
          <a:bodyPr>
            <a:normAutofit fontScale="90000"/>
          </a:bodyPr>
          <a:lstStyle/>
          <a:p>
            <a:pPr algn="r" rtl="1"/>
            <a:r>
              <a:rPr lang="fa-IR" b="1" dirty="0">
                <a:cs typeface="Titr" panose="00000700000000000000" pitchFamily="2" charset="-78"/>
              </a:rPr>
              <a:t>درمان افراد مبتلا به دیابت بارداری در 3 ماهه اول  چگونه انجام می شود؟</a:t>
            </a:r>
            <a:endParaRPr lang="en-US" dirty="0">
              <a:cs typeface="Titr" panose="00000700000000000000" pitchFamily="2" charset="-78"/>
            </a:endParaRPr>
          </a:p>
        </p:txBody>
      </p:sp>
      <p:sp>
        <p:nvSpPr>
          <p:cNvPr id="3" name="Content Placeholder 2"/>
          <p:cNvSpPr>
            <a:spLocks noGrp="1"/>
          </p:cNvSpPr>
          <p:nvPr>
            <p:ph idx="1"/>
          </p:nvPr>
        </p:nvSpPr>
        <p:spPr>
          <a:xfrm>
            <a:off x="304800" y="2029047"/>
            <a:ext cx="7620000" cy="4800600"/>
          </a:xfrm>
        </p:spPr>
        <p:txBody>
          <a:bodyPr>
            <a:normAutofit/>
          </a:bodyPr>
          <a:lstStyle/>
          <a:p>
            <a:pPr algn="r" rtl="1">
              <a:lnSpc>
                <a:spcPct val="150000"/>
              </a:lnSpc>
            </a:pPr>
            <a:r>
              <a:rPr lang="fa-IR" sz="2800" dirty="0"/>
              <a:t>درمان و اهداف درمانی در این مرحله تفاوتی با افرادیکه بین هفته 24-28 بارداری تشخیص داده می شوند ندارد و شامل تغذیه مناسب و سالم، افزایش فعالیت بدنی و درصورت نیاز استفاده از انسولین می باشد.</a:t>
            </a:r>
            <a:endParaRPr lang="en-US" sz="2800" dirty="0"/>
          </a:p>
        </p:txBody>
      </p:sp>
    </p:spTree>
    <p:extLst>
      <p:ext uri="{BB962C8B-B14F-4D97-AF65-F5344CB8AC3E}">
        <p14:creationId xmlns:p14="http://schemas.microsoft.com/office/powerpoint/2010/main" val="379020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620000" cy="1143000"/>
          </a:xfrm>
        </p:spPr>
        <p:txBody>
          <a:bodyPr>
            <a:normAutofit fontScale="90000"/>
          </a:bodyPr>
          <a:lstStyle/>
          <a:p>
            <a:pPr algn="r" rtl="1"/>
            <a:r>
              <a:rPr lang="fa-IR" b="1" dirty="0">
                <a:cs typeface="Titr" panose="00000700000000000000" pitchFamily="2" charset="-78"/>
              </a:rPr>
              <a:t>آیا از داروهای خوراکی برای کنترل دیابت در این بیماران می توان استفاده کرد؟</a:t>
            </a:r>
            <a:r>
              <a:rPr lang="en-US" dirty="0">
                <a:cs typeface="Titr" panose="00000700000000000000" pitchFamily="2" charset="-78"/>
              </a:rPr>
              <a:t/>
            </a:r>
            <a:br>
              <a:rPr lang="en-US" dirty="0">
                <a:cs typeface="Titr" panose="00000700000000000000" pitchFamily="2" charset="-78"/>
              </a:rPr>
            </a:br>
            <a:endParaRPr lang="en-US" dirty="0">
              <a:cs typeface="Titr" panose="00000700000000000000" pitchFamily="2" charset="-78"/>
            </a:endParaRPr>
          </a:p>
        </p:txBody>
      </p:sp>
      <p:sp>
        <p:nvSpPr>
          <p:cNvPr id="3" name="Content Placeholder 2"/>
          <p:cNvSpPr>
            <a:spLocks noGrp="1"/>
          </p:cNvSpPr>
          <p:nvPr>
            <p:ph idx="1"/>
          </p:nvPr>
        </p:nvSpPr>
        <p:spPr>
          <a:xfrm>
            <a:off x="457200" y="1828800"/>
            <a:ext cx="7620000" cy="4800600"/>
          </a:xfrm>
        </p:spPr>
        <p:txBody>
          <a:bodyPr>
            <a:normAutofit/>
          </a:bodyPr>
          <a:lstStyle/>
          <a:p>
            <a:pPr algn="r" rtl="1">
              <a:lnSpc>
                <a:spcPct val="150000"/>
              </a:lnSpc>
            </a:pPr>
            <a:r>
              <a:rPr lang="fa-IR" sz="2800" dirty="0"/>
              <a:t>شروع داروهای خوراکی در این زمان درحال حاضر توصیه نمی شود. البته درصورت مصرف متفورمین به سایر علل (مانند بیماران </a:t>
            </a:r>
            <a:r>
              <a:rPr lang="en-US" sz="2800" dirty="0"/>
              <a:t>PCO</a:t>
            </a:r>
            <a:r>
              <a:rPr lang="fa-IR" sz="2800" dirty="0"/>
              <a:t> که پس از مصرف متفورمین باردار شده اند) ادامه آن بلامانع است.</a:t>
            </a:r>
            <a:endParaRPr lang="en-US" sz="2800" dirty="0"/>
          </a:p>
          <a:p>
            <a:pPr algn="r" rtl="1">
              <a:lnSpc>
                <a:spcPct val="150000"/>
              </a:lnSpc>
            </a:pPr>
            <a:endParaRPr lang="en-US" sz="2800" dirty="0"/>
          </a:p>
        </p:txBody>
      </p:sp>
    </p:spTree>
    <p:extLst>
      <p:ext uri="{BB962C8B-B14F-4D97-AF65-F5344CB8AC3E}">
        <p14:creationId xmlns:p14="http://schemas.microsoft.com/office/powerpoint/2010/main" val="127705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620000" cy="1143000"/>
          </a:xfrm>
        </p:spPr>
        <p:txBody>
          <a:bodyPr>
            <a:noAutofit/>
          </a:bodyPr>
          <a:lstStyle/>
          <a:p>
            <a:pPr algn="r" rtl="1"/>
            <a:r>
              <a:rPr lang="fa-IR" sz="4000" b="1" dirty="0">
                <a:cs typeface="Titr" panose="00000700000000000000" pitchFamily="2" charset="-78"/>
              </a:rPr>
              <a:t>اهداف درمانی در کنترل این بیماران چیست؟</a:t>
            </a:r>
            <a:r>
              <a:rPr lang="en-US" sz="4000" dirty="0">
                <a:cs typeface="Titr" panose="00000700000000000000" pitchFamily="2" charset="-78"/>
              </a:rPr>
              <a:t/>
            </a:r>
            <a:br>
              <a:rPr lang="en-US" sz="4000" dirty="0">
                <a:cs typeface="Titr" panose="00000700000000000000" pitchFamily="2" charset="-78"/>
              </a:rPr>
            </a:br>
            <a:endParaRPr lang="en-US" sz="4000" dirty="0">
              <a:cs typeface="Titr" panose="000007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2800" dirty="0"/>
              <a:t>اهداف درمانی در این مقطع از بارداری تفاوتی با سایر زمانهای بارداری ندارد و رساندن قند ناشتا به کمتر از 95 میلی گرم بر دسی لیتر می گردد. بر اساس شواهد ضعیف تر قند یک ساعته زیر 140 میلی گرم بر دسی لیتر و دو ساعته زیر 120 میلی گرم بر دسی لیتر پیشنهاد می گردد.</a:t>
            </a:r>
            <a:endParaRPr lang="en-US" sz="2800" dirty="0"/>
          </a:p>
          <a:p>
            <a:pPr algn="r" rtl="1">
              <a:lnSpc>
                <a:spcPct val="150000"/>
              </a:lnSpc>
            </a:pPr>
            <a:r>
              <a:rPr lang="fa-IR" sz="2800" dirty="0"/>
              <a:t>درصورت وقوع هیپوگلیسمی مکرر اهداف فوق را می توان 5 تا 10 میلی گرم در دسی لیتر بالاتر درنظر گرفت.</a:t>
            </a:r>
            <a:endParaRPr lang="en-US" sz="2800" dirty="0"/>
          </a:p>
          <a:p>
            <a:pPr algn="r" rtl="1">
              <a:lnSpc>
                <a:spcPct val="150000"/>
              </a:lnSpc>
            </a:pPr>
            <a:endParaRPr lang="en-US" sz="2800" dirty="0"/>
          </a:p>
        </p:txBody>
      </p:sp>
    </p:spTree>
    <p:extLst>
      <p:ext uri="{BB962C8B-B14F-4D97-AF65-F5344CB8AC3E}">
        <p14:creationId xmlns:p14="http://schemas.microsoft.com/office/powerpoint/2010/main" val="18979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Titr" panose="00000700000000000000" pitchFamily="2" charset="-78"/>
              </a:rPr>
              <a:t>ملاحظات:</a:t>
            </a:r>
            <a:endParaRPr lang="en-US" dirty="0">
              <a:cs typeface="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a:lnSpc>
                <a:spcPct val="150000"/>
              </a:lnSpc>
            </a:pPr>
            <a:r>
              <a:rPr lang="ar-SA" sz="2800" b="1" u="sng" dirty="0"/>
              <a:t>نکتــه </a:t>
            </a:r>
            <a:r>
              <a:rPr lang="fa-IR" sz="2800" b="1" u="sng" dirty="0"/>
              <a:t>1 </a:t>
            </a:r>
            <a:r>
              <a:rPr lang="ar-SA" sz="2800" b="1" u="sng" dirty="0"/>
              <a:t>: </a:t>
            </a:r>
            <a:r>
              <a:rPr lang="ar-SA" sz="2800" dirty="0"/>
              <a:t>چنانچه خانم بارداری با گلوکز سرم/پلاسمای ناشتا مساوی یا بیشتر از 126 میلی گرم در دسی لیتر (</a:t>
            </a:r>
            <a:r>
              <a:rPr lang="ar-SA" sz="2800" b="1" dirty="0"/>
              <a:t>حد اقل در دو نوبت</a:t>
            </a:r>
            <a:r>
              <a:rPr lang="ar-SA" sz="2800" dirty="0"/>
              <a:t>) درهر زمانی طی بارداری مراجعه نماید مبتلا به دیابت بوده و نیاز به غربالگری مجدد با استفاده از محلول گلوکز ندارد.</a:t>
            </a:r>
            <a:endParaRPr lang="en-US" sz="2800" dirty="0"/>
          </a:p>
          <a:p>
            <a:pPr algn="r" rtl="1">
              <a:lnSpc>
                <a:spcPct val="150000"/>
              </a:lnSpc>
            </a:pPr>
            <a:r>
              <a:rPr lang="fa-IR" sz="2800" dirty="0"/>
              <a:t> </a:t>
            </a:r>
            <a:endParaRPr lang="en-US" sz="2800" dirty="0"/>
          </a:p>
          <a:p>
            <a:pPr algn="r" rtl="1">
              <a:lnSpc>
                <a:spcPct val="150000"/>
              </a:lnSpc>
            </a:pPr>
            <a:r>
              <a:rPr lang="fa-IR" sz="2800" b="1" u="sng" dirty="0"/>
              <a:t>نکته 2: </a:t>
            </a:r>
            <a:r>
              <a:rPr lang="fa-IR" sz="2800" dirty="0"/>
              <a:t>چنانچه غربالگری زنان باردار در اوایل بارداری منفی باشد تکرار غربالگری دو مرحله ای بین هفته 24 الی 28 بارداری ضروری است. </a:t>
            </a:r>
            <a:endParaRPr lang="en-US" sz="2800" dirty="0"/>
          </a:p>
          <a:p>
            <a:pPr algn="r" rtl="1">
              <a:lnSpc>
                <a:spcPct val="150000"/>
              </a:lnSpc>
            </a:pPr>
            <a:endParaRPr lang="en-US" sz="2800" dirty="0"/>
          </a:p>
        </p:txBody>
      </p:sp>
    </p:spTree>
    <p:extLst>
      <p:ext uri="{BB962C8B-B14F-4D97-AF65-F5344CB8AC3E}">
        <p14:creationId xmlns:p14="http://schemas.microsoft.com/office/powerpoint/2010/main" val="609291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620000" cy="1143000"/>
          </a:xfrm>
        </p:spPr>
        <p:txBody>
          <a:bodyPr>
            <a:noAutofit/>
          </a:bodyPr>
          <a:lstStyle/>
          <a:p>
            <a:pPr algn="r" rtl="1"/>
            <a:r>
              <a:rPr lang="fa-IR" sz="3600" b="1" dirty="0">
                <a:cs typeface="Titr" panose="00000700000000000000" pitchFamily="2" charset="-78"/>
              </a:rPr>
              <a:t>چه کسانی بایستی بین هفته های 24 تا 28 بارداری از نظر دیابت بارداری غربالگری شوند؟</a:t>
            </a:r>
            <a:r>
              <a:rPr lang="en-US" sz="3600" dirty="0">
                <a:cs typeface="Titr" panose="00000700000000000000" pitchFamily="2" charset="-78"/>
              </a:rPr>
              <a:t/>
            </a:r>
            <a:br>
              <a:rPr lang="en-US" sz="3600" dirty="0">
                <a:cs typeface="Titr" panose="00000700000000000000" pitchFamily="2" charset="-78"/>
              </a:rPr>
            </a:br>
            <a:endParaRPr lang="en-US" sz="3600" dirty="0">
              <a:cs typeface="Titr" panose="00000700000000000000" pitchFamily="2" charset="-78"/>
            </a:endParaRPr>
          </a:p>
        </p:txBody>
      </p:sp>
      <p:sp>
        <p:nvSpPr>
          <p:cNvPr id="3" name="Content Placeholder 2"/>
          <p:cNvSpPr>
            <a:spLocks noGrp="1"/>
          </p:cNvSpPr>
          <p:nvPr>
            <p:ph idx="1"/>
          </p:nvPr>
        </p:nvSpPr>
        <p:spPr>
          <a:xfrm>
            <a:off x="381000" y="2438400"/>
            <a:ext cx="7620000" cy="4800600"/>
          </a:xfrm>
        </p:spPr>
        <p:txBody>
          <a:bodyPr>
            <a:normAutofit/>
          </a:bodyPr>
          <a:lstStyle/>
          <a:p>
            <a:pPr algn="r" rtl="1">
              <a:lnSpc>
                <a:spcPct val="150000"/>
              </a:lnSpc>
            </a:pPr>
            <a:r>
              <a:rPr lang="fa-IR" sz="2800" dirty="0"/>
              <a:t>تمام زنان بارداری که در بررسیهای ابتدایی قندخون طبیعی داشته اند بایستی از نظر دیابت بارداری بین هفته 24 تا 28 مورد بررسی قرار گیرند.</a:t>
            </a:r>
            <a:endParaRPr lang="en-US" sz="2800" dirty="0"/>
          </a:p>
          <a:p>
            <a:pPr algn="r" rtl="1">
              <a:lnSpc>
                <a:spcPct val="150000"/>
              </a:lnSpc>
            </a:pPr>
            <a:endParaRPr lang="en-US" sz="2800" dirty="0"/>
          </a:p>
        </p:txBody>
      </p:sp>
    </p:spTree>
    <p:extLst>
      <p:ext uri="{BB962C8B-B14F-4D97-AF65-F5344CB8AC3E}">
        <p14:creationId xmlns:p14="http://schemas.microsoft.com/office/powerpoint/2010/main" val="19527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620000" cy="1143000"/>
          </a:xfrm>
        </p:spPr>
        <p:txBody>
          <a:bodyPr>
            <a:normAutofit fontScale="90000"/>
          </a:bodyPr>
          <a:lstStyle/>
          <a:p>
            <a:pPr algn="r" rtl="1"/>
            <a:r>
              <a:rPr lang="fa-IR" b="1" dirty="0" smtClean="0">
                <a:cs typeface="Titr" panose="00000700000000000000" pitchFamily="2" charset="-78"/>
              </a:rPr>
              <a:t>غربالگری در این افراد با چه آزمایشی انجام می شود؟</a:t>
            </a:r>
            <a:r>
              <a:rPr lang="en-US" dirty="0" smtClean="0">
                <a:cs typeface="Titr" panose="00000700000000000000" pitchFamily="2" charset="-78"/>
              </a:rPr>
              <a:t/>
            </a:r>
            <a:br>
              <a:rPr lang="en-US" dirty="0" smtClean="0">
                <a:cs typeface="Titr" panose="00000700000000000000" pitchFamily="2" charset="-78"/>
              </a:rPr>
            </a:br>
            <a:endParaRPr lang="en-US" dirty="0">
              <a:cs typeface="Titr" panose="00000700000000000000" pitchFamily="2" charset="-78"/>
            </a:endParaRPr>
          </a:p>
        </p:txBody>
      </p:sp>
      <p:sp>
        <p:nvSpPr>
          <p:cNvPr id="3" name="Content Placeholder 2"/>
          <p:cNvSpPr>
            <a:spLocks noGrp="1"/>
          </p:cNvSpPr>
          <p:nvPr>
            <p:ph idx="1"/>
          </p:nvPr>
        </p:nvSpPr>
        <p:spPr>
          <a:xfrm>
            <a:off x="228600" y="2362200"/>
            <a:ext cx="7620000" cy="4800600"/>
          </a:xfrm>
        </p:spPr>
        <p:txBody>
          <a:bodyPr>
            <a:normAutofit/>
          </a:bodyPr>
          <a:lstStyle/>
          <a:p>
            <a:pPr algn="r" rtl="1">
              <a:lnSpc>
                <a:spcPct val="150000"/>
              </a:lnSpc>
            </a:pPr>
            <a:r>
              <a:rPr lang="ar-SA" sz="2800" dirty="0" smtClean="0"/>
              <a:t>در </a:t>
            </a:r>
            <a:r>
              <a:rPr lang="ar-SA" sz="2800" dirty="0"/>
              <a:t>این زمان، کارگروه استفاده از روش دو مرحله ای را پیشنهاد می کند </a:t>
            </a:r>
            <a:endParaRPr lang="en-US" sz="2800" dirty="0"/>
          </a:p>
          <a:p>
            <a:pPr algn="r" rtl="1">
              <a:lnSpc>
                <a:spcPct val="150000"/>
              </a:lnSpc>
            </a:pPr>
            <a:r>
              <a:rPr lang="ar-SA" sz="2800" dirty="0"/>
              <a:t>در روش دومرحله ای ، در مرحله اول تست </a:t>
            </a:r>
            <a:r>
              <a:rPr lang="en-US" sz="2800" dirty="0"/>
              <a:t>GCT </a:t>
            </a:r>
            <a:r>
              <a:rPr lang="fa-IR" sz="2800" dirty="0"/>
              <a:t> با 50 گرم پودر گلوکز انهیدروس محلول در آب انجام می شود</a:t>
            </a:r>
            <a:endParaRPr lang="en-US" sz="2800" dirty="0"/>
          </a:p>
        </p:txBody>
      </p:sp>
    </p:spTree>
    <p:extLst>
      <p:ext uri="{BB962C8B-B14F-4D97-AF65-F5344CB8AC3E}">
        <p14:creationId xmlns:p14="http://schemas.microsoft.com/office/powerpoint/2010/main" val="270895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7620000" cy="1143000"/>
          </a:xfrm>
        </p:spPr>
        <p:txBody>
          <a:bodyPr>
            <a:noAutofit/>
          </a:bodyPr>
          <a:lstStyle/>
          <a:p>
            <a:pPr lvl="0" algn="r" rtl="1"/>
            <a:r>
              <a:rPr kumimoji="0" lang="fa-IR" altLang="en-US" sz="3600" b="1" i="0" u="none" strike="noStrike" cap="none" normalizeH="0" baseline="0" dirty="0" smtClean="0">
                <a:ln>
                  <a:noFill/>
                </a:ln>
                <a:solidFill>
                  <a:schemeClr val="tx1"/>
                </a:solidFill>
                <a:effectLst/>
                <a:latin typeface="Calibri" pitchFamily="34" charset="0"/>
                <a:ea typeface="Calibri" pitchFamily="34" charset="0"/>
                <a:cs typeface="Titr" pitchFamily="2" charset="-78"/>
              </a:rPr>
              <a:t>درصورت استفاده از آزمون 50 گرم چه آستانه ای بعنوان مثبت تلقی می شود؟</a:t>
            </a:r>
            <a:r>
              <a:rPr kumimoji="0" lang="en-US" altLang="en-US" sz="3200" b="0" i="0" u="none" strike="noStrike" cap="none" normalizeH="0" baseline="0" dirty="0" smtClean="0">
                <a:ln>
                  <a:noFill/>
                </a:ln>
                <a:solidFill>
                  <a:schemeClr val="tx1"/>
                </a:solidFill>
                <a:effectLst/>
                <a:latin typeface="Arial" pitchFamily="34" charset="0"/>
                <a:cs typeface="Titr" panose="00000700000000000000" pitchFamily="2" charset="-78"/>
              </a:rPr>
              <a:t/>
            </a:r>
            <a:br>
              <a:rPr kumimoji="0" lang="en-US" altLang="en-US" sz="3200" b="0" i="0" u="none" strike="noStrike" cap="none" normalizeH="0" baseline="0" dirty="0" smtClean="0">
                <a:ln>
                  <a:noFill/>
                </a:ln>
                <a:solidFill>
                  <a:schemeClr val="tx1"/>
                </a:solidFill>
                <a:effectLst/>
                <a:latin typeface="Arial" pitchFamily="34" charset="0"/>
                <a:cs typeface="Titr" panose="00000700000000000000" pitchFamily="2" charset="-78"/>
              </a:rPr>
            </a:br>
            <a:endParaRPr lang="en-US" sz="3600" dirty="0">
              <a:cs typeface="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6926481"/>
              </p:ext>
            </p:extLst>
          </p:nvPr>
        </p:nvGraphicFramePr>
        <p:xfrm>
          <a:off x="228599" y="2133600"/>
          <a:ext cx="8153401" cy="4133279"/>
        </p:xfrm>
        <a:graphic>
          <a:graphicData uri="http://schemas.openxmlformats.org/drawingml/2006/table">
            <a:tbl>
              <a:tblPr rtl="1" firstRow="1" firstCol="1" bandRow="1">
                <a:tableStyleId>{5C22544A-7EE6-4342-B048-85BDC9FD1C3A}</a:tableStyleId>
              </a:tblPr>
              <a:tblGrid>
                <a:gridCol w="2797773"/>
                <a:gridCol w="2797773"/>
                <a:gridCol w="2557855"/>
              </a:tblGrid>
              <a:tr h="1268117">
                <a:tc gridSpan="3">
                  <a:txBody>
                    <a:bodyPr/>
                    <a:lstStyle/>
                    <a:p>
                      <a:pPr marL="0" marR="0" algn="r" rtl="1">
                        <a:lnSpc>
                          <a:spcPct val="115000"/>
                        </a:lnSpc>
                        <a:spcBef>
                          <a:spcPts val="0"/>
                        </a:spcBef>
                        <a:spcAft>
                          <a:spcPts val="0"/>
                        </a:spcAft>
                      </a:pPr>
                      <a:r>
                        <a:rPr lang="fa-IR" sz="2400" dirty="0">
                          <a:effectLst/>
                        </a:rPr>
                        <a:t>تفسير نتايج آزمايش </a:t>
                      </a:r>
                      <a:r>
                        <a:rPr lang="en-US" sz="2400" dirty="0">
                          <a:effectLst/>
                        </a:rPr>
                        <a:t>GCT </a:t>
                      </a:r>
                      <a:r>
                        <a:rPr lang="fa-IR" sz="2400" dirty="0">
                          <a:effectLst/>
                        </a:rPr>
                        <a:t> در </a:t>
                      </a:r>
                      <a:r>
                        <a:rPr lang="ar-SA" sz="2800" dirty="0">
                          <a:effectLst/>
                        </a:rPr>
                        <a:t>هفته 24 الی 28 </a:t>
                      </a:r>
                      <a:r>
                        <a:rPr lang="fa-IR" sz="2400" dirty="0">
                          <a:effectLst/>
                        </a:rPr>
                        <a:t>بارداری براي خانم های بدون سابقه دیابت و بدون عامل خطر</a:t>
                      </a:r>
                      <a:r>
                        <a:rPr lang="fa-IR" sz="3600" dirty="0">
                          <a:effectLst/>
                        </a:rPr>
                        <a:t> </a:t>
                      </a:r>
                      <a:endParaRPr lang="en-US" sz="2400" dirty="0">
                        <a:solidFill>
                          <a:srgbClr val="943634"/>
                        </a:solidFill>
                        <a:effectLst/>
                        <a:latin typeface="Calibri"/>
                        <a:ea typeface="Calibri"/>
                        <a:cs typeface="Arial"/>
                      </a:endParaRPr>
                    </a:p>
                  </a:txBody>
                  <a:tcPr marL="68580" marR="68580" marT="0" marB="0" anchor="ctr"/>
                </a:tc>
                <a:tc hMerge="1">
                  <a:txBody>
                    <a:bodyPr/>
                    <a:lstStyle/>
                    <a:p>
                      <a:endParaRPr lang="en-US"/>
                    </a:p>
                  </a:txBody>
                  <a:tcPr/>
                </a:tc>
                <a:tc hMerge="1">
                  <a:txBody>
                    <a:bodyPr/>
                    <a:lstStyle/>
                    <a:p>
                      <a:endParaRPr lang="en-US"/>
                    </a:p>
                  </a:txBody>
                  <a:tcPr/>
                </a:tc>
              </a:tr>
              <a:tr h="955054">
                <a:tc rowSpan="3">
                  <a:txBody>
                    <a:bodyPr/>
                    <a:lstStyle/>
                    <a:p>
                      <a:pPr marL="0" marR="0" algn="r" rtl="1">
                        <a:lnSpc>
                          <a:spcPct val="115000"/>
                        </a:lnSpc>
                        <a:spcBef>
                          <a:spcPts val="0"/>
                        </a:spcBef>
                        <a:spcAft>
                          <a:spcPts val="0"/>
                        </a:spcAft>
                      </a:pPr>
                      <a:r>
                        <a:rPr lang="en-US" sz="2400">
                          <a:effectLst/>
                        </a:rPr>
                        <a:t>GCT </a:t>
                      </a:r>
                      <a:r>
                        <a:rPr lang="fa-IR" sz="2400">
                          <a:effectLst/>
                        </a:rPr>
                        <a:t> با 50 گرم محلول گلوکز خوراکی، اندازه گیری گلوکز پلاسما یک ساعت بعد</a:t>
                      </a:r>
                      <a:endParaRPr lang="en-US" sz="2400">
                        <a:solidFill>
                          <a:srgbClr val="943634"/>
                        </a:solidFill>
                        <a:effectLst/>
                        <a:latin typeface="Calibri"/>
                        <a:ea typeface="Calibri"/>
                        <a:cs typeface="Arial"/>
                      </a:endParaRPr>
                    </a:p>
                  </a:txBody>
                  <a:tcPr marL="68580" marR="68580" marT="0" marB="0" anchor="ctr"/>
                </a:tc>
                <a:tc>
                  <a:txBody>
                    <a:bodyPr/>
                    <a:lstStyle/>
                    <a:p>
                      <a:pPr marL="0" marR="0" algn="r" rtl="1">
                        <a:lnSpc>
                          <a:spcPct val="115000"/>
                        </a:lnSpc>
                        <a:spcBef>
                          <a:spcPts val="0"/>
                        </a:spcBef>
                        <a:spcAft>
                          <a:spcPts val="0"/>
                        </a:spcAft>
                      </a:pPr>
                      <a:r>
                        <a:rPr lang="fa-IR" sz="2400" dirty="0">
                          <a:effectLst/>
                        </a:rPr>
                        <a:t>کمتر از 140 میلی گرم در دسی لیتر</a:t>
                      </a:r>
                      <a:endParaRPr lang="en-US" sz="2400" dirty="0">
                        <a:solidFill>
                          <a:srgbClr val="943634"/>
                        </a:solidFill>
                        <a:effectLst/>
                        <a:latin typeface="Calibri"/>
                        <a:ea typeface="Calibri"/>
                        <a:cs typeface="Arial"/>
                      </a:endParaRPr>
                    </a:p>
                  </a:txBody>
                  <a:tcPr marL="68580" marR="68580" marT="0" marB="0" anchor="ctr"/>
                </a:tc>
                <a:tc>
                  <a:txBody>
                    <a:bodyPr/>
                    <a:lstStyle/>
                    <a:p>
                      <a:pPr marL="0" marR="0" algn="r" rtl="1">
                        <a:lnSpc>
                          <a:spcPct val="115000"/>
                        </a:lnSpc>
                        <a:spcBef>
                          <a:spcPts val="0"/>
                        </a:spcBef>
                        <a:spcAft>
                          <a:spcPts val="0"/>
                        </a:spcAft>
                      </a:pPr>
                      <a:r>
                        <a:rPr lang="fa-IR" sz="2400">
                          <a:effectLst/>
                        </a:rPr>
                        <a:t>طبیعی</a:t>
                      </a:r>
                      <a:endParaRPr lang="en-US" sz="2400">
                        <a:solidFill>
                          <a:srgbClr val="943634"/>
                        </a:solidFill>
                        <a:effectLst/>
                        <a:latin typeface="Calibri"/>
                        <a:ea typeface="Calibri"/>
                        <a:cs typeface="Arial"/>
                      </a:endParaRPr>
                    </a:p>
                  </a:txBody>
                  <a:tcPr marL="68580" marR="68580" marT="0" marB="0" anchor="ctr"/>
                </a:tc>
              </a:tr>
              <a:tr h="955054">
                <a:tc vMerge="1">
                  <a:txBody>
                    <a:bodyPr/>
                    <a:lstStyle/>
                    <a:p>
                      <a:endParaRPr lang="en-US"/>
                    </a:p>
                  </a:txBody>
                  <a:tcPr/>
                </a:tc>
                <a:tc>
                  <a:txBody>
                    <a:bodyPr/>
                    <a:lstStyle/>
                    <a:p>
                      <a:pPr marL="0" marR="0" algn="r" rtl="1">
                        <a:lnSpc>
                          <a:spcPct val="115000"/>
                        </a:lnSpc>
                        <a:spcBef>
                          <a:spcPts val="0"/>
                        </a:spcBef>
                        <a:spcAft>
                          <a:spcPts val="0"/>
                        </a:spcAft>
                      </a:pPr>
                      <a:r>
                        <a:rPr lang="fa-IR" sz="2400" dirty="0">
                          <a:effectLst/>
                        </a:rPr>
                        <a:t>مساوی یا بیشتر از 200 میلی گرم در دسی لیتر</a:t>
                      </a:r>
                      <a:endParaRPr lang="en-US" sz="2400" dirty="0">
                        <a:solidFill>
                          <a:srgbClr val="943634"/>
                        </a:solidFill>
                        <a:effectLst/>
                        <a:latin typeface="Calibri"/>
                        <a:ea typeface="Calibri"/>
                        <a:cs typeface="Arial"/>
                      </a:endParaRPr>
                    </a:p>
                  </a:txBody>
                  <a:tcPr marL="68580" marR="68580" marT="0" marB="0" anchor="ctr"/>
                </a:tc>
                <a:tc>
                  <a:txBody>
                    <a:bodyPr/>
                    <a:lstStyle/>
                    <a:p>
                      <a:pPr marL="0" marR="0" algn="r" rtl="0">
                        <a:lnSpc>
                          <a:spcPct val="115000"/>
                        </a:lnSpc>
                        <a:spcBef>
                          <a:spcPts val="0"/>
                        </a:spcBef>
                        <a:spcAft>
                          <a:spcPts val="0"/>
                        </a:spcAft>
                      </a:pPr>
                      <a:r>
                        <a:rPr lang="fa-IR" sz="2400">
                          <a:effectLst/>
                        </a:rPr>
                        <a:t>دیابت بارداری</a:t>
                      </a:r>
                      <a:endParaRPr lang="en-US" sz="2400">
                        <a:solidFill>
                          <a:srgbClr val="943634"/>
                        </a:solidFill>
                        <a:effectLst/>
                        <a:latin typeface="Calibri"/>
                        <a:ea typeface="Calibri"/>
                        <a:cs typeface="Arial"/>
                      </a:endParaRPr>
                    </a:p>
                  </a:txBody>
                  <a:tcPr marL="68580" marR="68580" marT="0" marB="0"/>
                </a:tc>
              </a:tr>
              <a:tr h="955054">
                <a:tc vMerge="1">
                  <a:txBody>
                    <a:bodyPr/>
                    <a:lstStyle/>
                    <a:p>
                      <a:endParaRPr lang="en-US"/>
                    </a:p>
                  </a:txBody>
                  <a:tcPr/>
                </a:tc>
                <a:tc>
                  <a:txBody>
                    <a:bodyPr/>
                    <a:lstStyle/>
                    <a:p>
                      <a:pPr marL="0" marR="0" algn="r" rtl="1">
                        <a:lnSpc>
                          <a:spcPct val="115000"/>
                        </a:lnSpc>
                        <a:spcBef>
                          <a:spcPts val="0"/>
                        </a:spcBef>
                        <a:spcAft>
                          <a:spcPts val="0"/>
                        </a:spcAft>
                      </a:pPr>
                      <a:r>
                        <a:rPr lang="fa-IR" sz="2400" dirty="0">
                          <a:effectLst/>
                        </a:rPr>
                        <a:t>140 تا 199 میلی گرم در دسی لیتر</a:t>
                      </a:r>
                      <a:endParaRPr lang="en-US" sz="2400" dirty="0">
                        <a:solidFill>
                          <a:srgbClr val="943634"/>
                        </a:solidFill>
                        <a:effectLst/>
                        <a:latin typeface="Calibri"/>
                        <a:ea typeface="Calibri"/>
                        <a:cs typeface="Arial"/>
                      </a:endParaRPr>
                    </a:p>
                  </a:txBody>
                  <a:tcPr marL="68580" marR="68580" marT="0" marB="0" anchor="ctr"/>
                </a:tc>
                <a:tc>
                  <a:txBody>
                    <a:bodyPr/>
                    <a:lstStyle/>
                    <a:p>
                      <a:pPr marL="0" marR="0" algn="r" rtl="0">
                        <a:lnSpc>
                          <a:spcPct val="115000"/>
                        </a:lnSpc>
                        <a:spcBef>
                          <a:spcPts val="0"/>
                        </a:spcBef>
                        <a:spcAft>
                          <a:spcPts val="0"/>
                        </a:spcAft>
                      </a:pPr>
                      <a:r>
                        <a:rPr lang="fa-IR" sz="2400" dirty="0">
                          <a:effectLst/>
                        </a:rPr>
                        <a:t>انجام </a:t>
                      </a:r>
                      <a:r>
                        <a:rPr lang="en-US" sz="2400" dirty="0">
                          <a:effectLst/>
                        </a:rPr>
                        <a:t> OGTT </a:t>
                      </a:r>
                      <a:r>
                        <a:rPr lang="fa-IR" sz="2400" dirty="0">
                          <a:effectLst/>
                        </a:rPr>
                        <a:t> با 100 گرم محلول گلوکز</a:t>
                      </a:r>
                      <a:endParaRPr lang="en-US" sz="2400" dirty="0">
                        <a:solidFill>
                          <a:srgbClr val="943634"/>
                        </a:solidFill>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51664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D:\RIES\دکتر علمداری\GDM\94.9.23\ATRI\P114071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494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noAutofit/>
          </a:bodyPr>
          <a:lstStyle/>
          <a:p>
            <a:pPr algn="r" rtl="1"/>
            <a:r>
              <a:rPr lang="fa-IR" sz="3600" b="1" dirty="0">
                <a:cs typeface="Titr" panose="00000700000000000000" pitchFamily="2" charset="-78"/>
              </a:rPr>
              <a:t> افرادیکه نتیجه آزمون مرحله اول آنان مثبت شده است چگونه مورد ارزیابی قرار می گیرند؟</a:t>
            </a:r>
            <a:endParaRPr lang="en-US" sz="3600" dirty="0">
              <a:cs typeface="Titr" panose="00000700000000000000" pitchFamily="2" charset="-78"/>
            </a:endParaRPr>
          </a:p>
        </p:txBody>
      </p:sp>
      <p:sp>
        <p:nvSpPr>
          <p:cNvPr id="3" name="Content Placeholder 2"/>
          <p:cNvSpPr>
            <a:spLocks noGrp="1"/>
          </p:cNvSpPr>
          <p:nvPr>
            <p:ph idx="1"/>
          </p:nvPr>
        </p:nvSpPr>
        <p:spPr>
          <a:xfrm>
            <a:off x="457200" y="2057400"/>
            <a:ext cx="7620000" cy="4800600"/>
          </a:xfrm>
        </p:spPr>
        <p:txBody>
          <a:bodyPr>
            <a:normAutofit/>
          </a:bodyPr>
          <a:lstStyle/>
          <a:p>
            <a:pPr algn="r" rtl="1">
              <a:lnSpc>
                <a:spcPct val="150000"/>
              </a:lnSpc>
            </a:pPr>
            <a:r>
              <a:rPr lang="fa-IR" sz="2800" dirty="0"/>
              <a:t>چنانچه گلوکز </a:t>
            </a:r>
            <a:r>
              <a:rPr lang="ar-SA" sz="2800" dirty="0"/>
              <a:t>پلاسمای</a:t>
            </a:r>
            <a:r>
              <a:rPr lang="fa-IR" sz="2800" dirty="0"/>
              <a:t> یک ساعت بعد بین 140 تا 199 میلی گرم در دسی لیتر باشد، بايد براي بیمار  تست تحمل گلوکز خوراکی انجام شود. برای انجام این تست پس از یک ناشتای شبانه حد اقل 8 ساعته ، مقدار 100 گرم محلول گلوکز به فرد خورانده می شود و 1، 2 و 3 ساعت بعد گلوکز پلاسما/سرم اندازه گیری می گردد.</a:t>
            </a:r>
            <a:endParaRPr lang="en-US" sz="2800" dirty="0"/>
          </a:p>
          <a:p>
            <a:pPr algn="r" rtl="1">
              <a:lnSpc>
                <a:spcPct val="150000"/>
              </a:lnSpc>
            </a:pPr>
            <a:endParaRPr lang="en-US" sz="2800" dirty="0"/>
          </a:p>
        </p:txBody>
      </p:sp>
    </p:spTree>
    <p:extLst>
      <p:ext uri="{BB962C8B-B14F-4D97-AF65-F5344CB8AC3E}">
        <p14:creationId xmlns:p14="http://schemas.microsoft.com/office/powerpoint/2010/main" val="262114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normAutofit fontScale="90000"/>
          </a:bodyPr>
          <a:lstStyle/>
          <a:p>
            <a:pPr algn="r" rtl="1"/>
            <a:r>
              <a:rPr lang="fa-IR" b="1" dirty="0">
                <a:cs typeface="Titr" panose="00000700000000000000" pitchFamily="2" charset="-78"/>
              </a:rPr>
              <a:t>تشخیص دیابت بارداری با آزمون 100 گرم با چه آستانه هایی داده می شود؟</a:t>
            </a:r>
            <a:r>
              <a:rPr lang="en-US" dirty="0">
                <a:cs typeface="Titr" panose="00000700000000000000" pitchFamily="2" charset="-78"/>
              </a:rPr>
              <a:t/>
            </a:r>
            <a:br>
              <a:rPr lang="en-US" dirty="0">
                <a:cs typeface="Titr" panose="00000700000000000000" pitchFamily="2" charset="-78"/>
              </a:rPr>
            </a:br>
            <a:endParaRPr lang="en-US" dirty="0">
              <a:cs typeface="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7272851"/>
              </p:ext>
            </p:extLst>
          </p:nvPr>
        </p:nvGraphicFramePr>
        <p:xfrm>
          <a:off x="228600" y="1828797"/>
          <a:ext cx="8153400" cy="3962402"/>
        </p:xfrm>
        <a:graphic>
          <a:graphicData uri="http://schemas.openxmlformats.org/drawingml/2006/table">
            <a:tbl>
              <a:tblPr rtl="1" firstRow="1" firstCol="1" bandRow="1">
                <a:tableStyleId>{5C22544A-7EE6-4342-B048-85BDC9FD1C3A}</a:tableStyleId>
              </a:tblPr>
              <a:tblGrid>
                <a:gridCol w="4076700"/>
                <a:gridCol w="4076700"/>
              </a:tblGrid>
              <a:tr h="1287530">
                <a:tc>
                  <a:txBody>
                    <a:bodyPr/>
                    <a:lstStyle/>
                    <a:p>
                      <a:pPr marL="0" marR="0" algn="ctr" rtl="1">
                        <a:lnSpc>
                          <a:spcPct val="115000"/>
                        </a:lnSpc>
                        <a:spcBef>
                          <a:spcPts val="0"/>
                        </a:spcBef>
                        <a:spcAft>
                          <a:spcPts val="0"/>
                        </a:spcAft>
                      </a:pPr>
                      <a:r>
                        <a:rPr lang="ar-SA" sz="3600" dirty="0">
                          <a:effectLst/>
                        </a:rPr>
                        <a:t>زمان اندازه گیری</a:t>
                      </a:r>
                      <a:endParaRPr lang="en-US" sz="2800" dirty="0">
                        <a:solidFill>
                          <a:srgbClr val="943634"/>
                        </a:solidFill>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SA" sz="3600" dirty="0">
                          <a:effectLst/>
                        </a:rPr>
                        <a:t>معیار </a:t>
                      </a:r>
                      <a:r>
                        <a:rPr lang="en-US" sz="3600" dirty="0">
                          <a:effectLst/>
                        </a:rPr>
                        <a:t> Carpenter/</a:t>
                      </a:r>
                      <a:r>
                        <a:rPr lang="en-US" sz="3600" dirty="0" err="1">
                          <a:effectLst/>
                        </a:rPr>
                        <a:t>Coustan</a:t>
                      </a:r>
                      <a:endParaRPr lang="en-US" sz="2800" dirty="0">
                        <a:solidFill>
                          <a:srgbClr val="943634"/>
                        </a:solidFill>
                        <a:effectLst/>
                        <a:latin typeface="Calibri"/>
                        <a:ea typeface="Calibri"/>
                        <a:cs typeface="Arial"/>
                      </a:endParaRPr>
                    </a:p>
                  </a:txBody>
                  <a:tcPr marL="68580" marR="68580" marT="0" marB="0"/>
                </a:tc>
              </a:tr>
              <a:tr h="668718">
                <a:tc>
                  <a:txBody>
                    <a:bodyPr/>
                    <a:lstStyle/>
                    <a:p>
                      <a:pPr marL="0" marR="0" algn="r" rtl="1">
                        <a:lnSpc>
                          <a:spcPct val="115000"/>
                        </a:lnSpc>
                        <a:spcBef>
                          <a:spcPts val="0"/>
                        </a:spcBef>
                        <a:spcAft>
                          <a:spcPts val="0"/>
                        </a:spcAft>
                      </a:pPr>
                      <a:r>
                        <a:rPr lang="fa-IR" sz="2800">
                          <a:effectLst/>
                        </a:rPr>
                        <a:t>گلوکز پلاسمای ناشتا </a:t>
                      </a:r>
                      <a:endParaRPr lang="en-US" sz="2800">
                        <a:solidFill>
                          <a:srgbClr val="943634"/>
                        </a:solidFill>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fa-IR" sz="2800" dirty="0">
                          <a:effectLst/>
                        </a:rPr>
                        <a:t>95 میلی گرم در دسی لیتر </a:t>
                      </a:r>
                      <a:endParaRPr lang="en-US" sz="2800" dirty="0">
                        <a:solidFill>
                          <a:srgbClr val="943634"/>
                        </a:solidFill>
                        <a:effectLst/>
                        <a:latin typeface="Calibri"/>
                        <a:ea typeface="Calibri"/>
                        <a:cs typeface="Arial"/>
                      </a:endParaRPr>
                    </a:p>
                  </a:txBody>
                  <a:tcPr marL="68580" marR="68580" marT="0" marB="0"/>
                </a:tc>
              </a:tr>
              <a:tr h="668718">
                <a:tc>
                  <a:txBody>
                    <a:bodyPr/>
                    <a:lstStyle/>
                    <a:p>
                      <a:pPr marL="0" marR="0" algn="r" rtl="1">
                        <a:lnSpc>
                          <a:spcPct val="115000"/>
                        </a:lnSpc>
                        <a:spcBef>
                          <a:spcPts val="0"/>
                        </a:spcBef>
                        <a:spcAft>
                          <a:spcPts val="0"/>
                        </a:spcAft>
                      </a:pPr>
                      <a:r>
                        <a:rPr lang="fa-IR" sz="2800">
                          <a:effectLst/>
                        </a:rPr>
                        <a:t>گلوکز پلاسمای یک ساعت بعد</a:t>
                      </a:r>
                      <a:endParaRPr lang="en-US" sz="2800">
                        <a:solidFill>
                          <a:srgbClr val="943634"/>
                        </a:solidFill>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fa-IR" sz="2800" dirty="0">
                          <a:effectLst/>
                        </a:rPr>
                        <a:t>180 میلی گرم در دسی لیتر</a:t>
                      </a:r>
                      <a:endParaRPr lang="en-US" sz="2800" dirty="0">
                        <a:solidFill>
                          <a:srgbClr val="943634"/>
                        </a:solidFill>
                        <a:effectLst/>
                        <a:latin typeface="Calibri"/>
                        <a:ea typeface="Calibri"/>
                        <a:cs typeface="Arial"/>
                      </a:endParaRPr>
                    </a:p>
                  </a:txBody>
                  <a:tcPr marL="68580" marR="68580" marT="0" marB="0"/>
                </a:tc>
              </a:tr>
              <a:tr h="668718">
                <a:tc>
                  <a:txBody>
                    <a:bodyPr/>
                    <a:lstStyle/>
                    <a:p>
                      <a:pPr marL="0" marR="0" algn="r" rtl="1">
                        <a:lnSpc>
                          <a:spcPct val="115000"/>
                        </a:lnSpc>
                        <a:spcBef>
                          <a:spcPts val="0"/>
                        </a:spcBef>
                        <a:spcAft>
                          <a:spcPts val="0"/>
                        </a:spcAft>
                      </a:pPr>
                      <a:r>
                        <a:rPr lang="fa-IR" sz="2800">
                          <a:effectLst/>
                        </a:rPr>
                        <a:t>گلوکز پلاسمای دو ساعت بعد</a:t>
                      </a:r>
                      <a:endParaRPr lang="en-US" sz="2800">
                        <a:solidFill>
                          <a:srgbClr val="943634"/>
                        </a:solidFill>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fa-IR" sz="2800" dirty="0">
                          <a:effectLst/>
                        </a:rPr>
                        <a:t>155 میلی گرم در دسی لیتر</a:t>
                      </a:r>
                      <a:endParaRPr lang="en-US" sz="2800" dirty="0">
                        <a:solidFill>
                          <a:srgbClr val="943634"/>
                        </a:solidFill>
                        <a:effectLst/>
                        <a:latin typeface="Calibri"/>
                        <a:ea typeface="Calibri"/>
                        <a:cs typeface="Arial"/>
                      </a:endParaRPr>
                    </a:p>
                  </a:txBody>
                  <a:tcPr marL="68580" marR="68580" marT="0" marB="0"/>
                </a:tc>
              </a:tr>
              <a:tr h="668718">
                <a:tc>
                  <a:txBody>
                    <a:bodyPr/>
                    <a:lstStyle/>
                    <a:p>
                      <a:pPr marL="0" marR="0" algn="r" rtl="1">
                        <a:lnSpc>
                          <a:spcPct val="115000"/>
                        </a:lnSpc>
                        <a:spcBef>
                          <a:spcPts val="0"/>
                        </a:spcBef>
                        <a:spcAft>
                          <a:spcPts val="0"/>
                        </a:spcAft>
                      </a:pPr>
                      <a:r>
                        <a:rPr lang="fa-IR" sz="2800">
                          <a:effectLst/>
                        </a:rPr>
                        <a:t>گلوکز پلاسمای سه ساعت بعد</a:t>
                      </a:r>
                      <a:endParaRPr lang="en-US" sz="2800">
                        <a:solidFill>
                          <a:srgbClr val="943634"/>
                        </a:solidFill>
                        <a:effectLst/>
                        <a:latin typeface="Calibri"/>
                        <a:ea typeface="Calibri"/>
                        <a:cs typeface="Arial"/>
                      </a:endParaRPr>
                    </a:p>
                  </a:txBody>
                  <a:tcPr marL="68580" marR="68580" marT="0" marB="0"/>
                </a:tc>
                <a:tc>
                  <a:txBody>
                    <a:bodyPr/>
                    <a:lstStyle/>
                    <a:p>
                      <a:pPr marL="0" marR="0" algn="r" rtl="1">
                        <a:lnSpc>
                          <a:spcPct val="115000"/>
                        </a:lnSpc>
                        <a:spcBef>
                          <a:spcPts val="0"/>
                        </a:spcBef>
                        <a:spcAft>
                          <a:spcPts val="0"/>
                        </a:spcAft>
                      </a:pPr>
                      <a:r>
                        <a:rPr lang="fa-IR" sz="2800" dirty="0">
                          <a:effectLst/>
                        </a:rPr>
                        <a:t>140 میلی گرم در دسی لیتر</a:t>
                      </a:r>
                      <a:endParaRPr lang="en-US" sz="2800" dirty="0">
                        <a:solidFill>
                          <a:srgbClr val="943634"/>
                        </a:solidFill>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82123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7620000" cy="1143000"/>
          </a:xfrm>
        </p:spPr>
        <p:txBody>
          <a:bodyPr>
            <a:noAutofit/>
          </a:bodyPr>
          <a:lstStyle/>
          <a:p>
            <a:pPr algn="r" rtl="1"/>
            <a:r>
              <a:rPr lang="fa-IR" sz="4000" b="1" dirty="0" smtClean="0">
                <a:cs typeface="Titr" panose="00000700000000000000" pitchFamily="2" charset="-78"/>
              </a:rPr>
              <a:t>تشخیص دیابت بارداری با آزمون 100 گرم با چه آستانه هایی داده می شود؟</a:t>
            </a:r>
            <a:r>
              <a:rPr lang="en-US" sz="4000" dirty="0" smtClean="0">
                <a:cs typeface="Titr" panose="00000700000000000000" pitchFamily="2" charset="-78"/>
              </a:rPr>
              <a:t/>
            </a:r>
            <a:br>
              <a:rPr lang="en-US" sz="4000" dirty="0" smtClean="0">
                <a:cs typeface="Titr" panose="00000700000000000000" pitchFamily="2" charset="-78"/>
              </a:rPr>
            </a:br>
            <a:endParaRPr lang="en-US" sz="4000" dirty="0">
              <a:cs typeface="Titr" panose="00000700000000000000" pitchFamily="2" charset="-78"/>
            </a:endParaRPr>
          </a:p>
        </p:txBody>
      </p:sp>
      <p:sp>
        <p:nvSpPr>
          <p:cNvPr id="3" name="Content Placeholder 2"/>
          <p:cNvSpPr>
            <a:spLocks noGrp="1"/>
          </p:cNvSpPr>
          <p:nvPr>
            <p:ph idx="1"/>
          </p:nvPr>
        </p:nvSpPr>
        <p:spPr>
          <a:xfrm>
            <a:off x="304800" y="2057400"/>
            <a:ext cx="7620000" cy="4800600"/>
          </a:xfrm>
        </p:spPr>
        <p:txBody>
          <a:bodyPr>
            <a:normAutofit/>
          </a:bodyPr>
          <a:lstStyle/>
          <a:p>
            <a:pPr marL="0" lvl="0" indent="0" algn="r" rtl="1" fontAlgn="base">
              <a:lnSpc>
                <a:spcPct val="150000"/>
              </a:lnSpc>
              <a:spcBef>
                <a:spcPct val="0"/>
              </a:spcBef>
              <a:spcAft>
                <a:spcPct val="0"/>
              </a:spcAft>
              <a:buNone/>
            </a:pPr>
            <a:r>
              <a:rPr kumimoji="0" lang="fa-IR" altLang="en-US" sz="2800" b="0" i="0" u="none" strike="noStrike" cap="none" normalizeH="0" baseline="0" dirty="0" smtClean="0">
                <a:ln>
                  <a:noFill/>
                </a:ln>
                <a:solidFill>
                  <a:schemeClr val="tx1"/>
                </a:solidFill>
                <a:effectLst/>
                <a:latin typeface="Calibri" pitchFamily="34" charset="0"/>
                <a:ea typeface="Calibri" pitchFamily="34" charset="0"/>
                <a:cs typeface="Zar" pitchFamily="2" charset="-78"/>
              </a:rPr>
              <a:t>چنانچه حداقل دو  نمونه از گلوکز سرم/ پلاسمای اندازه گیری شده مساوی و یا بیش از مقادیر  هر یک از معیارهای تشخیصی جدول زیر باشند تشخیص دیابت بارداری مسجل می شود</a:t>
            </a:r>
            <a:r>
              <a:rPr kumimoji="0" lang="en-US" altLang="en-US" sz="2800" b="0" i="0" u="none" strike="noStrike" cap="none" normalizeH="0" baseline="0" dirty="0" smtClean="0">
                <a:ln>
                  <a:noFill/>
                </a:ln>
                <a:solidFill>
                  <a:schemeClr val="tx1"/>
                </a:solidFill>
                <a:effectLst/>
                <a:latin typeface="Calibri" pitchFamily="34" charset="0"/>
                <a:ea typeface="Calibri" pitchFamily="34" charset="0"/>
                <a:cs typeface="Zar" pitchFamily="2" charset="-78"/>
              </a:rPr>
              <a:t>.</a:t>
            </a:r>
            <a:endParaRPr kumimoji="0" lang="en-US" altLang="en-US" sz="3600" b="0" i="0" u="none" strike="noStrike" cap="none" normalizeH="0" baseline="0" dirty="0" smtClean="0">
              <a:ln>
                <a:noFill/>
              </a:ln>
              <a:solidFill>
                <a:schemeClr val="tx1"/>
              </a:solidFill>
              <a:effectLst/>
              <a:latin typeface="Arial" pitchFamily="34" charset="0"/>
              <a:cs typeface="Arial" pitchFamily="34" charset="0"/>
            </a:endParaRPr>
          </a:p>
          <a:p>
            <a:pPr marL="0" lvl="0" indent="0" algn="r" rtl="1" eaLnBrk="0" fontAlgn="base" hangingPunct="0">
              <a:lnSpc>
                <a:spcPct val="150000"/>
              </a:lnSpc>
              <a:spcBef>
                <a:spcPct val="0"/>
              </a:spcBef>
              <a:spcAft>
                <a:spcPct val="0"/>
              </a:spcAft>
              <a:buNone/>
            </a:pPr>
            <a:r>
              <a:rPr kumimoji="0" lang="fa-IR" altLang="en-US" sz="2800" b="1" i="0" u="none" strike="noStrike" cap="none" normalizeH="0" baseline="0" dirty="0" smtClean="0">
                <a:ln>
                  <a:noFill/>
                </a:ln>
                <a:solidFill>
                  <a:schemeClr val="tx1"/>
                </a:solidFill>
                <a:effectLst/>
                <a:latin typeface="Calibri" pitchFamily="34" charset="0"/>
                <a:ea typeface="Calibri" pitchFamily="34" charset="0"/>
                <a:cs typeface="Zar" pitchFamily="2" charset="-78"/>
              </a:rPr>
              <a:t>تبصره</a:t>
            </a:r>
            <a:r>
              <a:rPr kumimoji="0" lang="fa-IR" altLang="en-US" sz="2800" b="0" i="0" u="none" strike="noStrike" cap="none" normalizeH="0" baseline="0" dirty="0" smtClean="0">
                <a:ln>
                  <a:noFill/>
                </a:ln>
                <a:solidFill>
                  <a:schemeClr val="tx1"/>
                </a:solidFill>
                <a:effectLst/>
                <a:latin typeface="Calibri" pitchFamily="34" charset="0"/>
                <a:ea typeface="Calibri" pitchFamily="34" charset="0"/>
                <a:cs typeface="Zar" pitchFamily="2" charset="-78"/>
              </a:rPr>
              <a:t>: بدیهی است انجام </a:t>
            </a:r>
            <a:r>
              <a:rPr kumimoji="0" lang="ar-SA" altLang="en-US" sz="2800" b="0" i="0" u="none" strike="noStrike" cap="none" normalizeH="0" baseline="0" dirty="0" smtClean="0">
                <a:ln>
                  <a:noFill/>
                </a:ln>
                <a:solidFill>
                  <a:schemeClr val="tx1"/>
                </a:solidFill>
                <a:effectLst/>
                <a:latin typeface="Calibri" pitchFamily="34" charset="0"/>
                <a:ea typeface="Calibri" pitchFamily="34" charset="0"/>
                <a:cs typeface="Zar" pitchFamily="2" charset="-78"/>
              </a:rPr>
              <a:t>روش یک مرحله ای با استفاده از 75 گرم گلوکز پس از حداقل 8 ساعت ناشتایی و اندازه گیری قندخون ناشتا، 1 و 2 ساعت پس از مصرف 75 گلوکز نیز </a:t>
            </a:r>
            <a:r>
              <a:rPr kumimoji="0" lang="fa-IR" altLang="en-US" sz="2800" b="0" i="0" u="none" strike="noStrike" cap="none" normalizeH="0" baseline="0" dirty="0" smtClean="0">
                <a:ln>
                  <a:noFill/>
                </a:ln>
                <a:solidFill>
                  <a:schemeClr val="tx1"/>
                </a:solidFill>
                <a:effectLst/>
                <a:latin typeface="Calibri" pitchFamily="34" charset="0"/>
                <a:ea typeface="Calibri" pitchFamily="34" charset="0"/>
                <a:cs typeface="Zar" pitchFamily="2" charset="-78"/>
              </a:rPr>
              <a:t>بلامانع است.</a:t>
            </a:r>
            <a:endParaRPr kumimoji="0" lang="fa-IR" altLang="en-US" sz="5400" b="0" i="0" u="none" strike="noStrike" cap="none" normalizeH="0" baseline="0" dirty="0" smtClean="0">
              <a:ln>
                <a:noFill/>
              </a:ln>
              <a:solidFill>
                <a:schemeClr val="tx1"/>
              </a:solidFill>
              <a:effectLst/>
              <a:latin typeface="Arial" pitchFamily="34" charset="0"/>
              <a:cs typeface="Arial" pitchFamily="34" charset="0"/>
            </a:endParaRPr>
          </a:p>
          <a:p>
            <a:pPr algn="r" rtl="1">
              <a:lnSpc>
                <a:spcPct val="150000"/>
              </a:lnSpc>
            </a:pPr>
            <a:endParaRPr lang="en-US" sz="2800" dirty="0" smtClean="0"/>
          </a:p>
          <a:p>
            <a:pPr algn="r" rtl="1">
              <a:lnSpc>
                <a:spcPct val="150000"/>
              </a:lnSpc>
            </a:pPr>
            <a:endParaRPr lang="en-US" sz="2800" dirty="0"/>
          </a:p>
        </p:txBody>
      </p:sp>
    </p:spTree>
    <p:extLst>
      <p:ext uri="{BB962C8B-B14F-4D97-AF65-F5344CB8AC3E}">
        <p14:creationId xmlns:p14="http://schemas.microsoft.com/office/powerpoint/2010/main" val="325054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algn="r" rtl="1" fontAlgn="base">
              <a:lnSpc>
                <a:spcPct val="150000"/>
              </a:lnSpc>
              <a:spcBef>
                <a:spcPct val="0"/>
              </a:spcBef>
              <a:spcAft>
                <a:spcPct val="0"/>
              </a:spcAft>
              <a:buNone/>
            </a:pPr>
            <a:r>
              <a:rPr kumimoji="0" lang="fa-IR" altLang="en-US" sz="2800" b="0" i="0" u="none" strike="noStrike" cap="none" normalizeH="0" baseline="0" dirty="0" smtClean="0">
                <a:ln>
                  <a:noFill/>
                </a:ln>
                <a:solidFill>
                  <a:schemeClr val="tx1"/>
                </a:solidFill>
                <a:effectLst/>
                <a:latin typeface="Calibri" pitchFamily="34" charset="0"/>
                <a:ea typeface="Calibri" pitchFamily="34" charset="0"/>
                <a:cs typeface="Zar" pitchFamily="2" charset="-78"/>
              </a:rPr>
              <a:t>چنانچه حداقل دو  نمونه از گلوکز سرم/ پلاسمای اندازه گیری شده مساوی و یا بیش از مقادیر  هر یک از معیارهای تشخیصی جدول زیر باشند تشخیص دیابت بارداری مسجل می شود</a:t>
            </a:r>
            <a:r>
              <a:rPr kumimoji="0" lang="en-US" altLang="en-US" sz="2800" b="0" i="0" u="none" strike="noStrike" cap="none" normalizeH="0" baseline="0" dirty="0" smtClean="0">
                <a:ln>
                  <a:noFill/>
                </a:ln>
                <a:solidFill>
                  <a:schemeClr val="tx1"/>
                </a:solidFill>
                <a:effectLst/>
                <a:latin typeface="Calibri" pitchFamily="34" charset="0"/>
                <a:ea typeface="Calibri" pitchFamily="34" charset="0"/>
                <a:cs typeface="Zar" pitchFamily="2" charset="-78"/>
              </a:rPr>
              <a:t>.</a:t>
            </a:r>
            <a:endParaRPr kumimoji="0" lang="en-US" altLang="en-US" sz="3600" b="0" i="0" u="none" strike="noStrike" cap="none" normalizeH="0" baseline="0" dirty="0" smtClean="0">
              <a:ln>
                <a:noFill/>
              </a:ln>
              <a:solidFill>
                <a:schemeClr val="tx1"/>
              </a:solidFill>
              <a:effectLst/>
              <a:latin typeface="Arial" pitchFamily="34" charset="0"/>
              <a:cs typeface="Arial" pitchFamily="34" charset="0"/>
            </a:endParaRPr>
          </a:p>
          <a:p>
            <a:pPr marL="0" lvl="0" indent="0" algn="r" rtl="1" eaLnBrk="0" fontAlgn="base" hangingPunct="0">
              <a:lnSpc>
                <a:spcPct val="150000"/>
              </a:lnSpc>
              <a:spcBef>
                <a:spcPct val="0"/>
              </a:spcBef>
              <a:spcAft>
                <a:spcPct val="0"/>
              </a:spcAft>
              <a:buNone/>
            </a:pPr>
            <a:r>
              <a:rPr kumimoji="0" lang="fa-IR" altLang="en-US" sz="2800" b="1" i="0" u="none" strike="noStrike" cap="none" normalizeH="0" baseline="0" dirty="0" smtClean="0">
                <a:ln>
                  <a:noFill/>
                </a:ln>
                <a:solidFill>
                  <a:schemeClr val="tx1"/>
                </a:solidFill>
                <a:effectLst/>
                <a:latin typeface="Calibri" pitchFamily="34" charset="0"/>
                <a:ea typeface="Calibri" pitchFamily="34" charset="0"/>
                <a:cs typeface="Zar" pitchFamily="2" charset="-78"/>
              </a:rPr>
              <a:t>تبصره</a:t>
            </a:r>
            <a:r>
              <a:rPr kumimoji="0" lang="fa-IR" altLang="en-US" sz="2800" b="0" i="0" u="none" strike="noStrike" cap="none" normalizeH="0" baseline="0" dirty="0" smtClean="0">
                <a:ln>
                  <a:noFill/>
                </a:ln>
                <a:solidFill>
                  <a:schemeClr val="tx1"/>
                </a:solidFill>
                <a:effectLst/>
                <a:latin typeface="Calibri" pitchFamily="34" charset="0"/>
                <a:ea typeface="Calibri" pitchFamily="34" charset="0"/>
                <a:cs typeface="Zar" pitchFamily="2" charset="-78"/>
              </a:rPr>
              <a:t>: بدیهی است انجام </a:t>
            </a:r>
            <a:r>
              <a:rPr kumimoji="0" lang="ar-SA" altLang="en-US" sz="2800" b="0" i="0" u="none" strike="noStrike" cap="none" normalizeH="0" baseline="0" dirty="0" smtClean="0">
                <a:ln>
                  <a:noFill/>
                </a:ln>
                <a:solidFill>
                  <a:schemeClr val="tx1"/>
                </a:solidFill>
                <a:effectLst/>
                <a:latin typeface="Calibri" pitchFamily="34" charset="0"/>
                <a:ea typeface="Calibri" pitchFamily="34" charset="0"/>
                <a:cs typeface="Zar" pitchFamily="2" charset="-78"/>
              </a:rPr>
              <a:t>روش یک مرحله ای با استفاده از 75 گرم گلوکز پس از حداقل 8 ساعت ناشتایی و اندازه گیری قندخون ناشتا، 1 و 2 ساعت پس از مصرف 75 گلوکز نیز </a:t>
            </a:r>
            <a:r>
              <a:rPr kumimoji="0" lang="fa-IR" altLang="en-US" sz="2800" b="0" i="0" u="none" strike="noStrike" cap="none" normalizeH="0" baseline="0" dirty="0" smtClean="0">
                <a:ln>
                  <a:noFill/>
                </a:ln>
                <a:solidFill>
                  <a:schemeClr val="tx1"/>
                </a:solidFill>
                <a:effectLst/>
                <a:latin typeface="Calibri" pitchFamily="34" charset="0"/>
                <a:ea typeface="Calibri" pitchFamily="34" charset="0"/>
                <a:cs typeface="Zar" pitchFamily="2" charset="-78"/>
              </a:rPr>
              <a:t>بلامانع است.</a:t>
            </a:r>
            <a:endParaRPr kumimoji="0" lang="fa-IR" altLang="en-US" sz="5400" b="0" i="0" u="none" strike="noStrike" cap="none" normalizeH="0" baseline="0" dirty="0" smtClean="0">
              <a:ln>
                <a:noFill/>
              </a:ln>
              <a:solidFill>
                <a:schemeClr val="tx1"/>
              </a:solidFill>
              <a:effectLst/>
              <a:latin typeface="Arial" pitchFamily="34" charset="0"/>
              <a:cs typeface="Arial" pitchFamily="34" charset="0"/>
            </a:endParaRPr>
          </a:p>
          <a:p>
            <a:pPr algn="r" rtl="1">
              <a:lnSpc>
                <a:spcPct val="150000"/>
              </a:lnSpc>
            </a:pPr>
            <a:endParaRPr lang="en-US" sz="2800" dirty="0" smtClean="0"/>
          </a:p>
          <a:p>
            <a:pPr algn="r" rtl="1">
              <a:lnSpc>
                <a:spcPct val="150000"/>
              </a:lnSpc>
            </a:pPr>
            <a:endParaRPr lang="en-US" sz="2800" dirty="0"/>
          </a:p>
        </p:txBody>
      </p:sp>
    </p:spTree>
    <p:extLst>
      <p:ext uri="{BB962C8B-B14F-4D97-AF65-F5344CB8AC3E}">
        <p14:creationId xmlns:p14="http://schemas.microsoft.com/office/powerpoint/2010/main" val="76785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ar-SA" sz="2800" dirty="0"/>
              <a:t>تذکر: پس از تشخیص دیابت بارداری با هریک از پروتکل های فوق تکرار </a:t>
            </a:r>
            <a:r>
              <a:rPr lang="en-US" sz="2800" dirty="0"/>
              <a:t>GTT</a:t>
            </a:r>
            <a:r>
              <a:rPr lang="fa-IR" sz="2800" dirty="0"/>
              <a:t> مجدد دیگر لازم نمی باشد</a:t>
            </a:r>
            <a:r>
              <a:rPr lang="fa-IR" sz="2800" dirty="0" smtClean="0"/>
              <a:t>.</a:t>
            </a:r>
            <a:endParaRPr lang="en-US" sz="2800" dirty="0" smtClean="0"/>
          </a:p>
          <a:p>
            <a:pPr marL="0" indent="0" algn="r" rtl="1">
              <a:lnSpc>
                <a:spcPct val="150000"/>
              </a:lnSpc>
              <a:buNone/>
            </a:pPr>
            <a:r>
              <a:rPr lang="fa-IR" sz="2800" dirty="0" smtClean="0"/>
              <a:t> </a:t>
            </a:r>
            <a:endParaRPr lang="en-US" sz="2800" dirty="0"/>
          </a:p>
          <a:p>
            <a:pPr algn="r" rtl="1">
              <a:lnSpc>
                <a:spcPct val="150000"/>
              </a:lnSpc>
            </a:pPr>
            <a:r>
              <a:rPr lang="ar-SA" sz="2800" dirty="0"/>
              <a:t>تذکر: در صورت مشاهده هریک از عوارض بارداری شامل: ماکروزومی، گلوکزوری،پلی هیدرامنیوس و دور شکم بالای 90 درصد یا علایم کلاسیک دیابت ،  </a:t>
            </a:r>
            <a:r>
              <a:rPr lang="en-US" sz="2800" dirty="0"/>
              <a:t>GTT </a:t>
            </a:r>
            <a:r>
              <a:rPr lang="fa-IR" sz="2800" dirty="0"/>
              <a:t> بایستی </a:t>
            </a:r>
            <a:r>
              <a:rPr lang="ar-SA" sz="2800" dirty="0"/>
              <a:t>تکرار شود.</a:t>
            </a:r>
            <a:endParaRPr lang="en-US" sz="2800" dirty="0"/>
          </a:p>
          <a:p>
            <a:pPr algn="r" rtl="1">
              <a:lnSpc>
                <a:spcPct val="150000"/>
              </a:lnSpc>
            </a:pPr>
            <a:endParaRPr lang="en-US" sz="2800" dirty="0"/>
          </a:p>
          <a:p>
            <a:pPr algn="r" rtl="1">
              <a:lnSpc>
                <a:spcPct val="150000"/>
              </a:lnSpc>
            </a:pPr>
            <a:endParaRPr lang="en-US" sz="2800" dirty="0"/>
          </a:p>
        </p:txBody>
      </p:sp>
    </p:spTree>
    <p:extLst>
      <p:ext uri="{BB962C8B-B14F-4D97-AF65-F5344CB8AC3E}">
        <p14:creationId xmlns:p14="http://schemas.microsoft.com/office/powerpoint/2010/main" val="1270181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normAutofit fontScale="90000"/>
          </a:bodyPr>
          <a:lstStyle/>
          <a:p>
            <a:r>
              <a:rPr lang="fa-IR" b="1" dirty="0">
                <a:cs typeface="Titr" panose="00000700000000000000" pitchFamily="2" charset="-78"/>
              </a:rPr>
              <a:t>استفاده از آزمون یک مرحله ای با استفاده از 75 گرم گلوکز چه فواید و مضاری دارد؟</a:t>
            </a:r>
            <a:r>
              <a:rPr lang="en-US" dirty="0">
                <a:cs typeface="Titr" panose="00000700000000000000" pitchFamily="2" charset="-78"/>
              </a:rPr>
              <a:t/>
            </a:r>
            <a:br>
              <a:rPr lang="en-US" dirty="0">
                <a:cs typeface="Titr" panose="00000700000000000000" pitchFamily="2" charset="-78"/>
              </a:rPr>
            </a:br>
            <a:endParaRPr lang="en-US" dirty="0">
              <a:cs typeface="Titr" panose="00000700000000000000" pitchFamily="2" charset="-78"/>
            </a:endParaRPr>
          </a:p>
        </p:txBody>
      </p:sp>
      <p:sp>
        <p:nvSpPr>
          <p:cNvPr id="3" name="Content Placeholder 2"/>
          <p:cNvSpPr>
            <a:spLocks noGrp="1"/>
          </p:cNvSpPr>
          <p:nvPr>
            <p:ph idx="1"/>
          </p:nvPr>
        </p:nvSpPr>
        <p:spPr>
          <a:xfrm>
            <a:off x="457200" y="1905000"/>
            <a:ext cx="7620000" cy="4800600"/>
          </a:xfrm>
        </p:spPr>
        <p:txBody>
          <a:bodyPr>
            <a:normAutofit fontScale="92500" lnSpcReduction="10000"/>
          </a:bodyPr>
          <a:lstStyle/>
          <a:p>
            <a:pPr algn="r" rtl="1">
              <a:lnSpc>
                <a:spcPct val="150000"/>
              </a:lnSpc>
            </a:pPr>
            <a:r>
              <a:rPr lang="fa-IR" sz="2800" dirty="0"/>
              <a:t>با استفاده از این روش تعداد افرادیکه برچسب دیابت بارداری می خورند سه برابر نسبت به روش دو مرحله ای بیشتر می شود و از حدود 5% به حدود 20% افزایش می یابد ( دیابت بارداری در مراحل خفیفتری تشخیص داده می شود ) و هزینه زیادی در جهت پیگیری و مراقبت از این افراد در طی بارداری به سیستم بهداشتی-درمانی تحمیل می شود درحالیکه هنوز شواهد کافی دال بر اثربخشی درمان در کاهش عوارض نامطلوب دیابت بارداری در اینموارد وجود ندارد.</a:t>
            </a:r>
            <a:endParaRPr lang="en-US" sz="2800" dirty="0"/>
          </a:p>
          <a:p>
            <a:pPr algn="r" rtl="1">
              <a:lnSpc>
                <a:spcPct val="150000"/>
              </a:lnSpc>
            </a:pPr>
            <a:endParaRPr lang="en-US" sz="2800" dirty="0"/>
          </a:p>
        </p:txBody>
      </p:sp>
    </p:spTree>
    <p:extLst>
      <p:ext uri="{BB962C8B-B14F-4D97-AF65-F5344CB8AC3E}">
        <p14:creationId xmlns:p14="http://schemas.microsoft.com/office/powerpoint/2010/main" val="371422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2016</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34312"/>
            <a:ext cx="8382000" cy="388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580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729" y="1066800"/>
            <a:ext cx="8196942"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506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3996" y="1905000"/>
            <a:ext cx="737958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353"/>
            <a:ext cx="78867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27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depend on:</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latin typeface="Times New Roman" panose="02020603050405020304" pitchFamily="18" charset="0"/>
                <a:cs typeface="Times New Roman" panose="02020603050405020304" pitchFamily="18" charset="0"/>
              </a:rPr>
              <a:t>Baseline DM Prevalence in their specific community</a:t>
            </a:r>
          </a:p>
          <a:p>
            <a:pPr>
              <a:lnSpc>
                <a:spcPct val="150000"/>
              </a:lnSpc>
            </a:pPr>
            <a:r>
              <a:rPr lang="en-US" sz="2800" dirty="0" smtClean="0">
                <a:latin typeface="Times New Roman" panose="02020603050405020304" pitchFamily="18" charset="0"/>
                <a:cs typeface="Times New Roman" panose="02020603050405020304" pitchFamily="18" charset="0"/>
              </a:rPr>
              <a:t>Availability of resources to appropriately manage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1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D:\RIES\دکتر علمداری\GDM\94.9.23\ATRI\P114071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5600" y="609600"/>
            <a:ext cx="7721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630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normAutofit fontScale="90000"/>
          </a:bodyPr>
          <a:lstStyle/>
          <a:p>
            <a:pPr algn="r" rtl="1"/>
            <a:r>
              <a:rPr lang="fa-IR" b="1" dirty="0">
                <a:cs typeface="Titr" panose="00000700000000000000" pitchFamily="2" charset="-78"/>
              </a:rPr>
              <a:t>افراد مبتلا به دیابت بارداری در این مرحله چگونه اداره می شوند؟</a:t>
            </a:r>
            <a:r>
              <a:rPr lang="en-US" dirty="0">
                <a:cs typeface="Titr" panose="00000700000000000000" pitchFamily="2" charset="-78"/>
              </a:rPr>
              <a:t/>
            </a:r>
            <a:br>
              <a:rPr lang="en-US" dirty="0">
                <a:cs typeface="Titr" panose="00000700000000000000" pitchFamily="2" charset="-78"/>
              </a:rPr>
            </a:br>
            <a:endParaRPr lang="en-US" dirty="0">
              <a:cs typeface="Titr" panose="00000700000000000000" pitchFamily="2" charset="-78"/>
            </a:endParaRPr>
          </a:p>
        </p:txBody>
      </p:sp>
      <p:sp>
        <p:nvSpPr>
          <p:cNvPr id="3" name="Content Placeholder 2"/>
          <p:cNvSpPr>
            <a:spLocks noGrp="1"/>
          </p:cNvSpPr>
          <p:nvPr>
            <p:ph idx="1"/>
          </p:nvPr>
        </p:nvSpPr>
        <p:spPr>
          <a:xfrm>
            <a:off x="457200" y="2590800"/>
            <a:ext cx="7620000" cy="4800600"/>
          </a:xfrm>
        </p:spPr>
        <p:txBody>
          <a:bodyPr>
            <a:normAutofit/>
          </a:bodyPr>
          <a:lstStyle/>
          <a:p>
            <a:pPr algn="r" rtl="1">
              <a:lnSpc>
                <a:spcPct val="150000"/>
              </a:lnSpc>
            </a:pPr>
            <a:r>
              <a:rPr lang="fa-IR" sz="2800" dirty="0"/>
              <a:t>شامل تغذیه مناسب و سالم، افزایش فعالیت بدنی و درصورت نیاز استفاده از دارو می باشد.</a:t>
            </a:r>
            <a:endParaRPr lang="en-US" sz="2800" dirty="0"/>
          </a:p>
          <a:p>
            <a:pPr algn="r" rtl="1">
              <a:lnSpc>
                <a:spcPct val="150000"/>
              </a:lnSpc>
            </a:pPr>
            <a:endParaRPr lang="en-US" sz="2800" dirty="0"/>
          </a:p>
        </p:txBody>
      </p:sp>
    </p:spTree>
    <p:extLst>
      <p:ext uri="{BB962C8B-B14F-4D97-AF65-F5344CB8AC3E}">
        <p14:creationId xmlns:p14="http://schemas.microsoft.com/office/powerpoint/2010/main" val="31116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7620000" cy="1143000"/>
          </a:xfrm>
        </p:spPr>
        <p:txBody>
          <a:bodyPr>
            <a:noAutofit/>
          </a:bodyPr>
          <a:lstStyle/>
          <a:p>
            <a:pPr algn="r" rtl="1"/>
            <a:r>
              <a:rPr lang="fa-IR" sz="4000" b="1" dirty="0">
                <a:cs typeface="Titr" panose="00000700000000000000" pitchFamily="2" charset="-78"/>
              </a:rPr>
              <a:t>هدف از درمان غیردارویی در بیماران مبتلا به دیابت بارداری چیست؟</a:t>
            </a:r>
            <a:r>
              <a:rPr lang="en-US" sz="4000" dirty="0">
                <a:cs typeface="Titr" panose="00000700000000000000" pitchFamily="2" charset="-78"/>
              </a:rPr>
              <a:t/>
            </a:r>
            <a:br>
              <a:rPr lang="en-US" sz="4000" dirty="0">
                <a:cs typeface="Titr" panose="00000700000000000000" pitchFamily="2" charset="-78"/>
              </a:rPr>
            </a:br>
            <a:endParaRPr lang="en-US" sz="4000" dirty="0">
              <a:cs typeface="Titr" panose="00000700000000000000" pitchFamily="2" charset="-78"/>
            </a:endParaRPr>
          </a:p>
        </p:txBody>
      </p:sp>
      <p:sp>
        <p:nvSpPr>
          <p:cNvPr id="3" name="Content Placeholder 2"/>
          <p:cNvSpPr>
            <a:spLocks noGrp="1"/>
          </p:cNvSpPr>
          <p:nvPr>
            <p:ph idx="1"/>
          </p:nvPr>
        </p:nvSpPr>
        <p:spPr>
          <a:xfrm>
            <a:off x="381000" y="2057400"/>
            <a:ext cx="7620000" cy="4800600"/>
          </a:xfrm>
        </p:spPr>
        <p:txBody>
          <a:bodyPr>
            <a:normAutofit/>
          </a:bodyPr>
          <a:lstStyle/>
          <a:p>
            <a:pPr algn="r" rtl="1">
              <a:lnSpc>
                <a:spcPct val="150000"/>
              </a:lnSpc>
            </a:pPr>
            <a:r>
              <a:rPr lang="fa-IR" sz="2800" dirty="0"/>
              <a:t>رسیدن به اهداف درمانی ذکر شده </a:t>
            </a:r>
            <a:endParaRPr lang="fa-IR" sz="2800" dirty="0" smtClean="0"/>
          </a:p>
          <a:p>
            <a:pPr algn="r" rtl="1">
              <a:lnSpc>
                <a:spcPct val="150000"/>
              </a:lnSpc>
            </a:pPr>
            <a:r>
              <a:rPr lang="fa-IR" sz="2800" dirty="0" smtClean="0"/>
              <a:t>کالری </a:t>
            </a:r>
            <a:r>
              <a:rPr lang="fa-IR" sz="2800" dirty="0"/>
              <a:t>دریافتی مناسب با نیازهای جنین و مادر بطوریکه مادر وزن گیری مناسب در طی بارداری داشته </a:t>
            </a:r>
            <a:r>
              <a:rPr lang="fa-IR" sz="2800" dirty="0" smtClean="0"/>
              <a:t>باشد</a:t>
            </a:r>
            <a:endParaRPr lang="en-US" sz="2800" dirty="0" smtClean="0"/>
          </a:p>
          <a:p>
            <a:pPr algn="r" rtl="1">
              <a:lnSpc>
                <a:spcPct val="150000"/>
              </a:lnSpc>
            </a:pPr>
            <a:r>
              <a:rPr lang="fa-IR" sz="2800" dirty="0" smtClean="0"/>
              <a:t> </a:t>
            </a:r>
            <a:r>
              <a:rPr lang="fa-IR" sz="2800" dirty="0"/>
              <a:t>و با تقسیم مناسب وعده های غذایی در طی شبانه روز از ناشتایی طولانی و احنمال ایجاد کتوز نیز پیشگیری شود.</a:t>
            </a:r>
            <a:endParaRPr lang="en-US" sz="2800" dirty="0"/>
          </a:p>
          <a:p>
            <a:pPr algn="r" rtl="1">
              <a:lnSpc>
                <a:spcPct val="150000"/>
              </a:lnSpc>
            </a:pPr>
            <a:endParaRPr lang="en-US" sz="2800" dirty="0"/>
          </a:p>
        </p:txBody>
      </p:sp>
    </p:spTree>
    <p:extLst>
      <p:ext uri="{BB962C8B-B14F-4D97-AF65-F5344CB8AC3E}">
        <p14:creationId xmlns:p14="http://schemas.microsoft.com/office/powerpoint/2010/main" val="33506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620000" cy="1143000"/>
          </a:xfrm>
        </p:spPr>
        <p:txBody>
          <a:bodyPr>
            <a:noAutofit/>
          </a:bodyPr>
          <a:lstStyle/>
          <a:p>
            <a:pPr algn="r" rtl="1"/>
            <a:r>
              <a:rPr lang="fa-IR" sz="4000" b="1" dirty="0">
                <a:cs typeface="Titr" panose="00000700000000000000" pitchFamily="2" charset="-78"/>
              </a:rPr>
              <a:t>رژیم غذایی این افراد چه ویژگی هایی باید داشته باشد؟</a:t>
            </a:r>
            <a:r>
              <a:rPr lang="en-US" sz="4000" dirty="0">
                <a:cs typeface="Titr" panose="00000700000000000000" pitchFamily="2" charset="-78"/>
              </a:rPr>
              <a:t/>
            </a:r>
            <a:br>
              <a:rPr lang="en-US" sz="4000" dirty="0">
                <a:cs typeface="Titr" panose="00000700000000000000" pitchFamily="2" charset="-78"/>
              </a:rPr>
            </a:br>
            <a:endParaRPr lang="en-US" sz="4000" dirty="0">
              <a:cs typeface="Titr" panose="00000700000000000000" pitchFamily="2" charset="-78"/>
            </a:endParaRPr>
          </a:p>
        </p:txBody>
      </p:sp>
      <p:sp>
        <p:nvSpPr>
          <p:cNvPr id="3" name="Content Placeholder 2"/>
          <p:cNvSpPr>
            <a:spLocks noGrp="1"/>
          </p:cNvSpPr>
          <p:nvPr>
            <p:ph idx="1"/>
          </p:nvPr>
        </p:nvSpPr>
        <p:spPr>
          <a:xfrm>
            <a:off x="381000" y="2057400"/>
            <a:ext cx="7620000" cy="4800600"/>
          </a:xfrm>
        </p:spPr>
        <p:txBody>
          <a:bodyPr>
            <a:normAutofit lnSpcReduction="10000"/>
          </a:bodyPr>
          <a:lstStyle/>
          <a:p>
            <a:pPr algn="r" rtl="1">
              <a:lnSpc>
                <a:spcPct val="150000"/>
              </a:lnSpc>
            </a:pPr>
            <a:r>
              <a:rPr lang="fa-IR" sz="2800" dirty="0"/>
              <a:t>تقریباً 20% انرژی دریافتی از پروتئین، 50% از کربوهیدرات­ و 30% از چربی توصیه می شود</a:t>
            </a:r>
            <a:r>
              <a:rPr lang="fa-IR" sz="2800" dirty="0" smtClean="0"/>
              <a:t>.</a:t>
            </a:r>
            <a:endParaRPr lang="en-US" sz="2800" dirty="0" smtClean="0"/>
          </a:p>
          <a:p>
            <a:pPr algn="r" rtl="1">
              <a:lnSpc>
                <a:spcPct val="150000"/>
              </a:lnSpc>
            </a:pPr>
            <a:r>
              <a:rPr lang="fa-IR" sz="2800" dirty="0" smtClean="0"/>
              <a:t> </a:t>
            </a:r>
            <a:r>
              <a:rPr lang="fa-IR" sz="2800" dirty="0"/>
              <a:t>حداقل 3 واحد از گروه لبنیات کم چرب در برنامه غذایی قرار </a:t>
            </a:r>
            <a:r>
              <a:rPr lang="fa-IR" sz="2800" dirty="0" smtClean="0"/>
              <a:t>می­گیرد</a:t>
            </a:r>
            <a:endParaRPr lang="en-US" sz="2800" dirty="0" smtClean="0"/>
          </a:p>
          <a:p>
            <a:pPr algn="r" rtl="1">
              <a:lnSpc>
                <a:spcPct val="150000"/>
              </a:lnSpc>
            </a:pPr>
            <a:r>
              <a:rPr lang="fa-IR" sz="2800" dirty="0"/>
              <a:t>توزیع </a:t>
            </a:r>
            <a:r>
              <a:rPr lang="fa-IR" sz="2800" dirty="0" smtClean="0"/>
              <a:t>کربوهیدرات­ها</a:t>
            </a:r>
            <a:endParaRPr lang="en-US" sz="2800" dirty="0" smtClean="0"/>
          </a:p>
          <a:p>
            <a:pPr algn="r" rtl="1">
              <a:lnSpc>
                <a:spcPct val="150000"/>
              </a:lnSpc>
            </a:pPr>
            <a:r>
              <a:rPr lang="fa-IR" sz="2800" dirty="0"/>
              <a:t>دریافت فیبر 14 گرم به ازای هر 1000 کیلوکالری دریافتی </a:t>
            </a:r>
            <a:endParaRPr lang="en-US" sz="2800" dirty="0" smtClean="0"/>
          </a:p>
          <a:p>
            <a:pPr algn="r" rtl="1">
              <a:lnSpc>
                <a:spcPct val="150000"/>
              </a:lnSpc>
            </a:pPr>
            <a:r>
              <a:rPr lang="fa-IR" sz="2800" dirty="0"/>
              <a:t>دریافت قندهای ساده تا 10% کالری دریافتی محدودیتی ندارد</a:t>
            </a:r>
            <a:endParaRPr lang="en-US" sz="2800" dirty="0"/>
          </a:p>
        </p:txBody>
      </p:sp>
    </p:spTree>
    <p:extLst>
      <p:ext uri="{BB962C8B-B14F-4D97-AF65-F5344CB8AC3E}">
        <p14:creationId xmlns:p14="http://schemas.microsoft.com/office/powerpoint/2010/main" val="320967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noAutofit/>
          </a:bodyPr>
          <a:lstStyle/>
          <a:p>
            <a:pPr algn="r" rtl="1"/>
            <a:r>
              <a:rPr lang="fa-IR" sz="4000" b="1" dirty="0">
                <a:cs typeface="Titr" panose="00000700000000000000" pitchFamily="2" charset="-78"/>
              </a:rPr>
              <a:t>اهداف درمانی قند خون در بیماران مبتلا به دیابت بارداری کدامند؟</a:t>
            </a:r>
            <a:r>
              <a:rPr lang="en-US" sz="4000" dirty="0">
                <a:cs typeface="Titr" panose="00000700000000000000" pitchFamily="2" charset="-78"/>
              </a:rPr>
              <a:t/>
            </a:r>
            <a:br>
              <a:rPr lang="en-US" sz="4000" dirty="0">
                <a:cs typeface="Titr" panose="00000700000000000000" pitchFamily="2" charset="-78"/>
              </a:rPr>
            </a:br>
            <a:endParaRPr lang="en-US" sz="4000" dirty="0">
              <a:cs typeface="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a:lnSpc>
                <a:spcPct val="150000"/>
              </a:lnSpc>
            </a:pPr>
            <a:r>
              <a:rPr lang="fa-IR" sz="2800" dirty="0"/>
              <a:t>درمان و اهداف درمانی در این مرحله تفاوتی با افرادیکه درمراحل قبلتر تشخیص داده می شوند ندارد و قویاً توصیه به رساندن قند ناشتا به کمتر از 95 میلی گرم بر دسی لیتر می گردد</a:t>
            </a:r>
            <a:r>
              <a:rPr lang="fa-IR" sz="2800" dirty="0" smtClean="0"/>
              <a:t>.</a:t>
            </a:r>
            <a:endParaRPr lang="en-US" sz="2800" dirty="0" smtClean="0"/>
          </a:p>
          <a:p>
            <a:pPr algn="r" rtl="1">
              <a:lnSpc>
                <a:spcPct val="150000"/>
              </a:lnSpc>
            </a:pPr>
            <a:r>
              <a:rPr lang="fa-IR" sz="2800" dirty="0" smtClean="0"/>
              <a:t> </a:t>
            </a:r>
            <a:r>
              <a:rPr lang="fa-IR" sz="2800" dirty="0"/>
              <a:t>بر اساس شواهد ضعیف تر قند یک ساعته زیر 140 میلی گرم بر دسی لیتر و دو ساعته زیر 120 میلی گرم بر دسی لیتر پیشنهاد می گردد.</a:t>
            </a:r>
            <a:endParaRPr lang="en-US" sz="2800" dirty="0"/>
          </a:p>
          <a:p>
            <a:pPr algn="r" rtl="1">
              <a:lnSpc>
                <a:spcPct val="150000"/>
              </a:lnSpc>
            </a:pPr>
            <a:r>
              <a:rPr lang="fa-IR" sz="2800" dirty="0"/>
              <a:t>درصورت وقوع هیپوگلیسمی مکرر اهداف فوق را می توان 5 تا 10 میلی گرم در دسی لیتر بالاتر درنظر گرفت</a:t>
            </a:r>
            <a:endParaRPr lang="en-US" sz="2800" dirty="0"/>
          </a:p>
        </p:txBody>
      </p:sp>
    </p:spTree>
    <p:extLst>
      <p:ext uri="{BB962C8B-B14F-4D97-AF65-F5344CB8AC3E}">
        <p14:creationId xmlns:p14="http://schemas.microsoft.com/office/powerpoint/2010/main" val="420353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normAutofit fontScale="90000"/>
          </a:bodyPr>
          <a:lstStyle/>
          <a:p>
            <a:pPr algn="r" rtl="1"/>
            <a:r>
              <a:rPr lang="fa-IR" dirty="0">
                <a:cs typeface="Titr" panose="00000700000000000000" pitchFamily="2" charset="-78"/>
              </a:rPr>
              <a:t>چگونه قندخون در بیماران مبتلا به دیابت بارداری پایش می شود؟</a:t>
            </a:r>
            <a:r>
              <a:rPr lang="en-US" dirty="0">
                <a:cs typeface="Titr" panose="00000700000000000000" pitchFamily="2" charset="-78"/>
              </a:rPr>
              <a:t/>
            </a:r>
            <a:br>
              <a:rPr lang="en-US" dirty="0">
                <a:cs typeface="Titr" panose="00000700000000000000" pitchFamily="2" charset="-78"/>
              </a:rPr>
            </a:br>
            <a:endParaRPr lang="en-US" dirty="0">
              <a:cs typeface="Titr" panose="00000700000000000000" pitchFamily="2" charset="-78"/>
            </a:endParaRPr>
          </a:p>
        </p:txBody>
      </p:sp>
      <p:sp>
        <p:nvSpPr>
          <p:cNvPr id="3" name="Content Placeholder 2"/>
          <p:cNvSpPr>
            <a:spLocks noGrp="1"/>
          </p:cNvSpPr>
          <p:nvPr>
            <p:ph idx="1"/>
          </p:nvPr>
        </p:nvSpPr>
        <p:spPr>
          <a:xfrm>
            <a:off x="457200" y="1600200"/>
            <a:ext cx="7620000" cy="5257800"/>
          </a:xfrm>
        </p:spPr>
        <p:txBody>
          <a:bodyPr>
            <a:noAutofit/>
          </a:bodyPr>
          <a:lstStyle/>
          <a:p>
            <a:pPr algn="r" rtl="1">
              <a:lnSpc>
                <a:spcPct val="150000"/>
              </a:lnSpc>
            </a:pPr>
            <a:r>
              <a:rPr lang="fa-IR" sz="2800" dirty="0"/>
              <a:t>اندازه گیری قندخون ناشتا و 2 ساعت پس از شروع مصرف غذا  با استفاده از گلوکومتر روزانه 4 بار در شروع درمان و پس از رسیدن به اهداف درمانی حداقل هفته ای 4-8 بار توصیه می شود. </a:t>
            </a:r>
            <a:endParaRPr lang="en-US" sz="2800" dirty="0" smtClean="0"/>
          </a:p>
          <a:p>
            <a:pPr algn="r" rtl="1">
              <a:lnSpc>
                <a:spcPct val="150000"/>
              </a:lnSpc>
            </a:pPr>
            <a:endParaRPr lang="en-US" sz="2800" dirty="0"/>
          </a:p>
          <a:p>
            <a:pPr algn="r" rtl="1">
              <a:lnSpc>
                <a:spcPct val="150000"/>
              </a:lnSpc>
            </a:pPr>
            <a:r>
              <a:rPr lang="fa-IR" sz="2800" dirty="0"/>
              <a:t>درکسانیکه از انسولین های انالوگ استفاده می کنند می توان از  اندازه گیری قندخون 1 ساعت پس از شروع مصرف غذا  استفاده کرد.</a:t>
            </a:r>
            <a:endParaRPr lang="en-US" sz="2800" dirty="0"/>
          </a:p>
          <a:p>
            <a:pPr algn="r" rtl="1">
              <a:lnSpc>
                <a:spcPct val="150000"/>
              </a:lnSpc>
            </a:pPr>
            <a:endParaRPr lang="en-US" sz="2800" dirty="0"/>
          </a:p>
        </p:txBody>
      </p:sp>
    </p:spTree>
    <p:extLst>
      <p:ext uri="{BB962C8B-B14F-4D97-AF65-F5344CB8AC3E}">
        <p14:creationId xmlns:p14="http://schemas.microsoft.com/office/powerpoint/2010/main" val="33763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7620000" cy="1143000"/>
          </a:xfrm>
        </p:spPr>
        <p:txBody>
          <a:bodyPr>
            <a:noAutofit/>
          </a:bodyPr>
          <a:lstStyle/>
          <a:p>
            <a:pPr algn="r" rtl="1"/>
            <a:r>
              <a:rPr lang="fa-IR" sz="4000" b="1" dirty="0">
                <a:cs typeface="Titr" panose="00000700000000000000" pitchFamily="2" charset="-78"/>
              </a:rPr>
              <a:t>نقش و اهداف درمانی </a:t>
            </a:r>
            <a:r>
              <a:rPr lang="en-US" sz="4000" b="1" dirty="0">
                <a:cs typeface="Titr" panose="00000700000000000000" pitchFamily="2" charset="-78"/>
              </a:rPr>
              <a:t>HbA</a:t>
            </a:r>
            <a:r>
              <a:rPr lang="en-US" sz="4000" b="1" baseline="-25000" dirty="0">
                <a:cs typeface="Titr" panose="00000700000000000000" pitchFamily="2" charset="-78"/>
              </a:rPr>
              <a:t>1</a:t>
            </a:r>
            <a:r>
              <a:rPr lang="en-US" sz="4000" b="1" dirty="0">
                <a:cs typeface="Titr" panose="00000700000000000000" pitchFamily="2" charset="-78"/>
              </a:rPr>
              <a:t>C</a:t>
            </a:r>
            <a:r>
              <a:rPr lang="fa-IR" sz="4000" b="1" dirty="0">
                <a:cs typeface="Titr" panose="00000700000000000000" pitchFamily="2" charset="-78"/>
              </a:rPr>
              <a:t> در دیابت بارداری،  دیابت نوع 1 و دیابت نوع 2 کدامند؟</a:t>
            </a:r>
            <a:r>
              <a:rPr lang="en-US" sz="4000" dirty="0">
                <a:cs typeface="Titr" panose="00000700000000000000" pitchFamily="2" charset="-78"/>
              </a:rPr>
              <a:t/>
            </a:r>
            <a:br>
              <a:rPr lang="en-US" sz="4000" dirty="0">
                <a:cs typeface="Titr" panose="00000700000000000000" pitchFamily="2" charset="-78"/>
              </a:rPr>
            </a:br>
            <a:endParaRPr lang="en-US" sz="4000" dirty="0">
              <a:cs typeface="Titr" panose="00000700000000000000" pitchFamily="2" charset="-78"/>
            </a:endParaRPr>
          </a:p>
        </p:txBody>
      </p:sp>
      <p:sp>
        <p:nvSpPr>
          <p:cNvPr id="3" name="Content Placeholder 2"/>
          <p:cNvSpPr>
            <a:spLocks noGrp="1"/>
          </p:cNvSpPr>
          <p:nvPr>
            <p:ph idx="1"/>
          </p:nvPr>
        </p:nvSpPr>
        <p:spPr>
          <a:xfrm>
            <a:off x="381000" y="2438400"/>
            <a:ext cx="7620000" cy="4800600"/>
          </a:xfrm>
        </p:spPr>
        <p:txBody>
          <a:bodyPr>
            <a:normAutofit/>
          </a:bodyPr>
          <a:lstStyle/>
          <a:p>
            <a:pPr algn="r" rtl="1">
              <a:lnSpc>
                <a:spcPct val="150000"/>
              </a:lnSpc>
            </a:pPr>
            <a:r>
              <a:rPr lang="fa-IR" sz="2800" dirty="0"/>
              <a:t>پیشنهاد می شود که </a:t>
            </a:r>
            <a:r>
              <a:rPr lang="en-US" sz="2800" dirty="0"/>
              <a:t>HbA</a:t>
            </a:r>
            <a:r>
              <a:rPr lang="en-US" sz="2800" baseline="-25000" dirty="0"/>
              <a:t>1</a:t>
            </a:r>
            <a:r>
              <a:rPr lang="en-US" sz="2800" dirty="0"/>
              <a:t>C</a:t>
            </a:r>
            <a:r>
              <a:rPr lang="fa-IR" sz="2800" dirty="0"/>
              <a:t> زیر 7% و ترجیحاً در حد 5/6% حفظ شود. </a:t>
            </a:r>
            <a:endParaRPr lang="en-US" sz="2800" dirty="0" smtClean="0"/>
          </a:p>
          <a:p>
            <a:pPr algn="r" rtl="1">
              <a:lnSpc>
                <a:spcPct val="150000"/>
              </a:lnSpc>
            </a:pPr>
            <a:r>
              <a:rPr lang="fa-IR" sz="2800" dirty="0" smtClean="0"/>
              <a:t>در </a:t>
            </a:r>
            <a:r>
              <a:rPr lang="fa-IR" sz="2800" dirty="0"/>
              <a:t>بیماران دیابت نوع 1 رسانیدن </a:t>
            </a:r>
            <a:r>
              <a:rPr lang="en-US" sz="2800" dirty="0"/>
              <a:t>HbA</a:t>
            </a:r>
            <a:r>
              <a:rPr lang="en-US" sz="2800" baseline="-25000" dirty="0"/>
              <a:t>1</a:t>
            </a:r>
            <a:r>
              <a:rPr lang="en-US" sz="2800" dirty="0"/>
              <a:t>C</a:t>
            </a:r>
            <a:r>
              <a:rPr lang="fa-IR" sz="2800" dirty="0"/>
              <a:t> به زیر 6% پیشنهاد می گردد.</a:t>
            </a:r>
            <a:endParaRPr lang="en-US" sz="2800" dirty="0"/>
          </a:p>
        </p:txBody>
      </p:sp>
    </p:spTree>
    <p:extLst>
      <p:ext uri="{BB962C8B-B14F-4D97-AF65-F5344CB8AC3E}">
        <p14:creationId xmlns:p14="http://schemas.microsoft.com/office/powerpoint/2010/main" val="410974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noAutofit/>
          </a:bodyPr>
          <a:lstStyle/>
          <a:p>
            <a:pPr algn="r" rtl="1"/>
            <a:r>
              <a:rPr lang="fa-IR" sz="4000" b="1" dirty="0">
                <a:cs typeface="Titr" panose="00000700000000000000" pitchFamily="2" charset="-78"/>
              </a:rPr>
              <a:t>جایگاه استفاده از داروهای خوراکی در درمان دیابت بارداری کدام است؟</a:t>
            </a:r>
            <a:r>
              <a:rPr lang="en-US" sz="4000" dirty="0">
                <a:cs typeface="Titr" panose="00000700000000000000" pitchFamily="2" charset="-78"/>
              </a:rPr>
              <a:t/>
            </a:r>
            <a:br>
              <a:rPr lang="en-US" sz="4000" dirty="0">
                <a:cs typeface="Titr" panose="00000700000000000000" pitchFamily="2" charset="-78"/>
              </a:rPr>
            </a:br>
            <a:endParaRPr lang="en-US" sz="4000" dirty="0">
              <a:cs typeface="Titr" panose="00000700000000000000" pitchFamily="2" charset="-78"/>
            </a:endParaRPr>
          </a:p>
        </p:txBody>
      </p:sp>
      <p:sp>
        <p:nvSpPr>
          <p:cNvPr id="3" name="Content Placeholder 2"/>
          <p:cNvSpPr>
            <a:spLocks noGrp="1"/>
          </p:cNvSpPr>
          <p:nvPr>
            <p:ph idx="1"/>
          </p:nvPr>
        </p:nvSpPr>
        <p:spPr>
          <a:xfrm>
            <a:off x="381000" y="2020186"/>
            <a:ext cx="7620000" cy="4800600"/>
          </a:xfrm>
        </p:spPr>
        <p:txBody>
          <a:bodyPr>
            <a:normAutofit/>
          </a:bodyPr>
          <a:lstStyle/>
          <a:p>
            <a:pPr algn="r" rtl="1">
              <a:lnSpc>
                <a:spcPct val="150000"/>
              </a:lnSpc>
            </a:pPr>
            <a:r>
              <a:rPr lang="fa-IR" sz="2800" dirty="0"/>
              <a:t>بدیهی است داروی ارجح استفاده از انسولین می باشد در بیماران دیابت بارداری که علیرغم مداخلات تغذیه ای به اهداف درمانی نرسیده ایم. به خصوص در موارد خفیف و عدم تمایل جدی به مصرف انسولین استفاده از متفورمین پیشنهاد می گردد.</a:t>
            </a:r>
            <a:endParaRPr lang="en-US" sz="2800" dirty="0"/>
          </a:p>
          <a:p>
            <a:pPr algn="r" rtl="1">
              <a:lnSpc>
                <a:spcPct val="150000"/>
              </a:lnSpc>
            </a:pPr>
            <a:endParaRPr lang="en-US" sz="2800" dirty="0"/>
          </a:p>
        </p:txBody>
      </p:sp>
    </p:spTree>
    <p:extLst>
      <p:ext uri="{BB962C8B-B14F-4D97-AF65-F5344CB8AC3E}">
        <p14:creationId xmlns:p14="http://schemas.microsoft.com/office/powerpoint/2010/main" val="346820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r" rtl="1">
              <a:lnSpc>
                <a:spcPct val="150000"/>
              </a:lnSpc>
            </a:pPr>
            <a:r>
              <a:rPr lang="fa-IR" sz="2800" dirty="0"/>
              <a:t>در خانمهایی که پس از هفته 24 دیابت بارداری آنها تشخیص داده می شود و قندخون ناشنای کمتر از 110 میلی گرم در دسی لیتر دارند از متفورمین می توان استفاده کرد. هر چند قریب به 30% بیمارانی که با متفورمین درمان می گردند نیاز به انسولین خواهند داشت.</a:t>
            </a:r>
            <a:endParaRPr lang="en-US" sz="2800" dirty="0"/>
          </a:p>
          <a:p>
            <a:pPr algn="r" rtl="1">
              <a:lnSpc>
                <a:spcPct val="150000"/>
              </a:lnSpc>
            </a:pPr>
            <a:r>
              <a:rPr lang="fa-IR" sz="2800" dirty="0"/>
              <a:t> استفاده از گلی بن کلامید  با توجه به بالا بردن احتمال هیپوگلیسمی در نوزادان و افزایش وزن نوزادان و ماکروزومی بایستی بعنوان انتخاب دارویی آخر مدنظر قرار گیرد.</a:t>
            </a:r>
            <a:endParaRPr lang="en-US" sz="2800" dirty="0"/>
          </a:p>
          <a:p>
            <a:pPr algn="r" rtl="1">
              <a:lnSpc>
                <a:spcPct val="150000"/>
              </a:lnSpc>
            </a:pPr>
            <a:endParaRPr lang="en-US" sz="2800" dirty="0"/>
          </a:p>
        </p:txBody>
      </p:sp>
    </p:spTree>
    <p:extLst>
      <p:ext uri="{BB962C8B-B14F-4D97-AF65-F5344CB8AC3E}">
        <p14:creationId xmlns:p14="http://schemas.microsoft.com/office/powerpoint/2010/main" val="2699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620000" cy="1143000"/>
          </a:xfrm>
        </p:spPr>
        <p:txBody>
          <a:bodyPr>
            <a:noAutofit/>
          </a:bodyPr>
          <a:lstStyle/>
          <a:p>
            <a:pPr algn="r" rtl="1"/>
            <a:r>
              <a:rPr lang="fa-IR" sz="3600" b="1" dirty="0">
                <a:cs typeface="Titr" panose="00000700000000000000" pitchFamily="2" charset="-78"/>
              </a:rPr>
              <a:t>جایگاه</a:t>
            </a:r>
            <a:r>
              <a:rPr lang="ar-SA" sz="3600" dirty="0">
                <a:cs typeface="Titr" panose="00000700000000000000" pitchFamily="2" charset="-78"/>
              </a:rPr>
              <a:t> </a:t>
            </a:r>
            <a:r>
              <a:rPr lang="fa-IR" sz="3600" b="1" dirty="0">
                <a:cs typeface="Titr" panose="00000700000000000000" pitchFamily="2" charset="-78"/>
              </a:rPr>
              <a:t> استفاده از داروهای خوراکی در بیماران دیابت نوع 2 که قصد بارداری دارند  کدام است؟</a:t>
            </a:r>
            <a:r>
              <a:rPr lang="en-US" sz="3600" dirty="0">
                <a:cs typeface="Titr" panose="00000700000000000000" pitchFamily="2" charset="-78"/>
              </a:rPr>
              <a:t/>
            </a:r>
            <a:br>
              <a:rPr lang="en-US" sz="3600" dirty="0">
                <a:cs typeface="Titr" panose="00000700000000000000" pitchFamily="2" charset="-78"/>
              </a:rPr>
            </a:br>
            <a:r>
              <a:rPr lang="en-US" sz="3600" dirty="0">
                <a:cs typeface="Titr" panose="00000700000000000000" pitchFamily="2" charset="-78"/>
              </a:rPr>
              <a:t> </a:t>
            </a:r>
          </a:p>
        </p:txBody>
      </p:sp>
      <p:sp>
        <p:nvSpPr>
          <p:cNvPr id="3" name="Content Placeholder 2"/>
          <p:cNvSpPr>
            <a:spLocks noGrp="1"/>
          </p:cNvSpPr>
          <p:nvPr>
            <p:ph idx="1"/>
          </p:nvPr>
        </p:nvSpPr>
        <p:spPr>
          <a:xfrm>
            <a:off x="533400" y="2209800"/>
            <a:ext cx="7620000" cy="4800600"/>
          </a:xfrm>
        </p:spPr>
        <p:txBody>
          <a:bodyPr>
            <a:normAutofit/>
          </a:bodyPr>
          <a:lstStyle/>
          <a:p>
            <a:pPr algn="r" rtl="1">
              <a:lnSpc>
                <a:spcPct val="150000"/>
              </a:lnSpc>
            </a:pPr>
            <a:r>
              <a:rPr lang="fa-IR" sz="2800" dirty="0"/>
              <a:t>در بیماران دیابت نوع 2 که قصد بارداری دارند استفاده از انسولین قیل و در جریان بارداری توصیه می گردد. بااین وجود در بیمارانیکه با مصرف متفورمین کنترل قندخون مناسب دارند (</a:t>
            </a:r>
            <a:r>
              <a:rPr lang="en-US" sz="2800" b="1" i="1" dirty="0"/>
              <a:t>HbA</a:t>
            </a:r>
            <a:r>
              <a:rPr lang="en-US" sz="2800" b="1" i="1" baseline="-25000" dirty="0"/>
              <a:t>1</a:t>
            </a:r>
            <a:r>
              <a:rPr lang="en-US" sz="2800" b="1" i="1" dirty="0"/>
              <a:t>C</a:t>
            </a:r>
            <a:r>
              <a:rPr lang="fa-IR" sz="2800" b="1" i="1" dirty="0"/>
              <a:t> در حد زیر 5/6%) </a:t>
            </a:r>
            <a:r>
              <a:rPr lang="fa-IR" sz="2800" dirty="0"/>
              <a:t>تبدیل به انسولین درمانی را می توان به پس از وقوع بارداری موکول کرد.</a:t>
            </a:r>
            <a:endParaRPr lang="en-US" sz="2800" dirty="0"/>
          </a:p>
          <a:p>
            <a:pPr algn="r" rtl="1">
              <a:lnSpc>
                <a:spcPct val="150000"/>
              </a:lnSpc>
            </a:pPr>
            <a:endParaRPr lang="en-US" sz="2800" dirty="0"/>
          </a:p>
        </p:txBody>
      </p:sp>
    </p:spTree>
    <p:extLst>
      <p:ext uri="{BB962C8B-B14F-4D97-AF65-F5344CB8AC3E}">
        <p14:creationId xmlns:p14="http://schemas.microsoft.com/office/powerpoint/2010/main" val="12813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Titr" panose="00000700000000000000" pitchFamily="2" charset="-78"/>
              </a:rPr>
              <a:t>خلاصه:</a:t>
            </a:r>
            <a:endParaRPr lang="en-US" dirty="0">
              <a:cs typeface="Titr" panose="00000700000000000000" pitchFamily="2" charset="-78"/>
            </a:endParaRPr>
          </a:p>
        </p:txBody>
      </p:sp>
      <p:sp>
        <p:nvSpPr>
          <p:cNvPr id="3" name="Content Placeholder 2"/>
          <p:cNvSpPr>
            <a:spLocks noGrp="1"/>
          </p:cNvSpPr>
          <p:nvPr>
            <p:ph idx="1"/>
          </p:nvPr>
        </p:nvSpPr>
        <p:spPr/>
        <p:txBody>
          <a:bodyPr>
            <a:normAutofit fontScale="85000" lnSpcReduction="20000"/>
          </a:bodyPr>
          <a:lstStyle/>
          <a:p>
            <a:pPr algn="r" rtl="1">
              <a:lnSpc>
                <a:spcPct val="150000"/>
              </a:lnSpc>
            </a:pPr>
            <a:r>
              <a:rPr lang="fa-IR" sz="3600" dirty="0" smtClean="0"/>
              <a:t>غربالگری دیابت بارداری:</a:t>
            </a:r>
          </a:p>
          <a:p>
            <a:pPr lvl="1" algn="r" rtl="1">
              <a:lnSpc>
                <a:spcPct val="150000"/>
              </a:lnSpc>
            </a:pPr>
            <a:r>
              <a:rPr lang="fa-IR" sz="3600" dirty="0" smtClean="0"/>
              <a:t>پیش از بارداری: </a:t>
            </a:r>
            <a:r>
              <a:rPr lang="en-US" sz="3600" dirty="0" smtClean="0"/>
              <a:t>selective-</a:t>
            </a:r>
            <a:r>
              <a:rPr lang="fa-IR" sz="3600" dirty="0" smtClean="0"/>
              <a:t> - </a:t>
            </a:r>
            <a:r>
              <a:rPr lang="en-US" sz="3600" dirty="0" smtClean="0"/>
              <a:t>FBS</a:t>
            </a:r>
            <a:endParaRPr lang="fa-IR" sz="3600" dirty="0" smtClean="0"/>
          </a:p>
          <a:p>
            <a:pPr lvl="1" algn="r" rtl="1">
              <a:lnSpc>
                <a:spcPct val="150000"/>
              </a:lnSpc>
            </a:pPr>
            <a:r>
              <a:rPr lang="fa-IR" sz="3600" dirty="0" smtClean="0"/>
              <a:t>حین بارداری</a:t>
            </a:r>
          </a:p>
          <a:p>
            <a:pPr lvl="2" algn="r" rtl="1">
              <a:lnSpc>
                <a:spcPct val="150000"/>
              </a:lnSpc>
            </a:pPr>
            <a:r>
              <a:rPr lang="fa-IR" sz="3200" dirty="0" smtClean="0"/>
              <a:t>اولین ویزیت</a:t>
            </a:r>
            <a:r>
              <a:rPr lang="en-US" sz="3200" dirty="0" smtClean="0"/>
              <a:t>:</a:t>
            </a:r>
            <a:r>
              <a:rPr lang="fa-IR" sz="3200" dirty="0" smtClean="0"/>
              <a:t> </a:t>
            </a:r>
            <a:r>
              <a:rPr lang="en-US" sz="3200" dirty="0" smtClean="0"/>
              <a:t>Universal</a:t>
            </a:r>
            <a:r>
              <a:rPr lang="fa-IR" sz="3200" dirty="0" smtClean="0"/>
              <a:t>- </a:t>
            </a:r>
            <a:r>
              <a:rPr lang="en-US" sz="3200" dirty="0" smtClean="0"/>
              <a:t>FBS</a:t>
            </a:r>
          </a:p>
          <a:p>
            <a:pPr lvl="2" algn="r" rtl="1">
              <a:lnSpc>
                <a:spcPct val="150000"/>
              </a:lnSpc>
            </a:pPr>
            <a:endParaRPr lang="fa-IR" sz="3200" dirty="0" smtClean="0"/>
          </a:p>
          <a:p>
            <a:pPr lvl="2" algn="r" rtl="1">
              <a:lnSpc>
                <a:spcPct val="150000"/>
              </a:lnSpc>
            </a:pPr>
            <a:r>
              <a:rPr lang="fa-IR" sz="3200" dirty="0" smtClean="0"/>
              <a:t>هفته 24-28: </a:t>
            </a:r>
            <a:r>
              <a:rPr lang="en-US" sz="3200" dirty="0" smtClean="0"/>
              <a:t>Universal</a:t>
            </a:r>
            <a:r>
              <a:rPr lang="fa-IR" sz="3200" dirty="0" smtClean="0"/>
              <a:t>-</a:t>
            </a:r>
            <a:r>
              <a:rPr lang="en-US" sz="3200" dirty="0" smtClean="0"/>
              <a:t>Two Step</a:t>
            </a:r>
          </a:p>
          <a:p>
            <a:pPr lvl="2" algn="r" rtl="1">
              <a:lnSpc>
                <a:spcPct val="150000"/>
              </a:lnSpc>
            </a:pPr>
            <a:r>
              <a:rPr lang="en-US" sz="3200" dirty="0" smtClean="0"/>
              <a:t>GCT</a:t>
            </a:r>
            <a:r>
              <a:rPr lang="en-US" sz="3200" dirty="0" smtClean="0">
                <a:latin typeface="Calibri"/>
              </a:rPr>
              <a:t>→(+)→ OGTT (3 h)</a:t>
            </a:r>
          </a:p>
          <a:p>
            <a:pPr lvl="2" algn="r" rtl="1">
              <a:lnSpc>
                <a:spcPct val="150000"/>
              </a:lnSpc>
            </a:pPr>
            <a:endParaRPr lang="en-US" sz="3200" dirty="0"/>
          </a:p>
        </p:txBody>
      </p:sp>
    </p:spTree>
    <p:extLst>
      <p:ext uri="{BB962C8B-B14F-4D97-AF65-F5344CB8AC3E}">
        <p14:creationId xmlns:p14="http://schemas.microsoft.com/office/powerpoint/2010/main" val="3198265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Titr" panose="00000700000000000000" pitchFamily="2" charset="-78"/>
              </a:rPr>
              <a:t>اعضاء پانل</a:t>
            </a:r>
            <a:r>
              <a:rPr lang="en-US" dirty="0" smtClean="0">
                <a:cs typeface="Titr" panose="00000700000000000000" pitchFamily="2" charset="-78"/>
              </a:rPr>
              <a:t>:</a:t>
            </a:r>
            <a:endParaRPr lang="en-US" dirty="0">
              <a:cs typeface="Titr" panose="00000700000000000000" pitchFamily="2" charset="-78"/>
            </a:endParaRPr>
          </a:p>
        </p:txBody>
      </p:sp>
      <p:sp>
        <p:nvSpPr>
          <p:cNvPr id="4" name="Content Placeholder 3"/>
          <p:cNvSpPr>
            <a:spLocks noGrp="1"/>
          </p:cNvSpPr>
          <p:nvPr>
            <p:ph sz="half" idx="1"/>
          </p:nvPr>
        </p:nvSpPr>
        <p:spPr/>
        <p:txBody>
          <a:bodyPr>
            <a:normAutofit fontScale="85000" lnSpcReduction="10000"/>
          </a:bodyPr>
          <a:lstStyle/>
          <a:p>
            <a:pPr algn="r" rtl="1">
              <a:lnSpc>
                <a:spcPct val="160000"/>
              </a:lnSpc>
            </a:pPr>
            <a:r>
              <a:rPr lang="fa-IR" sz="3200" b="1" dirty="0" smtClean="0"/>
              <a:t>زنان:</a:t>
            </a:r>
          </a:p>
          <a:p>
            <a:pPr algn="r" rtl="1">
              <a:lnSpc>
                <a:spcPct val="160000"/>
              </a:lnSpc>
            </a:pPr>
            <a:r>
              <a:rPr lang="fa-IR" dirty="0"/>
              <a:t>خانمها دکتر: موسوی، جمال، </a:t>
            </a:r>
            <a:r>
              <a:rPr lang="fa-IR" dirty="0" smtClean="0"/>
              <a:t>رمضانی تهرانی ،پیری</a:t>
            </a:r>
            <a:r>
              <a:rPr lang="fa-IR" dirty="0"/>
              <a:t>، حنطوش زاده، </a:t>
            </a:r>
            <a:endParaRPr lang="fa-IR" dirty="0" smtClean="0"/>
          </a:p>
          <a:p>
            <a:pPr algn="r" rtl="1">
              <a:lnSpc>
                <a:spcPct val="160000"/>
              </a:lnSpc>
            </a:pPr>
            <a:r>
              <a:rPr lang="fa-IR" dirty="0" smtClean="0"/>
              <a:t>آقای دکتر شمشیرساز</a:t>
            </a:r>
            <a:endParaRPr lang="en-US" dirty="0"/>
          </a:p>
        </p:txBody>
      </p:sp>
      <p:sp>
        <p:nvSpPr>
          <p:cNvPr id="5" name="Content Placeholder 4"/>
          <p:cNvSpPr>
            <a:spLocks noGrp="1"/>
          </p:cNvSpPr>
          <p:nvPr>
            <p:ph sz="half" idx="2"/>
          </p:nvPr>
        </p:nvSpPr>
        <p:spPr/>
        <p:txBody>
          <a:bodyPr>
            <a:normAutofit fontScale="85000" lnSpcReduction="10000"/>
          </a:bodyPr>
          <a:lstStyle/>
          <a:p>
            <a:pPr algn="r" rtl="1">
              <a:lnSpc>
                <a:spcPct val="150000"/>
              </a:lnSpc>
            </a:pPr>
            <a:r>
              <a:rPr lang="fa-IR" sz="3200" b="1" dirty="0" smtClean="0"/>
              <a:t>غدد:</a:t>
            </a:r>
          </a:p>
          <a:p>
            <a:pPr algn="r" rtl="1">
              <a:lnSpc>
                <a:spcPct val="150000"/>
              </a:lnSpc>
            </a:pPr>
            <a:r>
              <a:rPr lang="fa-IR" dirty="0" smtClean="0"/>
              <a:t>خانمها دکتراصفهانیان، آموزگار</a:t>
            </a:r>
            <a:r>
              <a:rPr lang="fa-IR" dirty="0"/>
              <a:t>، عبدی، سروقدی، </a:t>
            </a:r>
            <a:r>
              <a:rPr lang="fa-IR" dirty="0" smtClean="0"/>
              <a:t>شیرزاد، مهران</a:t>
            </a:r>
            <a:r>
              <a:rPr lang="fa-IR" dirty="0"/>
              <a:t>، </a:t>
            </a:r>
            <a:r>
              <a:rPr lang="fa-IR" dirty="0" smtClean="0"/>
              <a:t>توحیدی، اصغری، کاظم پور</a:t>
            </a:r>
          </a:p>
          <a:p>
            <a:pPr algn="r" rtl="1">
              <a:lnSpc>
                <a:spcPct val="150000"/>
              </a:lnSpc>
            </a:pPr>
            <a:r>
              <a:rPr lang="fa-IR" dirty="0" smtClean="0"/>
              <a:t> </a:t>
            </a:r>
            <a:r>
              <a:rPr lang="fa-IR" dirty="0"/>
              <a:t>و آقایان دکتر: عزیزی، حسین پناه، دلشاد، حدائق، </a:t>
            </a:r>
            <a:r>
              <a:rPr lang="fa-IR" dirty="0" smtClean="0"/>
              <a:t>ملک، خوش نیت ، ولی </a:t>
            </a:r>
            <a:r>
              <a:rPr lang="fa-IR" dirty="0"/>
              <a:t>زاده، هاشمی</a:t>
            </a:r>
            <a:endParaRPr lang="en-US" dirty="0"/>
          </a:p>
        </p:txBody>
      </p:sp>
    </p:spTree>
    <p:extLst>
      <p:ext uri="{BB962C8B-B14F-4D97-AF65-F5344CB8AC3E}">
        <p14:creationId xmlns:p14="http://schemas.microsoft.com/office/powerpoint/2010/main" val="23021589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normAutofit fontScale="90000"/>
          </a:bodyPr>
          <a:lstStyle/>
          <a:p>
            <a:pPr algn="r" rtl="1"/>
            <a:r>
              <a:rPr lang="fa-IR" dirty="0">
                <a:cs typeface="Titr" panose="00000700000000000000" pitchFamily="2" charset="-78"/>
              </a:rPr>
              <a:t>ن</a:t>
            </a:r>
            <a:r>
              <a:rPr lang="ar-SA" dirty="0" smtClean="0">
                <a:cs typeface="Titr" panose="00000700000000000000" pitchFamily="2" charset="-78"/>
              </a:rPr>
              <a:t>مودار </a:t>
            </a:r>
            <a:r>
              <a:rPr lang="ar-SA" dirty="0">
                <a:cs typeface="Titr" panose="00000700000000000000" pitchFamily="2" charset="-78"/>
              </a:rPr>
              <a:t>غربالگري ديابت بارداري</a:t>
            </a:r>
            <a:r>
              <a:rPr lang="en-US" dirty="0">
                <a:cs typeface="Titr" panose="00000700000000000000" pitchFamily="2" charset="-78"/>
              </a:rPr>
              <a:t/>
            </a:r>
            <a:br>
              <a:rPr lang="en-US" dirty="0">
                <a:cs typeface="Titr" panose="00000700000000000000" pitchFamily="2" charset="-78"/>
              </a:rPr>
            </a:br>
            <a:endParaRPr lang="en-US" dirty="0">
              <a:cs typeface="Titr" panose="00000700000000000000" pitchFamily="2" charset="-78"/>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6195" y="1276735"/>
            <a:ext cx="6769617" cy="5047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892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49" y="228600"/>
            <a:ext cx="8176851" cy="64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3024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613EC5-A2BF-49D3-968D-E4B5A7C0C7F7}" type="datetime1">
              <a:rPr lang="en-US" smtClean="0"/>
              <a:pPr/>
              <a:t>2/25/2016</a:t>
            </a:fld>
            <a:endParaRPr lang="en-US"/>
          </a:p>
        </p:txBody>
      </p:sp>
      <p:sp>
        <p:nvSpPr>
          <p:cNvPr id="4" name="Slide Number Placeholder 3"/>
          <p:cNvSpPr>
            <a:spLocks noGrp="1"/>
          </p:cNvSpPr>
          <p:nvPr>
            <p:ph type="sldNum" sz="quarter" idx="12"/>
          </p:nvPr>
        </p:nvSpPr>
        <p:spPr/>
        <p:txBody>
          <a:bodyPr/>
          <a:lstStyle/>
          <a:p>
            <a:fld id="{98889C65-2613-4C5F-8BE9-905AB3327125}" type="slidenum">
              <a:rPr lang="en-US" smtClean="0"/>
              <a:pPr/>
              <a:t>52</a:t>
            </a:fld>
            <a:endParaRPr lang="en-US"/>
          </a:p>
        </p:txBody>
      </p:sp>
      <p:pic>
        <p:nvPicPr>
          <p:cNvPr id="5" name="Picture 2" descr="C:\Users\Homayoon\Pictures\bing\kardelen.jpg"/>
          <p:cNvPicPr>
            <a:picLocks noChangeAspect="1" noChangeArrowheads="1"/>
          </p:cNvPicPr>
          <p:nvPr/>
        </p:nvPicPr>
        <p:blipFill>
          <a:blip r:embed="rId2" cstate="print"/>
          <a:srcRect/>
          <a:stretch>
            <a:fillRect/>
          </a:stretch>
        </p:blipFill>
        <p:spPr bwMode="auto">
          <a:xfrm>
            <a:off x="1" y="0"/>
            <a:ext cx="9149000" cy="6858000"/>
          </a:xfrm>
          <a:prstGeom prst="rect">
            <a:avLst/>
          </a:prstGeom>
          <a:noFill/>
        </p:spPr>
      </p:pic>
      <p:sp>
        <p:nvSpPr>
          <p:cNvPr id="2" name="TextBox 1"/>
          <p:cNvSpPr txBox="1"/>
          <p:nvPr/>
        </p:nvSpPr>
        <p:spPr>
          <a:xfrm>
            <a:off x="972403" y="1487607"/>
            <a:ext cx="3265227" cy="1015663"/>
          </a:xfrm>
          <a:prstGeom prst="rect">
            <a:avLst/>
          </a:prstGeom>
          <a:noFill/>
        </p:spPr>
        <p:txBody>
          <a:bodyPr wrap="square" rtlCol="0">
            <a:spAutoFit/>
          </a:bodyPr>
          <a:lstStyle/>
          <a:p>
            <a:r>
              <a:rPr lang="fa-IR" sz="6000" dirty="0" smtClean="0">
                <a:solidFill>
                  <a:srgbClr val="9900CC"/>
                </a:solidFill>
                <a:latin typeface="IranNastaliq" pitchFamily="18" charset="0"/>
                <a:cs typeface="IranNastaliq" pitchFamily="18" charset="0"/>
              </a:rPr>
              <a:t>با تشکر از توجه شما </a:t>
            </a:r>
            <a:endParaRPr lang="en-US" sz="6000" dirty="0">
              <a:solidFill>
                <a:srgbClr val="9900CC"/>
              </a:solidFill>
              <a:latin typeface="IranNastaliq" pitchFamily="18" charset="0"/>
              <a:cs typeface="IranNastaliq" pitchFamily="18" charset="0"/>
            </a:endParaRPr>
          </a:p>
        </p:txBody>
      </p:sp>
    </p:spTree>
    <p:extLst>
      <p:ext uri="{BB962C8B-B14F-4D97-AF65-F5344CB8AC3E}">
        <p14:creationId xmlns:p14="http://schemas.microsoft.com/office/powerpoint/2010/main" val="32187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251116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603063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03786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52275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77376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60642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47078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rtl="1"/>
            <a:r>
              <a:rPr lang="fa-IR" sz="4800" dirty="0" smtClean="0">
                <a:cs typeface="Titr" panose="00000700000000000000" pitchFamily="2" charset="-78"/>
              </a:rPr>
              <a:t>تشخيص ديابت قبل از بارداري</a:t>
            </a:r>
            <a:r>
              <a:rPr lang="en-US" sz="4800" dirty="0" smtClean="0">
                <a:cs typeface="Titr" panose="00000700000000000000" pitchFamily="2" charset="-78"/>
              </a:rPr>
              <a:t/>
            </a:r>
            <a:br>
              <a:rPr lang="en-US" sz="4800" dirty="0" smtClean="0">
                <a:cs typeface="Titr" panose="00000700000000000000" pitchFamily="2" charset="-78"/>
              </a:rPr>
            </a:br>
            <a:endParaRPr lang="en-US" sz="4800" dirty="0">
              <a:cs typeface="Titr" panose="00000700000000000000" pitchFamily="2" charset="-78"/>
            </a:endParaRPr>
          </a:p>
        </p:txBody>
      </p:sp>
    </p:spTree>
    <p:extLst>
      <p:ext uri="{BB962C8B-B14F-4D97-AF65-F5344CB8AC3E}">
        <p14:creationId xmlns:p14="http://schemas.microsoft.com/office/powerpoint/2010/main" val="8921812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1236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noAutofit/>
          </a:bodyPr>
          <a:lstStyle/>
          <a:p>
            <a:pPr algn="r" rtl="1"/>
            <a:r>
              <a:rPr lang="fa-IR" sz="3600" b="1" dirty="0" smtClean="0">
                <a:cs typeface="Titr" panose="00000700000000000000" pitchFamily="2" charset="-78"/>
              </a:rPr>
              <a:t>کدامیک از زنانی که قصد بارداری دارند بایستی از نظر دیابت مورد بررسی قرار گیرند؟</a:t>
            </a:r>
            <a:r>
              <a:rPr lang="en-US" sz="3600" dirty="0" smtClean="0">
                <a:cs typeface="Titr" panose="00000700000000000000" pitchFamily="2" charset="-78"/>
              </a:rPr>
              <a:t/>
            </a:r>
            <a:br>
              <a:rPr lang="en-US" sz="3600" dirty="0" smtClean="0">
                <a:cs typeface="Titr" panose="00000700000000000000" pitchFamily="2" charset="-78"/>
              </a:rPr>
            </a:br>
            <a:endParaRPr lang="en-US" sz="3600" dirty="0">
              <a:cs typeface="Titr" panose="000007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ar-SA" sz="3200" dirty="0" smtClean="0">
                <a:cs typeface="Nazanin" panose="00000400000000000000" pitchFamily="2" charset="-78"/>
              </a:rPr>
              <a:t>براي </a:t>
            </a:r>
            <a:r>
              <a:rPr lang="ar-SA" sz="3200" dirty="0">
                <a:cs typeface="Nazanin" panose="00000400000000000000" pitchFamily="2" charset="-78"/>
              </a:rPr>
              <a:t>تمام خانم هایی</a:t>
            </a:r>
            <a:r>
              <a:rPr lang="fa-IR" sz="3200" dirty="0">
                <a:cs typeface="Nazanin" panose="00000400000000000000" pitchFamily="2" charset="-78"/>
              </a:rPr>
              <a:t> که</a:t>
            </a:r>
            <a:r>
              <a:rPr lang="ar-SA" sz="3200" dirty="0">
                <a:cs typeface="Nazanin" panose="00000400000000000000" pitchFamily="2" charset="-78"/>
              </a:rPr>
              <a:t> دیابت شناخته شده نداشته و برای ارزیابی قبل از بارداری مراجعه می‌نمایند، درصورت </a:t>
            </a:r>
            <a:r>
              <a:rPr lang="ar-SA" sz="3200" u="sng" dirty="0">
                <a:cs typeface="Nazanin" panose="00000400000000000000" pitchFamily="2" charset="-78"/>
              </a:rPr>
              <a:t>وجود عوامل خطرساز </a:t>
            </a:r>
            <a:r>
              <a:rPr lang="ar-SA" sz="3200" dirty="0" smtClean="0">
                <a:cs typeface="Nazanin" panose="00000400000000000000" pitchFamily="2" charset="-78"/>
              </a:rPr>
              <a:t>بايد </a:t>
            </a:r>
            <a:r>
              <a:rPr lang="ar-SA" sz="3200" dirty="0">
                <a:cs typeface="Nazanin" panose="00000400000000000000" pitchFamily="2" charset="-78"/>
              </a:rPr>
              <a:t>اندازه‌گیری گلوکز سرم/ پلاسمای ناشتا (حداقل 8 ساعت از آخرین وعده غذایی) انجام شود. </a:t>
            </a:r>
            <a:endParaRPr lang="en-US" sz="3200" dirty="0" smtClean="0">
              <a:cs typeface="Nazanin" panose="00000400000000000000" pitchFamily="2" charset="-78"/>
            </a:endParaRPr>
          </a:p>
          <a:p>
            <a:pPr algn="r" rtl="1">
              <a:lnSpc>
                <a:spcPct val="150000"/>
              </a:lnSpc>
            </a:pPr>
            <a:r>
              <a:rPr lang="en-US" sz="3200" b="1" dirty="0" smtClean="0">
                <a:cs typeface="Nazanin" panose="00000400000000000000" pitchFamily="2" charset="-78"/>
              </a:rPr>
              <a:t>Selective screening</a:t>
            </a:r>
            <a:endParaRPr lang="en-US" sz="3200" b="1" dirty="0">
              <a:cs typeface="Nazanin" panose="00000400000000000000" pitchFamily="2" charset="-78"/>
            </a:endParaRPr>
          </a:p>
          <a:p>
            <a:pPr algn="r" rtl="1">
              <a:lnSpc>
                <a:spcPct val="150000"/>
              </a:lnSpc>
            </a:pPr>
            <a:endParaRPr lang="en-US" sz="3200" dirty="0">
              <a:cs typeface="Nazanin" panose="00000400000000000000" pitchFamily="2" charset="-78"/>
            </a:endParaRPr>
          </a:p>
        </p:txBody>
      </p:sp>
    </p:spTree>
    <p:extLst>
      <p:ext uri="{BB962C8B-B14F-4D97-AF65-F5344CB8AC3E}">
        <p14:creationId xmlns:p14="http://schemas.microsoft.com/office/powerpoint/2010/main" val="313192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400" dirty="0">
                <a:cs typeface="Titr" panose="00000700000000000000" pitchFamily="2" charset="-78"/>
              </a:rPr>
              <a:t>عوامل خطر ابتلا به ديابت بارداري</a:t>
            </a:r>
            <a:endParaRPr lang="en-US" sz="4400" dirty="0">
              <a:cs typeface="Titr" panose="00000700000000000000" pitchFamily="2" charset="-78"/>
            </a:endParaRPr>
          </a:p>
        </p:txBody>
      </p:sp>
      <p:sp>
        <p:nvSpPr>
          <p:cNvPr id="3" name="Content Placeholder 2"/>
          <p:cNvSpPr>
            <a:spLocks noGrp="1"/>
          </p:cNvSpPr>
          <p:nvPr>
            <p:ph idx="1"/>
          </p:nvPr>
        </p:nvSpPr>
        <p:spPr/>
        <p:txBody>
          <a:bodyPr>
            <a:normAutofit/>
          </a:bodyPr>
          <a:lstStyle/>
          <a:p>
            <a:pPr lvl="0" algn="r" rtl="1">
              <a:lnSpc>
                <a:spcPct val="150000"/>
              </a:lnSpc>
            </a:pPr>
            <a:r>
              <a:rPr lang="ar-SA" sz="2800" dirty="0"/>
              <a:t>تاریخچه قبلی دیابت بارداری</a:t>
            </a:r>
            <a:endParaRPr lang="en-US" sz="2800" dirty="0"/>
          </a:p>
          <a:p>
            <a:pPr lvl="0" algn="r" rtl="1">
              <a:lnSpc>
                <a:spcPct val="150000"/>
              </a:lnSpc>
            </a:pPr>
            <a:r>
              <a:rPr lang="ar-SA" sz="2800" dirty="0"/>
              <a:t>سابقه دیابت نوع 2 در بستگان درجه اول</a:t>
            </a:r>
            <a:endParaRPr lang="en-US" sz="2800" dirty="0"/>
          </a:p>
          <a:p>
            <a:pPr lvl="0" algn="r" rtl="1">
              <a:lnSpc>
                <a:spcPct val="150000"/>
              </a:lnSpc>
            </a:pPr>
            <a:r>
              <a:rPr lang="ar-SA" sz="2800" dirty="0"/>
              <a:t>اختلال تحمل گلوکز شناخته شده</a:t>
            </a:r>
            <a:endParaRPr lang="en-US" sz="2800" dirty="0"/>
          </a:p>
          <a:p>
            <a:pPr lvl="0" algn="r" rtl="1">
              <a:lnSpc>
                <a:spcPct val="150000"/>
              </a:lnSpc>
            </a:pPr>
            <a:r>
              <a:rPr lang="fa-IR" sz="2800" dirty="0" smtClean="0"/>
              <a:t>اضافه وزن </a:t>
            </a:r>
            <a:r>
              <a:rPr lang="ar-SA" sz="2800" dirty="0" smtClean="0"/>
              <a:t>(نم</a:t>
            </a:r>
            <a:r>
              <a:rPr lang="fa-IR" sz="2800" dirty="0"/>
              <a:t>ا</a:t>
            </a:r>
            <a:r>
              <a:rPr lang="ar-SA" sz="2800" dirty="0"/>
              <a:t>یه توده بدن </a:t>
            </a:r>
            <a:r>
              <a:rPr lang="en-US" sz="2800" dirty="0"/>
              <a:t>(BMI) </a:t>
            </a:r>
            <a:r>
              <a:rPr lang="ar-SA" sz="2800" dirty="0"/>
              <a:t> بیشتر از </a:t>
            </a:r>
            <a:r>
              <a:rPr lang="fa-IR" sz="2800" dirty="0" smtClean="0"/>
              <a:t>25</a:t>
            </a:r>
            <a:r>
              <a:rPr lang="ar-SA" sz="2800" dirty="0" smtClean="0"/>
              <a:t>)</a:t>
            </a:r>
            <a:endParaRPr lang="en-US" sz="2800" dirty="0"/>
          </a:p>
          <a:p>
            <a:pPr lvl="0" algn="r" rtl="1">
              <a:lnSpc>
                <a:spcPct val="150000"/>
              </a:lnSpc>
            </a:pPr>
            <a:r>
              <a:rPr lang="ar-SA" sz="2800" dirty="0"/>
              <a:t>کم تحرکی</a:t>
            </a:r>
            <a:endParaRPr lang="en-US" sz="2800" dirty="0"/>
          </a:p>
          <a:p>
            <a:pPr lvl="0" algn="r" rtl="1">
              <a:lnSpc>
                <a:spcPct val="150000"/>
              </a:lnSpc>
            </a:pPr>
            <a:r>
              <a:rPr lang="ar-SA" sz="2800" dirty="0"/>
              <a:t>سابقه ابتلا به سندرم تخمدان پلی </a:t>
            </a:r>
            <a:r>
              <a:rPr lang="ar-SA" sz="2800" dirty="0" smtClean="0"/>
              <a:t>کیستیک</a:t>
            </a:r>
            <a:endParaRPr lang="en-US" sz="2800" dirty="0" smtClean="0"/>
          </a:p>
          <a:p>
            <a:pPr lvl="0" algn="r" rtl="1">
              <a:lnSpc>
                <a:spcPct val="150000"/>
              </a:lnSpc>
            </a:pPr>
            <a:endParaRPr lang="en-US" sz="2800" dirty="0"/>
          </a:p>
        </p:txBody>
      </p:sp>
    </p:spTree>
    <p:extLst>
      <p:ext uri="{BB962C8B-B14F-4D97-AF65-F5344CB8AC3E}">
        <p14:creationId xmlns:p14="http://schemas.microsoft.com/office/powerpoint/2010/main" val="2976712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Titr" panose="00000700000000000000" pitchFamily="2" charset="-78"/>
              </a:rPr>
              <a:t>عوامل خطر </a:t>
            </a:r>
            <a:r>
              <a:rPr lang="en-US" dirty="0" smtClean="0">
                <a:cs typeface="Titr" panose="00000700000000000000" pitchFamily="2" charset="-78"/>
              </a:rPr>
              <a:t>GDM</a:t>
            </a:r>
            <a:endParaRPr lang="en-US" dirty="0">
              <a:cs typeface="Titr" panose="00000700000000000000" pitchFamily="2" charset="-78"/>
            </a:endParaRPr>
          </a:p>
        </p:txBody>
      </p:sp>
      <p:sp>
        <p:nvSpPr>
          <p:cNvPr id="3" name="Content Placeholder 2"/>
          <p:cNvSpPr>
            <a:spLocks noGrp="1"/>
          </p:cNvSpPr>
          <p:nvPr>
            <p:ph idx="1"/>
          </p:nvPr>
        </p:nvSpPr>
        <p:spPr/>
        <p:txBody>
          <a:bodyPr>
            <a:normAutofit/>
          </a:bodyPr>
          <a:lstStyle/>
          <a:p>
            <a:pPr lvl="0" algn="r" rtl="1">
              <a:lnSpc>
                <a:spcPct val="150000"/>
              </a:lnSpc>
            </a:pPr>
            <a:r>
              <a:rPr lang="fa-IR" sz="2800" dirty="0" smtClean="0"/>
              <a:t>وضعیتهای بالینی همراه مقاومت به انسولین مانند آکانتوزیس</a:t>
            </a:r>
            <a:endParaRPr lang="en-US" sz="2800" dirty="0" smtClean="0"/>
          </a:p>
          <a:p>
            <a:pPr lvl="0" algn="r" rtl="1">
              <a:lnSpc>
                <a:spcPct val="150000"/>
              </a:lnSpc>
            </a:pPr>
            <a:r>
              <a:rPr lang="fa-IR" sz="2800" dirty="0" smtClean="0"/>
              <a:t>سابقه هیپرتانسیون </a:t>
            </a:r>
            <a:endParaRPr lang="en-US" sz="2800" dirty="0" smtClean="0"/>
          </a:p>
          <a:p>
            <a:pPr lvl="0" algn="r" rtl="1">
              <a:lnSpc>
                <a:spcPct val="150000"/>
              </a:lnSpc>
            </a:pPr>
            <a:r>
              <a:rPr lang="ar-SA" sz="2800" dirty="0" smtClean="0"/>
              <a:t>تری گلیس</a:t>
            </a:r>
            <a:r>
              <a:rPr lang="fa-IR" sz="2800" dirty="0" smtClean="0"/>
              <a:t>ی</a:t>
            </a:r>
            <a:r>
              <a:rPr lang="ar-SA" sz="2800" dirty="0" smtClean="0"/>
              <a:t>رید &gt; 250 </a:t>
            </a:r>
            <a:r>
              <a:rPr lang="fa-IR" sz="2800" dirty="0" smtClean="0"/>
              <a:t>میلی گرم در دسی لیتر</a:t>
            </a:r>
            <a:r>
              <a:rPr lang="ar-SA" sz="2800" dirty="0" smtClean="0"/>
              <a:t>  </a:t>
            </a:r>
            <a:endParaRPr lang="en-US" sz="2800" dirty="0" smtClean="0"/>
          </a:p>
          <a:p>
            <a:pPr lvl="0" algn="r" rtl="1">
              <a:lnSpc>
                <a:spcPct val="150000"/>
              </a:lnSpc>
            </a:pPr>
            <a:r>
              <a:rPr lang="ar-SA" sz="2800" dirty="0" smtClean="0"/>
              <a:t>سابقه تولد نوزاد ماكروزوم</a:t>
            </a:r>
            <a:r>
              <a:rPr lang="fa-IR" sz="2800" dirty="0" smtClean="0"/>
              <a:t> ( وزن بالاي 4000 گرم و يا وزن بالاتر از صدك 97) یا پیامدهای بد بارداری</a:t>
            </a:r>
            <a:endParaRPr lang="en-US" sz="2800" dirty="0" smtClean="0"/>
          </a:p>
          <a:p>
            <a:pPr algn="r" rtl="1">
              <a:lnSpc>
                <a:spcPct val="150000"/>
              </a:lnSpc>
            </a:pPr>
            <a:r>
              <a:rPr lang="ar-SA" sz="2800" dirty="0" smtClean="0"/>
              <a:t>سابقه </a:t>
            </a:r>
            <a:r>
              <a:rPr lang="en-US" sz="2800" dirty="0" smtClean="0"/>
              <a:t>IUFD</a:t>
            </a:r>
            <a:r>
              <a:rPr lang="ar-SA" sz="2800" dirty="0" smtClean="0"/>
              <a:t> (مرگ داخل رحمي جنين</a:t>
            </a:r>
            <a:r>
              <a:rPr lang="en-US" sz="2800" dirty="0" smtClean="0"/>
              <a:t> </a:t>
            </a:r>
            <a:r>
              <a:rPr lang="fa-IR" sz="2800" dirty="0" smtClean="0"/>
              <a:t> )</a:t>
            </a:r>
            <a:endParaRPr lang="en-US" sz="2800" dirty="0"/>
          </a:p>
        </p:txBody>
      </p:sp>
    </p:spTree>
    <p:extLst>
      <p:ext uri="{BB962C8B-B14F-4D97-AF65-F5344CB8AC3E}">
        <p14:creationId xmlns:p14="http://schemas.microsoft.com/office/powerpoint/2010/main" val="30010337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3610</TotalTime>
  <Words>2440</Words>
  <Application>Microsoft Office PowerPoint</Application>
  <PresentationFormat>On-screen Show (4:3)</PresentationFormat>
  <Paragraphs>163</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Adjacency</vt:lpstr>
      <vt:lpstr>PowerPoint Presentation</vt:lpstr>
      <vt:lpstr>غربالـگری  و تشـخیص دیـابت قبل و حین بـارداری   </vt:lpstr>
      <vt:lpstr>PowerPoint Presentation</vt:lpstr>
      <vt:lpstr>PowerPoint Presentation</vt:lpstr>
      <vt:lpstr>اعضاء پانل:</vt:lpstr>
      <vt:lpstr>تشخيص ديابت قبل از بارداري </vt:lpstr>
      <vt:lpstr>کدامیک از زنانی که قصد بارداری دارند بایستی از نظر دیابت مورد بررسی قرار گیرند؟ </vt:lpstr>
      <vt:lpstr>عوامل خطر ابتلا به ديابت بارداري</vt:lpstr>
      <vt:lpstr>عوامل خطر GDM</vt:lpstr>
      <vt:lpstr>غربالگری در این افراد با چه آزمایشی انجام می شود و معیار تشخیص چه می باشد؟ </vt:lpstr>
      <vt:lpstr>افرادیکه اختلال تحمل گلوکز ناشتا دارند چگونه پیگیری می شوند؟ </vt:lpstr>
      <vt:lpstr>Prepregnancy IFG</vt:lpstr>
      <vt:lpstr>IFG + PCO</vt:lpstr>
      <vt:lpstr>PowerPoint Presentation</vt:lpstr>
      <vt:lpstr>تشخيص ديابت در بارداري </vt:lpstr>
      <vt:lpstr>الف- غربالگري ديابت براي خانم های باردار در اولین ویزیت </vt:lpstr>
      <vt:lpstr>چه کسانی در اولین ویزیت دوران بارداری بایستی از نظر دیابت مورد بررسی قرار گیرند واینکار با چه آزمایشی انجام می شود؟ </vt:lpstr>
      <vt:lpstr>PowerPoint Presentation</vt:lpstr>
      <vt:lpstr>دیابت با چه معیاری در این افراد تشخیص داده می شود؟ (نتایج آزمایش چگونه در این افراد تفسیر می شود؟)</vt:lpstr>
      <vt:lpstr>آیا استفاده از Hb A1c  در تشخیص دیابت بارداری جایگاهی دارد؟ </vt:lpstr>
      <vt:lpstr>درصورتیکه آزمایش انجام شده نشاندهنده اختلال تحمل گلوکز باشد اقدام بعدی چیست؟</vt:lpstr>
      <vt:lpstr>PowerPoint Presentation</vt:lpstr>
      <vt:lpstr>درمان افراد مبتلا به دیابت بارداری در 3 ماهه اول  چگونه انجام می شود؟</vt:lpstr>
      <vt:lpstr>آیا از داروهای خوراکی برای کنترل دیابت در این بیماران می توان استفاده کرد؟ </vt:lpstr>
      <vt:lpstr>اهداف درمانی در کنترل این بیماران چیست؟ </vt:lpstr>
      <vt:lpstr>ملاحظات:</vt:lpstr>
      <vt:lpstr>چه کسانی بایستی بین هفته های 24 تا 28 بارداری از نظر دیابت بارداری غربالگری شوند؟ </vt:lpstr>
      <vt:lpstr>غربالگری در این افراد با چه آزمایشی انجام می شود؟ </vt:lpstr>
      <vt:lpstr>درصورت استفاده از آزمون 50 گرم چه آستانه ای بعنوان مثبت تلقی می شود؟ </vt:lpstr>
      <vt:lpstr> افرادیکه نتیجه آزمون مرحله اول آنان مثبت شده است چگونه مورد ارزیابی قرار می گیرند؟</vt:lpstr>
      <vt:lpstr>تشخیص دیابت بارداری با آزمون 100 گرم با چه آستانه هایی داده می شود؟ </vt:lpstr>
      <vt:lpstr>تشخیص دیابت بارداری با آزمون 100 گرم با چه آستانه هایی داده می شود؟ </vt:lpstr>
      <vt:lpstr>PowerPoint Presentation</vt:lpstr>
      <vt:lpstr>PowerPoint Presentation</vt:lpstr>
      <vt:lpstr>استفاده از آزمون یک مرحله ای با استفاده از 75 گرم گلوکز چه فواید و مضاری دارد؟ </vt:lpstr>
      <vt:lpstr>ADA 2016</vt:lpstr>
      <vt:lpstr>PowerPoint Presentation</vt:lpstr>
      <vt:lpstr>PowerPoint Presentation</vt:lpstr>
      <vt:lpstr>Its depend on:</vt:lpstr>
      <vt:lpstr>افراد مبتلا به دیابت بارداری در این مرحله چگونه اداره می شوند؟ </vt:lpstr>
      <vt:lpstr>هدف از درمان غیردارویی در بیماران مبتلا به دیابت بارداری چیست؟ </vt:lpstr>
      <vt:lpstr>رژیم غذایی این افراد چه ویژگی هایی باید داشته باشد؟ </vt:lpstr>
      <vt:lpstr>اهداف درمانی قند خون در بیماران مبتلا به دیابت بارداری کدامند؟ </vt:lpstr>
      <vt:lpstr>چگونه قندخون در بیماران مبتلا به دیابت بارداری پایش می شود؟ </vt:lpstr>
      <vt:lpstr>نقش و اهداف درمانی HbA1C در دیابت بارداری،  دیابت نوع 1 و دیابت نوع 2 کدامند؟ </vt:lpstr>
      <vt:lpstr>جایگاه استفاده از داروهای خوراکی در درمان دیابت بارداری کدام است؟ </vt:lpstr>
      <vt:lpstr>PowerPoint Presentation</vt:lpstr>
      <vt:lpstr>جایگاه  استفاده از داروهای خوراکی در بیماران دیابت نوع 2 که قصد بارداری دارند  کدام است؟  </vt:lpstr>
      <vt:lpstr>خلاصه:</vt:lpstr>
      <vt:lpstr>نمودار غربالگري ديابت بارداري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43</cp:revision>
  <dcterms:created xsi:type="dcterms:W3CDTF">2016-02-22T19:48:20Z</dcterms:created>
  <dcterms:modified xsi:type="dcterms:W3CDTF">2016-02-25T07:58:34Z</dcterms:modified>
</cp:coreProperties>
</file>