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8" r:id="rId3"/>
    <p:sldId id="319" r:id="rId4"/>
    <p:sldId id="320" r:id="rId5"/>
    <p:sldId id="321" r:id="rId6"/>
    <p:sldId id="257" r:id="rId7"/>
    <p:sldId id="260" r:id="rId8"/>
    <p:sldId id="261" r:id="rId9"/>
    <p:sldId id="322" r:id="rId10"/>
    <p:sldId id="325" r:id="rId11"/>
    <p:sldId id="323" r:id="rId12"/>
    <p:sldId id="324" r:id="rId13"/>
    <p:sldId id="262" r:id="rId14"/>
    <p:sldId id="263" r:id="rId15"/>
    <p:sldId id="264" r:id="rId16"/>
    <p:sldId id="265" r:id="rId17"/>
    <p:sldId id="268" r:id="rId18"/>
    <p:sldId id="269" r:id="rId19"/>
    <p:sldId id="270" r:id="rId20"/>
    <p:sldId id="267" r:id="rId21"/>
    <p:sldId id="271" r:id="rId22"/>
    <p:sldId id="272" r:id="rId23"/>
    <p:sldId id="273" r:id="rId24"/>
    <p:sldId id="275" r:id="rId25"/>
    <p:sldId id="276" r:id="rId26"/>
    <p:sldId id="274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9" r:id="rId54"/>
    <p:sldId id="310" r:id="rId55"/>
    <p:sldId id="304" r:id="rId56"/>
    <p:sldId id="311" r:id="rId57"/>
    <p:sldId id="312" r:id="rId58"/>
    <p:sldId id="305" r:id="rId59"/>
    <p:sldId id="308" r:id="rId60"/>
    <p:sldId id="313" r:id="rId61"/>
    <p:sldId id="316" r:id="rId62"/>
    <p:sldId id="314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F716-2B7B-4F1D-B036-E6DA995AE41D}" type="datetimeFigureOut">
              <a:rPr lang="en-US" smtClean="0"/>
              <a:t>2017-09-25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2668-FBD9-4144-9683-CE3A623E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F716-2B7B-4F1D-B036-E6DA995AE41D}" type="datetimeFigureOut">
              <a:rPr lang="en-US" smtClean="0"/>
              <a:t>2017-09-25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2668-FBD9-4144-9683-CE3A623E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4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F716-2B7B-4F1D-B036-E6DA995AE41D}" type="datetimeFigureOut">
              <a:rPr lang="en-US" smtClean="0"/>
              <a:t>2017-09-25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2668-FBD9-4144-9683-CE3A623E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0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F716-2B7B-4F1D-B036-E6DA995AE41D}" type="datetimeFigureOut">
              <a:rPr lang="en-US" smtClean="0"/>
              <a:t>2017-09-25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2668-FBD9-4144-9683-CE3A623E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2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F716-2B7B-4F1D-B036-E6DA995AE41D}" type="datetimeFigureOut">
              <a:rPr lang="en-US" smtClean="0"/>
              <a:t>2017-09-25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2668-FBD9-4144-9683-CE3A623E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6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F716-2B7B-4F1D-B036-E6DA995AE41D}" type="datetimeFigureOut">
              <a:rPr lang="en-US" smtClean="0"/>
              <a:t>2017-09-25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2668-FBD9-4144-9683-CE3A623E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8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F716-2B7B-4F1D-B036-E6DA995AE41D}" type="datetimeFigureOut">
              <a:rPr lang="en-US" smtClean="0"/>
              <a:t>2017-09-25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2668-FBD9-4144-9683-CE3A623E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0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F716-2B7B-4F1D-B036-E6DA995AE41D}" type="datetimeFigureOut">
              <a:rPr lang="en-US" smtClean="0"/>
              <a:t>2017-09-25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2668-FBD9-4144-9683-CE3A623E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0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F716-2B7B-4F1D-B036-E6DA995AE41D}" type="datetimeFigureOut">
              <a:rPr lang="en-US" smtClean="0"/>
              <a:t>2017-09-25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2668-FBD9-4144-9683-CE3A623E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9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F716-2B7B-4F1D-B036-E6DA995AE41D}" type="datetimeFigureOut">
              <a:rPr lang="en-US" smtClean="0"/>
              <a:t>2017-09-25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2668-FBD9-4144-9683-CE3A623E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8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F716-2B7B-4F1D-B036-E6DA995AE41D}" type="datetimeFigureOut">
              <a:rPr lang="en-US" smtClean="0"/>
              <a:t>2017-09-25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2668-FBD9-4144-9683-CE3A623E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4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7F716-2B7B-4F1D-B036-E6DA995AE41D}" type="datetimeFigureOut">
              <a:rPr lang="en-US" smtClean="0"/>
              <a:t>2017-09-25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F2668-FBD9-4144-9683-CE3A623E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2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Endocrine Treatment of Transsexual Persons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Abolfazl</a:t>
            </a:r>
            <a:r>
              <a:rPr lang="en-US" dirty="0" smtClean="0"/>
              <a:t> </a:t>
            </a:r>
            <a:r>
              <a:rPr lang="en-US" dirty="0" err="1" smtClean="0"/>
              <a:t>Heidari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28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Diagnostic assessment and </a:t>
            </a:r>
            <a:r>
              <a:rPr lang="en-US" sz="2800" b="1" i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psychotherapy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Gender identity disorder </a:t>
            </a:r>
            <a:r>
              <a:rPr lang="en-US" dirty="0"/>
              <a:t>(GID) </a:t>
            </a:r>
            <a:r>
              <a:rPr lang="en-US" dirty="0" smtClean="0"/>
              <a:t>in </a:t>
            </a:r>
            <a:r>
              <a:rPr lang="en-US" dirty="0"/>
              <a:t>DSM-IV-TR </a:t>
            </a:r>
          </a:p>
          <a:p>
            <a:r>
              <a:rPr lang="en-US" dirty="0" smtClean="0"/>
              <a:t>This </a:t>
            </a:r>
            <a:r>
              <a:rPr lang="en-US" dirty="0"/>
              <a:t>psychiatric diagnosis is given when </a:t>
            </a:r>
            <a:endParaRPr lang="en-US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a </a:t>
            </a:r>
            <a:r>
              <a:rPr lang="en-US" dirty="0"/>
              <a:t>strong and persistent cross-gender </a:t>
            </a:r>
            <a:r>
              <a:rPr lang="en-US" dirty="0" smtClean="0"/>
              <a:t>identification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="1" dirty="0"/>
              <a:t>Persistent discomfort </a:t>
            </a:r>
            <a:r>
              <a:rPr lang="en-US" dirty="0"/>
              <a:t>with his or her sex </a:t>
            </a:r>
            <a:r>
              <a:rPr lang="en-US" dirty="0">
                <a:solidFill>
                  <a:srgbClr val="FF0000"/>
                </a:solidFill>
              </a:rPr>
              <a:t>or</a:t>
            </a:r>
            <a:r>
              <a:rPr lang="en-US" dirty="0"/>
              <a:t> sense </a:t>
            </a:r>
            <a:r>
              <a:rPr lang="en-US" dirty="0" smtClean="0"/>
              <a:t>of inappropriateness </a:t>
            </a:r>
            <a:r>
              <a:rPr lang="en-US" dirty="0"/>
              <a:t>in the gender role of that sex.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The disturbance is not concurrent with a physical </a:t>
            </a:r>
            <a:r>
              <a:rPr lang="en-US" dirty="0" smtClean="0"/>
              <a:t>intersex condition</a:t>
            </a:r>
            <a:r>
              <a:rPr lang="en-US" dirty="0"/>
              <a:t>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The </a:t>
            </a:r>
            <a:r>
              <a:rPr lang="en-US" dirty="0"/>
              <a:t>disturbance causes </a:t>
            </a:r>
            <a:r>
              <a:rPr lang="en-US" b="1" dirty="0"/>
              <a:t>clinically significant distress </a:t>
            </a:r>
            <a:r>
              <a:rPr lang="en-US" b="1" dirty="0" smtClean="0"/>
              <a:t>or impairment</a:t>
            </a:r>
            <a:r>
              <a:rPr lang="en-US" dirty="0" smtClean="0"/>
              <a:t> </a:t>
            </a:r>
            <a:r>
              <a:rPr lang="en-US" dirty="0"/>
              <a:t>in social, occupational, or other important </a:t>
            </a:r>
            <a:r>
              <a:rPr lang="en-US" dirty="0" smtClean="0"/>
              <a:t>areas of </a:t>
            </a:r>
            <a:r>
              <a:rPr lang="en-US" dirty="0"/>
              <a:t>functioning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2800" b="1" i="1" dirty="0">
                <a:latin typeface="Frutiger-BoldItalic"/>
              </a:rPr>
              <a:t>The real-life experience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WPATH’s SOC states that “the act of fully adopting </a:t>
            </a:r>
            <a:r>
              <a:rPr lang="en-US" dirty="0" smtClean="0"/>
              <a:t>a </a:t>
            </a:r>
            <a:r>
              <a:rPr lang="en-US" b="1" dirty="0" smtClean="0"/>
              <a:t>new </a:t>
            </a:r>
            <a:r>
              <a:rPr lang="en-US" b="1" dirty="0"/>
              <a:t>or evolving gender role </a:t>
            </a:r>
            <a:r>
              <a:rPr lang="en-US" dirty="0"/>
              <a:t>or </a:t>
            </a:r>
            <a:r>
              <a:rPr lang="en-US" b="1" dirty="0"/>
              <a:t>gender presentation </a:t>
            </a:r>
            <a:r>
              <a:rPr lang="en-US" dirty="0"/>
              <a:t>in </a:t>
            </a:r>
            <a:r>
              <a:rPr lang="en-US" dirty="0" smtClean="0"/>
              <a:t>everyday life </a:t>
            </a:r>
            <a:r>
              <a:rPr lang="en-US" dirty="0"/>
              <a:t>is known as the </a:t>
            </a:r>
            <a:r>
              <a:rPr lang="en-US" dirty="0">
                <a:solidFill>
                  <a:srgbClr val="FF0000"/>
                </a:solidFill>
              </a:rPr>
              <a:t>real-life </a:t>
            </a:r>
            <a:r>
              <a:rPr lang="en-US" dirty="0" smtClean="0">
                <a:solidFill>
                  <a:srgbClr val="FF0000"/>
                </a:solidFill>
              </a:rPr>
              <a:t>experience (RLE)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The real life experience </a:t>
            </a:r>
            <a:r>
              <a:rPr lang="en-US" dirty="0"/>
              <a:t>is </a:t>
            </a:r>
            <a:r>
              <a:rPr lang="en-US" b="1" dirty="0"/>
              <a:t>essential to the transition to the </a:t>
            </a:r>
            <a:r>
              <a:rPr lang="en-US" b="1" dirty="0" smtClean="0"/>
              <a:t>gender role</a:t>
            </a:r>
            <a:r>
              <a:rPr lang="en-US" dirty="0" smtClean="0"/>
              <a:t> </a:t>
            </a:r>
            <a:r>
              <a:rPr lang="en-US" dirty="0"/>
              <a:t>that is congruent with the patient’s gender </a:t>
            </a:r>
            <a:r>
              <a:rPr lang="en-US" dirty="0" smtClean="0"/>
              <a:t>identity.</a:t>
            </a:r>
          </a:p>
          <a:p>
            <a:endParaRPr lang="en-US" dirty="0" smtClean="0"/>
          </a:p>
          <a:p>
            <a:r>
              <a:rPr lang="en-US" dirty="0" smtClean="0"/>
              <a:t>During </a:t>
            </a:r>
            <a:r>
              <a:rPr lang="en-US" dirty="0"/>
              <a:t>the RLE, the </a:t>
            </a:r>
            <a:r>
              <a:rPr lang="en-US" dirty="0" smtClean="0"/>
              <a:t>person should </a:t>
            </a:r>
            <a:r>
              <a:rPr lang="en-US" dirty="0"/>
              <a:t>fully experience life in the desired gender role </a:t>
            </a:r>
            <a:r>
              <a:rPr lang="en-US" u="sng" dirty="0" smtClean="0"/>
              <a:t>before irreversible </a:t>
            </a:r>
            <a:r>
              <a:rPr lang="en-US" u="sng" dirty="0"/>
              <a:t>physical treatment</a:t>
            </a:r>
            <a:r>
              <a:rPr lang="en-US" dirty="0"/>
              <a:t> is undertaken.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Living </a:t>
            </a:r>
            <a:r>
              <a:rPr lang="en-US" b="1" dirty="0" smtClean="0"/>
              <a:t>12 months </a:t>
            </a:r>
            <a:r>
              <a:rPr lang="en-US" dirty="0"/>
              <a:t>full-time in the desired gender role is </a:t>
            </a:r>
            <a:r>
              <a:rPr lang="en-US" dirty="0" smtClean="0"/>
              <a:t>recommended.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2800" b="1" i="1" dirty="0">
                <a:latin typeface="Frutiger-BoldItalic"/>
              </a:rPr>
              <a:t>Eligibility and readiness criteria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7" y="1548118"/>
            <a:ext cx="5486400" cy="50141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7" y="1280129"/>
            <a:ext cx="5574890" cy="5548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407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472C4"/>
                </a:solidFill>
              </a:rPr>
              <a:t>1.0 Diagnostic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/>
                </a:solidFill>
              </a:rPr>
              <a:t>1.1</a:t>
            </a:r>
            <a:r>
              <a:rPr lang="en-US" dirty="0"/>
              <a:t> </a:t>
            </a:r>
            <a:r>
              <a:rPr lang="en-US" dirty="0" smtClean="0"/>
              <a:t>We </a:t>
            </a:r>
            <a:r>
              <a:rPr lang="en-US" dirty="0">
                <a:solidFill>
                  <a:schemeClr val="accent2"/>
                </a:solidFill>
              </a:rPr>
              <a:t>recommend</a:t>
            </a:r>
            <a:r>
              <a:rPr lang="en-US" dirty="0"/>
              <a:t> that the diagnosis of GID be made </a:t>
            </a:r>
            <a:r>
              <a:rPr lang="en-US" dirty="0" smtClean="0"/>
              <a:t>by a </a:t>
            </a:r>
            <a:r>
              <a:rPr lang="en-US" dirty="0"/>
              <a:t>MHP. For children and adolescents, the MHP must </a:t>
            </a:r>
            <a:r>
              <a:rPr lang="en-US" dirty="0" smtClean="0"/>
              <a:t>also have </a:t>
            </a:r>
            <a:r>
              <a:rPr lang="en-US" dirty="0"/>
              <a:t>training in </a:t>
            </a:r>
            <a:r>
              <a:rPr lang="en-US" b="1" dirty="0"/>
              <a:t>child and adolescent developmental psychopathology</a:t>
            </a:r>
            <a:r>
              <a:rPr lang="en-US" dirty="0" smtClean="0"/>
              <a:t>. (</a:t>
            </a:r>
            <a:r>
              <a:rPr lang="en-US" dirty="0"/>
              <a:t>1 </a:t>
            </a:r>
            <a:r>
              <a:rPr lang="en-US" dirty="0" smtClean="0">
                <a:latin typeface="Wingdings 2" pitchFamily="18" charset="2"/>
                <a:ea typeface="Segoe UI Symbol" pitchFamily="34" charset="0"/>
              </a:rPr>
              <a:t>U</a:t>
            </a:r>
            <a:r>
              <a:rPr lang="en-US" dirty="0" smtClean="0"/>
              <a:t>OOO)</a:t>
            </a:r>
          </a:p>
          <a:p>
            <a:endParaRPr lang="en-US" dirty="0" smtClean="0"/>
          </a:p>
          <a:p>
            <a:pPr lvl="1"/>
            <a:r>
              <a:rPr lang="en-US" dirty="0"/>
              <a:t>It is </a:t>
            </a:r>
            <a:r>
              <a:rPr lang="en-US" dirty="0" smtClean="0"/>
              <a:t>necessary that </a:t>
            </a:r>
            <a:r>
              <a:rPr lang="en-US" dirty="0"/>
              <a:t>the clinician making the GID diagnosis be able </a:t>
            </a:r>
            <a:r>
              <a:rPr lang="en-US" dirty="0" smtClean="0"/>
              <a:t>to make </a:t>
            </a:r>
            <a:r>
              <a:rPr lang="en-US" dirty="0"/>
              <a:t>a </a:t>
            </a:r>
            <a:r>
              <a:rPr lang="en-US" b="1" dirty="0"/>
              <a:t>distinction between GID and conditions that </a:t>
            </a:r>
            <a:r>
              <a:rPr lang="en-US" b="1" dirty="0" smtClean="0"/>
              <a:t>have similar </a:t>
            </a:r>
            <a:r>
              <a:rPr lang="en-US" b="1" dirty="0"/>
              <a:t>features</a:t>
            </a:r>
            <a:r>
              <a:rPr lang="en-US" dirty="0"/>
              <a:t>, to accurately diagnose psychiatric </a:t>
            </a:r>
            <a:r>
              <a:rPr lang="en-US" dirty="0" smtClean="0"/>
              <a:t>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472C4"/>
                </a:solidFill>
              </a:rPr>
              <a:t>1.0 Diagnostic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2"/>
                </a:solidFill>
              </a:rPr>
              <a:t>1.2</a:t>
            </a:r>
            <a:r>
              <a:rPr lang="en-US" dirty="0" smtClean="0"/>
              <a:t> </a:t>
            </a:r>
            <a:r>
              <a:rPr lang="en-US" dirty="0"/>
              <a:t>Given the </a:t>
            </a:r>
            <a:r>
              <a:rPr lang="en-US" u="sng" dirty="0"/>
              <a:t>high rate of remission </a:t>
            </a:r>
            <a:r>
              <a:rPr lang="en-US" dirty="0"/>
              <a:t>of GID after the </a:t>
            </a:r>
            <a:r>
              <a:rPr lang="en-US" dirty="0" smtClean="0"/>
              <a:t>onset of </a:t>
            </a:r>
            <a:r>
              <a:rPr lang="en-US" dirty="0"/>
              <a:t>puberty, we </a:t>
            </a:r>
            <a:r>
              <a:rPr lang="en-US" dirty="0">
                <a:solidFill>
                  <a:schemeClr val="accent2"/>
                </a:solidFill>
              </a:rPr>
              <a:t>recommend against </a:t>
            </a:r>
            <a:r>
              <a:rPr lang="en-US" dirty="0"/>
              <a:t>a </a:t>
            </a:r>
            <a:r>
              <a:rPr lang="en-US" b="1" dirty="0"/>
              <a:t>complete social </a:t>
            </a:r>
            <a:r>
              <a:rPr lang="en-US" b="1" dirty="0" smtClean="0"/>
              <a:t>role change </a:t>
            </a:r>
            <a:r>
              <a:rPr lang="en-US" dirty="0"/>
              <a:t>and </a:t>
            </a:r>
            <a:r>
              <a:rPr lang="en-US" b="1" dirty="0"/>
              <a:t>hormone treatment </a:t>
            </a:r>
            <a:r>
              <a:rPr lang="en-US" dirty="0"/>
              <a:t>in </a:t>
            </a:r>
            <a:r>
              <a:rPr lang="en-US" dirty="0" err="1">
                <a:solidFill>
                  <a:schemeClr val="accent1"/>
                </a:solidFill>
              </a:rPr>
              <a:t>prepubertal</a:t>
            </a:r>
            <a:r>
              <a:rPr lang="en-US" dirty="0"/>
              <a:t> </a:t>
            </a:r>
            <a:r>
              <a:rPr lang="en-US" dirty="0" smtClean="0"/>
              <a:t>children with </a:t>
            </a:r>
            <a:r>
              <a:rPr lang="en-US" dirty="0"/>
              <a:t>GID. (1 </a:t>
            </a:r>
            <a:r>
              <a:rPr lang="en-US" sz="2700" dirty="0">
                <a:solidFill>
                  <a:prstClr val="black"/>
                </a:solidFill>
                <a:latin typeface="Wingdings 2" pitchFamily="18" charset="2"/>
                <a:ea typeface="Segoe UI Symbol" pitchFamily="34" charset="0"/>
              </a:rPr>
              <a:t>UU</a:t>
            </a:r>
            <a:r>
              <a:rPr lang="en-US" sz="2700" dirty="0">
                <a:solidFill>
                  <a:prstClr val="black"/>
                </a:solidFill>
              </a:rPr>
              <a:t>OO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Clinical </a:t>
            </a:r>
            <a:r>
              <a:rPr lang="en-US" dirty="0" smtClean="0"/>
              <a:t>experience suggests </a:t>
            </a:r>
            <a:r>
              <a:rPr lang="en-US" dirty="0"/>
              <a:t>that </a:t>
            </a:r>
            <a:r>
              <a:rPr lang="en-US" u="sng" dirty="0"/>
              <a:t>GID can be reliably assessed</a:t>
            </a:r>
            <a:r>
              <a:rPr lang="en-US" dirty="0"/>
              <a:t> </a:t>
            </a:r>
            <a:r>
              <a:rPr lang="en-US" u="sng" dirty="0"/>
              <a:t>only </a:t>
            </a:r>
            <a:r>
              <a:rPr lang="en-US" u="sng" dirty="0" smtClean="0"/>
              <a:t>after the </a:t>
            </a:r>
            <a:r>
              <a:rPr lang="en-US" u="sng" dirty="0"/>
              <a:t>first signs of puberty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/>
              <a:t>This recommendation, however, does not imply </a:t>
            </a:r>
            <a:r>
              <a:rPr lang="en-US" dirty="0" smtClean="0"/>
              <a:t>that children </a:t>
            </a:r>
            <a:r>
              <a:rPr lang="en-US" dirty="0"/>
              <a:t>should be entirely </a:t>
            </a:r>
            <a:r>
              <a:rPr lang="en-US" u="sng" dirty="0"/>
              <a:t>denied to show </a:t>
            </a:r>
            <a:r>
              <a:rPr lang="en-US" dirty="0" smtClean="0"/>
              <a:t>cross-gender behaviors </a:t>
            </a:r>
            <a:r>
              <a:rPr lang="en-US" dirty="0"/>
              <a:t>or should </a:t>
            </a:r>
            <a:r>
              <a:rPr lang="en-US" u="sng" dirty="0"/>
              <a:t>be punished </a:t>
            </a:r>
            <a:r>
              <a:rPr lang="en-US" dirty="0"/>
              <a:t>for exhibiting </a:t>
            </a:r>
            <a:r>
              <a:rPr lang="en-US" dirty="0" smtClean="0"/>
              <a:t>such behaviors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8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472C4"/>
                </a:solidFill>
              </a:rPr>
              <a:t>1.0 Diagnostic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2"/>
                </a:solidFill>
              </a:rPr>
              <a:t>1.3</a:t>
            </a:r>
            <a:r>
              <a:rPr lang="en-US" dirty="0" smtClean="0"/>
              <a:t> </a:t>
            </a:r>
            <a:r>
              <a:rPr lang="en-US" dirty="0"/>
              <a:t>We </a:t>
            </a:r>
            <a:r>
              <a:rPr lang="en-US" dirty="0">
                <a:solidFill>
                  <a:schemeClr val="accent2"/>
                </a:solidFill>
              </a:rPr>
              <a:t>recommend</a:t>
            </a:r>
            <a:r>
              <a:rPr lang="en-US" dirty="0"/>
              <a:t> that physicians evaluate and </a:t>
            </a:r>
            <a:r>
              <a:rPr lang="en-US" dirty="0" smtClean="0"/>
              <a:t>ensure that </a:t>
            </a:r>
            <a:r>
              <a:rPr lang="en-US" u="sng" dirty="0"/>
              <a:t>applicants understand </a:t>
            </a:r>
            <a:r>
              <a:rPr lang="en-US" dirty="0"/>
              <a:t>the </a:t>
            </a:r>
            <a:r>
              <a:rPr lang="en-US" b="1" dirty="0"/>
              <a:t>reversible and </a:t>
            </a:r>
            <a:r>
              <a:rPr lang="en-US" b="1" dirty="0" smtClean="0"/>
              <a:t>irreversible effects </a:t>
            </a:r>
            <a:r>
              <a:rPr lang="en-US" b="1" dirty="0"/>
              <a:t>of hormone suppression </a:t>
            </a:r>
            <a:r>
              <a:rPr lang="en-US" dirty="0"/>
              <a:t>(</a:t>
            </a:r>
            <a:r>
              <a:rPr lang="en-US" i="1" dirty="0"/>
              <a:t>e.g. </a:t>
            </a:r>
            <a:r>
              <a:rPr lang="en-US" dirty="0" err="1"/>
              <a:t>GnRH</a:t>
            </a:r>
            <a:r>
              <a:rPr lang="en-US" dirty="0"/>
              <a:t> analog </a:t>
            </a:r>
            <a:r>
              <a:rPr lang="en-US" dirty="0" smtClean="0"/>
              <a:t>treat</a:t>
            </a:r>
            <a:r>
              <a:rPr lang="en-US" dirty="0"/>
              <a:t>ment) and </a:t>
            </a:r>
            <a:r>
              <a:rPr lang="en-US" b="1" dirty="0"/>
              <a:t>of cross-sex hormone treatment</a:t>
            </a:r>
            <a:r>
              <a:rPr lang="en-US" dirty="0"/>
              <a:t> </a:t>
            </a:r>
            <a:r>
              <a:rPr lang="en-US" u="sng" dirty="0"/>
              <a:t>before</a:t>
            </a:r>
            <a:r>
              <a:rPr lang="en-US" dirty="0"/>
              <a:t> </a:t>
            </a:r>
            <a:r>
              <a:rPr lang="en-US" dirty="0" smtClean="0"/>
              <a:t>they start </a:t>
            </a:r>
            <a:r>
              <a:rPr lang="en-US" dirty="0"/>
              <a:t>hormone treatment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378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472C4"/>
                </a:solidFill>
              </a:rPr>
              <a:t>1.0 Diagnostic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2"/>
                </a:solidFill>
              </a:rPr>
              <a:t>1.4</a:t>
            </a:r>
            <a:r>
              <a:rPr lang="en-US" dirty="0" smtClean="0"/>
              <a:t> </a:t>
            </a:r>
            <a:r>
              <a:rPr lang="en-US" dirty="0"/>
              <a:t>We </a:t>
            </a:r>
            <a:r>
              <a:rPr lang="en-US" dirty="0">
                <a:solidFill>
                  <a:schemeClr val="accent2"/>
                </a:solidFill>
              </a:rPr>
              <a:t>recommend</a:t>
            </a:r>
            <a:r>
              <a:rPr lang="en-US" dirty="0"/>
              <a:t> that all transsexual individuals be </a:t>
            </a:r>
            <a:r>
              <a:rPr lang="en-US" u="sng" dirty="0" smtClean="0"/>
              <a:t>informed and </a:t>
            </a:r>
            <a:r>
              <a:rPr lang="en-US" u="sng" dirty="0"/>
              <a:t>counseled </a:t>
            </a:r>
            <a:r>
              <a:rPr lang="en-US" dirty="0"/>
              <a:t>regarding </a:t>
            </a:r>
            <a:r>
              <a:rPr lang="en-US" b="1" dirty="0"/>
              <a:t>options for fertility</a:t>
            </a:r>
            <a:r>
              <a:rPr lang="en-US" dirty="0"/>
              <a:t> </a:t>
            </a:r>
            <a:r>
              <a:rPr lang="en-US" u="sng" dirty="0" smtClean="0"/>
              <a:t>before</a:t>
            </a:r>
            <a:r>
              <a:rPr lang="en-US" dirty="0" smtClean="0"/>
              <a:t> initiation </a:t>
            </a:r>
            <a:r>
              <a:rPr lang="en-US" dirty="0"/>
              <a:t>of puberty suppression in adolescents </a:t>
            </a:r>
            <a:r>
              <a:rPr lang="en-US" dirty="0" smtClean="0"/>
              <a:t>and </a:t>
            </a:r>
            <a:r>
              <a:rPr lang="en-US" u="sng" dirty="0" smtClean="0"/>
              <a:t>before</a:t>
            </a:r>
            <a:r>
              <a:rPr lang="en-US" dirty="0" smtClean="0"/>
              <a:t> </a:t>
            </a:r>
            <a:r>
              <a:rPr lang="en-US" dirty="0"/>
              <a:t>treatment with sex hormones of the desired sex </a:t>
            </a:r>
            <a:r>
              <a:rPr lang="en-US" dirty="0" smtClean="0"/>
              <a:t>in both </a:t>
            </a:r>
            <a:r>
              <a:rPr lang="en-US" dirty="0"/>
              <a:t>adolescents and adults.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85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472C4"/>
                </a:solidFill>
              </a:rPr>
              <a:t>1.0 Diagnostic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 smtClean="0"/>
              <a:t>Prolonged</a:t>
            </a:r>
            <a:r>
              <a:rPr lang="en-US" dirty="0" smtClean="0"/>
              <a:t> </a:t>
            </a:r>
            <a:r>
              <a:rPr lang="en-US" dirty="0"/>
              <a:t>pubertal suppression </a:t>
            </a:r>
            <a:r>
              <a:rPr lang="en-US" dirty="0" smtClean="0"/>
              <a:t>using </a:t>
            </a:r>
            <a:r>
              <a:rPr lang="en-US" b="1" dirty="0" err="1" smtClean="0"/>
              <a:t>GnRH</a:t>
            </a:r>
            <a:r>
              <a:rPr lang="en-US" b="1" dirty="0" smtClean="0"/>
              <a:t> analogs </a:t>
            </a:r>
            <a:r>
              <a:rPr lang="en-US" dirty="0" smtClean="0"/>
              <a:t>is </a:t>
            </a:r>
            <a:r>
              <a:rPr lang="en-US" u="sng" dirty="0" smtClean="0"/>
              <a:t>reversible</a:t>
            </a:r>
            <a:r>
              <a:rPr lang="en-US" dirty="0" smtClean="0"/>
              <a:t> </a:t>
            </a:r>
            <a:r>
              <a:rPr lang="en-US" dirty="0"/>
              <a:t>and should not prevent resumption of </a:t>
            </a:r>
            <a:r>
              <a:rPr lang="en-US" dirty="0" smtClean="0"/>
              <a:t>pubertal development </a:t>
            </a:r>
            <a:r>
              <a:rPr lang="en-US" u="sng" dirty="0"/>
              <a:t>upon cessation of treatment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Although sperm </a:t>
            </a:r>
            <a:r>
              <a:rPr lang="en-US" dirty="0"/>
              <a:t>production and development of the </a:t>
            </a:r>
            <a:r>
              <a:rPr lang="en-US" dirty="0" smtClean="0"/>
              <a:t>reproductive tract </a:t>
            </a:r>
            <a:r>
              <a:rPr lang="en-US" dirty="0"/>
              <a:t>in early </a:t>
            </a:r>
            <a:r>
              <a:rPr lang="en-US" b="1" dirty="0"/>
              <a:t>adolescent biological males </a:t>
            </a:r>
            <a:r>
              <a:rPr lang="en-US" dirty="0"/>
              <a:t>with GID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FF0000"/>
                </a:solidFill>
              </a:rPr>
              <a:t>insufficient </a:t>
            </a:r>
            <a:r>
              <a:rPr lang="en-US" dirty="0">
                <a:solidFill>
                  <a:srgbClr val="FF0000"/>
                </a:solidFill>
              </a:rPr>
              <a:t>for cryopreservation of sperm</a:t>
            </a:r>
            <a:r>
              <a:rPr lang="en-US" dirty="0"/>
              <a:t>, they should </a:t>
            </a:r>
            <a:r>
              <a:rPr lang="en-US" dirty="0" smtClean="0"/>
              <a:t>be counseled </a:t>
            </a:r>
            <a:r>
              <a:rPr lang="en-US" dirty="0"/>
              <a:t>that </a:t>
            </a:r>
            <a:r>
              <a:rPr lang="en-US" u="sng" dirty="0"/>
              <a:t>sperm production can be initiated </a:t>
            </a:r>
            <a:r>
              <a:rPr lang="en-US" u="sng" dirty="0" smtClean="0"/>
              <a:t>after prolonged </a:t>
            </a:r>
            <a:r>
              <a:rPr lang="en-US" u="sng" dirty="0"/>
              <a:t>gonadotropin suppression, before </a:t>
            </a:r>
            <a:r>
              <a:rPr lang="en-US" u="sng" dirty="0" smtClean="0"/>
              <a:t>estrogen treatment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05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472C4"/>
                </a:solidFill>
              </a:rPr>
              <a:t>1.0 Diagnostic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Girls can expect </a:t>
            </a:r>
            <a:r>
              <a:rPr lang="en-US" dirty="0">
                <a:solidFill>
                  <a:srgbClr val="FF0000"/>
                </a:solidFill>
              </a:rPr>
              <a:t>no adverse effects </a:t>
            </a:r>
            <a:r>
              <a:rPr lang="en-US" dirty="0"/>
              <a:t>when treated </a:t>
            </a:r>
            <a:r>
              <a:rPr lang="en-US" dirty="0" smtClean="0"/>
              <a:t>with pubertal </a:t>
            </a:r>
            <a:r>
              <a:rPr lang="en-US" dirty="0"/>
              <a:t>suppression.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should be informed that </a:t>
            </a:r>
            <a:r>
              <a:rPr lang="en-US" dirty="0" smtClean="0">
                <a:solidFill>
                  <a:srgbClr val="FF0000"/>
                </a:solidFill>
              </a:rPr>
              <a:t>no data </a:t>
            </a:r>
            <a:r>
              <a:rPr lang="en-US" dirty="0">
                <a:solidFill>
                  <a:srgbClr val="FF0000"/>
                </a:solidFill>
              </a:rPr>
              <a:t>are available regarding timing of </a:t>
            </a:r>
            <a:r>
              <a:rPr lang="en-US" b="1" dirty="0">
                <a:solidFill>
                  <a:srgbClr val="FF0000"/>
                </a:solidFill>
              </a:rPr>
              <a:t>spontaneous </a:t>
            </a:r>
            <a:r>
              <a:rPr lang="en-US" b="1" dirty="0" smtClean="0">
                <a:solidFill>
                  <a:srgbClr val="FF0000"/>
                </a:solidFill>
              </a:rPr>
              <a:t>ovulation </a:t>
            </a:r>
            <a:r>
              <a:rPr lang="en-US" dirty="0" smtClean="0">
                <a:solidFill>
                  <a:srgbClr val="FF0000"/>
                </a:solidFill>
              </a:rPr>
              <a:t>or </a:t>
            </a:r>
            <a:r>
              <a:rPr lang="en-US" dirty="0">
                <a:solidFill>
                  <a:srgbClr val="FF0000"/>
                </a:solidFill>
              </a:rPr>
              <a:t>response to </a:t>
            </a:r>
            <a:r>
              <a:rPr lang="en-US" b="1" dirty="0">
                <a:solidFill>
                  <a:srgbClr val="FF0000"/>
                </a:solidFill>
              </a:rPr>
              <a:t>ovulation induction </a:t>
            </a:r>
            <a:r>
              <a:rPr lang="en-US" dirty="0"/>
              <a:t>after </a:t>
            </a:r>
            <a:r>
              <a:rPr lang="en-US" dirty="0" smtClean="0"/>
              <a:t>prolonged gonadotropin </a:t>
            </a:r>
            <a:r>
              <a:rPr lang="en-US" dirty="0"/>
              <a:t>suppression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u="sng" dirty="0" smtClean="0"/>
              <a:t>occurrence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u="sng" dirty="0"/>
              <a:t>timing</a:t>
            </a:r>
            <a:r>
              <a:rPr lang="en-US" dirty="0"/>
              <a:t> of </a:t>
            </a:r>
            <a:r>
              <a:rPr lang="en-US" b="1" dirty="0"/>
              <a:t>potentially irreversible </a:t>
            </a:r>
            <a:r>
              <a:rPr lang="en-US" b="1" dirty="0" smtClean="0"/>
              <a:t>effects </a:t>
            </a:r>
            <a:r>
              <a:rPr lang="en-US" dirty="0" smtClean="0"/>
              <a:t>should </a:t>
            </a:r>
            <a:r>
              <a:rPr lang="en-US" dirty="0"/>
              <a:t>be emphasized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</a:p>
          <a:p>
            <a:r>
              <a:rPr lang="en-US" b="1" dirty="0" smtClean="0"/>
              <a:t>Cryopreservation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u="sng" dirty="0"/>
              <a:t>sperm</a:t>
            </a:r>
            <a:r>
              <a:rPr lang="en-US" dirty="0"/>
              <a:t> is </a:t>
            </a:r>
            <a:r>
              <a:rPr lang="en-US" dirty="0" smtClean="0"/>
              <a:t>readily available</a:t>
            </a:r>
            <a:r>
              <a:rPr lang="en-US" dirty="0"/>
              <a:t>, and techniques for cryopreservation of </a:t>
            </a:r>
            <a:r>
              <a:rPr lang="en-US" u="sng" dirty="0"/>
              <a:t>oocytes</a:t>
            </a:r>
            <a:r>
              <a:rPr lang="en-US" dirty="0" smtClean="0"/>
              <a:t>, </a:t>
            </a:r>
            <a:r>
              <a:rPr lang="en-US" u="sng" dirty="0" smtClean="0"/>
              <a:t>embryos</a:t>
            </a:r>
            <a:r>
              <a:rPr lang="en-US" dirty="0"/>
              <a:t>, and </a:t>
            </a:r>
            <a:r>
              <a:rPr lang="en-US" u="sng" dirty="0"/>
              <a:t>ovarian tissue </a:t>
            </a:r>
            <a:r>
              <a:rPr lang="en-US" dirty="0"/>
              <a:t>are being </a:t>
            </a:r>
            <a:r>
              <a:rPr lang="en-US" dirty="0" smtClean="0"/>
              <a:t>improved.</a:t>
            </a:r>
          </a:p>
        </p:txBody>
      </p:sp>
    </p:spTree>
    <p:extLst>
      <p:ext uri="{BB962C8B-B14F-4D97-AF65-F5344CB8AC3E}">
        <p14:creationId xmlns:p14="http://schemas.microsoft.com/office/powerpoint/2010/main" val="5615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472C4"/>
                </a:solidFill>
              </a:rPr>
              <a:t>1.0 Diagnostic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biological </a:t>
            </a:r>
            <a:r>
              <a:rPr lang="en-US" b="1" dirty="0"/>
              <a:t>males</a:t>
            </a:r>
            <a:r>
              <a:rPr lang="en-US" dirty="0"/>
              <a:t>, when medical treatment is </a:t>
            </a:r>
            <a:r>
              <a:rPr lang="en-US" dirty="0" smtClean="0"/>
              <a:t>started in </a:t>
            </a:r>
            <a:r>
              <a:rPr lang="en-US" dirty="0"/>
              <a:t>a </a:t>
            </a:r>
            <a:r>
              <a:rPr lang="en-US" u="sng" dirty="0"/>
              <a:t>later phase of puberty </a:t>
            </a:r>
            <a:r>
              <a:rPr lang="en-US" dirty="0"/>
              <a:t>or in </a:t>
            </a:r>
            <a:r>
              <a:rPr lang="en-US" u="sng" dirty="0"/>
              <a:t>adulthood</a:t>
            </a:r>
            <a:r>
              <a:rPr lang="en-US" dirty="0"/>
              <a:t>, </a:t>
            </a:r>
            <a:r>
              <a:rPr lang="en-US" b="1" dirty="0" smtClean="0"/>
              <a:t>spermatogenesis is </a:t>
            </a:r>
            <a:r>
              <a:rPr lang="en-US" b="1" dirty="0"/>
              <a:t>sufficient </a:t>
            </a:r>
            <a:r>
              <a:rPr lang="en-US" dirty="0"/>
              <a:t>for cryopreservation and storage of sperm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u="sng" dirty="0"/>
              <a:t>Prolonged exposure </a:t>
            </a:r>
            <a:r>
              <a:rPr lang="en-US" dirty="0"/>
              <a:t>of the testes to </a:t>
            </a:r>
            <a:r>
              <a:rPr lang="en-US" dirty="0">
                <a:solidFill>
                  <a:srgbClr val="FF0000"/>
                </a:solidFill>
              </a:rPr>
              <a:t>estrogen</a:t>
            </a:r>
            <a:r>
              <a:rPr lang="en-US" dirty="0"/>
              <a:t> has been </a:t>
            </a:r>
            <a:r>
              <a:rPr lang="en-US" dirty="0" smtClean="0"/>
              <a:t>associated with </a:t>
            </a:r>
            <a:r>
              <a:rPr lang="en-US" b="1" dirty="0"/>
              <a:t>testicular </a:t>
            </a:r>
            <a:r>
              <a:rPr lang="en-US" b="1" dirty="0" smtClean="0"/>
              <a:t>damage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Restoration of spermatogenesis </a:t>
            </a:r>
            <a:r>
              <a:rPr lang="en-US" dirty="0"/>
              <a:t>after </a:t>
            </a:r>
            <a:r>
              <a:rPr lang="en-US" u="sng" dirty="0"/>
              <a:t>prolonged estrogen</a:t>
            </a:r>
            <a:r>
              <a:rPr lang="en-US" dirty="0"/>
              <a:t> treatment </a:t>
            </a:r>
            <a:r>
              <a:rPr lang="en-US" dirty="0" smtClean="0"/>
              <a:t>has not </a:t>
            </a:r>
            <a:r>
              <a:rPr lang="en-US" dirty="0"/>
              <a:t>been studied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In biological </a:t>
            </a:r>
            <a:r>
              <a:rPr lang="en-US" b="1" dirty="0"/>
              <a:t>females</a:t>
            </a:r>
            <a:r>
              <a:rPr lang="en-US" dirty="0"/>
              <a:t>, the effect of </a:t>
            </a:r>
            <a:r>
              <a:rPr lang="en-US" u="sng" dirty="0"/>
              <a:t>prolonged </a:t>
            </a:r>
            <a:r>
              <a:rPr lang="en-US" u="sng" dirty="0" smtClean="0"/>
              <a:t>treatment </a:t>
            </a:r>
            <a:r>
              <a:rPr lang="en-US" dirty="0" smtClean="0"/>
              <a:t>with </a:t>
            </a:r>
            <a:r>
              <a:rPr lang="en-US" dirty="0"/>
              <a:t>exogenous </a:t>
            </a:r>
            <a:r>
              <a:rPr lang="en-US" dirty="0">
                <a:solidFill>
                  <a:srgbClr val="FF0000"/>
                </a:solidFill>
              </a:rPr>
              <a:t>testosterone</a:t>
            </a:r>
            <a:r>
              <a:rPr lang="en-US" dirty="0"/>
              <a:t> upon ovarian function is uncertain.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36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Human sexuality </a:t>
            </a:r>
            <a:r>
              <a:rPr lang="en-US" dirty="0"/>
              <a:t>is a broad concept that embodies interaction among </a:t>
            </a:r>
            <a:endParaRPr lang="en-US" dirty="0" smtClean="0"/>
          </a:p>
          <a:p>
            <a:pPr lvl="1"/>
            <a:r>
              <a:rPr lang="en-US" dirty="0" smtClean="0"/>
              <a:t>anatomy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hormones and </a:t>
            </a:r>
            <a:r>
              <a:rPr lang="en-US" dirty="0"/>
              <a:t>physiology, </a:t>
            </a:r>
            <a:endParaRPr lang="en-US" dirty="0" smtClean="0"/>
          </a:p>
          <a:p>
            <a:pPr lvl="1"/>
            <a:r>
              <a:rPr lang="en-US" dirty="0" smtClean="0"/>
              <a:t>psychology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interpersonal </a:t>
            </a:r>
            <a:r>
              <a:rPr lang="en-US" dirty="0"/>
              <a:t>relationships, and </a:t>
            </a:r>
            <a:endParaRPr lang="en-US" dirty="0" smtClean="0"/>
          </a:p>
          <a:p>
            <a:pPr lvl="1"/>
            <a:r>
              <a:rPr lang="en-US" dirty="0" smtClean="0"/>
              <a:t>sociocultural influences.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472C4"/>
                </a:solidFill>
              </a:rPr>
              <a:t>2.0 Treatment of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Over the past decade, clinicians have progressively </a:t>
            </a:r>
            <a:r>
              <a:rPr lang="en-US" dirty="0" smtClean="0"/>
              <a:t>acknowledged the </a:t>
            </a:r>
            <a:r>
              <a:rPr lang="en-US" b="1" dirty="0"/>
              <a:t>suffering</a:t>
            </a:r>
            <a:r>
              <a:rPr lang="en-US" dirty="0"/>
              <a:t> of young transsexual </a:t>
            </a:r>
            <a:r>
              <a:rPr lang="en-US" dirty="0" smtClean="0"/>
              <a:t>adolescents that </a:t>
            </a:r>
            <a:r>
              <a:rPr lang="en-US" dirty="0"/>
              <a:t>is caused by their </a:t>
            </a:r>
            <a:r>
              <a:rPr lang="en-US" b="1" dirty="0"/>
              <a:t>pubertal development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early medical </a:t>
            </a:r>
            <a:r>
              <a:rPr lang="en-US" dirty="0" smtClean="0"/>
              <a:t>intervention may </a:t>
            </a:r>
            <a:r>
              <a:rPr lang="en-US" dirty="0"/>
              <a:t>prevent this psychological harm, </a:t>
            </a:r>
            <a:r>
              <a:rPr lang="en-US" dirty="0" smtClean="0">
                <a:solidFill>
                  <a:schemeClr val="accent5"/>
                </a:solidFill>
              </a:rPr>
              <a:t>various clinics </a:t>
            </a:r>
            <a:r>
              <a:rPr lang="en-US" dirty="0">
                <a:solidFill>
                  <a:schemeClr val="accent5"/>
                </a:solidFill>
              </a:rPr>
              <a:t>have decided to start treating young </a:t>
            </a:r>
            <a:r>
              <a:rPr lang="en-US" dirty="0" smtClean="0">
                <a:solidFill>
                  <a:schemeClr val="accent5"/>
                </a:solidFill>
              </a:rPr>
              <a:t>adolescents with </a:t>
            </a:r>
            <a:r>
              <a:rPr lang="en-US" dirty="0">
                <a:solidFill>
                  <a:schemeClr val="accent5"/>
                </a:solidFill>
              </a:rPr>
              <a:t>GID with puberty-suppressing medication</a:t>
            </a:r>
            <a:r>
              <a:rPr lang="en-US" dirty="0"/>
              <a:t> (a </a:t>
            </a:r>
            <a:r>
              <a:rPr lang="en-US" dirty="0" err="1" smtClean="0"/>
              <a:t>GnRH</a:t>
            </a:r>
            <a:r>
              <a:rPr lang="en-US" dirty="0" smtClean="0"/>
              <a:t> analog</a:t>
            </a:r>
            <a:r>
              <a:rPr lang="en-US" dirty="0"/>
              <a:t>).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compared with starting sex reassignment </a:t>
            </a:r>
            <a:r>
              <a:rPr lang="en-US" dirty="0" smtClean="0"/>
              <a:t>long after </a:t>
            </a:r>
            <a:r>
              <a:rPr lang="en-US" dirty="0"/>
              <a:t>the first phases of puberty, a </a:t>
            </a:r>
            <a:r>
              <a:rPr lang="en-US" u="sng" dirty="0"/>
              <a:t>benefit of pubertal </a:t>
            </a:r>
            <a:r>
              <a:rPr lang="en-US" u="sng" dirty="0" smtClean="0"/>
              <a:t>suppression </a:t>
            </a:r>
            <a:r>
              <a:rPr lang="en-US" dirty="0" smtClean="0"/>
              <a:t>is </a:t>
            </a:r>
            <a:r>
              <a:rPr lang="en-US" b="1" dirty="0"/>
              <a:t>relief of gender dysphoria </a:t>
            </a:r>
            <a:r>
              <a:rPr lang="en-US" dirty="0"/>
              <a:t>and a </a:t>
            </a:r>
            <a:r>
              <a:rPr lang="en-US" b="1" dirty="0"/>
              <a:t>better </a:t>
            </a:r>
            <a:r>
              <a:rPr lang="en-US" b="1" dirty="0" smtClean="0"/>
              <a:t>psychological </a:t>
            </a:r>
            <a:r>
              <a:rPr lang="en-US" dirty="0" smtClean="0"/>
              <a:t>and </a:t>
            </a:r>
            <a:r>
              <a:rPr lang="en-US" b="1" dirty="0"/>
              <a:t>physical outcome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18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472C4"/>
                </a:solidFill>
              </a:rPr>
              <a:t>2.0 Treatment of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/>
                </a:solidFill>
              </a:rPr>
              <a:t>2.1</a:t>
            </a:r>
            <a:r>
              <a:rPr lang="en-US" dirty="0"/>
              <a:t> We </a:t>
            </a:r>
            <a:r>
              <a:rPr lang="en-US" dirty="0">
                <a:solidFill>
                  <a:schemeClr val="accent2"/>
                </a:solidFill>
              </a:rPr>
              <a:t>recommend</a:t>
            </a:r>
            <a:r>
              <a:rPr lang="en-US" dirty="0"/>
              <a:t> that adolescents who fulfill </a:t>
            </a:r>
            <a:r>
              <a:rPr lang="en-US" dirty="0" smtClean="0"/>
              <a:t>eligibility and </a:t>
            </a:r>
            <a:r>
              <a:rPr lang="en-US" dirty="0"/>
              <a:t>readiness criteria for gender reassignment </a:t>
            </a:r>
            <a:r>
              <a:rPr lang="en-US" u="sng" dirty="0" smtClean="0"/>
              <a:t>initially</a:t>
            </a:r>
            <a:r>
              <a:rPr lang="en-US" dirty="0" smtClean="0"/>
              <a:t> undergo </a:t>
            </a:r>
            <a:r>
              <a:rPr lang="en-US" b="1" dirty="0"/>
              <a:t>treatment to suppress pubertal development</a:t>
            </a:r>
            <a:r>
              <a:rPr lang="en-US" dirty="0" smtClean="0"/>
              <a:t>.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(1 </a:t>
            </a:r>
            <a:r>
              <a:rPr lang="en-US" sz="2700" dirty="0" smtClean="0">
                <a:solidFill>
                  <a:prstClr val="black"/>
                </a:solidFill>
                <a:latin typeface="Wingdings 2" pitchFamily="18" charset="2"/>
                <a:ea typeface="Segoe UI Symbol" pitchFamily="34" charset="0"/>
              </a:rPr>
              <a:t>U</a:t>
            </a:r>
            <a:r>
              <a:rPr lang="en-US" sz="2700" dirty="0" smtClean="0">
                <a:solidFill>
                  <a:prstClr val="black"/>
                </a:solidFill>
              </a:rPr>
              <a:t>OOO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  <a:p>
            <a:endParaRPr lang="en-US" dirty="0" smtClean="0"/>
          </a:p>
          <a:p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/>
                </a:solidFill>
              </a:rPr>
              <a:t>2.2</a:t>
            </a:r>
            <a:r>
              <a:rPr lang="en-US" dirty="0"/>
              <a:t> We </a:t>
            </a:r>
            <a:r>
              <a:rPr lang="en-US" dirty="0">
                <a:solidFill>
                  <a:schemeClr val="accent2"/>
                </a:solidFill>
              </a:rPr>
              <a:t>recommend</a:t>
            </a:r>
            <a:r>
              <a:rPr lang="en-US" dirty="0"/>
              <a:t> that suppression of pubertal </a:t>
            </a:r>
            <a:r>
              <a:rPr lang="en-US" dirty="0" smtClean="0"/>
              <a:t>hormones </a:t>
            </a:r>
            <a:r>
              <a:rPr lang="en-US" u="sng" dirty="0" smtClean="0"/>
              <a:t>start </a:t>
            </a:r>
            <a:r>
              <a:rPr lang="en-US" u="sng" dirty="0"/>
              <a:t>when </a:t>
            </a:r>
            <a:r>
              <a:rPr lang="en-US" dirty="0"/>
              <a:t>girls and boys </a:t>
            </a:r>
            <a:r>
              <a:rPr lang="en-US" b="1" dirty="0"/>
              <a:t>first exhibit </a:t>
            </a:r>
            <a:r>
              <a:rPr lang="en-US" b="1" dirty="0" smtClean="0"/>
              <a:t>physical changes </a:t>
            </a:r>
            <a:r>
              <a:rPr lang="en-US" b="1" dirty="0"/>
              <a:t>of puberty</a:t>
            </a:r>
            <a:r>
              <a:rPr lang="en-US" dirty="0"/>
              <a:t> (confirmed by pubertal levels of </a:t>
            </a:r>
            <a:r>
              <a:rPr lang="en-US" dirty="0" smtClean="0"/>
              <a:t>estradiol and </a:t>
            </a:r>
            <a:r>
              <a:rPr lang="en-US" dirty="0"/>
              <a:t>testosterone, respectively), but </a:t>
            </a:r>
            <a:r>
              <a:rPr lang="en-US" dirty="0">
                <a:solidFill>
                  <a:srgbClr val="FF0000"/>
                </a:solidFill>
              </a:rPr>
              <a:t>no earlier </a:t>
            </a:r>
            <a:r>
              <a:rPr lang="en-US" dirty="0" smtClean="0">
                <a:solidFill>
                  <a:srgbClr val="FF0000"/>
                </a:solidFill>
              </a:rPr>
              <a:t>than Tanner </a:t>
            </a:r>
            <a:r>
              <a:rPr lang="en-US" dirty="0">
                <a:solidFill>
                  <a:srgbClr val="FF0000"/>
                </a:solidFill>
              </a:rPr>
              <a:t>stages 2–3</a:t>
            </a:r>
            <a:r>
              <a:rPr lang="en-US" dirty="0" smtClean="0"/>
              <a:t>.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(1 </a:t>
            </a:r>
            <a:r>
              <a:rPr lang="en-US" sz="2700" dirty="0">
                <a:solidFill>
                  <a:prstClr val="black"/>
                </a:solidFill>
                <a:latin typeface="Wingdings 2" pitchFamily="18" charset="2"/>
                <a:ea typeface="Segoe UI Symbol" pitchFamily="34" charset="0"/>
              </a:rPr>
              <a:t>UU</a:t>
            </a:r>
            <a:r>
              <a:rPr lang="en-US" sz="2700" dirty="0">
                <a:solidFill>
                  <a:prstClr val="black"/>
                </a:solidFill>
              </a:rPr>
              <a:t>OO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86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472C4"/>
                </a:solidFill>
              </a:rPr>
              <a:t>2.0 Treatment of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Pubertal suppression </a:t>
            </a:r>
            <a:r>
              <a:rPr lang="en-US" dirty="0"/>
              <a:t>aids in the </a:t>
            </a:r>
            <a:r>
              <a:rPr lang="en-US" b="1" dirty="0"/>
              <a:t>diagnostic and </a:t>
            </a:r>
            <a:r>
              <a:rPr lang="en-US" b="1" dirty="0" smtClean="0"/>
              <a:t>therapeutic phase</a:t>
            </a:r>
            <a:r>
              <a:rPr lang="en-US" dirty="0"/>
              <a:t>, in a manner </a:t>
            </a:r>
            <a:r>
              <a:rPr lang="en-US" u="sng" dirty="0"/>
              <a:t>similar to the </a:t>
            </a:r>
            <a:r>
              <a:rPr lang="en-US" u="sng" dirty="0" smtClean="0"/>
              <a:t>RLE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Management of </a:t>
            </a:r>
            <a:r>
              <a:rPr lang="en-US" dirty="0"/>
              <a:t>gender dysphoria usually improves.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addition, </a:t>
            </a:r>
            <a:r>
              <a:rPr lang="en-US" dirty="0" smtClean="0"/>
              <a:t>the hormonal </a:t>
            </a:r>
            <a:r>
              <a:rPr lang="en-US" dirty="0"/>
              <a:t>changes are </a:t>
            </a:r>
            <a:r>
              <a:rPr lang="en-US" b="1" dirty="0"/>
              <a:t>fully reversible</a:t>
            </a:r>
            <a:r>
              <a:rPr lang="en-US" dirty="0"/>
              <a:t>, enabling full </a:t>
            </a:r>
            <a:r>
              <a:rPr lang="en-US" dirty="0" smtClean="0"/>
              <a:t>pubertal development </a:t>
            </a:r>
            <a:r>
              <a:rPr lang="en-US" dirty="0"/>
              <a:t>in the biological gender if appropriate.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Therefore, we </a:t>
            </a:r>
            <a:r>
              <a:rPr lang="en-US" dirty="0"/>
              <a:t>advise starting suppression of puberty </a:t>
            </a:r>
            <a:r>
              <a:rPr lang="en-US" u="sng" dirty="0"/>
              <a:t>before </a:t>
            </a:r>
            <a:r>
              <a:rPr lang="en-US" u="sng" dirty="0" smtClean="0"/>
              <a:t>irreversible development </a:t>
            </a:r>
            <a:r>
              <a:rPr lang="en-US" u="sng" dirty="0"/>
              <a:t>of sex characteristics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59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472C4"/>
                </a:solidFill>
              </a:rPr>
              <a:t>2.0 Treatment of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experience of </a:t>
            </a:r>
            <a:r>
              <a:rPr lang="en-US" u="sng" dirty="0"/>
              <a:t>full biological puberty</a:t>
            </a:r>
            <a:r>
              <a:rPr lang="en-US" dirty="0"/>
              <a:t>, an </a:t>
            </a:r>
            <a:r>
              <a:rPr lang="en-US" b="1" dirty="0" smtClean="0"/>
              <a:t>undesirable condition</a:t>
            </a:r>
            <a:r>
              <a:rPr lang="en-US" dirty="0"/>
              <a:t>, may seriously interfere with healthy </a:t>
            </a:r>
            <a:r>
              <a:rPr lang="en-US" u="sng" dirty="0" smtClean="0"/>
              <a:t>psychological functioning </a:t>
            </a:r>
            <a:r>
              <a:rPr lang="en-US" u="sng" dirty="0"/>
              <a:t>and well-being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Suffering from gender </a:t>
            </a:r>
            <a:r>
              <a:rPr lang="en-US" b="1" dirty="0"/>
              <a:t>dysphoria </a:t>
            </a:r>
            <a:r>
              <a:rPr lang="en-US" dirty="0">
                <a:solidFill>
                  <a:schemeClr val="accent5"/>
                </a:solidFill>
              </a:rPr>
              <a:t>without being able to present socially </a:t>
            </a:r>
            <a:r>
              <a:rPr lang="en-US" dirty="0" smtClean="0">
                <a:solidFill>
                  <a:schemeClr val="accent5"/>
                </a:solidFill>
              </a:rPr>
              <a:t>in the </a:t>
            </a:r>
            <a:r>
              <a:rPr lang="en-US" dirty="0">
                <a:solidFill>
                  <a:schemeClr val="accent5"/>
                </a:solidFill>
              </a:rPr>
              <a:t>desired social role </a:t>
            </a:r>
            <a:r>
              <a:rPr lang="en-US" dirty="0"/>
              <a:t>or </a:t>
            </a:r>
            <a:r>
              <a:rPr lang="en-US" dirty="0">
                <a:solidFill>
                  <a:schemeClr val="accent5"/>
                </a:solidFill>
              </a:rPr>
              <a:t>to stop the development of </a:t>
            </a:r>
            <a:r>
              <a:rPr lang="en-US" dirty="0" smtClean="0">
                <a:solidFill>
                  <a:schemeClr val="accent5"/>
                </a:solidFill>
              </a:rPr>
              <a:t>secondary sex </a:t>
            </a:r>
            <a:r>
              <a:rPr lang="en-US" dirty="0">
                <a:solidFill>
                  <a:schemeClr val="accent5"/>
                </a:solidFill>
              </a:rPr>
              <a:t>characteristics </a:t>
            </a:r>
            <a:r>
              <a:rPr lang="en-US" dirty="0"/>
              <a:t>may result in an </a:t>
            </a:r>
            <a:r>
              <a:rPr lang="en-US" u="sng" dirty="0"/>
              <a:t>arrest in emotional</a:t>
            </a:r>
            <a:r>
              <a:rPr lang="en-US" u="sng" dirty="0" smtClean="0"/>
              <a:t>, social</a:t>
            </a:r>
            <a:r>
              <a:rPr lang="en-US" u="sng" dirty="0"/>
              <a:t>, or intellectual development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Another reason to start sex reassignment </a:t>
            </a:r>
            <a:r>
              <a:rPr lang="en-US" b="1" dirty="0"/>
              <a:t>early</a:t>
            </a:r>
            <a:r>
              <a:rPr lang="en-US" dirty="0"/>
              <a:t> is </a:t>
            </a:r>
            <a:r>
              <a:rPr lang="en-US" dirty="0" smtClean="0"/>
              <a:t>that the </a:t>
            </a:r>
            <a:r>
              <a:rPr lang="en-US" b="1" dirty="0"/>
              <a:t>physical outcome </a:t>
            </a:r>
            <a:r>
              <a:rPr lang="en-US" dirty="0"/>
              <a:t>after intervention in </a:t>
            </a:r>
            <a:r>
              <a:rPr lang="en-US" u="sng" dirty="0"/>
              <a:t>adulthood</a:t>
            </a:r>
            <a:r>
              <a:rPr lang="en-US" dirty="0"/>
              <a:t> is far </a:t>
            </a:r>
            <a:r>
              <a:rPr lang="en-US" dirty="0">
                <a:solidFill>
                  <a:srgbClr val="FF0000"/>
                </a:solidFill>
              </a:rPr>
              <a:t>less satisfactory </a:t>
            </a:r>
            <a:r>
              <a:rPr lang="en-US" dirty="0"/>
              <a:t>than intervention </a:t>
            </a:r>
            <a:r>
              <a:rPr lang="en-US" u="sng" dirty="0"/>
              <a:t>at age </a:t>
            </a:r>
            <a:r>
              <a:rPr lang="en-US" u="sng" dirty="0" smtClean="0"/>
              <a:t>16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79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472C4"/>
                </a:solidFill>
              </a:rPr>
              <a:t>2.0 Treatment of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Pubertal suppression maintains </a:t>
            </a:r>
            <a:r>
              <a:rPr lang="en-US" b="1" dirty="0"/>
              <a:t>end-organ sensitivity </a:t>
            </a:r>
            <a:r>
              <a:rPr lang="en-US" b="1" dirty="0" smtClean="0"/>
              <a:t>to sex </a:t>
            </a:r>
            <a:r>
              <a:rPr lang="en-US" b="1" dirty="0"/>
              <a:t>steroids</a:t>
            </a:r>
            <a:r>
              <a:rPr lang="en-US" dirty="0"/>
              <a:t> observed during early puberty, enabling </a:t>
            </a:r>
            <a:r>
              <a:rPr lang="en-US" dirty="0" smtClean="0"/>
              <a:t>satisfactory cross-sex </a:t>
            </a:r>
            <a:r>
              <a:rPr lang="en-US" dirty="0"/>
              <a:t>body changes with </a:t>
            </a:r>
            <a:r>
              <a:rPr lang="en-US" dirty="0">
                <a:solidFill>
                  <a:srgbClr val="FF0000"/>
                </a:solidFill>
              </a:rPr>
              <a:t>low doses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0000"/>
                </a:solidFill>
              </a:rPr>
              <a:t>avoiding irreversible </a:t>
            </a:r>
            <a:r>
              <a:rPr lang="en-US" dirty="0">
                <a:solidFill>
                  <a:srgbClr val="FF0000"/>
                </a:solidFill>
              </a:rPr>
              <a:t>characteristics</a:t>
            </a:r>
            <a:r>
              <a:rPr lang="en-US" dirty="0"/>
              <a:t> that occur </a:t>
            </a:r>
            <a:r>
              <a:rPr lang="en-US" dirty="0" smtClean="0"/>
              <a:t>by </a:t>
            </a:r>
            <a:r>
              <a:rPr lang="en-US" b="1" dirty="0" err="1" smtClean="0"/>
              <a:t>midpuberty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The protocol of suppression of pubertal </a:t>
            </a:r>
            <a:r>
              <a:rPr lang="en-US" dirty="0" smtClean="0"/>
              <a:t>development can </a:t>
            </a:r>
            <a:r>
              <a:rPr lang="en-US" dirty="0"/>
              <a:t>also be applied to adolescents in </a:t>
            </a:r>
            <a:r>
              <a:rPr lang="en-US" b="1" dirty="0"/>
              <a:t>later pubertal stages</a:t>
            </a:r>
            <a:r>
              <a:rPr lang="en-US" dirty="0"/>
              <a:t>.</a:t>
            </a:r>
          </a:p>
          <a:p>
            <a:r>
              <a:rPr lang="en-US" dirty="0"/>
              <a:t>In contrast to effects in early pubertal adolescents, </a:t>
            </a:r>
            <a:r>
              <a:rPr lang="en-US" b="1" dirty="0" smtClean="0"/>
              <a:t>physical sex </a:t>
            </a:r>
            <a:r>
              <a:rPr lang="en-US" b="1" dirty="0"/>
              <a:t>characteristics</a:t>
            </a:r>
            <a:r>
              <a:rPr lang="en-US" dirty="0"/>
              <a:t>, such as </a:t>
            </a:r>
            <a:r>
              <a:rPr lang="en-US" dirty="0">
                <a:solidFill>
                  <a:srgbClr val="FF0000"/>
                </a:solidFill>
              </a:rPr>
              <a:t>breast development</a:t>
            </a:r>
            <a:r>
              <a:rPr lang="en-US" dirty="0"/>
              <a:t> in </a:t>
            </a:r>
            <a:r>
              <a:rPr lang="en-US" dirty="0" smtClean="0"/>
              <a:t>girls and </a:t>
            </a:r>
            <a:r>
              <a:rPr lang="en-US" dirty="0">
                <a:solidFill>
                  <a:srgbClr val="FF0000"/>
                </a:solidFill>
              </a:rPr>
              <a:t>lowering of the voice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outgrowth of the jaw </a:t>
            </a:r>
            <a:r>
              <a:rPr lang="en-US" dirty="0" smtClean="0">
                <a:solidFill>
                  <a:srgbClr val="FF0000"/>
                </a:solidFill>
              </a:rPr>
              <a:t>and brow </a:t>
            </a:r>
            <a:r>
              <a:rPr lang="en-US" dirty="0"/>
              <a:t>in boys, will not regress completely.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70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472C4"/>
                </a:solidFill>
              </a:rPr>
              <a:t>2.0 Treatment of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Adolescents </a:t>
            </a:r>
            <a:r>
              <a:rPr lang="en-US" dirty="0"/>
              <a:t>with GID should </a:t>
            </a:r>
            <a:r>
              <a:rPr lang="en-US" dirty="0">
                <a:solidFill>
                  <a:schemeClr val="accent5"/>
                </a:solidFill>
              </a:rPr>
              <a:t>experience the first </a:t>
            </a:r>
            <a:r>
              <a:rPr lang="en-US" dirty="0" smtClean="0">
                <a:solidFill>
                  <a:schemeClr val="accent5"/>
                </a:solidFill>
              </a:rPr>
              <a:t>changes of </a:t>
            </a:r>
            <a:r>
              <a:rPr lang="en-US" dirty="0">
                <a:solidFill>
                  <a:schemeClr val="accent5"/>
                </a:solidFill>
              </a:rPr>
              <a:t>their biological, spontaneous puberty </a:t>
            </a:r>
            <a:r>
              <a:rPr lang="en-US" dirty="0"/>
              <a:t>because </a:t>
            </a:r>
            <a:r>
              <a:rPr lang="en-US" dirty="0" smtClean="0"/>
              <a:t>their emotional </a:t>
            </a:r>
            <a:r>
              <a:rPr lang="en-US" dirty="0"/>
              <a:t>reaction to these first physical changes has </a:t>
            </a:r>
            <a:r>
              <a:rPr lang="en-US" b="1" dirty="0" smtClean="0"/>
              <a:t>diagnostic value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Treatment </a:t>
            </a:r>
            <a:r>
              <a:rPr lang="en-US" dirty="0"/>
              <a:t>in early puberty risks </a:t>
            </a:r>
            <a:r>
              <a:rPr lang="en-US" dirty="0" smtClean="0">
                <a:solidFill>
                  <a:srgbClr val="FF0000"/>
                </a:solidFill>
              </a:rPr>
              <a:t>limited growth </a:t>
            </a:r>
            <a:r>
              <a:rPr lang="en-US" dirty="0">
                <a:solidFill>
                  <a:srgbClr val="FF0000"/>
                </a:solidFill>
              </a:rPr>
              <a:t>of the penis and scrotum</a:t>
            </a:r>
            <a:r>
              <a:rPr lang="en-US" dirty="0"/>
              <a:t> that may make the </a:t>
            </a:r>
            <a:r>
              <a:rPr lang="en-US" dirty="0" smtClean="0"/>
              <a:t>surgical creation </a:t>
            </a:r>
            <a:r>
              <a:rPr lang="en-US" dirty="0"/>
              <a:t>of a vagina from scrotal tissue more difficult.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73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40" y="272584"/>
            <a:ext cx="5288744" cy="41593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800" y="2352237"/>
            <a:ext cx="5285690" cy="4346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6924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472C4"/>
                </a:solidFill>
              </a:rPr>
              <a:t>2.0 Treatment of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Careful documentation of hallmarks of pubertal </a:t>
            </a:r>
            <a:r>
              <a:rPr lang="en-US" dirty="0" smtClean="0"/>
              <a:t>development will </a:t>
            </a:r>
            <a:r>
              <a:rPr lang="en-US" dirty="0"/>
              <a:t>ensure </a:t>
            </a:r>
            <a:r>
              <a:rPr lang="en-US" b="1" dirty="0"/>
              <a:t>precise timing of initiation of </a:t>
            </a:r>
            <a:r>
              <a:rPr lang="en-US" b="1" dirty="0" smtClean="0"/>
              <a:t>pubertal suppression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Irreversible</a:t>
            </a:r>
            <a:r>
              <a:rPr lang="en-US" dirty="0"/>
              <a:t> and, for transsexual adolescents, </a:t>
            </a:r>
            <a:r>
              <a:rPr lang="en-US" b="1" dirty="0" smtClean="0"/>
              <a:t>undesirable sex </a:t>
            </a:r>
            <a:r>
              <a:rPr lang="en-US" b="1" dirty="0"/>
              <a:t>characteristics </a:t>
            </a:r>
            <a:endParaRPr lang="en-US" b="1" dirty="0" smtClean="0"/>
          </a:p>
          <a:p>
            <a:pPr lvl="1"/>
            <a:r>
              <a:rPr lang="en-US" dirty="0" smtClean="0"/>
              <a:t>in </a:t>
            </a:r>
            <a:r>
              <a:rPr lang="en-US" dirty="0">
                <a:solidFill>
                  <a:srgbClr val="FF0000"/>
                </a:solidFill>
              </a:rPr>
              <a:t>female</a:t>
            </a:r>
            <a:r>
              <a:rPr lang="en-US" dirty="0"/>
              <a:t> puberty are </a:t>
            </a:r>
            <a:endParaRPr lang="en-US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large breasts and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short </a:t>
            </a:r>
            <a:r>
              <a:rPr lang="en-US" dirty="0"/>
              <a:t>stature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male</a:t>
            </a:r>
            <a:r>
              <a:rPr lang="en-US" dirty="0"/>
              <a:t> puberty are </a:t>
            </a:r>
            <a:endParaRPr lang="en-US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Adam’s apple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low voice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male </a:t>
            </a:r>
            <a:r>
              <a:rPr lang="en-US" dirty="0"/>
              <a:t>bone configuration such as large jaws, </a:t>
            </a:r>
            <a:r>
              <a:rPr lang="en-US" dirty="0" smtClean="0"/>
              <a:t>big feet</a:t>
            </a:r>
            <a:r>
              <a:rPr lang="en-US" dirty="0"/>
              <a:t>, and hands; tall </a:t>
            </a:r>
            <a:r>
              <a:rPr lang="en-US" dirty="0" smtClean="0"/>
              <a:t>stature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and </a:t>
            </a:r>
            <a:r>
              <a:rPr lang="en-US" dirty="0"/>
              <a:t>male hair pattern on </a:t>
            </a:r>
            <a:r>
              <a:rPr lang="en-US" dirty="0" smtClean="0"/>
              <a:t>the face </a:t>
            </a:r>
            <a:r>
              <a:rPr lang="en-US" dirty="0"/>
              <a:t>and extremities.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80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472C4"/>
                </a:solidFill>
              </a:rPr>
              <a:t>2.0 Treatment of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2"/>
                </a:solidFill>
              </a:rPr>
              <a:t>2.3</a:t>
            </a:r>
            <a:r>
              <a:rPr lang="en-US" dirty="0"/>
              <a:t> </a:t>
            </a:r>
            <a:r>
              <a:rPr lang="en-US" dirty="0" smtClean="0"/>
              <a:t>We </a:t>
            </a:r>
            <a:r>
              <a:rPr lang="en-US" dirty="0">
                <a:solidFill>
                  <a:schemeClr val="accent2"/>
                </a:solidFill>
              </a:rPr>
              <a:t>recommend</a:t>
            </a:r>
            <a:r>
              <a:rPr lang="en-US" dirty="0"/>
              <a:t> that </a:t>
            </a:r>
            <a:r>
              <a:rPr lang="en-US" dirty="0" err="1">
                <a:solidFill>
                  <a:srgbClr val="FF0000"/>
                </a:solidFill>
              </a:rPr>
              <a:t>GnRH</a:t>
            </a:r>
            <a:r>
              <a:rPr lang="en-US" dirty="0">
                <a:solidFill>
                  <a:srgbClr val="FF0000"/>
                </a:solidFill>
              </a:rPr>
              <a:t> analogs </a:t>
            </a:r>
            <a:r>
              <a:rPr lang="en-US" dirty="0"/>
              <a:t>be used to </a:t>
            </a:r>
            <a:r>
              <a:rPr lang="en-US" dirty="0" smtClean="0"/>
              <a:t>achieve suppression </a:t>
            </a:r>
            <a:r>
              <a:rPr lang="en-US" dirty="0"/>
              <a:t>of pubertal hormones</a:t>
            </a:r>
            <a:r>
              <a:rPr lang="en-US" dirty="0" smtClean="0"/>
              <a:t>.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(1 </a:t>
            </a:r>
            <a:r>
              <a:rPr lang="en-US" sz="2700" dirty="0">
                <a:solidFill>
                  <a:prstClr val="black"/>
                </a:solidFill>
                <a:latin typeface="Wingdings 2" pitchFamily="18" charset="2"/>
                <a:ea typeface="Segoe UI Symbol" pitchFamily="34" charset="0"/>
              </a:rPr>
              <a:t>UU</a:t>
            </a:r>
            <a:r>
              <a:rPr lang="en-US" sz="2700" dirty="0">
                <a:solidFill>
                  <a:prstClr val="black"/>
                </a:solidFill>
              </a:rPr>
              <a:t>OO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en-US" dirty="0" smtClean="0">
              <a:solidFill>
                <a:prstClr val="black"/>
              </a:solidFill>
            </a:endParaRPr>
          </a:p>
          <a:p>
            <a:pPr lvl="1"/>
            <a:r>
              <a:rPr lang="en-US" dirty="0"/>
              <a:t>Suppression of pubertal development and gonadal </a:t>
            </a:r>
            <a:r>
              <a:rPr lang="en-US" dirty="0" smtClean="0"/>
              <a:t>function is </a:t>
            </a:r>
            <a:r>
              <a:rPr lang="en-US" dirty="0"/>
              <a:t>accomplished </a:t>
            </a:r>
            <a:r>
              <a:rPr lang="en-US" b="1" dirty="0"/>
              <a:t>most effectively </a:t>
            </a:r>
            <a:r>
              <a:rPr lang="en-US" dirty="0"/>
              <a:t>by gonadotropin </a:t>
            </a:r>
            <a:r>
              <a:rPr lang="en-US" dirty="0" smtClean="0"/>
              <a:t>suppression with </a:t>
            </a:r>
            <a:r>
              <a:rPr lang="en-US" dirty="0" err="1">
                <a:solidFill>
                  <a:srgbClr val="FF0000"/>
                </a:solidFill>
              </a:rPr>
              <a:t>GnRH</a:t>
            </a:r>
            <a:r>
              <a:rPr lang="en-US" dirty="0">
                <a:solidFill>
                  <a:srgbClr val="FF0000"/>
                </a:solidFill>
              </a:rPr>
              <a:t> analogs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antagonists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Analogs</a:t>
            </a:r>
            <a:r>
              <a:rPr lang="en-US" dirty="0" smtClean="0"/>
              <a:t> suppress gonadotropins </a:t>
            </a:r>
            <a:r>
              <a:rPr lang="en-US" dirty="0"/>
              <a:t>after a </a:t>
            </a:r>
            <a:r>
              <a:rPr lang="en-US" b="1" dirty="0"/>
              <a:t>short period of stimulation</a:t>
            </a:r>
            <a:r>
              <a:rPr lang="en-US" dirty="0" smtClean="0"/>
              <a:t>, whereas </a:t>
            </a:r>
            <a:r>
              <a:rPr lang="en-US" dirty="0">
                <a:solidFill>
                  <a:schemeClr val="accent5"/>
                </a:solidFill>
              </a:rPr>
              <a:t>antagonists</a:t>
            </a:r>
            <a:r>
              <a:rPr lang="en-US" dirty="0"/>
              <a:t> </a:t>
            </a:r>
            <a:r>
              <a:rPr lang="en-US" b="1" dirty="0"/>
              <a:t>immediately</a:t>
            </a:r>
            <a:r>
              <a:rPr lang="en-US" dirty="0"/>
              <a:t> suppress pituitary </a:t>
            </a:r>
            <a:r>
              <a:rPr lang="en-US" dirty="0" smtClean="0"/>
              <a:t>secretion.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Because </a:t>
            </a:r>
            <a:r>
              <a:rPr lang="en-US" u="sng" dirty="0"/>
              <a:t>no long-acting antagonists </a:t>
            </a:r>
            <a:r>
              <a:rPr lang="en-US" dirty="0"/>
              <a:t>are </a:t>
            </a:r>
            <a:r>
              <a:rPr lang="en-US" dirty="0" smtClean="0"/>
              <a:t>available for </a:t>
            </a:r>
            <a:r>
              <a:rPr lang="en-US" dirty="0"/>
              <a:t>use as pharmacotherapy, </a:t>
            </a:r>
            <a:r>
              <a:rPr lang="en-US" b="1" dirty="0"/>
              <a:t>long-acting analogs </a:t>
            </a:r>
            <a:r>
              <a:rPr lang="en-US" dirty="0"/>
              <a:t>are </a:t>
            </a:r>
            <a:r>
              <a:rPr lang="en-US" dirty="0" smtClean="0"/>
              <a:t>the currently </a:t>
            </a:r>
            <a:r>
              <a:rPr lang="en-US" dirty="0"/>
              <a:t>preferred treatment option.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472C4"/>
                </a:solidFill>
              </a:rPr>
              <a:t>2.0 Treatment of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During treatment with the </a:t>
            </a:r>
            <a:r>
              <a:rPr lang="en-US" dirty="0" err="1"/>
              <a:t>GnRH</a:t>
            </a:r>
            <a:r>
              <a:rPr lang="en-US" dirty="0"/>
              <a:t> analogs, </a:t>
            </a:r>
            <a:r>
              <a:rPr lang="en-US" b="1" dirty="0"/>
              <a:t>slight </a:t>
            </a:r>
            <a:r>
              <a:rPr lang="en-US" b="1" dirty="0" smtClean="0"/>
              <a:t>development</a:t>
            </a:r>
            <a:r>
              <a:rPr lang="en-US" dirty="0" smtClean="0"/>
              <a:t> of </a:t>
            </a:r>
            <a:r>
              <a:rPr lang="en-US" dirty="0"/>
              <a:t>sex characteristics </a:t>
            </a:r>
            <a:r>
              <a:rPr lang="en-US" dirty="0">
                <a:solidFill>
                  <a:schemeClr val="accent5"/>
                </a:solidFill>
              </a:rPr>
              <a:t>will regress </a:t>
            </a:r>
            <a:r>
              <a:rPr lang="en-US" dirty="0"/>
              <a:t>and, in a </a:t>
            </a:r>
            <a:r>
              <a:rPr lang="en-US" b="1" dirty="0" smtClean="0"/>
              <a:t>later phase </a:t>
            </a:r>
            <a:r>
              <a:rPr lang="en-US" dirty="0"/>
              <a:t>of pubertal development, </a:t>
            </a:r>
            <a:r>
              <a:rPr lang="en-US" dirty="0">
                <a:solidFill>
                  <a:schemeClr val="accent5"/>
                </a:solidFill>
              </a:rPr>
              <a:t>will be halted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b="1" dirty="0"/>
              <a:t>girls</a:t>
            </a:r>
            <a:r>
              <a:rPr lang="en-US" dirty="0" smtClean="0"/>
              <a:t>, breast </a:t>
            </a:r>
            <a:r>
              <a:rPr lang="en-US" dirty="0"/>
              <a:t>development will become atrophic, and menses </a:t>
            </a:r>
            <a:r>
              <a:rPr lang="en-US" dirty="0" smtClean="0"/>
              <a:t>will stop</a:t>
            </a:r>
            <a:r>
              <a:rPr lang="en-US" dirty="0"/>
              <a:t>; </a:t>
            </a:r>
            <a:r>
              <a:rPr lang="en-US" dirty="0" smtClean="0"/>
              <a:t>in </a:t>
            </a:r>
            <a:r>
              <a:rPr lang="en-US" b="1" dirty="0"/>
              <a:t>boys</a:t>
            </a:r>
            <a:r>
              <a:rPr lang="en-US" dirty="0"/>
              <a:t>, </a:t>
            </a:r>
            <a:r>
              <a:rPr lang="en-US" dirty="0" err="1"/>
              <a:t>virilization</a:t>
            </a:r>
            <a:r>
              <a:rPr lang="en-US" dirty="0"/>
              <a:t> will stop, and testicular </a:t>
            </a:r>
            <a:r>
              <a:rPr lang="en-US" dirty="0" smtClean="0"/>
              <a:t>volume will decrease.</a:t>
            </a:r>
          </a:p>
          <a:p>
            <a:endParaRPr lang="en-US" dirty="0"/>
          </a:p>
          <a:p>
            <a:r>
              <a:rPr lang="en-US" dirty="0"/>
              <a:t>An </a:t>
            </a:r>
            <a:r>
              <a:rPr lang="en-US" dirty="0">
                <a:solidFill>
                  <a:schemeClr val="accent5"/>
                </a:solidFill>
              </a:rPr>
              <a:t>advantage</a:t>
            </a:r>
            <a:r>
              <a:rPr lang="en-US" dirty="0"/>
              <a:t> of using </a:t>
            </a:r>
            <a:r>
              <a:rPr lang="en-US" dirty="0" err="1"/>
              <a:t>GnRH</a:t>
            </a:r>
            <a:r>
              <a:rPr lang="en-US" dirty="0"/>
              <a:t> analogs is the </a:t>
            </a:r>
            <a:r>
              <a:rPr lang="en-US" b="1" dirty="0" smtClean="0"/>
              <a:t>reversibility of </a:t>
            </a:r>
            <a:r>
              <a:rPr lang="en-US" b="1" dirty="0"/>
              <a:t>the intervention</a:t>
            </a:r>
            <a:r>
              <a:rPr lang="en-US" dirty="0"/>
              <a:t>. If, after extensive exploring of his/her reassignment wish, the applicant no longer desires </a:t>
            </a:r>
            <a:r>
              <a:rPr lang="en-US" dirty="0" smtClean="0"/>
              <a:t>sex reassignment</a:t>
            </a:r>
            <a:r>
              <a:rPr lang="en-US" dirty="0"/>
              <a:t>, </a:t>
            </a:r>
            <a:r>
              <a:rPr lang="en-US" u="sng" dirty="0"/>
              <a:t>pubertal suppression can be discontinued</a:t>
            </a:r>
            <a:r>
              <a:rPr lang="en-US" dirty="0" smtClean="0"/>
              <a:t>. Spontaneous </a:t>
            </a:r>
            <a:r>
              <a:rPr lang="en-US" dirty="0"/>
              <a:t>pubertal development will resume immediately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20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(These </a:t>
            </a:r>
            <a:r>
              <a:rPr lang="en-US" dirty="0"/>
              <a:t>are cultural and descriptive terms, not diagnostic terms</a:t>
            </a:r>
            <a:r>
              <a:rPr lang="en-US" dirty="0" smtClean="0"/>
              <a:t>.)</a:t>
            </a:r>
          </a:p>
          <a:p>
            <a:r>
              <a:rPr lang="en-US" b="1" dirty="0">
                <a:solidFill>
                  <a:schemeClr val="accent5"/>
                </a:solidFill>
              </a:rPr>
              <a:t>Natal or birth-assigned sex </a:t>
            </a:r>
            <a:r>
              <a:rPr lang="en-US" dirty="0"/>
              <a:t>– Typically assigned according to external genitalia </a:t>
            </a:r>
            <a:r>
              <a:rPr lang="en-US" dirty="0" smtClean="0"/>
              <a:t>or chromosomes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5"/>
                </a:solidFill>
              </a:rPr>
              <a:t>Gender identity </a:t>
            </a:r>
            <a:r>
              <a:rPr lang="en-US" dirty="0"/>
              <a:t>– An individual's </a:t>
            </a:r>
            <a:r>
              <a:rPr lang="en-US" b="1" dirty="0"/>
              <a:t>innate sense </a:t>
            </a:r>
            <a:r>
              <a:rPr lang="en-US" dirty="0"/>
              <a:t>of feeling male, female, neither, or </a:t>
            </a:r>
            <a:r>
              <a:rPr lang="en-US" dirty="0" smtClean="0"/>
              <a:t>some combination </a:t>
            </a:r>
            <a:r>
              <a:rPr lang="en-US" dirty="0"/>
              <a:t>of both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>
                <a:solidFill>
                  <a:schemeClr val="accent5"/>
                </a:solidFill>
              </a:rPr>
              <a:t>Gender expression </a:t>
            </a:r>
            <a:r>
              <a:rPr lang="en-US" dirty="0"/>
              <a:t>– How gender is presented to the outside world (</a:t>
            </a:r>
            <a:r>
              <a:rPr lang="en-US" dirty="0" err="1"/>
              <a:t>eg</a:t>
            </a:r>
            <a:r>
              <a:rPr lang="en-US" dirty="0"/>
              <a:t>, feminine</a:t>
            </a:r>
            <a:r>
              <a:rPr lang="en-US" dirty="0" smtClean="0"/>
              <a:t>, masculine</a:t>
            </a:r>
            <a:r>
              <a:rPr lang="en-US" dirty="0"/>
              <a:t>, androgynous); gender expression does not necessarily correlate with </a:t>
            </a:r>
            <a:r>
              <a:rPr lang="en-US" dirty="0" smtClean="0"/>
              <a:t>birth-assigned sex </a:t>
            </a:r>
            <a:r>
              <a:rPr lang="en-US" dirty="0"/>
              <a:t>or gender identity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chemeClr val="accent5"/>
                </a:solidFill>
              </a:rPr>
              <a:t>Gender role </a:t>
            </a:r>
            <a:r>
              <a:rPr lang="en-US" dirty="0" smtClean="0"/>
              <a:t>-- is </a:t>
            </a:r>
            <a:r>
              <a:rPr lang="en-US" dirty="0"/>
              <a:t>used to refer to </a:t>
            </a:r>
            <a:r>
              <a:rPr lang="en-US" b="1" dirty="0"/>
              <a:t>behaviors</a:t>
            </a:r>
            <a:r>
              <a:rPr lang="en-US" dirty="0"/>
              <a:t>, </a:t>
            </a:r>
            <a:r>
              <a:rPr lang="en-US" b="1" dirty="0"/>
              <a:t>attitudes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b="1" dirty="0" smtClean="0"/>
              <a:t>personality</a:t>
            </a:r>
            <a:r>
              <a:rPr lang="en-US" dirty="0" smtClean="0"/>
              <a:t> </a:t>
            </a:r>
            <a:r>
              <a:rPr lang="en-US" b="1" dirty="0"/>
              <a:t>traits</a:t>
            </a:r>
            <a:r>
              <a:rPr lang="en-US" dirty="0"/>
              <a:t> that a society, in a given culture </a:t>
            </a:r>
            <a:r>
              <a:rPr lang="en-US" dirty="0" smtClean="0"/>
              <a:t>and historical </a:t>
            </a:r>
            <a:r>
              <a:rPr lang="en-US" dirty="0"/>
              <a:t>period, designates as masculine or feminine, that is</a:t>
            </a:r>
            <a:r>
              <a:rPr lang="en-US" dirty="0" smtClean="0"/>
              <a:t>, more </a:t>
            </a:r>
            <a:r>
              <a:rPr lang="en-US" dirty="0"/>
              <a:t>appropriate to, or typical of, the </a:t>
            </a:r>
            <a:r>
              <a:rPr lang="en-US" u="sng" dirty="0"/>
              <a:t>social role as men </a:t>
            </a:r>
            <a:r>
              <a:rPr lang="en-US" u="sng" dirty="0" smtClean="0"/>
              <a:t>or as </a:t>
            </a:r>
            <a:r>
              <a:rPr lang="en-US" u="sng" dirty="0"/>
              <a:t>women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472C4"/>
                </a:solidFill>
              </a:rPr>
              <a:t>2.0 Treatment of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GnRH</a:t>
            </a:r>
            <a:r>
              <a:rPr lang="en-US" dirty="0"/>
              <a:t> analogs are </a:t>
            </a:r>
            <a:r>
              <a:rPr lang="en-US" b="1" dirty="0"/>
              <a:t>expensive</a:t>
            </a:r>
            <a:r>
              <a:rPr lang="en-US" dirty="0"/>
              <a:t> and not always </a:t>
            </a:r>
            <a:r>
              <a:rPr lang="en-US" dirty="0" smtClean="0"/>
              <a:t>reimbursed by </a:t>
            </a:r>
            <a:r>
              <a:rPr lang="en-US" dirty="0"/>
              <a:t>insurance companies.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/>
              <a:t>there is no </a:t>
            </a:r>
            <a:r>
              <a:rPr lang="en-US" dirty="0" smtClean="0"/>
              <a:t>clinical experience </a:t>
            </a:r>
            <a:r>
              <a:rPr lang="en-US" dirty="0"/>
              <a:t>in this population, </a:t>
            </a:r>
            <a:r>
              <a:rPr lang="en-US" b="1" dirty="0"/>
              <a:t>financial </a:t>
            </a:r>
            <a:r>
              <a:rPr lang="en-US" b="1" dirty="0" smtClean="0"/>
              <a:t>considerations </a:t>
            </a:r>
            <a:r>
              <a:rPr lang="en-US" dirty="0" smtClean="0"/>
              <a:t>may </a:t>
            </a:r>
            <a:r>
              <a:rPr lang="en-US" dirty="0"/>
              <a:t>require treatment with </a:t>
            </a:r>
            <a:r>
              <a:rPr lang="en-US" b="1" dirty="0" err="1">
                <a:solidFill>
                  <a:srgbClr val="FF0000"/>
                </a:solidFill>
              </a:rPr>
              <a:t>progestins</a:t>
            </a:r>
            <a:r>
              <a:rPr lang="en-US" dirty="0"/>
              <a:t> as a </a:t>
            </a:r>
            <a:r>
              <a:rPr lang="en-US" b="1" dirty="0"/>
              <a:t>less </a:t>
            </a:r>
            <a:r>
              <a:rPr lang="en-US" b="1" dirty="0" smtClean="0"/>
              <a:t>effective alternative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>
                <a:solidFill>
                  <a:schemeClr val="accent5"/>
                </a:solidFill>
              </a:rPr>
              <a:t>suppress gonadotropin secretion </a:t>
            </a:r>
            <a:r>
              <a:rPr lang="en-US" dirty="0"/>
              <a:t>and </a:t>
            </a:r>
            <a:r>
              <a:rPr lang="en-US" dirty="0" smtClean="0"/>
              <a:t>exert a </a:t>
            </a:r>
            <a:r>
              <a:rPr lang="en-US" dirty="0">
                <a:solidFill>
                  <a:schemeClr val="accent5"/>
                </a:solidFill>
              </a:rPr>
              <a:t>mild peripheral antiandrogen </a:t>
            </a:r>
            <a:r>
              <a:rPr lang="en-US" dirty="0"/>
              <a:t>effect in </a:t>
            </a:r>
            <a:r>
              <a:rPr lang="en-US" b="1" dirty="0"/>
              <a:t>boys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FF0000"/>
                </a:solidFill>
              </a:rPr>
              <a:t>Depomedroxyprogesterone</a:t>
            </a:r>
            <a:r>
              <a:rPr lang="en-US" dirty="0" smtClean="0"/>
              <a:t> will </a:t>
            </a:r>
            <a:r>
              <a:rPr lang="en-US" dirty="0">
                <a:solidFill>
                  <a:schemeClr val="accent5"/>
                </a:solidFill>
              </a:rPr>
              <a:t>suppress ovulation and </a:t>
            </a:r>
            <a:r>
              <a:rPr lang="en-US" dirty="0" smtClean="0">
                <a:solidFill>
                  <a:schemeClr val="accent5"/>
                </a:solidFill>
              </a:rPr>
              <a:t>progesterone production </a:t>
            </a:r>
            <a:r>
              <a:rPr lang="en-US" dirty="0"/>
              <a:t>for </a:t>
            </a:r>
            <a:r>
              <a:rPr lang="en-US" u="sng" dirty="0"/>
              <a:t>long periods of time</a:t>
            </a:r>
            <a:r>
              <a:rPr lang="en-US" dirty="0"/>
              <a:t>, </a:t>
            </a:r>
            <a:r>
              <a:rPr lang="en-US" dirty="0" smtClean="0"/>
              <a:t>although residual </a:t>
            </a:r>
            <a:r>
              <a:rPr lang="en-US" dirty="0"/>
              <a:t>estrogen levels vary.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21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472C4"/>
                </a:solidFill>
              </a:rPr>
              <a:t>2.0 Treatment of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</a:t>
            </a:r>
            <a:r>
              <a:rPr lang="en-US" b="1" dirty="0"/>
              <a:t>high doses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progestins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b="1" dirty="0" smtClean="0"/>
              <a:t>relatively </a:t>
            </a:r>
            <a:r>
              <a:rPr lang="en-US" b="1" dirty="0"/>
              <a:t>effective </a:t>
            </a:r>
            <a:r>
              <a:rPr lang="en-US" dirty="0"/>
              <a:t>in suppression of </a:t>
            </a:r>
            <a:r>
              <a:rPr lang="en-US" dirty="0">
                <a:solidFill>
                  <a:schemeClr val="accent5"/>
                </a:solidFill>
              </a:rPr>
              <a:t>menstrual cycling </a:t>
            </a:r>
            <a:r>
              <a:rPr lang="en-US" dirty="0" smtClean="0"/>
              <a:t>in girls </a:t>
            </a:r>
            <a:r>
              <a:rPr lang="en-US" dirty="0"/>
              <a:t>and women and </a:t>
            </a:r>
            <a:r>
              <a:rPr lang="en-US" dirty="0">
                <a:solidFill>
                  <a:schemeClr val="accent5"/>
                </a:solidFill>
              </a:rPr>
              <a:t>androgen levels </a:t>
            </a:r>
            <a:r>
              <a:rPr lang="en-US" dirty="0"/>
              <a:t>in boys and men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However, at these doses, </a:t>
            </a:r>
            <a:r>
              <a:rPr lang="en-US" b="1" dirty="0"/>
              <a:t>side effects </a:t>
            </a:r>
            <a:r>
              <a:rPr lang="en-US" dirty="0"/>
              <a:t>such as </a:t>
            </a:r>
            <a:r>
              <a:rPr lang="en-US" u="sng" dirty="0" smtClean="0"/>
              <a:t>suppression of </a:t>
            </a:r>
            <a:r>
              <a:rPr lang="en-US" u="sng" dirty="0"/>
              <a:t>adrenal function </a:t>
            </a:r>
            <a:r>
              <a:rPr lang="en-US" dirty="0"/>
              <a:t>and </a:t>
            </a:r>
            <a:r>
              <a:rPr lang="en-US" u="sng" dirty="0"/>
              <a:t>suppression of bone growth</a:t>
            </a:r>
            <a:r>
              <a:rPr lang="en-US" dirty="0"/>
              <a:t> </a:t>
            </a:r>
            <a:r>
              <a:rPr lang="en-US" dirty="0" smtClean="0"/>
              <a:t>may occur.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Antiestrogens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b="1" dirty="0"/>
              <a:t>girls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antiandrogens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b="1" dirty="0" smtClean="0"/>
              <a:t>boys</a:t>
            </a:r>
            <a:r>
              <a:rPr lang="en-US" dirty="0" smtClean="0"/>
              <a:t> </a:t>
            </a:r>
            <a:r>
              <a:rPr lang="en-US" dirty="0"/>
              <a:t>can be used to </a:t>
            </a:r>
            <a:r>
              <a:rPr lang="en-US" u="sng" dirty="0"/>
              <a:t>delay the progression of </a:t>
            </a:r>
            <a:r>
              <a:rPr lang="en-US" u="sng" dirty="0" smtClean="0"/>
              <a:t>puberty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Their </a:t>
            </a:r>
            <a:r>
              <a:rPr lang="en-US" b="1" dirty="0"/>
              <a:t>efficacy</a:t>
            </a:r>
            <a:r>
              <a:rPr lang="en-US" dirty="0"/>
              <a:t>, however, is </a:t>
            </a:r>
            <a:r>
              <a:rPr lang="en-US" u="sng" dirty="0"/>
              <a:t>far less </a:t>
            </a:r>
            <a:r>
              <a:rPr lang="en-US" dirty="0"/>
              <a:t>than that of </a:t>
            </a:r>
            <a:r>
              <a:rPr lang="en-US" dirty="0" smtClean="0"/>
              <a:t>the </a:t>
            </a:r>
            <a:r>
              <a:rPr lang="en-US" dirty="0" err="1" smtClean="0"/>
              <a:t>GnRH</a:t>
            </a:r>
            <a:r>
              <a:rPr lang="en-US" dirty="0" smtClean="0"/>
              <a:t> </a:t>
            </a:r>
            <a:r>
              <a:rPr lang="en-US" dirty="0"/>
              <a:t>analogs.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155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472C4"/>
                </a:solidFill>
              </a:rPr>
              <a:t>2.0 Treatment of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During </a:t>
            </a:r>
            <a:r>
              <a:rPr lang="en-US" dirty="0"/>
              <a:t>treatment, adolescents should be </a:t>
            </a:r>
            <a:r>
              <a:rPr lang="en-US" dirty="0" smtClean="0"/>
              <a:t> </a:t>
            </a:r>
            <a:r>
              <a:rPr lang="en-US" i="1" dirty="0" smtClean="0"/>
              <a:t>monitored</a:t>
            </a:r>
            <a:r>
              <a:rPr lang="en-US" dirty="0" smtClean="0"/>
              <a:t> for </a:t>
            </a:r>
            <a:r>
              <a:rPr lang="en-US" u="sng" dirty="0" smtClean="0"/>
              <a:t>negative </a:t>
            </a:r>
            <a:r>
              <a:rPr lang="en-US" u="sng" dirty="0"/>
              <a:t>effects of delaying puberty</a:t>
            </a:r>
            <a:r>
              <a:rPr lang="en-US" dirty="0"/>
              <a:t>, including a </a:t>
            </a:r>
            <a:r>
              <a:rPr lang="en-US" b="1" dirty="0" smtClean="0"/>
              <a:t>halted growth </a:t>
            </a:r>
            <a:r>
              <a:rPr lang="en-US" b="1" dirty="0"/>
              <a:t>spurt </a:t>
            </a:r>
            <a:r>
              <a:rPr lang="en-US" dirty="0"/>
              <a:t>and </a:t>
            </a:r>
            <a:r>
              <a:rPr lang="en-US" b="1" dirty="0"/>
              <a:t>impaired bone accretion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85" y="3441288"/>
            <a:ext cx="6420952" cy="2998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3897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472C4"/>
                </a:solidFill>
              </a:rPr>
              <a:t>2.0 Treatment of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2"/>
                </a:solidFill>
              </a:rPr>
              <a:t>2.4</a:t>
            </a:r>
            <a:r>
              <a:rPr lang="en-US" dirty="0" smtClean="0"/>
              <a:t> We </a:t>
            </a:r>
            <a:r>
              <a:rPr lang="en-US" dirty="0" smtClean="0">
                <a:solidFill>
                  <a:schemeClr val="accent2"/>
                </a:solidFill>
              </a:rPr>
              <a:t>suggest</a:t>
            </a:r>
            <a:r>
              <a:rPr lang="en-US" dirty="0" smtClean="0"/>
              <a:t> </a:t>
            </a:r>
            <a:r>
              <a:rPr lang="en-US" dirty="0"/>
              <a:t>that </a:t>
            </a:r>
            <a:r>
              <a:rPr lang="en-US" b="1" dirty="0"/>
              <a:t>pubertal development of the desired, </a:t>
            </a:r>
            <a:r>
              <a:rPr lang="en-US" b="1" dirty="0" smtClean="0"/>
              <a:t>opposite sex</a:t>
            </a:r>
            <a:r>
              <a:rPr lang="en-US" dirty="0" smtClean="0"/>
              <a:t> </a:t>
            </a:r>
            <a:r>
              <a:rPr lang="en-US" dirty="0"/>
              <a:t>be </a:t>
            </a:r>
            <a:r>
              <a:rPr lang="en-US" dirty="0">
                <a:solidFill>
                  <a:schemeClr val="accent5"/>
                </a:solidFill>
              </a:rPr>
              <a:t>initiated at the age </a:t>
            </a:r>
            <a:r>
              <a:rPr lang="en-US" dirty="0" smtClean="0">
                <a:solidFill>
                  <a:schemeClr val="accent5"/>
                </a:solidFill>
              </a:rPr>
              <a:t>of </a:t>
            </a:r>
            <a:r>
              <a:rPr lang="en-US" b="1" dirty="0" smtClean="0">
                <a:solidFill>
                  <a:schemeClr val="accent5"/>
                </a:solidFill>
              </a:rPr>
              <a:t>16yr</a:t>
            </a:r>
            <a:r>
              <a:rPr lang="en-US" dirty="0"/>
              <a:t>, using a </a:t>
            </a:r>
            <a:r>
              <a:rPr lang="en-US" u="sng" dirty="0"/>
              <a:t>gradually </a:t>
            </a:r>
            <a:r>
              <a:rPr lang="en-US" u="sng" dirty="0" smtClean="0"/>
              <a:t>increasing dose </a:t>
            </a:r>
            <a:r>
              <a:rPr lang="en-US" dirty="0"/>
              <a:t>schedule of cross-sex steroids. </a:t>
            </a:r>
            <a:r>
              <a:rPr lang="en-US" dirty="0" smtClean="0">
                <a:solidFill>
                  <a:prstClr val="black"/>
                </a:solidFill>
              </a:rPr>
              <a:t>(2 </a:t>
            </a:r>
            <a:r>
              <a:rPr lang="en-US" sz="2700" dirty="0">
                <a:solidFill>
                  <a:prstClr val="black"/>
                </a:solidFill>
                <a:latin typeface="Wingdings 2" pitchFamily="18" charset="2"/>
                <a:ea typeface="Segoe UI Symbol" pitchFamily="34" charset="0"/>
              </a:rPr>
              <a:t>U</a:t>
            </a:r>
            <a:r>
              <a:rPr lang="en-US" sz="2700" dirty="0">
                <a:solidFill>
                  <a:prstClr val="black"/>
                </a:solidFill>
              </a:rPr>
              <a:t>OOO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  <a:p>
            <a:endParaRPr lang="en-US" dirty="0" smtClean="0"/>
          </a:p>
          <a:p>
            <a:pPr lvl="1"/>
            <a:r>
              <a:rPr lang="en-US" dirty="0"/>
              <a:t>In many countries, 16-yr-olds are </a:t>
            </a:r>
            <a:r>
              <a:rPr lang="en-US" b="1" dirty="0"/>
              <a:t>legal</a:t>
            </a:r>
            <a:r>
              <a:rPr lang="en-US" dirty="0"/>
              <a:t> adults with </a:t>
            </a:r>
            <a:r>
              <a:rPr lang="en-US" dirty="0" smtClean="0"/>
              <a:t>regard to </a:t>
            </a:r>
            <a:r>
              <a:rPr lang="en-US" b="1" dirty="0"/>
              <a:t>medical decision making</a:t>
            </a:r>
            <a:r>
              <a:rPr lang="en-US" dirty="0"/>
              <a:t>. This is probably because</a:t>
            </a:r>
            <a:r>
              <a:rPr lang="en-US" dirty="0" smtClean="0"/>
              <a:t>, at </a:t>
            </a:r>
            <a:r>
              <a:rPr lang="en-US" dirty="0"/>
              <a:t>this age, most adolescents are able to make </a:t>
            </a:r>
            <a:r>
              <a:rPr lang="en-US" b="1" dirty="0" smtClean="0"/>
              <a:t>complex cognitive </a:t>
            </a:r>
            <a:r>
              <a:rPr lang="en-US" b="1" dirty="0"/>
              <a:t>decisions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57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472C4"/>
                </a:solidFill>
              </a:rPr>
              <a:t>2.0 Treatment of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/>
              <a:t>For the induction </a:t>
            </a:r>
            <a:r>
              <a:rPr lang="en-US" dirty="0"/>
              <a:t>of puberty, we use a </a:t>
            </a:r>
            <a:r>
              <a:rPr lang="en-US" b="1" dirty="0"/>
              <a:t>similar </a:t>
            </a:r>
            <a:r>
              <a:rPr lang="en-US" b="1" dirty="0" smtClean="0"/>
              <a:t>dose </a:t>
            </a:r>
            <a:r>
              <a:rPr lang="en-US" dirty="0" smtClean="0"/>
              <a:t>scheme </a:t>
            </a:r>
            <a:r>
              <a:rPr lang="en-US" dirty="0"/>
              <a:t>of induction of puberty in these </a:t>
            </a:r>
            <a:r>
              <a:rPr lang="en-US" dirty="0" err="1" smtClean="0"/>
              <a:t>hypogonadal</a:t>
            </a:r>
            <a:r>
              <a:rPr lang="en-US" dirty="0" smtClean="0"/>
              <a:t> transsexual </a:t>
            </a:r>
            <a:r>
              <a:rPr lang="en-US" dirty="0"/>
              <a:t>adolescents </a:t>
            </a:r>
            <a:r>
              <a:rPr lang="en-US" dirty="0">
                <a:solidFill>
                  <a:schemeClr val="accent5"/>
                </a:solidFill>
              </a:rPr>
              <a:t>as in other </a:t>
            </a:r>
            <a:r>
              <a:rPr lang="en-US" dirty="0" err="1">
                <a:solidFill>
                  <a:schemeClr val="accent5"/>
                </a:solidFill>
              </a:rPr>
              <a:t>hypogonadal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5"/>
                </a:solidFill>
              </a:rPr>
              <a:t>individuals.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>
                <a:solidFill>
                  <a:srgbClr val="FF0000"/>
                </a:solidFill>
              </a:rPr>
              <a:t>do not advise </a:t>
            </a:r>
            <a:r>
              <a:rPr lang="en-US" dirty="0"/>
              <a:t>the use of sex </a:t>
            </a:r>
            <a:r>
              <a:rPr lang="en-US" dirty="0" smtClean="0"/>
              <a:t>steroid </a:t>
            </a:r>
            <a:r>
              <a:rPr lang="en-US" b="1" dirty="0" smtClean="0"/>
              <a:t>creams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b="1" dirty="0"/>
              <a:t>patches</a:t>
            </a:r>
            <a:r>
              <a:rPr lang="en-US" dirty="0"/>
              <a:t> because there is </a:t>
            </a:r>
            <a:r>
              <a:rPr lang="en-US" u="sng" dirty="0"/>
              <a:t>little experience </a:t>
            </a:r>
            <a:r>
              <a:rPr lang="en-US" u="sng" dirty="0" smtClean="0"/>
              <a:t>for induction</a:t>
            </a:r>
            <a:r>
              <a:rPr lang="en-US" dirty="0" smtClean="0"/>
              <a:t> </a:t>
            </a:r>
            <a:r>
              <a:rPr lang="en-US" dirty="0"/>
              <a:t>of puberty.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transsexual adolescent is </a:t>
            </a:r>
            <a:r>
              <a:rPr lang="en-US" dirty="0" err="1" smtClean="0"/>
              <a:t>hypogonadal</a:t>
            </a:r>
            <a:r>
              <a:rPr lang="en-US" dirty="0" smtClean="0"/>
              <a:t> and </a:t>
            </a:r>
            <a:r>
              <a:rPr lang="en-US" dirty="0"/>
              <a:t>may be </a:t>
            </a:r>
            <a:r>
              <a:rPr lang="en-US" b="1" dirty="0"/>
              <a:t>sensitive to high doses of </a:t>
            </a:r>
            <a:r>
              <a:rPr lang="en-US" b="1" dirty="0" smtClean="0"/>
              <a:t>cross-sex steroids</a:t>
            </a:r>
            <a:r>
              <a:rPr lang="en-US" dirty="0"/>
              <a:t>, causing adverse effects of </a:t>
            </a:r>
            <a:r>
              <a:rPr lang="en-US" dirty="0" err="1">
                <a:solidFill>
                  <a:srgbClr val="FF0000"/>
                </a:solidFill>
              </a:rPr>
              <a:t>striae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abnormal breast </a:t>
            </a:r>
            <a:r>
              <a:rPr lang="en-US" dirty="0">
                <a:solidFill>
                  <a:srgbClr val="FF0000"/>
                </a:solidFill>
              </a:rPr>
              <a:t>shape</a:t>
            </a:r>
            <a:r>
              <a:rPr lang="en-US" dirty="0"/>
              <a:t> in girls and </a:t>
            </a:r>
            <a:r>
              <a:rPr lang="en-US" dirty="0">
                <a:solidFill>
                  <a:srgbClr val="FF0000"/>
                </a:solidFill>
              </a:rPr>
              <a:t>cystic acne </a:t>
            </a:r>
            <a:r>
              <a:rPr lang="en-US" dirty="0"/>
              <a:t>in boys.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69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472C4"/>
                </a:solidFill>
              </a:rPr>
              <a:t>2.0 Treatment of adolescents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9" y="1887794"/>
            <a:ext cx="6955468" cy="42425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721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472C4"/>
                </a:solidFill>
              </a:rPr>
              <a:t>2.0 Treatment of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suggest that treatment with </a:t>
            </a:r>
            <a:r>
              <a:rPr lang="en-US" dirty="0" err="1">
                <a:solidFill>
                  <a:srgbClr val="FF0000"/>
                </a:solidFill>
              </a:rPr>
              <a:t>GnRH</a:t>
            </a:r>
            <a:r>
              <a:rPr lang="en-US" dirty="0">
                <a:solidFill>
                  <a:srgbClr val="FF0000"/>
                </a:solidFill>
              </a:rPr>
              <a:t> analogs </a:t>
            </a:r>
            <a:r>
              <a:rPr lang="en-US" u="sng" dirty="0"/>
              <a:t>be </a:t>
            </a:r>
            <a:r>
              <a:rPr lang="en-US" u="sng" dirty="0" smtClean="0"/>
              <a:t>continued </a:t>
            </a:r>
            <a:r>
              <a:rPr lang="en-US" dirty="0" smtClean="0"/>
              <a:t>during </a:t>
            </a:r>
            <a:r>
              <a:rPr lang="en-US" dirty="0"/>
              <a:t>treatment with cross-sex steroids to </a:t>
            </a:r>
            <a:r>
              <a:rPr lang="en-US" dirty="0" smtClean="0"/>
              <a:t>maintain </a:t>
            </a:r>
            <a:r>
              <a:rPr lang="en-US" b="1" dirty="0" smtClean="0"/>
              <a:t>full </a:t>
            </a:r>
            <a:r>
              <a:rPr lang="en-US" b="1" dirty="0"/>
              <a:t>suppression of pituitary gonadotropin levels</a:t>
            </a:r>
            <a:r>
              <a:rPr lang="en-US" dirty="0"/>
              <a:t> and</a:t>
            </a:r>
            <a:r>
              <a:rPr lang="en-US" dirty="0" smtClean="0"/>
              <a:t>, thereby</a:t>
            </a:r>
            <a:r>
              <a:rPr lang="en-US" dirty="0"/>
              <a:t>, gonadal steroids. 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puberty is initiated </a:t>
            </a:r>
            <a:r>
              <a:rPr lang="en-US" dirty="0" smtClean="0"/>
              <a:t>with a </a:t>
            </a:r>
            <a:r>
              <a:rPr lang="en-US" b="1" dirty="0"/>
              <a:t>gradually increasing schedule </a:t>
            </a:r>
            <a:r>
              <a:rPr lang="en-US" dirty="0"/>
              <a:t>of sex steroid doses, </a:t>
            </a:r>
            <a:r>
              <a:rPr lang="en-US" dirty="0" smtClean="0"/>
              <a:t>the initial </a:t>
            </a:r>
            <a:r>
              <a:rPr lang="en-US" dirty="0"/>
              <a:t>levels will </a:t>
            </a:r>
            <a:r>
              <a:rPr lang="en-US" dirty="0">
                <a:solidFill>
                  <a:schemeClr val="accent5"/>
                </a:solidFill>
              </a:rPr>
              <a:t>not be high enough to suppress </a:t>
            </a:r>
            <a:r>
              <a:rPr lang="en-US" dirty="0" smtClean="0">
                <a:solidFill>
                  <a:schemeClr val="accent5"/>
                </a:solidFill>
              </a:rPr>
              <a:t>endogenous sex </a:t>
            </a:r>
            <a:r>
              <a:rPr lang="en-US" dirty="0">
                <a:solidFill>
                  <a:schemeClr val="accent5"/>
                </a:solidFill>
              </a:rPr>
              <a:t>steroid </a:t>
            </a:r>
            <a:r>
              <a:rPr lang="en-US" dirty="0" smtClean="0">
                <a:solidFill>
                  <a:schemeClr val="accent5"/>
                </a:solidFill>
              </a:rPr>
              <a:t>secretion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estrogen </a:t>
            </a:r>
            <a:r>
              <a:rPr lang="en-US" b="1" dirty="0" smtClean="0">
                <a:solidFill>
                  <a:srgbClr val="FF0000"/>
                </a:solidFill>
              </a:rPr>
              <a:t>doses </a:t>
            </a:r>
            <a:r>
              <a:rPr lang="en-US" dirty="0" smtClean="0"/>
              <a:t>used </a:t>
            </a:r>
            <a:r>
              <a:rPr lang="en-US" dirty="0"/>
              <a:t>may result in </a:t>
            </a:r>
            <a:r>
              <a:rPr lang="en-US" dirty="0">
                <a:solidFill>
                  <a:schemeClr val="accent5"/>
                </a:solidFill>
              </a:rPr>
              <a:t>reactivation of gonadotropin </a:t>
            </a:r>
            <a:r>
              <a:rPr lang="en-US" dirty="0" smtClean="0">
                <a:solidFill>
                  <a:schemeClr val="accent5"/>
                </a:solidFill>
              </a:rPr>
              <a:t>secretion and </a:t>
            </a:r>
            <a:r>
              <a:rPr lang="en-US" dirty="0">
                <a:solidFill>
                  <a:schemeClr val="accent5"/>
                </a:solidFill>
              </a:rPr>
              <a:t>endogenous production of </a:t>
            </a:r>
            <a:r>
              <a:rPr lang="en-US" b="1" dirty="0">
                <a:solidFill>
                  <a:schemeClr val="accent5"/>
                </a:solidFill>
              </a:rPr>
              <a:t>testosterone</a:t>
            </a:r>
            <a:r>
              <a:rPr lang="en-US" dirty="0"/>
              <a:t> that can </a:t>
            </a:r>
            <a:r>
              <a:rPr lang="en-US" dirty="0" smtClean="0"/>
              <a:t>interfere with </a:t>
            </a:r>
            <a:r>
              <a:rPr lang="en-US" dirty="0"/>
              <a:t>the effectiveness of the treatment.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GnRH</a:t>
            </a:r>
            <a:r>
              <a:rPr lang="en-US" dirty="0" smtClean="0">
                <a:solidFill>
                  <a:srgbClr val="FF0000"/>
                </a:solidFill>
              </a:rPr>
              <a:t> analog </a:t>
            </a:r>
            <a:r>
              <a:rPr lang="en-US" dirty="0" smtClean="0"/>
              <a:t>treatment </a:t>
            </a:r>
            <a:r>
              <a:rPr lang="en-US" dirty="0"/>
              <a:t>is advised until </a:t>
            </a:r>
            <a:r>
              <a:rPr lang="en-US" b="1" dirty="0" err="1"/>
              <a:t>gonadectomy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43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472C4"/>
                </a:solidFill>
              </a:rPr>
              <a:t>2.0 Treatment of adolescents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9" y="1915190"/>
            <a:ext cx="6955468" cy="418772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808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472C4"/>
                </a:solidFill>
              </a:rPr>
              <a:t>2.0 Treatment of adolescents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/>
                </a:solidFill>
              </a:rPr>
              <a:t>2.5</a:t>
            </a:r>
            <a:r>
              <a:rPr lang="en-US" dirty="0"/>
              <a:t> We </a:t>
            </a:r>
            <a:r>
              <a:rPr lang="en-US" dirty="0">
                <a:solidFill>
                  <a:schemeClr val="accent2"/>
                </a:solidFill>
              </a:rPr>
              <a:t>recommend</a:t>
            </a:r>
            <a:r>
              <a:rPr lang="en-US" dirty="0"/>
              <a:t> referring hormone-treated </a:t>
            </a:r>
            <a:r>
              <a:rPr lang="en-US" dirty="0" smtClean="0"/>
              <a:t>adolescents for </a:t>
            </a:r>
            <a:r>
              <a:rPr lang="en-US" dirty="0"/>
              <a:t>surgery when </a:t>
            </a:r>
            <a:endParaRPr lang="en-US" dirty="0" smtClean="0"/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RLE has resulted in a </a:t>
            </a:r>
            <a:r>
              <a:rPr lang="en-US" b="1" dirty="0" smtClean="0"/>
              <a:t>satisfactory</a:t>
            </a:r>
            <a:r>
              <a:rPr lang="en-US" dirty="0" smtClean="0"/>
              <a:t> social </a:t>
            </a:r>
            <a:r>
              <a:rPr lang="en-US" dirty="0"/>
              <a:t>role change, </a:t>
            </a:r>
            <a:endParaRPr lang="en-US" dirty="0" smtClean="0"/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individual is </a:t>
            </a:r>
            <a:r>
              <a:rPr lang="en-US" b="1" dirty="0" smtClean="0"/>
              <a:t>satisfied</a:t>
            </a:r>
            <a:r>
              <a:rPr lang="en-US" dirty="0" smtClean="0"/>
              <a:t> about </a:t>
            </a:r>
            <a:r>
              <a:rPr lang="en-US" dirty="0"/>
              <a:t>the hormonal effects, and </a:t>
            </a:r>
            <a:endParaRPr lang="en-US" dirty="0" smtClean="0"/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individual </a:t>
            </a:r>
            <a:r>
              <a:rPr lang="en-US" b="1" dirty="0" smtClean="0"/>
              <a:t>desires</a:t>
            </a:r>
            <a:r>
              <a:rPr lang="en-US" dirty="0" smtClean="0"/>
              <a:t> definitive </a:t>
            </a:r>
            <a:r>
              <a:rPr lang="en-US" dirty="0"/>
              <a:t>surgical changes.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       (1 </a:t>
            </a:r>
            <a:r>
              <a:rPr lang="en-US" sz="2300" dirty="0">
                <a:solidFill>
                  <a:prstClr val="black"/>
                </a:solidFill>
                <a:latin typeface="Wingdings 2" pitchFamily="18" charset="2"/>
                <a:ea typeface="Segoe UI Symbol" pitchFamily="34" charset="0"/>
              </a:rPr>
              <a:t>U</a:t>
            </a:r>
            <a:r>
              <a:rPr lang="en-US" sz="2300" dirty="0">
                <a:solidFill>
                  <a:prstClr val="black"/>
                </a:solidFill>
              </a:rPr>
              <a:t>OOO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pPr lvl="0"/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2"/>
                </a:solidFill>
              </a:rPr>
              <a:t>2.6</a:t>
            </a:r>
            <a:r>
              <a:rPr lang="en-US" dirty="0" smtClean="0"/>
              <a:t> We </a:t>
            </a:r>
            <a:r>
              <a:rPr lang="en-US" dirty="0" smtClean="0">
                <a:solidFill>
                  <a:schemeClr val="accent2"/>
                </a:solidFill>
              </a:rPr>
              <a:t>suggest</a:t>
            </a:r>
            <a:r>
              <a:rPr lang="en-US" dirty="0" smtClean="0"/>
              <a:t> </a:t>
            </a:r>
            <a:r>
              <a:rPr lang="en-US" dirty="0"/>
              <a:t>deferring for surgery until the </a:t>
            </a:r>
            <a:r>
              <a:rPr lang="en-US" dirty="0" smtClean="0"/>
              <a:t>individual is </a:t>
            </a:r>
            <a:r>
              <a:rPr lang="en-US" dirty="0">
                <a:solidFill>
                  <a:schemeClr val="accent5"/>
                </a:solidFill>
              </a:rPr>
              <a:t>at least </a:t>
            </a:r>
            <a:r>
              <a:rPr lang="en-US" b="1" dirty="0">
                <a:solidFill>
                  <a:schemeClr val="accent5"/>
                </a:solidFill>
              </a:rPr>
              <a:t>18 </a:t>
            </a:r>
            <a:r>
              <a:rPr lang="en-US" b="1" dirty="0" err="1">
                <a:solidFill>
                  <a:schemeClr val="accent5"/>
                </a:solidFill>
              </a:rPr>
              <a:t>yr</a:t>
            </a:r>
            <a:r>
              <a:rPr lang="en-US" b="1" dirty="0">
                <a:solidFill>
                  <a:schemeClr val="accent5"/>
                </a:solidFill>
              </a:rPr>
              <a:t> old</a:t>
            </a:r>
            <a:r>
              <a:rPr lang="en-US" dirty="0"/>
              <a:t>. </a:t>
            </a:r>
            <a:r>
              <a:rPr lang="en-US" dirty="0" smtClean="0">
                <a:solidFill>
                  <a:prstClr val="black"/>
                </a:solidFill>
              </a:rPr>
              <a:t>(2 </a:t>
            </a:r>
            <a:r>
              <a:rPr lang="en-US" sz="2700" dirty="0">
                <a:solidFill>
                  <a:prstClr val="black"/>
                </a:solidFill>
                <a:latin typeface="Wingdings 2" pitchFamily="18" charset="2"/>
                <a:ea typeface="Segoe UI Symbol" pitchFamily="34" charset="0"/>
              </a:rPr>
              <a:t>U</a:t>
            </a:r>
            <a:r>
              <a:rPr lang="en-US" sz="2700" dirty="0">
                <a:solidFill>
                  <a:prstClr val="black"/>
                </a:solidFill>
              </a:rPr>
              <a:t>OOO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4472C4"/>
                </a:solidFill>
              </a:rPr>
              <a:t>3.0 Hormonal therapy for transsexual </a:t>
            </a:r>
            <a:r>
              <a:rPr lang="en-US" sz="3200" b="1" u="sng" dirty="0">
                <a:solidFill>
                  <a:srgbClr val="4472C4"/>
                </a:solidFill>
              </a:rPr>
              <a:t>adults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/>
                </a:solidFill>
              </a:rPr>
              <a:t>3.1</a:t>
            </a:r>
            <a:r>
              <a:rPr lang="en-US" dirty="0"/>
              <a:t> We </a:t>
            </a:r>
            <a:r>
              <a:rPr lang="en-US" dirty="0">
                <a:solidFill>
                  <a:schemeClr val="accent2"/>
                </a:solidFill>
              </a:rPr>
              <a:t>recommend</a:t>
            </a:r>
            <a:r>
              <a:rPr lang="en-US" dirty="0"/>
              <a:t> that treating </a:t>
            </a:r>
            <a:r>
              <a:rPr lang="en-US" b="1" dirty="0"/>
              <a:t>endocrinologists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5"/>
                </a:solidFill>
              </a:rPr>
              <a:t>confirm the </a:t>
            </a:r>
            <a:r>
              <a:rPr lang="en-US" dirty="0">
                <a:solidFill>
                  <a:schemeClr val="accent5"/>
                </a:solidFill>
              </a:rPr>
              <a:t>diagnostic criteria of GID or transsexualism </a:t>
            </a:r>
            <a:r>
              <a:rPr lang="en-US" dirty="0" smtClean="0"/>
              <a:t>and the </a:t>
            </a:r>
            <a:r>
              <a:rPr lang="en-US" dirty="0">
                <a:solidFill>
                  <a:schemeClr val="accent5"/>
                </a:solidFill>
              </a:rPr>
              <a:t>eligibility</a:t>
            </a:r>
            <a:r>
              <a:rPr lang="en-US" dirty="0"/>
              <a:t> and </a:t>
            </a:r>
            <a:r>
              <a:rPr lang="en-US" dirty="0">
                <a:solidFill>
                  <a:schemeClr val="accent5"/>
                </a:solidFill>
              </a:rPr>
              <a:t>readiness</a:t>
            </a:r>
            <a:r>
              <a:rPr lang="en-US" dirty="0"/>
              <a:t> criteria for the </a:t>
            </a:r>
            <a:r>
              <a:rPr lang="en-US" dirty="0" smtClean="0"/>
              <a:t>endocrine phase </a:t>
            </a:r>
            <a:r>
              <a:rPr lang="en-US" dirty="0"/>
              <a:t>of gender transition. (1 </a:t>
            </a:r>
            <a:r>
              <a:rPr lang="en-US" sz="2700" dirty="0">
                <a:solidFill>
                  <a:prstClr val="black"/>
                </a:solidFill>
                <a:latin typeface="Wingdings 2" pitchFamily="18" charset="2"/>
                <a:ea typeface="Segoe UI Symbol" pitchFamily="34" charset="0"/>
              </a:rPr>
              <a:t>UUU</a:t>
            </a:r>
            <a:r>
              <a:rPr lang="en-US" sz="2700" dirty="0">
                <a:solidFill>
                  <a:prstClr val="black"/>
                </a:solidFill>
              </a:rPr>
              <a:t>O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2"/>
                </a:solidFill>
              </a:rPr>
              <a:t>3.2</a:t>
            </a:r>
            <a:r>
              <a:rPr lang="en-US" dirty="0" smtClean="0"/>
              <a:t> We </a:t>
            </a:r>
            <a:r>
              <a:rPr lang="en-US" dirty="0" smtClean="0">
                <a:solidFill>
                  <a:schemeClr val="accent2"/>
                </a:solidFill>
              </a:rPr>
              <a:t>recommend</a:t>
            </a:r>
            <a:r>
              <a:rPr lang="en-US" dirty="0" smtClean="0"/>
              <a:t> </a:t>
            </a:r>
            <a:r>
              <a:rPr lang="en-US" dirty="0"/>
              <a:t>that </a:t>
            </a:r>
            <a:r>
              <a:rPr lang="en-US" b="1" dirty="0"/>
              <a:t>medical conditions </a:t>
            </a:r>
            <a:r>
              <a:rPr lang="en-US" dirty="0"/>
              <a:t>that can </a:t>
            </a:r>
            <a:r>
              <a:rPr lang="en-US" dirty="0" smtClean="0">
                <a:solidFill>
                  <a:schemeClr val="accent5"/>
                </a:solidFill>
              </a:rPr>
              <a:t>be exacerbated </a:t>
            </a:r>
            <a:r>
              <a:rPr lang="en-US" dirty="0">
                <a:solidFill>
                  <a:schemeClr val="accent5"/>
                </a:solidFill>
              </a:rPr>
              <a:t>by hormone depletion and cross-sex </a:t>
            </a:r>
            <a:r>
              <a:rPr lang="en-US" dirty="0" smtClean="0">
                <a:solidFill>
                  <a:schemeClr val="accent5"/>
                </a:solidFill>
              </a:rPr>
              <a:t>hormone treatment </a:t>
            </a:r>
            <a:r>
              <a:rPr lang="en-US" dirty="0"/>
              <a:t>be evaluated and addressed before </a:t>
            </a:r>
            <a:r>
              <a:rPr lang="en-US" dirty="0" smtClean="0"/>
              <a:t>initiation of </a:t>
            </a:r>
            <a:r>
              <a:rPr lang="en-US" dirty="0"/>
              <a:t>treatment (Table 11). </a:t>
            </a:r>
            <a:r>
              <a:rPr lang="en-US" dirty="0" smtClean="0"/>
              <a:t>(1 </a:t>
            </a:r>
            <a:r>
              <a:rPr lang="en-US" sz="2700" dirty="0" smtClean="0">
                <a:solidFill>
                  <a:prstClr val="black"/>
                </a:solidFill>
                <a:latin typeface="Wingdings 2" pitchFamily="18" charset="2"/>
                <a:ea typeface="Segoe UI Symbol" pitchFamily="34" charset="0"/>
              </a:rPr>
              <a:t>UUU</a:t>
            </a:r>
            <a:r>
              <a:rPr lang="en-US" sz="2700" dirty="0" smtClean="0">
                <a:solidFill>
                  <a:prstClr val="black"/>
                </a:solidFill>
              </a:rPr>
              <a:t>O</a:t>
            </a:r>
            <a:r>
              <a:rPr lang="en-US" dirty="0" smtClean="0"/>
              <a:t>)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/>
                </a:solidFill>
              </a:rPr>
              <a:t>3.3</a:t>
            </a:r>
            <a:r>
              <a:rPr lang="en-US" dirty="0"/>
              <a:t> We </a:t>
            </a:r>
            <a:r>
              <a:rPr lang="en-US" dirty="0">
                <a:solidFill>
                  <a:schemeClr val="accent2"/>
                </a:solidFill>
              </a:rPr>
              <a:t>suggest</a:t>
            </a:r>
            <a:r>
              <a:rPr lang="en-US" dirty="0"/>
              <a:t> that cross-sex hormone levels be </a:t>
            </a:r>
            <a:r>
              <a:rPr lang="en-US" b="1" dirty="0" smtClean="0"/>
              <a:t>maintained</a:t>
            </a:r>
            <a:r>
              <a:rPr lang="en-US" dirty="0" smtClean="0"/>
              <a:t> in </a:t>
            </a:r>
            <a:r>
              <a:rPr lang="en-US" dirty="0"/>
              <a:t>the </a:t>
            </a:r>
            <a:r>
              <a:rPr lang="en-US" dirty="0">
                <a:solidFill>
                  <a:schemeClr val="accent5"/>
                </a:solidFill>
              </a:rPr>
              <a:t>normal physiological range for the </a:t>
            </a:r>
            <a:r>
              <a:rPr lang="en-US" dirty="0" smtClean="0">
                <a:solidFill>
                  <a:schemeClr val="accent5"/>
                </a:solidFill>
              </a:rPr>
              <a:t>desired gender</a:t>
            </a:r>
            <a:r>
              <a:rPr lang="en-US" dirty="0"/>
              <a:t>. </a:t>
            </a:r>
            <a:r>
              <a:rPr lang="en-US" dirty="0" smtClean="0"/>
              <a:t>(2 </a:t>
            </a:r>
            <a:r>
              <a:rPr lang="en-US" sz="2700" dirty="0">
                <a:solidFill>
                  <a:prstClr val="black"/>
                </a:solidFill>
                <a:latin typeface="Wingdings 2" pitchFamily="18" charset="2"/>
                <a:ea typeface="Segoe UI Symbol" pitchFamily="34" charset="0"/>
              </a:rPr>
              <a:t>UU</a:t>
            </a:r>
            <a:r>
              <a:rPr lang="en-US" sz="2700" dirty="0">
                <a:solidFill>
                  <a:prstClr val="black"/>
                </a:solidFill>
              </a:rPr>
              <a:t>OO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0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b="1" dirty="0">
                <a:solidFill>
                  <a:srgbClr val="4472C4"/>
                </a:solidFill>
              </a:rPr>
              <a:t>Gender nonconformity </a:t>
            </a:r>
            <a:r>
              <a:rPr lang="en-US" dirty="0">
                <a:solidFill>
                  <a:prstClr val="black"/>
                </a:solidFill>
              </a:rPr>
              <a:t>– Variation from the cultural norm in </a:t>
            </a:r>
            <a:r>
              <a:rPr lang="en-US" b="1" dirty="0">
                <a:solidFill>
                  <a:prstClr val="black"/>
                </a:solidFill>
              </a:rPr>
              <a:t>gender expression</a:t>
            </a:r>
            <a:r>
              <a:rPr lang="en-US" dirty="0">
                <a:solidFill>
                  <a:prstClr val="black"/>
                </a:solidFill>
              </a:rPr>
              <a:t> or </a:t>
            </a:r>
            <a:r>
              <a:rPr lang="en-US" b="1" dirty="0">
                <a:solidFill>
                  <a:prstClr val="black"/>
                </a:solidFill>
              </a:rPr>
              <a:t>gender role behavior 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 err="1">
                <a:solidFill>
                  <a:prstClr val="black"/>
                </a:solidFill>
              </a:rPr>
              <a:t>eg</a:t>
            </a:r>
            <a:r>
              <a:rPr lang="en-US" dirty="0">
                <a:solidFill>
                  <a:prstClr val="black"/>
                </a:solidFill>
              </a:rPr>
              <a:t>, in choices of toys, playmates, </a:t>
            </a:r>
            <a:r>
              <a:rPr lang="en-US" dirty="0" err="1">
                <a:solidFill>
                  <a:prstClr val="black"/>
                </a:solidFill>
              </a:rPr>
              <a:t>etc</a:t>
            </a:r>
            <a:r>
              <a:rPr lang="en-US" dirty="0">
                <a:solidFill>
                  <a:prstClr val="black"/>
                </a:solidFill>
              </a:rPr>
              <a:t>).</a:t>
            </a:r>
            <a:endParaRPr lang="en-US" i="1" dirty="0"/>
          </a:p>
          <a:p>
            <a:endParaRPr lang="en-US" b="1" dirty="0" smtClean="0">
              <a:solidFill>
                <a:schemeClr val="accent5"/>
              </a:solidFill>
            </a:endParaRPr>
          </a:p>
          <a:p>
            <a:r>
              <a:rPr lang="en-US" b="1" dirty="0" smtClean="0">
                <a:solidFill>
                  <a:schemeClr val="accent5"/>
                </a:solidFill>
              </a:rPr>
              <a:t>Transgender</a:t>
            </a:r>
            <a:r>
              <a:rPr lang="en-US" b="1" dirty="0" smtClean="0"/>
              <a:t> </a:t>
            </a:r>
            <a:r>
              <a:rPr lang="en-US" dirty="0" smtClean="0"/>
              <a:t>–term </a:t>
            </a:r>
            <a:r>
              <a:rPr lang="en-US" dirty="0"/>
              <a:t>that is used to </a:t>
            </a:r>
            <a:r>
              <a:rPr lang="en-US" dirty="0" smtClean="0"/>
              <a:t>describe individuals </a:t>
            </a:r>
            <a:r>
              <a:rPr lang="en-US" dirty="0"/>
              <a:t>with </a:t>
            </a:r>
            <a:r>
              <a:rPr lang="en-US" b="1" dirty="0"/>
              <a:t>gender nonconformity</a:t>
            </a:r>
            <a:r>
              <a:rPr lang="en-US" dirty="0"/>
              <a:t>; </a:t>
            </a:r>
            <a:r>
              <a:rPr lang="en-US" dirty="0">
                <a:solidFill>
                  <a:schemeClr val="tx2"/>
                </a:solidFill>
              </a:rPr>
              <a:t>it includes individuals whose </a:t>
            </a:r>
            <a:r>
              <a:rPr lang="en-US" b="1" dirty="0">
                <a:solidFill>
                  <a:schemeClr val="tx2"/>
                </a:solidFill>
              </a:rPr>
              <a:t>gender identity </a:t>
            </a:r>
            <a:r>
              <a:rPr lang="en-US" dirty="0" smtClean="0">
                <a:solidFill>
                  <a:schemeClr val="tx2"/>
                </a:solidFill>
              </a:rPr>
              <a:t>is different </a:t>
            </a:r>
            <a:r>
              <a:rPr lang="en-US" dirty="0">
                <a:solidFill>
                  <a:schemeClr val="tx2"/>
                </a:solidFill>
              </a:rPr>
              <a:t>from their </a:t>
            </a:r>
            <a:r>
              <a:rPr lang="en-US" b="1" dirty="0">
                <a:solidFill>
                  <a:schemeClr val="tx2"/>
                </a:solidFill>
              </a:rPr>
              <a:t>birth-assigned sex </a:t>
            </a:r>
            <a:r>
              <a:rPr lang="en-US" dirty="0">
                <a:solidFill>
                  <a:schemeClr val="tx2"/>
                </a:solidFill>
              </a:rPr>
              <a:t>and/or whose </a:t>
            </a:r>
            <a:r>
              <a:rPr lang="en-US" b="1" dirty="0">
                <a:solidFill>
                  <a:schemeClr val="tx2"/>
                </a:solidFill>
              </a:rPr>
              <a:t>gender expression </a:t>
            </a:r>
            <a:r>
              <a:rPr lang="en-US" dirty="0">
                <a:solidFill>
                  <a:schemeClr val="tx2"/>
                </a:solidFill>
              </a:rPr>
              <a:t>does not </a:t>
            </a:r>
            <a:r>
              <a:rPr lang="en-US" dirty="0" smtClean="0">
                <a:solidFill>
                  <a:schemeClr val="tx2"/>
                </a:solidFill>
              </a:rPr>
              <a:t>fall within </a:t>
            </a:r>
            <a:r>
              <a:rPr lang="en-US" dirty="0">
                <a:solidFill>
                  <a:schemeClr val="tx2"/>
                </a:solidFill>
              </a:rPr>
              <a:t>stereotypical </a:t>
            </a:r>
            <a:r>
              <a:rPr lang="en-US" dirty="0" smtClean="0">
                <a:solidFill>
                  <a:schemeClr val="tx2"/>
                </a:solidFill>
              </a:rPr>
              <a:t>definitions </a:t>
            </a:r>
            <a:r>
              <a:rPr lang="en-US" dirty="0">
                <a:solidFill>
                  <a:schemeClr val="tx2"/>
                </a:solidFill>
              </a:rPr>
              <a:t>of masculinity and femininity</a:t>
            </a:r>
            <a:r>
              <a:rPr lang="en-US" dirty="0"/>
              <a:t>; "transgender" is used as </a:t>
            </a:r>
            <a:r>
              <a:rPr lang="en-US" dirty="0" smtClean="0"/>
              <a:t>an adjective </a:t>
            </a:r>
            <a:r>
              <a:rPr lang="en-US" dirty="0"/>
              <a:t>("transgender people"), not a noun ("</a:t>
            </a:r>
            <a:r>
              <a:rPr lang="en-US" dirty="0" err="1"/>
              <a:t>transgenders</a:t>
            </a:r>
            <a:r>
              <a:rPr lang="en-US" dirty="0"/>
              <a:t>").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5"/>
                </a:solidFill>
              </a:rPr>
              <a:t>Gender dysphoria or incongruence </a:t>
            </a:r>
            <a:r>
              <a:rPr lang="en-US" dirty="0"/>
              <a:t>– Distress or discomfort that may occur if </a:t>
            </a:r>
            <a:r>
              <a:rPr lang="en-US" b="1" dirty="0" smtClean="0"/>
              <a:t>gender identity </a:t>
            </a:r>
            <a:r>
              <a:rPr lang="en-US" dirty="0"/>
              <a:t>and </a:t>
            </a:r>
            <a:r>
              <a:rPr lang="en-US" b="1" dirty="0"/>
              <a:t>birth-assigned sex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not completely congruent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5"/>
                </a:solidFill>
              </a:rPr>
              <a:t>Transsexuals</a:t>
            </a:r>
            <a:r>
              <a:rPr lang="en-US" b="1" dirty="0"/>
              <a:t> </a:t>
            </a:r>
            <a:r>
              <a:rPr lang="en-US" dirty="0"/>
              <a:t>– Older, clinical term that has fallen out of favor; historically, it was </a:t>
            </a:r>
            <a:r>
              <a:rPr lang="en-US" dirty="0" smtClean="0"/>
              <a:t>used to </a:t>
            </a:r>
            <a:r>
              <a:rPr lang="en-US" dirty="0"/>
              <a:t>refer to transgender people who </a:t>
            </a:r>
            <a:r>
              <a:rPr lang="en-US" b="1" dirty="0"/>
              <a:t>sought medical or surgical interventions for </a:t>
            </a:r>
            <a:r>
              <a:rPr lang="en-US" b="1" dirty="0" smtClean="0"/>
              <a:t>gender affirmation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53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4472C4"/>
                </a:solidFill>
              </a:rPr>
              <a:t>3.0 Hormonal therapy for transsexual </a:t>
            </a:r>
            <a:r>
              <a:rPr lang="en-US" sz="3200" b="1" u="sng" dirty="0">
                <a:solidFill>
                  <a:srgbClr val="4472C4"/>
                </a:solidFill>
              </a:rPr>
              <a:t>adults</a:t>
            </a:r>
            <a:endParaRPr lang="en-US" sz="3200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71" y="1533832"/>
            <a:ext cx="6031265" cy="50551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8953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14" y="246590"/>
            <a:ext cx="4778033" cy="63423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17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4472C4"/>
                </a:solidFill>
              </a:rPr>
              <a:t>3.0 Hormonal therapy for transsexual </a:t>
            </a:r>
            <a:r>
              <a:rPr lang="en-US" sz="3200" b="1" u="sng" dirty="0">
                <a:solidFill>
                  <a:srgbClr val="4472C4"/>
                </a:solidFill>
              </a:rPr>
              <a:t>adults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accent5"/>
                </a:solidFill>
              </a:rPr>
              <a:t>FTM transsexual </a:t>
            </a:r>
            <a:r>
              <a:rPr lang="en-US" b="1" i="1" dirty="0" smtClean="0">
                <a:solidFill>
                  <a:schemeClr val="accent5"/>
                </a:solidFill>
              </a:rPr>
              <a:t>persons</a:t>
            </a:r>
          </a:p>
          <a:p>
            <a:r>
              <a:rPr lang="en-US" dirty="0"/>
              <a:t>Either </a:t>
            </a:r>
            <a:r>
              <a:rPr lang="en-US" b="1" dirty="0"/>
              <a:t>parenteral</a:t>
            </a:r>
            <a:r>
              <a:rPr lang="en-US" dirty="0"/>
              <a:t> or </a:t>
            </a:r>
            <a:r>
              <a:rPr lang="en-US" b="1" dirty="0"/>
              <a:t>transdermal</a:t>
            </a:r>
            <a:r>
              <a:rPr lang="en-US" dirty="0"/>
              <a:t> </a:t>
            </a:r>
            <a:r>
              <a:rPr lang="en-US" dirty="0" smtClean="0"/>
              <a:t>preparations can </a:t>
            </a:r>
            <a:r>
              <a:rPr lang="en-US" dirty="0"/>
              <a:t>be used to achieve testosterone values in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normal </a:t>
            </a:r>
            <a:r>
              <a:rPr lang="en-US" dirty="0">
                <a:solidFill>
                  <a:srgbClr val="FF0000"/>
                </a:solidFill>
              </a:rPr>
              <a:t>male range (320–1000 ng/dl</a:t>
            </a:r>
            <a:r>
              <a:rPr lang="en-US" dirty="0" smtClean="0">
                <a:solidFill>
                  <a:srgbClr val="FF0000"/>
                </a:solidFill>
              </a:rPr>
              <a:t>).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Similar to androgen therapy in </a:t>
            </a:r>
            <a:r>
              <a:rPr lang="en-US" b="1" dirty="0" err="1"/>
              <a:t>hypogonadal</a:t>
            </a:r>
            <a:r>
              <a:rPr lang="en-US" b="1" dirty="0"/>
              <a:t> men</a:t>
            </a:r>
            <a:r>
              <a:rPr lang="en-US" dirty="0"/>
              <a:t>, </a:t>
            </a:r>
            <a:r>
              <a:rPr lang="en-US" dirty="0" smtClean="0"/>
              <a:t>testosterone treatment </a:t>
            </a:r>
            <a:r>
              <a:rPr lang="en-US" dirty="0"/>
              <a:t>in the FTM individual results in </a:t>
            </a:r>
            <a:r>
              <a:rPr lang="en-US" dirty="0">
                <a:solidFill>
                  <a:schemeClr val="accent5"/>
                </a:solidFill>
              </a:rPr>
              <a:t>increased </a:t>
            </a:r>
            <a:r>
              <a:rPr lang="en-US" dirty="0" smtClean="0">
                <a:solidFill>
                  <a:schemeClr val="accent5"/>
                </a:solidFill>
              </a:rPr>
              <a:t>muscle mass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5"/>
                </a:solidFill>
              </a:rPr>
              <a:t>decreased </a:t>
            </a:r>
            <a:r>
              <a:rPr lang="en-US" dirty="0">
                <a:solidFill>
                  <a:schemeClr val="accent5"/>
                </a:solidFill>
              </a:rPr>
              <a:t>fat mass</a:t>
            </a:r>
            <a:r>
              <a:rPr lang="en-US" dirty="0"/>
              <a:t>, </a:t>
            </a:r>
            <a:r>
              <a:rPr lang="en-US" dirty="0">
                <a:solidFill>
                  <a:schemeClr val="accent5"/>
                </a:solidFill>
              </a:rPr>
              <a:t>increased facial </a:t>
            </a:r>
            <a:r>
              <a:rPr lang="en-US" dirty="0" smtClean="0">
                <a:solidFill>
                  <a:schemeClr val="accent5"/>
                </a:solidFill>
              </a:rPr>
              <a:t>hair and acne</a:t>
            </a:r>
            <a:r>
              <a:rPr lang="en-US" dirty="0"/>
              <a:t>, </a:t>
            </a:r>
            <a:r>
              <a:rPr lang="en-US" dirty="0">
                <a:solidFill>
                  <a:schemeClr val="accent5"/>
                </a:solidFill>
              </a:rPr>
              <a:t>male pattern baldness</a:t>
            </a:r>
            <a:r>
              <a:rPr lang="en-US" dirty="0"/>
              <a:t>, and </a:t>
            </a:r>
            <a:r>
              <a:rPr lang="en-US" dirty="0">
                <a:solidFill>
                  <a:schemeClr val="accent5"/>
                </a:solidFill>
              </a:rPr>
              <a:t>increased </a:t>
            </a:r>
            <a:r>
              <a:rPr lang="en-US" dirty="0" smtClean="0">
                <a:solidFill>
                  <a:schemeClr val="accent5"/>
                </a:solidFill>
              </a:rPr>
              <a:t>libido</a:t>
            </a:r>
            <a:r>
              <a:rPr lang="en-US" dirty="0" smtClean="0"/>
              <a:t>.</a:t>
            </a:r>
          </a:p>
          <a:p>
            <a:r>
              <a:rPr lang="en-US" dirty="0" smtClean="0"/>
              <a:t>Specific to </a:t>
            </a:r>
            <a:r>
              <a:rPr lang="en-US" dirty="0"/>
              <a:t>the </a:t>
            </a:r>
            <a:r>
              <a:rPr lang="en-US" b="1" dirty="0"/>
              <a:t>FTM transsexual person</a:t>
            </a:r>
            <a:r>
              <a:rPr lang="en-US" dirty="0"/>
              <a:t>, </a:t>
            </a:r>
            <a:r>
              <a:rPr lang="en-US" dirty="0" smtClean="0"/>
              <a:t>testosterone will result in </a:t>
            </a:r>
            <a:r>
              <a:rPr lang="en-US" dirty="0" err="1">
                <a:solidFill>
                  <a:schemeClr val="accent5"/>
                </a:solidFill>
              </a:rPr>
              <a:t>clitoromegaly</a:t>
            </a:r>
            <a:r>
              <a:rPr lang="en-US" dirty="0">
                <a:solidFill>
                  <a:schemeClr val="accent5"/>
                </a:solidFill>
              </a:rPr>
              <a:t>, temporary or permanent </a:t>
            </a:r>
            <a:r>
              <a:rPr lang="en-US" dirty="0" smtClean="0">
                <a:solidFill>
                  <a:schemeClr val="accent5"/>
                </a:solidFill>
              </a:rPr>
              <a:t>decreased </a:t>
            </a:r>
            <a:r>
              <a:rPr lang="en-US" dirty="0">
                <a:solidFill>
                  <a:schemeClr val="accent5"/>
                </a:solidFill>
              </a:rPr>
              <a:t>fertility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/>
                </a:solidFill>
              </a:rPr>
              <a:t>deepening </a:t>
            </a:r>
            <a:r>
              <a:rPr lang="en-US" dirty="0">
                <a:solidFill>
                  <a:schemeClr val="accent5"/>
                </a:solidFill>
              </a:rPr>
              <a:t>of the voice</a:t>
            </a:r>
            <a:r>
              <a:rPr lang="en-US" dirty="0"/>
              <a:t>, and, usually, </a:t>
            </a:r>
            <a:r>
              <a:rPr lang="en-US" dirty="0">
                <a:solidFill>
                  <a:schemeClr val="accent5"/>
                </a:solidFill>
              </a:rPr>
              <a:t>cessation of menses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4472C4"/>
                </a:solidFill>
              </a:rPr>
              <a:t>3.0 Hormonal therapy for transsexual </a:t>
            </a:r>
            <a:r>
              <a:rPr lang="en-US" sz="3200" b="1" u="sng" dirty="0">
                <a:solidFill>
                  <a:srgbClr val="4472C4"/>
                </a:solidFill>
              </a:rPr>
              <a:t>adults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accent5"/>
                </a:solidFill>
              </a:rPr>
              <a:t>MTF </a:t>
            </a:r>
            <a:r>
              <a:rPr lang="en-US" sz="4000" b="1" i="1" dirty="0" smtClean="0">
                <a:solidFill>
                  <a:schemeClr val="accent5"/>
                </a:solidFill>
              </a:rPr>
              <a:t>transsexual persons</a:t>
            </a:r>
          </a:p>
          <a:p>
            <a:r>
              <a:rPr lang="en-US" dirty="0"/>
              <a:t>The hormone regimen </a:t>
            </a:r>
            <a:r>
              <a:rPr lang="en-US" dirty="0" smtClean="0"/>
              <a:t>for MTF transsexual individuals is </a:t>
            </a:r>
            <a:r>
              <a:rPr lang="en-US" dirty="0"/>
              <a:t>more complex than the FTM regimen. </a:t>
            </a:r>
            <a:r>
              <a:rPr lang="en-US" u="sng" dirty="0"/>
              <a:t>Most </a:t>
            </a:r>
            <a:r>
              <a:rPr lang="en-US" u="sng" dirty="0" smtClean="0"/>
              <a:t>published clinical </a:t>
            </a:r>
            <a:r>
              <a:rPr lang="en-US" u="sng" dirty="0"/>
              <a:t>studies report the use of an </a:t>
            </a:r>
            <a:r>
              <a:rPr lang="en-US" b="1" u="sng" dirty="0"/>
              <a:t>antiandrogen</a:t>
            </a:r>
            <a:r>
              <a:rPr lang="en-US" u="sng" dirty="0"/>
              <a:t> in </a:t>
            </a:r>
            <a:r>
              <a:rPr lang="en-US" u="sng" dirty="0" smtClean="0"/>
              <a:t>conjunction with </a:t>
            </a:r>
            <a:r>
              <a:rPr lang="en-US" u="sng" dirty="0"/>
              <a:t>an </a:t>
            </a:r>
            <a:r>
              <a:rPr lang="en-US" b="1" u="sng" dirty="0" smtClean="0"/>
              <a:t>estrogen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b="1" dirty="0"/>
              <a:t>antiandrogens</a:t>
            </a:r>
            <a:r>
              <a:rPr lang="en-US" dirty="0"/>
              <a:t> shown to be effective reduce </a:t>
            </a:r>
            <a:r>
              <a:rPr lang="en-US" dirty="0" smtClean="0"/>
              <a:t>endogenous testosterone </a:t>
            </a:r>
            <a:r>
              <a:rPr lang="en-US" dirty="0"/>
              <a:t>levels, ideally </a:t>
            </a:r>
            <a:r>
              <a:rPr lang="en-US" dirty="0">
                <a:solidFill>
                  <a:schemeClr val="accent5"/>
                </a:solidFill>
              </a:rPr>
              <a:t>to levels found in </a:t>
            </a:r>
            <a:r>
              <a:rPr lang="en-US" dirty="0" smtClean="0">
                <a:solidFill>
                  <a:schemeClr val="accent5"/>
                </a:solidFill>
              </a:rPr>
              <a:t>adult biological </a:t>
            </a:r>
            <a:r>
              <a:rPr lang="en-US" dirty="0">
                <a:solidFill>
                  <a:schemeClr val="accent5"/>
                </a:solidFill>
              </a:rPr>
              <a:t>women</a:t>
            </a:r>
            <a:r>
              <a:rPr lang="en-US" dirty="0"/>
              <a:t>, to enable </a:t>
            </a:r>
            <a:r>
              <a:rPr lang="en-US" b="1" dirty="0"/>
              <a:t>estrogen</a:t>
            </a:r>
            <a:r>
              <a:rPr lang="en-US" dirty="0"/>
              <a:t> therapy to have </a:t>
            </a:r>
            <a:r>
              <a:rPr lang="en-US" u="sng" dirty="0" smtClean="0"/>
              <a:t>its fullest </a:t>
            </a:r>
            <a:r>
              <a:rPr lang="en-US" u="sng" dirty="0"/>
              <a:t>effect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Measurement of </a:t>
            </a:r>
            <a:r>
              <a:rPr lang="en-US" b="1" dirty="0"/>
              <a:t>serum estradiol </a:t>
            </a:r>
            <a:r>
              <a:rPr lang="en-US" dirty="0"/>
              <a:t>levels can be used </a:t>
            </a:r>
            <a:r>
              <a:rPr lang="en-US" dirty="0" smtClean="0"/>
              <a:t>to monitor </a:t>
            </a:r>
            <a:r>
              <a:rPr lang="en-US" dirty="0"/>
              <a:t>oral, transdermal, and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smtClean="0"/>
              <a:t>estradiol.</a:t>
            </a:r>
            <a:endParaRPr lang="en-US" dirty="0"/>
          </a:p>
          <a:p>
            <a:r>
              <a:rPr lang="en-US" dirty="0"/>
              <a:t>Use of </a:t>
            </a:r>
            <a:r>
              <a:rPr lang="en-US" b="1" dirty="0"/>
              <a:t>conjugated estrogens </a:t>
            </a:r>
            <a:r>
              <a:rPr lang="en-US" dirty="0"/>
              <a:t>or </a:t>
            </a:r>
            <a:r>
              <a:rPr lang="en-US" b="1" dirty="0"/>
              <a:t>synthetic estrogens </a:t>
            </a:r>
            <a:r>
              <a:rPr lang="en-US" u="sng" dirty="0" smtClean="0"/>
              <a:t>cannot be </a:t>
            </a:r>
            <a:r>
              <a:rPr lang="en-US" u="sng" dirty="0"/>
              <a:t>monitored by blood tests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Serum </a:t>
            </a:r>
            <a:r>
              <a:rPr lang="en-US" b="1" dirty="0">
                <a:solidFill>
                  <a:srgbClr val="FF0000"/>
                </a:solidFill>
              </a:rPr>
              <a:t>estradiol </a:t>
            </a:r>
            <a:r>
              <a:rPr lang="en-US" dirty="0"/>
              <a:t>should </a:t>
            </a:r>
            <a:r>
              <a:rPr lang="en-US" dirty="0" smtClean="0"/>
              <a:t>be maintained </a:t>
            </a:r>
            <a:r>
              <a:rPr lang="en-US" dirty="0"/>
              <a:t>at the </a:t>
            </a:r>
            <a:r>
              <a:rPr lang="en-US" b="1" dirty="0"/>
              <a:t>mean daily level for </a:t>
            </a:r>
            <a:r>
              <a:rPr lang="en-US" b="1" dirty="0" smtClean="0"/>
              <a:t>premenopausal women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200 </a:t>
            </a:r>
            <a:r>
              <a:rPr lang="en-US" dirty="0" err="1">
                <a:solidFill>
                  <a:srgbClr val="FF0000"/>
                </a:solidFill>
              </a:rPr>
              <a:t>pg</a:t>
            </a:r>
            <a:r>
              <a:rPr lang="en-US" dirty="0">
                <a:solidFill>
                  <a:srgbClr val="FF0000"/>
                </a:solidFill>
              </a:rPr>
              <a:t>/ml</a:t>
            </a:r>
            <a:r>
              <a:rPr lang="en-US" dirty="0"/>
              <a:t>), and the </a:t>
            </a:r>
            <a:r>
              <a:rPr lang="en-US" dirty="0">
                <a:solidFill>
                  <a:srgbClr val="FF0000"/>
                </a:solidFill>
              </a:rPr>
              <a:t>serum testosterone </a:t>
            </a:r>
            <a:r>
              <a:rPr lang="en-US" dirty="0" smtClean="0"/>
              <a:t>level should </a:t>
            </a:r>
            <a:r>
              <a:rPr lang="en-US" dirty="0"/>
              <a:t>be in the </a:t>
            </a:r>
            <a:r>
              <a:rPr lang="en-US" b="1" dirty="0"/>
              <a:t>female range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55 ng/dl</a:t>
            </a:r>
            <a:r>
              <a:rPr lang="en-US" dirty="0"/>
              <a:t>).</a:t>
            </a:r>
            <a:endParaRPr lang="en-US" b="1" i="1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4472C4"/>
                </a:solidFill>
              </a:rPr>
              <a:t>3.0 Hormonal therapy for transsexual </a:t>
            </a:r>
            <a:r>
              <a:rPr lang="en-US" sz="3200" b="1" u="sng" dirty="0">
                <a:solidFill>
                  <a:srgbClr val="4472C4"/>
                </a:solidFill>
              </a:rPr>
              <a:t>adults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chemeClr val="accent2"/>
                </a:solidFill>
              </a:rPr>
              <a:t>3.4</a:t>
            </a:r>
            <a:r>
              <a:rPr lang="en-US" b="1" i="1" dirty="0"/>
              <a:t> </a:t>
            </a:r>
            <a:r>
              <a:rPr lang="en-US" dirty="0" smtClean="0"/>
              <a:t>We </a:t>
            </a:r>
            <a:r>
              <a:rPr lang="en-US" dirty="0">
                <a:solidFill>
                  <a:schemeClr val="accent2"/>
                </a:solidFill>
              </a:rPr>
              <a:t>suggest</a:t>
            </a:r>
            <a:r>
              <a:rPr lang="en-US" dirty="0"/>
              <a:t> that </a:t>
            </a:r>
            <a:r>
              <a:rPr lang="en-US" u="sng" dirty="0"/>
              <a:t>endocrinologists</a:t>
            </a:r>
            <a:r>
              <a:rPr lang="en-US" dirty="0"/>
              <a:t> review with </a:t>
            </a:r>
            <a:r>
              <a:rPr lang="en-US" dirty="0" smtClean="0"/>
              <a:t>persons treated </a:t>
            </a:r>
            <a:r>
              <a:rPr lang="en-US" dirty="0"/>
              <a:t>the </a:t>
            </a:r>
            <a:r>
              <a:rPr lang="en-US" b="1" dirty="0"/>
              <a:t>onset</a:t>
            </a:r>
            <a:r>
              <a:rPr lang="en-US" dirty="0"/>
              <a:t> and </a:t>
            </a:r>
            <a:r>
              <a:rPr lang="en-US" b="1" dirty="0"/>
              <a:t>time course of physical changes</a:t>
            </a:r>
            <a:r>
              <a:rPr lang="en-US" dirty="0"/>
              <a:t> </a:t>
            </a:r>
            <a:r>
              <a:rPr lang="en-US" dirty="0" smtClean="0"/>
              <a:t>induced by </a:t>
            </a:r>
            <a:r>
              <a:rPr lang="en-US" dirty="0"/>
              <a:t>cross-sex hormone treatment. </a:t>
            </a:r>
            <a:r>
              <a:rPr lang="en-US" dirty="0" smtClean="0"/>
              <a:t>(2 </a:t>
            </a:r>
            <a:r>
              <a:rPr lang="en-US" sz="2700" dirty="0">
                <a:solidFill>
                  <a:prstClr val="black"/>
                </a:solidFill>
                <a:latin typeface="Wingdings 2" pitchFamily="18" charset="2"/>
                <a:ea typeface="Segoe UI Symbol" pitchFamily="34" charset="0"/>
              </a:rPr>
              <a:t>UU</a:t>
            </a:r>
            <a:r>
              <a:rPr lang="en-US" sz="2700" dirty="0">
                <a:solidFill>
                  <a:prstClr val="black"/>
                </a:solidFill>
              </a:rPr>
              <a:t>OO</a:t>
            </a:r>
            <a:r>
              <a:rPr lang="en-US" dirty="0"/>
              <a:t>)</a:t>
            </a:r>
          </a:p>
          <a:p>
            <a:endParaRPr lang="en-US" b="1" i="1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4472C4"/>
                </a:solidFill>
              </a:rPr>
              <a:t>3.0 Hormonal therapy for transsexual </a:t>
            </a:r>
            <a:r>
              <a:rPr lang="en-US" sz="3200" b="1" u="sng" dirty="0">
                <a:solidFill>
                  <a:srgbClr val="4472C4"/>
                </a:solidFill>
              </a:rPr>
              <a:t>adults</a:t>
            </a:r>
            <a:endParaRPr lang="en-US" sz="3200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5" y="1947069"/>
            <a:ext cx="5264150" cy="41084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140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4472C4"/>
                </a:solidFill>
              </a:rPr>
              <a:t>3.0 Hormonal therapy for transsexual </a:t>
            </a:r>
            <a:r>
              <a:rPr lang="en-US" sz="3200" b="1" u="sng" dirty="0">
                <a:solidFill>
                  <a:srgbClr val="4472C4"/>
                </a:solidFill>
              </a:rPr>
              <a:t>adults</a:t>
            </a:r>
            <a:endParaRPr lang="en-US" sz="3200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72" y="1523920"/>
            <a:ext cx="4488455" cy="48462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314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4472C4"/>
                </a:solidFill>
              </a:rPr>
              <a:t>4.0 Adverse outcome prevention and </a:t>
            </a:r>
            <a:r>
              <a:rPr lang="en-US" sz="3600" b="1" dirty="0" smtClean="0">
                <a:solidFill>
                  <a:srgbClr val="4472C4"/>
                </a:solidFill>
              </a:rPr>
              <a:t/>
            </a:r>
            <a:br>
              <a:rPr lang="en-US" sz="3600" b="1" dirty="0" smtClean="0">
                <a:solidFill>
                  <a:srgbClr val="4472C4"/>
                </a:solidFill>
              </a:rPr>
            </a:br>
            <a:r>
              <a:rPr lang="en-US" sz="3600" b="1" dirty="0" smtClean="0">
                <a:solidFill>
                  <a:srgbClr val="4472C4"/>
                </a:solidFill>
              </a:rPr>
              <a:t>long-term care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2"/>
                </a:solidFill>
              </a:rPr>
              <a:t>4.1</a:t>
            </a:r>
            <a:r>
              <a:rPr lang="en-US" dirty="0" smtClean="0"/>
              <a:t> We </a:t>
            </a:r>
            <a:r>
              <a:rPr lang="en-US" dirty="0">
                <a:solidFill>
                  <a:schemeClr val="accent2"/>
                </a:solidFill>
              </a:rPr>
              <a:t>suggest</a:t>
            </a:r>
            <a:r>
              <a:rPr lang="en-US" dirty="0"/>
              <a:t> regular </a:t>
            </a:r>
            <a:r>
              <a:rPr lang="en-US" b="1" dirty="0"/>
              <a:t>clinical</a:t>
            </a:r>
            <a:r>
              <a:rPr lang="en-US" dirty="0"/>
              <a:t> and </a:t>
            </a:r>
            <a:r>
              <a:rPr lang="en-US" b="1" dirty="0"/>
              <a:t>laboratory</a:t>
            </a:r>
            <a:r>
              <a:rPr lang="en-US" dirty="0"/>
              <a:t> </a:t>
            </a:r>
            <a:r>
              <a:rPr lang="en-US" dirty="0" smtClean="0"/>
              <a:t>monitoring </a:t>
            </a:r>
            <a:r>
              <a:rPr lang="en-US" dirty="0" smtClean="0">
                <a:solidFill>
                  <a:schemeClr val="accent5"/>
                </a:solidFill>
              </a:rPr>
              <a:t>every </a:t>
            </a:r>
            <a:r>
              <a:rPr lang="en-US" dirty="0">
                <a:solidFill>
                  <a:schemeClr val="accent5"/>
                </a:solidFill>
              </a:rPr>
              <a:t>3 months during the first year </a:t>
            </a:r>
            <a:r>
              <a:rPr lang="en-US" dirty="0"/>
              <a:t>and then </a:t>
            </a:r>
            <a:r>
              <a:rPr lang="en-US" dirty="0">
                <a:solidFill>
                  <a:schemeClr val="accent5"/>
                </a:solidFill>
              </a:rPr>
              <a:t>once or </a:t>
            </a:r>
            <a:r>
              <a:rPr lang="en-US" dirty="0" smtClean="0">
                <a:solidFill>
                  <a:schemeClr val="accent5"/>
                </a:solidFill>
              </a:rPr>
              <a:t>twice yearly</a:t>
            </a:r>
            <a:r>
              <a:rPr lang="en-US" dirty="0"/>
              <a:t>. (2 </a:t>
            </a:r>
            <a:r>
              <a:rPr lang="en-US" sz="2700" dirty="0">
                <a:solidFill>
                  <a:prstClr val="black"/>
                </a:solidFill>
                <a:latin typeface="Wingdings 2" pitchFamily="18" charset="2"/>
                <a:ea typeface="Segoe UI Symbol" pitchFamily="34" charset="0"/>
              </a:rPr>
              <a:t>UU</a:t>
            </a:r>
            <a:r>
              <a:rPr lang="en-US" sz="2700" dirty="0">
                <a:solidFill>
                  <a:prstClr val="black"/>
                </a:solidFill>
              </a:rPr>
              <a:t>OO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7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69" y="106817"/>
            <a:ext cx="5702709" cy="6592123"/>
          </a:xfrm>
        </p:spPr>
      </p:pic>
    </p:spTree>
    <p:extLst>
      <p:ext uri="{BB962C8B-B14F-4D97-AF65-F5344CB8AC3E}">
        <p14:creationId xmlns:p14="http://schemas.microsoft.com/office/powerpoint/2010/main" val="286172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05" y="185771"/>
            <a:ext cx="7259954" cy="6353251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3211033" y="5918791"/>
            <a:ext cx="1750827" cy="1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82" y="1176943"/>
            <a:ext cx="7064800" cy="55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0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Transgender man/transman/</a:t>
            </a:r>
            <a:r>
              <a:rPr lang="en-US" b="1" i="1" dirty="0">
                <a:solidFill>
                  <a:schemeClr val="accent5"/>
                </a:solidFill>
              </a:rPr>
              <a:t>FTM transsexual persons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dirty="0"/>
              <a:t>– Person with a </a:t>
            </a:r>
            <a:r>
              <a:rPr lang="en-US" b="1" dirty="0"/>
              <a:t>masculine gender identity </a:t>
            </a:r>
            <a:r>
              <a:rPr lang="en-US" dirty="0"/>
              <a:t>who was assigned a female sex at birth.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5"/>
                </a:solidFill>
              </a:rPr>
              <a:t>Transgender woman/transwoman/</a:t>
            </a:r>
            <a:r>
              <a:rPr lang="en-US" b="1" i="1" dirty="0">
                <a:solidFill>
                  <a:schemeClr val="accent5"/>
                </a:solidFill>
              </a:rPr>
              <a:t>MTF transsexual persons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dirty="0"/>
              <a:t>– Person with a </a:t>
            </a:r>
            <a:r>
              <a:rPr lang="en-US" b="1" dirty="0"/>
              <a:t>feminine gender identity </a:t>
            </a:r>
            <a:r>
              <a:rPr lang="en-US" dirty="0"/>
              <a:t>who was assigned a male sex at birth.</a:t>
            </a:r>
          </a:p>
          <a:p>
            <a:endParaRPr lang="en-US" b="1" dirty="0" smtClean="0">
              <a:solidFill>
                <a:schemeClr val="accent5"/>
              </a:solidFill>
            </a:endParaRPr>
          </a:p>
          <a:p>
            <a:endParaRPr lang="en-US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5"/>
              </a:solidFill>
            </a:endParaRPr>
          </a:p>
          <a:p>
            <a:endParaRPr lang="en-US" b="1" dirty="0" smtClean="0">
              <a:solidFill>
                <a:schemeClr val="accent5"/>
              </a:solidFill>
            </a:endParaRPr>
          </a:p>
          <a:p>
            <a:endParaRPr lang="en-US" b="1" dirty="0">
              <a:solidFill>
                <a:schemeClr val="accent5"/>
              </a:solidFill>
            </a:endParaRPr>
          </a:p>
          <a:p>
            <a:r>
              <a:rPr lang="en-US" b="1" dirty="0" smtClean="0">
                <a:solidFill>
                  <a:schemeClr val="accent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14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4472C4"/>
                </a:solidFill>
              </a:rPr>
              <a:t>4.0 Adverse outcome prevention and </a:t>
            </a:r>
            <a:r>
              <a:rPr lang="en-US" sz="3600" b="1" dirty="0" smtClean="0">
                <a:solidFill>
                  <a:srgbClr val="4472C4"/>
                </a:solidFill>
              </a:rPr>
              <a:t/>
            </a:r>
            <a:br>
              <a:rPr lang="en-US" sz="3600" b="1" dirty="0" smtClean="0">
                <a:solidFill>
                  <a:srgbClr val="4472C4"/>
                </a:solidFill>
              </a:rPr>
            </a:br>
            <a:r>
              <a:rPr lang="en-US" sz="3600" b="1" dirty="0" smtClean="0">
                <a:solidFill>
                  <a:srgbClr val="4472C4"/>
                </a:solidFill>
              </a:rPr>
              <a:t>long-term care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i="1" dirty="0" smtClean="0">
                <a:solidFill>
                  <a:schemeClr val="accent2"/>
                </a:solidFill>
              </a:rPr>
              <a:t>4.2</a:t>
            </a:r>
            <a:r>
              <a:rPr lang="en-US" b="1" i="1" dirty="0" smtClean="0"/>
              <a:t> </a:t>
            </a:r>
            <a:r>
              <a:rPr lang="en-US" dirty="0" smtClean="0"/>
              <a:t>We </a:t>
            </a:r>
            <a:r>
              <a:rPr lang="en-US" dirty="0">
                <a:solidFill>
                  <a:schemeClr val="accent2"/>
                </a:solidFill>
              </a:rPr>
              <a:t>suggest</a:t>
            </a:r>
            <a:r>
              <a:rPr lang="en-US" dirty="0"/>
              <a:t> monitoring </a:t>
            </a:r>
            <a:r>
              <a:rPr lang="en-US" dirty="0">
                <a:solidFill>
                  <a:srgbClr val="FF0000"/>
                </a:solidFill>
              </a:rPr>
              <a:t>prolactin</a:t>
            </a:r>
            <a:r>
              <a:rPr lang="en-US" dirty="0"/>
              <a:t> levels in MTF </a:t>
            </a:r>
            <a:r>
              <a:rPr lang="en-US" dirty="0" smtClean="0"/>
              <a:t>transsexual persons </a:t>
            </a:r>
            <a:r>
              <a:rPr lang="en-US" dirty="0"/>
              <a:t>treated with </a:t>
            </a:r>
            <a:r>
              <a:rPr lang="en-US" b="1" dirty="0"/>
              <a:t>estrogens</a:t>
            </a:r>
            <a:r>
              <a:rPr lang="en-US" dirty="0"/>
              <a:t>.</a:t>
            </a:r>
            <a:r>
              <a:rPr lang="en-US" dirty="0" smtClean="0"/>
              <a:t>(</a:t>
            </a:r>
            <a:r>
              <a:rPr lang="en-US" dirty="0"/>
              <a:t>2 </a:t>
            </a:r>
            <a:r>
              <a:rPr lang="en-US" sz="2700" dirty="0">
                <a:solidFill>
                  <a:prstClr val="black"/>
                </a:solidFill>
                <a:latin typeface="Wingdings 2" pitchFamily="18" charset="2"/>
                <a:ea typeface="Segoe UI Symbol" pitchFamily="34" charset="0"/>
              </a:rPr>
              <a:t>UU</a:t>
            </a:r>
            <a:r>
              <a:rPr lang="en-US" sz="2700" dirty="0">
                <a:solidFill>
                  <a:prstClr val="black"/>
                </a:solidFill>
              </a:rPr>
              <a:t>OO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 lvl="1"/>
            <a:r>
              <a:rPr lang="en-US" b="1" dirty="0"/>
              <a:t>Estrogen</a:t>
            </a:r>
            <a:r>
              <a:rPr lang="en-US" dirty="0"/>
              <a:t> therapy can increase the growth of pituitary </a:t>
            </a:r>
            <a:r>
              <a:rPr lang="en-US" dirty="0" err="1" smtClean="0"/>
              <a:t>lactrotroph</a:t>
            </a:r>
            <a:r>
              <a:rPr lang="en-US" dirty="0" smtClean="0"/>
              <a:t> cells</a:t>
            </a:r>
            <a:r>
              <a:rPr lang="en-US" dirty="0"/>
              <a:t>. There have been several reports of </a:t>
            </a:r>
            <a:r>
              <a:rPr lang="en-US" b="1" dirty="0" err="1" smtClean="0"/>
              <a:t>prolactinomas</a:t>
            </a:r>
            <a:r>
              <a:rPr lang="en-US" dirty="0" smtClean="0"/>
              <a:t> </a:t>
            </a:r>
            <a:r>
              <a:rPr lang="en-US" dirty="0"/>
              <a:t>occurring </a:t>
            </a:r>
            <a:r>
              <a:rPr lang="en-US" u="sng" dirty="0"/>
              <a:t>after long-term estrogen </a:t>
            </a:r>
            <a:r>
              <a:rPr lang="en-US" dirty="0" smtClean="0"/>
              <a:t>therapy.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Up to </a:t>
            </a:r>
            <a:r>
              <a:rPr lang="en-US" b="1" dirty="0"/>
              <a:t>20%</a:t>
            </a:r>
            <a:r>
              <a:rPr lang="en-US" dirty="0"/>
              <a:t> of transsexual women treated with estrogens </a:t>
            </a:r>
            <a:r>
              <a:rPr lang="en-US" dirty="0" smtClean="0"/>
              <a:t>may have </a:t>
            </a:r>
            <a:r>
              <a:rPr lang="en-US" u="sng" dirty="0"/>
              <a:t>elevations in prolactin</a:t>
            </a:r>
            <a:r>
              <a:rPr lang="en-US" dirty="0"/>
              <a:t> levels associated with </a:t>
            </a:r>
            <a:r>
              <a:rPr lang="en-US" u="sng" dirty="0" smtClean="0"/>
              <a:t>enlargement of </a:t>
            </a:r>
            <a:r>
              <a:rPr lang="en-US" u="sng" dirty="0"/>
              <a:t>the pituitary </a:t>
            </a:r>
            <a:r>
              <a:rPr lang="en-US" u="sng" dirty="0" smtClean="0"/>
              <a:t>gland</a:t>
            </a:r>
            <a:r>
              <a:rPr lang="en-US" dirty="0" smtClean="0"/>
              <a:t>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most cases, the </a:t>
            </a:r>
            <a:r>
              <a:rPr lang="en-US" dirty="0" smtClean="0"/>
              <a:t>serum prolactin </a:t>
            </a:r>
            <a:r>
              <a:rPr lang="en-US" dirty="0"/>
              <a:t>levels will return to the normal range with a </a:t>
            </a:r>
            <a:r>
              <a:rPr lang="en-US" b="1" dirty="0" smtClean="0"/>
              <a:t>reduction</a:t>
            </a:r>
            <a:r>
              <a:rPr lang="en-US" dirty="0" smtClean="0"/>
              <a:t> or </a:t>
            </a:r>
            <a:r>
              <a:rPr lang="en-US" b="1" dirty="0"/>
              <a:t>discontinuation</a:t>
            </a:r>
            <a:r>
              <a:rPr lang="en-US" dirty="0"/>
              <a:t> of the estrogen </a:t>
            </a:r>
            <a:r>
              <a:rPr lang="en-US" dirty="0" smtClean="0"/>
              <a:t>therapy.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4472C4"/>
                </a:solidFill>
              </a:rPr>
              <a:t>4.0 Adverse outcome prevention and </a:t>
            </a:r>
            <a:r>
              <a:rPr lang="en-US" sz="3600" b="1" dirty="0" smtClean="0">
                <a:solidFill>
                  <a:srgbClr val="4472C4"/>
                </a:solidFill>
              </a:rPr>
              <a:t/>
            </a:r>
            <a:br>
              <a:rPr lang="en-US" sz="3600" b="1" dirty="0" smtClean="0">
                <a:solidFill>
                  <a:srgbClr val="4472C4"/>
                </a:solidFill>
              </a:rPr>
            </a:br>
            <a:r>
              <a:rPr lang="en-US" sz="3600" b="1" dirty="0" smtClean="0">
                <a:solidFill>
                  <a:srgbClr val="4472C4"/>
                </a:solidFill>
              </a:rPr>
              <a:t>long-term care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onset</a:t>
            </a:r>
            <a:r>
              <a:rPr lang="en-US" dirty="0"/>
              <a:t> and time course of </a:t>
            </a:r>
            <a:r>
              <a:rPr lang="en-US" b="1" dirty="0"/>
              <a:t>hyperprolactinemia</a:t>
            </a:r>
            <a:r>
              <a:rPr lang="en-US" dirty="0"/>
              <a:t> </a:t>
            </a:r>
            <a:r>
              <a:rPr lang="en-US" dirty="0" smtClean="0"/>
              <a:t>during estrogen </a:t>
            </a:r>
            <a:r>
              <a:rPr lang="en-US" dirty="0"/>
              <a:t>treatment are </a:t>
            </a:r>
            <a:r>
              <a:rPr lang="en-US" u="sng" dirty="0"/>
              <a:t>not known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Prolactin levels should </a:t>
            </a:r>
            <a:r>
              <a:rPr lang="en-US" dirty="0"/>
              <a:t>be obtained at </a:t>
            </a:r>
            <a:r>
              <a:rPr lang="en-US" b="1" dirty="0"/>
              <a:t>baseline</a:t>
            </a:r>
            <a:r>
              <a:rPr lang="en-US" dirty="0"/>
              <a:t> and then </a:t>
            </a:r>
            <a:r>
              <a:rPr lang="en-US" b="1" dirty="0"/>
              <a:t>at least </a:t>
            </a:r>
            <a:r>
              <a:rPr lang="en-US" b="1" dirty="0" smtClean="0"/>
              <a:t>annually</a:t>
            </a:r>
            <a:r>
              <a:rPr lang="en-US" dirty="0" smtClean="0"/>
              <a:t> during </a:t>
            </a:r>
            <a:r>
              <a:rPr lang="en-US" dirty="0"/>
              <a:t>the transition period and </a:t>
            </a:r>
            <a:r>
              <a:rPr lang="en-US" b="1" dirty="0"/>
              <a:t>biannually</a:t>
            </a:r>
            <a:r>
              <a:rPr lang="en-US" dirty="0"/>
              <a:t> thereafter.</a:t>
            </a:r>
          </a:p>
          <a:p>
            <a:r>
              <a:rPr lang="en-US" dirty="0"/>
              <a:t>Given that </a:t>
            </a:r>
            <a:r>
              <a:rPr lang="en-US" dirty="0" err="1"/>
              <a:t>prolactinomas</a:t>
            </a:r>
            <a:r>
              <a:rPr lang="en-US" dirty="0"/>
              <a:t> have been reported only in </a:t>
            </a:r>
            <a:r>
              <a:rPr lang="en-US" u="sng" dirty="0"/>
              <a:t>a </a:t>
            </a:r>
            <a:r>
              <a:rPr lang="en-US" u="sng" dirty="0" smtClean="0"/>
              <a:t>few case </a:t>
            </a:r>
            <a:r>
              <a:rPr lang="en-US" u="sng" dirty="0"/>
              <a:t>reports </a:t>
            </a:r>
            <a:r>
              <a:rPr lang="en-US" dirty="0"/>
              <a:t>and were </a:t>
            </a:r>
            <a:r>
              <a:rPr lang="en-US" u="sng" dirty="0"/>
              <a:t>not reported in large cohorts </a:t>
            </a:r>
            <a:r>
              <a:rPr lang="en-US" dirty="0" smtClean="0"/>
              <a:t>of estrogen-treated </a:t>
            </a:r>
            <a:r>
              <a:rPr lang="en-US" dirty="0"/>
              <a:t>transsexual persons, the risk of </a:t>
            </a:r>
            <a:r>
              <a:rPr lang="en-US" dirty="0" err="1" smtClean="0"/>
              <a:t>prolactinoma</a:t>
            </a:r>
            <a:r>
              <a:rPr lang="en-US" dirty="0" smtClean="0"/>
              <a:t> is </a:t>
            </a:r>
            <a:r>
              <a:rPr lang="en-US" dirty="0"/>
              <a:t>likely to be very low.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the major </a:t>
            </a:r>
            <a:r>
              <a:rPr lang="en-US" dirty="0" smtClean="0"/>
              <a:t>presenting findings </a:t>
            </a:r>
            <a:r>
              <a:rPr lang="en-US" dirty="0"/>
              <a:t>of </a:t>
            </a:r>
            <a:r>
              <a:rPr lang="en-US" dirty="0" err="1"/>
              <a:t>microprolactinomas</a:t>
            </a:r>
            <a:r>
              <a:rPr lang="en-US" dirty="0"/>
              <a:t> (hypogonadism and </a:t>
            </a:r>
            <a:r>
              <a:rPr lang="en-US" dirty="0" smtClean="0"/>
              <a:t>sometimes gynecomastia</a:t>
            </a:r>
            <a:r>
              <a:rPr lang="en-US" dirty="0"/>
              <a:t>) are </a:t>
            </a:r>
            <a:r>
              <a:rPr lang="en-US" u="sng" dirty="0"/>
              <a:t>not apparent </a:t>
            </a:r>
            <a:r>
              <a:rPr lang="en-US" dirty="0"/>
              <a:t>in MTF </a:t>
            </a:r>
            <a:r>
              <a:rPr lang="en-US" dirty="0" smtClean="0"/>
              <a:t>transsexual persons</a:t>
            </a:r>
            <a:r>
              <a:rPr lang="en-US" dirty="0"/>
              <a:t>, </a:t>
            </a:r>
            <a:r>
              <a:rPr lang="en-US" b="1" dirty="0"/>
              <a:t>radiological examination of the pituitary </a:t>
            </a:r>
            <a:r>
              <a:rPr lang="en-US" dirty="0"/>
              <a:t>may </a:t>
            </a:r>
            <a:r>
              <a:rPr lang="en-US" dirty="0" smtClean="0"/>
              <a:t>be carried </a:t>
            </a:r>
            <a:r>
              <a:rPr lang="en-US" dirty="0"/>
              <a:t>out in </a:t>
            </a:r>
            <a:r>
              <a:rPr lang="en-US" dirty="0">
                <a:solidFill>
                  <a:schemeClr val="accent5"/>
                </a:solidFill>
              </a:rPr>
              <a:t>those whose prolactin levels persistently </a:t>
            </a:r>
            <a:r>
              <a:rPr lang="en-US" dirty="0" smtClean="0">
                <a:solidFill>
                  <a:schemeClr val="accent5"/>
                </a:solidFill>
              </a:rPr>
              <a:t>increase despite </a:t>
            </a:r>
            <a:r>
              <a:rPr lang="en-US" dirty="0">
                <a:solidFill>
                  <a:schemeClr val="accent5"/>
                </a:solidFill>
              </a:rPr>
              <a:t>stable or reduced estrogen levels</a:t>
            </a:r>
            <a:r>
              <a:rPr lang="en-US" dirty="0"/>
              <a:t>.</a:t>
            </a:r>
          </a:p>
          <a:p>
            <a:r>
              <a:rPr lang="en-US" dirty="0"/>
              <a:t>Because transsexual persons are diagnosed and </a:t>
            </a:r>
            <a:r>
              <a:rPr lang="en-US" dirty="0" smtClean="0"/>
              <a:t>followed throughout </a:t>
            </a:r>
            <a:r>
              <a:rPr lang="en-US" dirty="0"/>
              <a:t>sex reassignment by </a:t>
            </a:r>
            <a:r>
              <a:rPr lang="en-US" dirty="0" smtClean="0"/>
              <a:t>an </a:t>
            </a:r>
            <a:r>
              <a:rPr lang="en-US" b="1" dirty="0" smtClean="0"/>
              <a:t>MHP</a:t>
            </a:r>
            <a:r>
              <a:rPr lang="en-US" dirty="0" smtClean="0"/>
              <a:t>, it </a:t>
            </a:r>
            <a:r>
              <a:rPr lang="en-US" dirty="0"/>
              <a:t>is </a:t>
            </a:r>
            <a:r>
              <a:rPr lang="en-US" dirty="0" smtClean="0"/>
              <a:t>likely that </a:t>
            </a:r>
            <a:r>
              <a:rPr lang="en-US" dirty="0"/>
              <a:t>some </a:t>
            </a:r>
            <a:r>
              <a:rPr lang="en-US" dirty="0">
                <a:solidFill>
                  <a:schemeClr val="accent5"/>
                </a:solidFill>
              </a:rPr>
              <a:t>will receive psychotropic medications that </a:t>
            </a:r>
            <a:r>
              <a:rPr lang="en-US" dirty="0" smtClean="0">
                <a:solidFill>
                  <a:schemeClr val="accent5"/>
                </a:solidFill>
              </a:rPr>
              <a:t>can increase </a:t>
            </a:r>
            <a:r>
              <a:rPr lang="en-US" dirty="0">
                <a:solidFill>
                  <a:schemeClr val="accent5"/>
                </a:solidFill>
              </a:rPr>
              <a:t>prolactin levels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43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4472C4"/>
                </a:solidFill>
              </a:rPr>
              <a:t>4.0 Adverse outcome prevention and </a:t>
            </a:r>
            <a:r>
              <a:rPr lang="en-US" sz="3600" b="1" dirty="0" smtClean="0">
                <a:solidFill>
                  <a:srgbClr val="4472C4"/>
                </a:solidFill>
              </a:rPr>
              <a:t/>
            </a:r>
            <a:br>
              <a:rPr lang="en-US" sz="3600" b="1" dirty="0" smtClean="0">
                <a:solidFill>
                  <a:srgbClr val="4472C4"/>
                </a:solidFill>
              </a:rPr>
            </a:br>
            <a:r>
              <a:rPr lang="en-US" sz="3600" b="1" dirty="0" smtClean="0">
                <a:solidFill>
                  <a:srgbClr val="4472C4"/>
                </a:solidFill>
              </a:rPr>
              <a:t>long-term care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i="1" dirty="0" smtClean="0">
                <a:solidFill>
                  <a:schemeClr val="accent2"/>
                </a:solidFill>
              </a:rPr>
              <a:t>4.3</a:t>
            </a:r>
            <a:r>
              <a:rPr lang="en-US" b="1" i="1" dirty="0" smtClean="0"/>
              <a:t> </a:t>
            </a:r>
            <a:r>
              <a:rPr lang="en-US" dirty="0" smtClean="0"/>
              <a:t>We </a:t>
            </a:r>
            <a:r>
              <a:rPr lang="en-US" dirty="0">
                <a:solidFill>
                  <a:schemeClr val="accent2"/>
                </a:solidFill>
              </a:rPr>
              <a:t>suggest</a:t>
            </a:r>
            <a:r>
              <a:rPr lang="en-US" dirty="0"/>
              <a:t> that transsexual persons treated </a:t>
            </a:r>
            <a:r>
              <a:rPr lang="en-US" dirty="0" smtClean="0"/>
              <a:t>with hormones </a:t>
            </a:r>
            <a:r>
              <a:rPr lang="en-US" dirty="0"/>
              <a:t>be evaluated for </a:t>
            </a:r>
            <a:r>
              <a:rPr lang="en-US" b="1" dirty="0"/>
              <a:t>cardiovascular risk factors</a:t>
            </a:r>
            <a:r>
              <a:rPr lang="en-US" dirty="0" smtClean="0"/>
              <a:t>. (</a:t>
            </a:r>
            <a:r>
              <a:rPr lang="en-US" dirty="0"/>
              <a:t>2 </a:t>
            </a:r>
            <a:r>
              <a:rPr lang="en-US" sz="2700" dirty="0">
                <a:solidFill>
                  <a:prstClr val="black"/>
                </a:solidFill>
                <a:latin typeface="Wingdings 2" pitchFamily="18" charset="2"/>
                <a:ea typeface="Segoe UI Symbol" pitchFamily="34" charset="0"/>
              </a:rPr>
              <a:t>UU</a:t>
            </a:r>
            <a:r>
              <a:rPr lang="en-US" sz="2700" dirty="0">
                <a:solidFill>
                  <a:prstClr val="black"/>
                </a:solidFill>
              </a:rPr>
              <a:t>OO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4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4472C4"/>
                </a:solidFill>
              </a:rPr>
              <a:t>4.0 Adverse outcome prevention and </a:t>
            </a:r>
            <a:r>
              <a:rPr lang="en-US" sz="3600" b="1" dirty="0" smtClean="0">
                <a:solidFill>
                  <a:srgbClr val="4472C4"/>
                </a:solidFill>
              </a:rPr>
              <a:t/>
            </a:r>
            <a:br>
              <a:rPr lang="en-US" sz="3600" b="1" dirty="0" smtClean="0">
                <a:solidFill>
                  <a:srgbClr val="4472C4"/>
                </a:solidFill>
              </a:rPr>
            </a:br>
            <a:r>
              <a:rPr lang="en-US" sz="3600" b="1" dirty="0" smtClean="0">
                <a:solidFill>
                  <a:srgbClr val="4472C4"/>
                </a:solidFill>
              </a:rPr>
              <a:t>long-term care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b="1" i="1" dirty="0">
                <a:solidFill>
                  <a:schemeClr val="accent5"/>
                </a:solidFill>
              </a:rPr>
              <a:t>FTM transsexual </a:t>
            </a:r>
            <a:r>
              <a:rPr lang="en-US" sz="4500" b="1" i="1" dirty="0" smtClean="0">
                <a:solidFill>
                  <a:schemeClr val="accent5"/>
                </a:solidFill>
              </a:rPr>
              <a:t>persons</a:t>
            </a:r>
          </a:p>
          <a:p>
            <a:r>
              <a:rPr lang="en-US" dirty="0"/>
              <a:t>Testosterone administration to FTM transsexual </a:t>
            </a:r>
            <a:r>
              <a:rPr lang="en-US" dirty="0" smtClean="0"/>
              <a:t>persons will </a:t>
            </a:r>
            <a:r>
              <a:rPr lang="en-US" dirty="0"/>
              <a:t>result in a more </a:t>
            </a:r>
            <a:r>
              <a:rPr lang="en-US" dirty="0" err="1"/>
              <a:t>atherogenic</a:t>
            </a:r>
            <a:r>
              <a:rPr lang="en-US" dirty="0"/>
              <a:t> lipid profile </a:t>
            </a:r>
            <a:r>
              <a:rPr lang="en-US" dirty="0" smtClean="0"/>
              <a:t>with lowered </a:t>
            </a:r>
            <a:r>
              <a:rPr lang="en-US" dirty="0"/>
              <a:t>high-density lipoprotein cholesterol and </a:t>
            </a:r>
            <a:r>
              <a:rPr lang="en-US" dirty="0" smtClean="0"/>
              <a:t>higher triglyceride values.</a:t>
            </a:r>
          </a:p>
          <a:p>
            <a:r>
              <a:rPr lang="en-US" dirty="0"/>
              <a:t>Studies of the effect </a:t>
            </a:r>
            <a:r>
              <a:rPr lang="en-US" dirty="0" smtClean="0"/>
              <a:t>of testosterone </a:t>
            </a:r>
            <a:r>
              <a:rPr lang="en-US" dirty="0"/>
              <a:t>on </a:t>
            </a:r>
            <a:r>
              <a:rPr lang="en-US" b="1" dirty="0"/>
              <a:t>insulin sensitivity</a:t>
            </a:r>
            <a:r>
              <a:rPr lang="en-US" dirty="0"/>
              <a:t> have mixed </a:t>
            </a:r>
            <a:r>
              <a:rPr lang="en-US" dirty="0" smtClean="0"/>
              <a:t>results. </a:t>
            </a:r>
            <a:r>
              <a:rPr lang="en-US" dirty="0"/>
              <a:t>A recent randomized, open-label </a:t>
            </a:r>
            <a:r>
              <a:rPr lang="en-US" dirty="0" smtClean="0"/>
              <a:t>uncontrolled safety </a:t>
            </a:r>
            <a:r>
              <a:rPr lang="en-US" dirty="0"/>
              <a:t>study of FTM transsexual persons treated with </a:t>
            </a:r>
            <a:r>
              <a:rPr lang="en-US" dirty="0" smtClean="0"/>
              <a:t>testosterone </a:t>
            </a:r>
            <a:r>
              <a:rPr lang="en-US" dirty="0" err="1" smtClean="0"/>
              <a:t>undecanoate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demonstrated no insulin </a:t>
            </a:r>
            <a:r>
              <a:rPr lang="en-US" dirty="0" smtClean="0">
                <a:solidFill>
                  <a:srgbClr val="FF0000"/>
                </a:solidFill>
              </a:rPr>
              <a:t>resistance after </a:t>
            </a:r>
            <a:r>
              <a:rPr lang="en-US" dirty="0">
                <a:solidFill>
                  <a:srgbClr val="FF0000"/>
                </a:solidFill>
              </a:rPr>
              <a:t>1 </a:t>
            </a:r>
            <a:r>
              <a:rPr lang="en-US" dirty="0" smtClean="0">
                <a:solidFill>
                  <a:srgbClr val="FF0000"/>
                </a:solidFill>
              </a:rPr>
              <a:t>yr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Numerous studies have demonstrated effects of cross-sex hormone treatment on the </a:t>
            </a:r>
            <a:r>
              <a:rPr lang="en-US" dirty="0" smtClean="0"/>
              <a:t>cardiovascular system. </a:t>
            </a:r>
          </a:p>
          <a:p>
            <a:pPr lvl="1"/>
            <a:r>
              <a:rPr lang="en-US" dirty="0" smtClean="0"/>
              <a:t>Long-term </a:t>
            </a:r>
            <a:r>
              <a:rPr lang="en-US" dirty="0"/>
              <a:t>studies from </a:t>
            </a:r>
            <a:r>
              <a:rPr lang="en-US" dirty="0" smtClean="0"/>
              <a:t>The Netherlands </a:t>
            </a:r>
            <a:r>
              <a:rPr lang="en-US" dirty="0"/>
              <a:t>found </a:t>
            </a:r>
            <a:r>
              <a:rPr lang="en-US" dirty="0">
                <a:solidFill>
                  <a:srgbClr val="FF0000"/>
                </a:solidFill>
              </a:rPr>
              <a:t>no increased risk for </a:t>
            </a:r>
            <a:r>
              <a:rPr lang="en-US" dirty="0" smtClean="0">
                <a:solidFill>
                  <a:srgbClr val="FF0000"/>
                </a:solidFill>
              </a:rPr>
              <a:t>cardiovascular mortality.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Likewise</a:t>
            </a:r>
            <a:r>
              <a:rPr lang="en-US" dirty="0"/>
              <a:t>, a </a:t>
            </a:r>
            <a:r>
              <a:rPr lang="en-US" b="1" dirty="0"/>
              <a:t>meta-analysis</a:t>
            </a:r>
            <a:r>
              <a:rPr lang="en-US" dirty="0"/>
              <a:t> of 19 </a:t>
            </a:r>
            <a:r>
              <a:rPr lang="en-US" dirty="0" smtClean="0"/>
              <a:t>randomized trials </a:t>
            </a:r>
            <a:r>
              <a:rPr lang="en-US" dirty="0"/>
              <a:t>examining testosterone replacement in </a:t>
            </a:r>
            <a:r>
              <a:rPr lang="en-US" dirty="0" smtClean="0"/>
              <a:t>men </a:t>
            </a:r>
            <a:r>
              <a:rPr lang="en-US" dirty="0" smtClean="0">
                <a:solidFill>
                  <a:srgbClr val="FF0000"/>
                </a:solidFill>
              </a:rPr>
              <a:t>showed </a:t>
            </a:r>
            <a:r>
              <a:rPr lang="en-US" dirty="0">
                <a:solidFill>
                  <a:srgbClr val="FF0000"/>
                </a:solidFill>
              </a:rPr>
              <a:t>no increased incidence of cardiovascular </a:t>
            </a:r>
            <a:r>
              <a:rPr lang="en-US" dirty="0" smtClean="0">
                <a:solidFill>
                  <a:srgbClr val="FF0000"/>
                </a:solidFill>
              </a:rPr>
              <a:t>events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systematic </a:t>
            </a:r>
            <a:r>
              <a:rPr lang="en-US" b="1" dirty="0"/>
              <a:t>review </a:t>
            </a:r>
            <a:r>
              <a:rPr lang="en-US" dirty="0"/>
              <a:t>of the literature found that </a:t>
            </a:r>
            <a:r>
              <a:rPr lang="en-US" u="sng" dirty="0" smtClean="0"/>
              <a:t>data were </a:t>
            </a:r>
            <a:r>
              <a:rPr lang="en-US" u="sng" dirty="0"/>
              <a:t>insufficient</a:t>
            </a:r>
            <a:r>
              <a:rPr lang="en-US" dirty="0"/>
              <a:t>, due to very low quality evidence, </a:t>
            </a:r>
            <a:r>
              <a:rPr lang="en-US" dirty="0" smtClean="0"/>
              <a:t>to allow </a:t>
            </a:r>
            <a:r>
              <a:rPr lang="en-US" dirty="0"/>
              <a:t>meaningful assessment of important patient </a:t>
            </a:r>
            <a:r>
              <a:rPr lang="en-US" dirty="0" smtClean="0"/>
              <a:t>outcomes such </a:t>
            </a:r>
            <a:r>
              <a:rPr lang="en-US" dirty="0"/>
              <a:t>as </a:t>
            </a:r>
            <a:r>
              <a:rPr lang="en-US" u="sng" dirty="0"/>
              <a:t>death, stroke, myocardial infarction, </a:t>
            </a:r>
            <a:r>
              <a:rPr lang="en-US" u="sng" dirty="0" smtClean="0"/>
              <a:t>or venous </a:t>
            </a:r>
            <a:r>
              <a:rPr lang="en-US" u="sng" dirty="0"/>
              <a:t>thromboembolism </a:t>
            </a:r>
            <a:r>
              <a:rPr lang="en-US" dirty="0"/>
              <a:t>in FTM transsexual </a:t>
            </a:r>
            <a:r>
              <a:rPr lang="en-US" dirty="0" smtClean="0"/>
              <a:t>persons.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4472C4"/>
                </a:solidFill>
              </a:rPr>
              <a:t>4.0 Adverse outcome prevention and </a:t>
            </a:r>
            <a:r>
              <a:rPr lang="en-US" sz="3600" b="1" dirty="0" smtClean="0">
                <a:solidFill>
                  <a:srgbClr val="4472C4"/>
                </a:solidFill>
              </a:rPr>
              <a:t/>
            </a:r>
            <a:br>
              <a:rPr lang="en-US" sz="3600" b="1" dirty="0" smtClean="0">
                <a:solidFill>
                  <a:srgbClr val="4472C4"/>
                </a:solidFill>
              </a:rPr>
            </a:br>
            <a:r>
              <a:rPr lang="en-US" sz="3600" b="1" dirty="0" smtClean="0">
                <a:solidFill>
                  <a:srgbClr val="4472C4"/>
                </a:solidFill>
              </a:rPr>
              <a:t>long-term care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500" b="1" i="1" dirty="0" smtClean="0">
                <a:solidFill>
                  <a:schemeClr val="accent5"/>
                </a:solidFill>
              </a:rPr>
              <a:t>MTF </a:t>
            </a:r>
            <a:r>
              <a:rPr lang="en-US" sz="4500" b="1" i="1" dirty="0">
                <a:solidFill>
                  <a:schemeClr val="accent5"/>
                </a:solidFill>
              </a:rPr>
              <a:t>transsexual </a:t>
            </a:r>
            <a:r>
              <a:rPr lang="en-US" sz="4500" b="1" i="1" dirty="0" smtClean="0">
                <a:solidFill>
                  <a:schemeClr val="accent5"/>
                </a:solidFill>
              </a:rPr>
              <a:t>persons</a:t>
            </a:r>
          </a:p>
          <a:p>
            <a:r>
              <a:rPr lang="en-US" dirty="0"/>
              <a:t>A prospective study of MTF subjects found </a:t>
            </a:r>
            <a:r>
              <a:rPr lang="en-US" b="1" dirty="0" smtClean="0"/>
              <a:t>favorable changes </a:t>
            </a:r>
            <a:r>
              <a:rPr lang="en-US" b="1" dirty="0"/>
              <a:t>in lipid parameters</a:t>
            </a:r>
            <a:r>
              <a:rPr lang="en-US" dirty="0"/>
              <a:t> with </a:t>
            </a:r>
            <a:r>
              <a:rPr lang="en-US" dirty="0">
                <a:solidFill>
                  <a:schemeClr val="accent5"/>
                </a:solidFill>
              </a:rPr>
              <a:t>increased </a:t>
            </a:r>
            <a:r>
              <a:rPr lang="en-US" dirty="0" smtClean="0">
                <a:solidFill>
                  <a:schemeClr val="accent5"/>
                </a:solidFill>
              </a:rPr>
              <a:t>high-density lipoprotein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chemeClr val="accent5"/>
                </a:solidFill>
              </a:rPr>
              <a:t>decreased low-density lipoprotein </a:t>
            </a:r>
            <a:r>
              <a:rPr lang="en-US" dirty="0" smtClean="0"/>
              <a:t>concentrations. </a:t>
            </a:r>
          </a:p>
          <a:p>
            <a:pPr lvl="1"/>
            <a:r>
              <a:rPr lang="en-US" dirty="0" smtClean="0"/>
              <a:t>However</a:t>
            </a:r>
            <a:r>
              <a:rPr lang="en-US" dirty="0"/>
              <a:t>, these favorable lipid </a:t>
            </a:r>
            <a:r>
              <a:rPr lang="en-US" dirty="0" smtClean="0"/>
              <a:t>changes were </a:t>
            </a:r>
            <a:r>
              <a:rPr lang="en-US" u="sng" dirty="0"/>
              <a:t>attenuated</a:t>
            </a:r>
            <a:r>
              <a:rPr lang="en-US" dirty="0"/>
              <a:t> by increased weight, blood pressure, </a:t>
            </a:r>
            <a:r>
              <a:rPr lang="en-US" dirty="0" smtClean="0"/>
              <a:t>and markers </a:t>
            </a:r>
            <a:r>
              <a:rPr lang="en-US" dirty="0"/>
              <a:t>of insulin resistance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u="sng" dirty="0"/>
              <a:t>The largest cohort </a:t>
            </a:r>
            <a:r>
              <a:rPr lang="en-US" dirty="0"/>
              <a:t>of </a:t>
            </a:r>
            <a:r>
              <a:rPr lang="en-US" dirty="0" smtClean="0"/>
              <a:t>MTF subjects </a:t>
            </a:r>
            <a:r>
              <a:rPr lang="en-US" dirty="0"/>
              <a:t>(with </a:t>
            </a:r>
            <a:r>
              <a:rPr lang="en-US" dirty="0" smtClean="0"/>
              <a:t>a mean </a:t>
            </a:r>
            <a:r>
              <a:rPr lang="en-US" dirty="0"/>
              <a:t>age of </a:t>
            </a:r>
            <a:r>
              <a:rPr lang="en-US" dirty="0" smtClean="0"/>
              <a:t>41yr</a:t>
            </a:r>
            <a:r>
              <a:rPr lang="en-US" dirty="0"/>
              <a:t>) followed for </a:t>
            </a:r>
            <a:r>
              <a:rPr lang="en-US" dirty="0" smtClean="0"/>
              <a:t>a mean of 10 </a:t>
            </a:r>
            <a:r>
              <a:rPr lang="en-US" dirty="0" err="1"/>
              <a:t>yr</a:t>
            </a:r>
            <a:r>
              <a:rPr lang="en-US" dirty="0"/>
              <a:t> showed </a:t>
            </a:r>
            <a:r>
              <a:rPr lang="en-US" dirty="0">
                <a:solidFill>
                  <a:srgbClr val="FF0000"/>
                </a:solidFill>
              </a:rPr>
              <a:t>no increase in cardiovascular mortality</a:t>
            </a:r>
            <a:r>
              <a:rPr lang="en-US" dirty="0"/>
              <a:t> </a:t>
            </a:r>
            <a:r>
              <a:rPr lang="en-US" dirty="0" smtClean="0"/>
              <a:t>despite a 32% rate </a:t>
            </a:r>
            <a:r>
              <a:rPr lang="en-US" dirty="0"/>
              <a:t>of tobacco </a:t>
            </a:r>
            <a:r>
              <a:rPr lang="en-US" dirty="0" smtClean="0"/>
              <a:t>use. </a:t>
            </a:r>
          </a:p>
          <a:p>
            <a:pPr lvl="1"/>
            <a:r>
              <a:rPr lang="en-US" dirty="0" smtClean="0"/>
              <a:t>Thus</a:t>
            </a:r>
            <a:r>
              <a:rPr lang="en-US" dirty="0"/>
              <a:t>, there is </a:t>
            </a:r>
            <a:r>
              <a:rPr lang="en-US" dirty="0" smtClean="0"/>
              <a:t>limited evidence </a:t>
            </a:r>
            <a:r>
              <a:rPr lang="en-US" dirty="0"/>
              <a:t>to determine whether estrogen is </a:t>
            </a:r>
            <a:r>
              <a:rPr lang="en-US" b="1" dirty="0"/>
              <a:t>protective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b="1" dirty="0" smtClean="0"/>
              <a:t>detrimental</a:t>
            </a:r>
            <a:r>
              <a:rPr lang="en-US" dirty="0" smtClean="0"/>
              <a:t> </a:t>
            </a:r>
            <a:r>
              <a:rPr lang="en-US" dirty="0"/>
              <a:t>in MTF transsexual </a:t>
            </a:r>
            <a:r>
              <a:rPr lang="en-US" dirty="0" smtClean="0"/>
              <a:t>persons.</a:t>
            </a:r>
            <a:endParaRPr lang="en-US" sz="4100" b="1" i="1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4472C4"/>
                </a:solidFill>
              </a:rPr>
              <a:t>4.0 Adverse outcome prevention and </a:t>
            </a:r>
            <a:r>
              <a:rPr lang="en-US" sz="3600" b="1" dirty="0" smtClean="0">
                <a:solidFill>
                  <a:srgbClr val="4472C4"/>
                </a:solidFill>
              </a:rPr>
              <a:t/>
            </a:r>
            <a:br>
              <a:rPr lang="en-US" sz="3600" b="1" dirty="0" smtClean="0">
                <a:solidFill>
                  <a:srgbClr val="4472C4"/>
                </a:solidFill>
              </a:rPr>
            </a:br>
            <a:r>
              <a:rPr lang="en-US" sz="3600" b="1" dirty="0" smtClean="0">
                <a:solidFill>
                  <a:srgbClr val="4472C4"/>
                </a:solidFill>
              </a:rPr>
              <a:t>long-term care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b="1" i="1" dirty="0" smtClean="0">
                <a:solidFill>
                  <a:schemeClr val="accent2"/>
                </a:solidFill>
              </a:rPr>
              <a:t>4.4 </a:t>
            </a:r>
            <a:r>
              <a:rPr lang="en-US" dirty="0" smtClean="0"/>
              <a:t>We </a:t>
            </a:r>
            <a:r>
              <a:rPr lang="en-US" dirty="0" smtClean="0">
                <a:solidFill>
                  <a:schemeClr val="accent2"/>
                </a:solidFill>
              </a:rPr>
              <a:t>suggest</a:t>
            </a:r>
            <a:r>
              <a:rPr lang="en-US" dirty="0" smtClean="0"/>
              <a:t> that </a:t>
            </a:r>
            <a:r>
              <a:rPr lang="en-US" b="1" dirty="0" smtClean="0"/>
              <a:t>BMD</a:t>
            </a:r>
            <a:r>
              <a:rPr lang="en-US" dirty="0" smtClean="0"/>
              <a:t> measurements </a:t>
            </a:r>
            <a:r>
              <a:rPr lang="en-US" dirty="0"/>
              <a:t>be obtained </a:t>
            </a:r>
            <a:r>
              <a:rPr lang="en-US" dirty="0">
                <a:solidFill>
                  <a:schemeClr val="accent5"/>
                </a:solidFill>
              </a:rPr>
              <a:t>if </a:t>
            </a:r>
            <a:r>
              <a:rPr lang="en-US" dirty="0" smtClean="0">
                <a:solidFill>
                  <a:schemeClr val="accent5"/>
                </a:solidFill>
              </a:rPr>
              <a:t>risk factors </a:t>
            </a:r>
            <a:r>
              <a:rPr lang="en-US" dirty="0">
                <a:solidFill>
                  <a:schemeClr val="accent5"/>
                </a:solidFill>
              </a:rPr>
              <a:t>for osteoporosis exist</a:t>
            </a:r>
            <a:r>
              <a:rPr lang="en-US" dirty="0"/>
              <a:t>, specifically in those </a:t>
            </a:r>
            <a:r>
              <a:rPr lang="en-US" dirty="0" smtClean="0">
                <a:solidFill>
                  <a:schemeClr val="accent5"/>
                </a:solidFill>
              </a:rPr>
              <a:t>who stop </a:t>
            </a:r>
            <a:r>
              <a:rPr lang="en-US" dirty="0">
                <a:solidFill>
                  <a:schemeClr val="accent5"/>
                </a:solidFill>
              </a:rPr>
              <a:t>sex hormone therapy after </a:t>
            </a:r>
            <a:r>
              <a:rPr lang="en-US" dirty="0" err="1">
                <a:solidFill>
                  <a:schemeClr val="accent5"/>
                </a:solidFill>
              </a:rPr>
              <a:t>gonadectomy</a:t>
            </a:r>
            <a:r>
              <a:rPr lang="en-US" dirty="0" smtClean="0"/>
              <a:t>.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(2 </a:t>
            </a:r>
            <a:r>
              <a:rPr lang="en-US" sz="2700" dirty="0" smtClean="0">
                <a:solidFill>
                  <a:prstClr val="black"/>
                </a:solidFill>
                <a:latin typeface="Wingdings 2" pitchFamily="18" charset="2"/>
                <a:ea typeface="Segoe UI Symbol" pitchFamily="34" charset="0"/>
              </a:rPr>
              <a:t>UUU</a:t>
            </a:r>
            <a:r>
              <a:rPr lang="en-US" sz="2700" dirty="0" smtClean="0">
                <a:solidFill>
                  <a:prstClr val="black"/>
                </a:solidFill>
              </a:rPr>
              <a:t>O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4472C4"/>
                </a:solidFill>
              </a:rPr>
              <a:t>4.0 Adverse outcome prevention and </a:t>
            </a:r>
            <a:r>
              <a:rPr lang="en-US" sz="3600" b="1" dirty="0" smtClean="0">
                <a:solidFill>
                  <a:srgbClr val="4472C4"/>
                </a:solidFill>
              </a:rPr>
              <a:t/>
            </a:r>
            <a:br>
              <a:rPr lang="en-US" sz="3600" b="1" dirty="0" smtClean="0">
                <a:solidFill>
                  <a:srgbClr val="4472C4"/>
                </a:solidFill>
              </a:rPr>
            </a:br>
            <a:r>
              <a:rPr lang="en-US" sz="3600" b="1" dirty="0" smtClean="0">
                <a:solidFill>
                  <a:srgbClr val="4472C4"/>
                </a:solidFill>
              </a:rPr>
              <a:t>long-term care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500" b="1" i="1" dirty="0">
                <a:solidFill>
                  <a:schemeClr val="accent5"/>
                </a:solidFill>
              </a:rPr>
              <a:t>FTM transsexual </a:t>
            </a:r>
            <a:r>
              <a:rPr lang="en-US" sz="4500" b="1" i="1" dirty="0" smtClean="0">
                <a:solidFill>
                  <a:schemeClr val="accent5"/>
                </a:solidFill>
              </a:rPr>
              <a:t>persons</a:t>
            </a:r>
          </a:p>
          <a:p>
            <a:r>
              <a:rPr lang="en-US" u="sng" dirty="0"/>
              <a:t>Adequate dosing of testosterone </a:t>
            </a:r>
            <a:r>
              <a:rPr lang="en-US" dirty="0"/>
              <a:t>is important to </a:t>
            </a:r>
            <a:r>
              <a:rPr lang="en-US" b="1" dirty="0" smtClean="0"/>
              <a:t>maintain bone </a:t>
            </a:r>
            <a:r>
              <a:rPr lang="en-US" b="1" dirty="0"/>
              <a:t>mass</a:t>
            </a:r>
            <a:r>
              <a:rPr lang="en-US" dirty="0"/>
              <a:t> in FTM transsexual </a:t>
            </a:r>
            <a:r>
              <a:rPr lang="en-US" dirty="0" smtClean="0"/>
              <a:t>persons. </a:t>
            </a:r>
          </a:p>
          <a:p>
            <a:endParaRPr lang="en-US" dirty="0" smtClean="0"/>
          </a:p>
          <a:p>
            <a:r>
              <a:rPr lang="en-US" dirty="0" smtClean="0"/>
              <a:t>In one </a:t>
            </a:r>
            <a:r>
              <a:rPr lang="en-US" dirty="0"/>
              <a:t>study </a:t>
            </a:r>
            <a:r>
              <a:rPr lang="en-US" dirty="0" smtClean="0"/>
              <a:t>, </a:t>
            </a:r>
            <a:r>
              <a:rPr lang="en-US" dirty="0"/>
              <a:t>serum </a:t>
            </a:r>
            <a:r>
              <a:rPr lang="en-US" b="1" dirty="0"/>
              <a:t>LH levels </a:t>
            </a:r>
            <a:r>
              <a:rPr lang="en-US" dirty="0"/>
              <a:t>were </a:t>
            </a:r>
            <a:r>
              <a:rPr lang="en-US" dirty="0">
                <a:solidFill>
                  <a:srgbClr val="FF0000"/>
                </a:solidFill>
              </a:rPr>
              <a:t>inversely related </a:t>
            </a:r>
            <a:r>
              <a:rPr lang="en-US" dirty="0" smtClean="0">
                <a:solidFill>
                  <a:srgbClr val="FF0000"/>
                </a:solidFill>
              </a:rPr>
              <a:t>to BMD</a:t>
            </a:r>
            <a:r>
              <a:rPr lang="en-US" dirty="0"/>
              <a:t>, suggesting that low levels of sex hormones </a:t>
            </a:r>
            <a:r>
              <a:rPr lang="en-US" dirty="0" smtClean="0"/>
              <a:t>were associated </a:t>
            </a:r>
            <a:r>
              <a:rPr lang="en-US" dirty="0"/>
              <a:t>with bone loss. </a:t>
            </a:r>
            <a:endParaRPr lang="en-US" dirty="0" smtClean="0"/>
          </a:p>
          <a:p>
            <a:r>
              <a:rPr lang="en-US" dirty="0" smtClean="0"/>
              <a:t>Thus, </a:t>
            </a:r>
            <a:r>
              <a:rPr lang="en-US" dirty="0" smtClean="0">
                <a:solidFill>
                  <a:schemeClr val="accent5"/>
                </a:solidFill>
              </a:rPr>
              <a:t>LH levels </a:t>
            </a:r>
            <a:r>
              <a:rPr lang="en-US" dirty="0">
                <a:solidFill>
                  <a:schemeClr val="accent5"/>
                </a:solidFill>
              </a:rPr>
              <a:t>may serve as </a:t>
            </a:r>
            <a:r>
              <a:rPr lang="en-US" dirty="0" smtClean="0">
                <a:solidFill>
                  <a:schemeClr val="accent5"/>
                </a:solidFill>
              </a:rPr>
              <a:t>an </a:t>
            </a:r>
            <a:r>
              <a:rPr lang="en-US" b="1" dirty="0" smtClean="0">
                <a:solidFill>
                  <a:schemeClr val="accent5"/>
                </a:solidFill>
              </a:rPr>
              <a:t>indicator </a:t>
            </a:r>
            <a:r>
              <a:rPr lang="en-US" b="1" dirty="0">
                <a:solidFill>
                  <a:schemeClr val="accent5"/>
                </a:solidFill>
              </a:rPr>
              <a:t>of the adequacy</a:t>
            </a:r>
            <a:r>
              <a:rPr lang="en-US" dirty="0">
                <a:solidFill>
                  <a:schemeClr val="accent5"/>
                </a:solidFill>
              </a:rPr>
              <a:t> of sex steroid administration </a:t>
            </a:r>
            <a:r>
              <a:rPr lang="en-US" dirty="0" smtClean="0">
                <a:solidFill>
                  <a:schemeClr val="accent5"/>
                </a:solidFill>
              </a:rPr>
              <a:t>to preserve </a:t>
            </a:r>
            <a:r>
              <a:rPr lang="en-US" dirty="0">
                <a:solidFill>
                  <a:schemeClr val="accent5"/>
                </a:solidFill>
              </a:rPr>
              <a:t>bone mass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/>
              <a:t>protective effect of </a:t>
            </a:r>
            <a:r>
              <a:rPr lang="en-US" b="1" dirty="0" smtClean="0"/>
              <a:t>testosterone </a:t>
            </a:r>
            <a:r>
              <a:rPr lang="en-US" dirty="0" smtClean="0"/>
              <a:t>may </a:t>
            </a:r>
            <a:r>
              <a:rPr lang="en-US" dirty="0"/>
              <a:t>be mediated by </a:t>
            </a:r>
            <a:r>
              <a:rPr lang="en-US" dirty="0">
                <a:solidFill>
                  <a:srgbClr val="FF0000"/>
                </a:solidFill>
              </a:rPr>
              <a:t>peripheral conversion to </a:t>
            </a:r>
            <a:r>
              <a:rPr lang="en-US" dirty="0" smtClean="0">
                <a:solidFill>
                  <a:srgbClr val="FF0000"/>
                </a:solidFill>
              </a:rPr>
              <a:t>estradiol </a:t>
            </a:r>
            <a:r>
              <a:rPr lang="en-US" dirty="0" smtClean="0"/>
              <a:t>both </a:t>
            </a:r>
            <a:r>
              <a:rPr lang="en-US" dirty="0"/>
              <a:t>systemically and locally in the bone.</a:t>
            </a:r>
            <a:endParaRPr lang="en-US" sz="4500" b="1" i="1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4472C4"/>
                </a:solidFill>
              </a:rPr>
              <a:t>4.0 Adverse outcome prevention and </a:t>
            </a:r>
            <a:r>
              <a:rPr lang="en-US" sz="3600" b="1" dirty="0" smtClean="0">
                <a:solidFill>
                  <a:srgbClr val="4472C4"/>
                </a:solidFill>
              </a:rPr>
              <a:t/>
            </a:r>
            <a:br>
              <a:rPr lang="en-US" sz="3600" b="1" dirty="0" smtClean="0">
                <a:solidFill>
                  <a:srgbClr val="4472C4"/>
                </a:solidFill>
              </a:rPr>
            </a:br>
            <a:r>
              <a:rPr lang="en-US" sz="3600" b="1" dirty="0" smtClean="0">
                <a:solidFill>
                  <a:srgbClr val="4472C4"/>
                </a:solidFill>
              </a:rPr>
              <a:t>long-term care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500" b="1" i="1" dirty="0" smtClean="0">
                <a:solidFill>
                  <a:schemeClr val="accent5"/>
                </a:solidFill>
              </a:rPr>
              <a:t>MTF </a:t>
            </a:r>
            <a:r>
              <a:rPr lang="en-US" sz="4500" b="1" i="1" dirty="0">
                <a:solidFill>
                  <a:schemeClr val="accent5"/>
                </a:solidFill>
              </a:rPr>
              <a:t>transsexual </a:t>
            </a:r>
            <a:r>
              <a:rPr lang="en-US" sz="4500" b="1" i="1" dirty="0" smtClean="0">
                <a:solidFill>
                  <a:schemeClr val="accent5"/>
                </a:solidFill>
              </a:rPr>
              <a:t>persons</a:t>
            </a:r>
          </a:p>
          <a:p>
            <a:r>
              <a:rPr lang="en-US" dirty="0"/>
              <a:t>Studies in aging genetic males suggest that </a:t>
            </a:r>
            <a:r>
              <a:rPr lang="en-US" dirty="0">
                <a:solidFill>
                  <a:schemeClr val="accent5"/>
                </a:solidFill>
              </a:rPr>
              <a:t>serum </a:t>
            </a:r>
            <a:r>
              <a:rPr lang="en-US" dirty="0" smtClean="0">
                <a:solidFill>
                  <a:schemeClr val="accent5"/>
                </a:solidFill>
              </a:rPr>
              <a:t>estradiol more </a:t>
            </a:r>
            <a:r>
              <a:rPr lang="en-US" dirty="0">
                <a:solidFill>
                  <a:schemeClr val="accent5"/>
                </a:solidFill>
              </a:rPr>
              <a:t>positively correlates with BMD than </a:t>
            </a:r>
            <a:r>
              <a:rPr lang="en-US" dirty="0" smtClean="0">
                <a:solidFill>
                  <a:schemeClr val="accent5"/>
                </a:solidFill>
              </a:rPr>
              <a:t>does testosterone </a:t>
            </a:r>
            <a:r>
              <a:rPr lang="en-US" dirty="0"/>
              <a:t>and is </a:t>
            </a:r>
            <a:r>
              <a:rPr lang="en-US" dirty="0">
                <a:solidFill>
                  <a:srgbClr val="FF0000"/>
                </a:solidFill>
              </a:rPr>
              <a:t>more important for </a:t>
            </a:r>
            <a:r>
              <a:rPr lang="en-US" dirty="0" smtClean="0">
                <a:solidFill>
                  <a:srgbClr val="FF0000"/>
                </a:solidFill>
              </a:rPr>
              <a:t>peak bone mass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Estrogen </a:t>
            </a:r>
            <a:r>
              <a:rPr lang="en-US" b="1" dirty="0"/>
              <a:t>preserves BMD </a:t>
            </a:r>
            <a:r>
              <a:rPr lang="en-US" dirty="0" smtClean="0"/>
              <a:t>in MTF transsexuals who </a:t>
            </a:r>
            <a:r>
              <a:rPr lang="en-US" dirty="0"/>
              <a:t>continue on estrogen and antiandrogen </a:t>
            </a:r>
            <a:r>
              <a:rPr lang="en-US" dirty="0" smtClean="0"/>
              <a:t>therapies.</a:t>
            </a:r>
            <a:endParaRPr lang="en-US" sz="4500" b="1" i="1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4472C4"/>
                </a:solidFill>
              </a:rPr>
              <a:t>4.0 Adverse outcome prevention and </a:t>
            </a:r>
            <a:r>
              <a:rPr lang="en-US" sz="3600" b="1" dirty="0" smtClean="0">
                <a:solidFill>
                  <a:srgbClr val="4472C4"/>
                </a:solidFill>
              </a:rPr>
              <a:t/>
            </a:r>
            <a:br>
              <a:rPr lang="en-US" sz="3600" b="1" dirty="0" smtClean="0">
                <a:solidFill>
                  <a:srgbClr val="4472C4"/>
                </a:solidFill>
              </a:rPr>
            </a:br>
            <a:r>
              <a:rPr lang="en-US" sz="3600" b="1" dirty="0" smtClean="0">
                <a:solidFill>
                  <a:srgbClr val="4472C4"/>
                </a:solidFill>
              </a:rPr>
              <a:t>long-term care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b="1" i="1" dirty="0" smtClean="0">
                <a:solidFill>
                  <a:schemeClr val="accent2"/>
                </a:solidFill>
              </a:rPr>
              <a:t>4.5 </a:t>
            </a:r>
            <a:r>
              <a:rPr lang="en-US" dirty="0" smtClean="0"/>
              <a:t>We </a:t>
            </a:r>
            <a:r>
              <a:rPr lang="en-US" dirty="0" smtClean="0">
                <a:solidFill>
                  <a:schemeClr val="accent2"/>
                </a:solidFill>
              </a:rPr>
              <a:t>suggest</a:t>
            </a:r>
            <a:r>
              <a:rPr lang="en-US" dirty="0" smtClean="0"/>
              <a:t> that MTF transsexual persons who </a:t>
            </a:r>
            <a:r>
              <a:rPr lang="en-US" dirty="0" smtClean="0">
                <a:solidFill>
                  <a:srgbClr val="FF0000"/>
                </a:solidFill>
              </a:rPr>
              <a:t>have no </a:t>
            </a:r>
            <a:r>
              <a:rPr lang="en-US" dirty="0">
                <a:solidFill>
                  <a:srgbClr val="FF0000"/>
                </a:solidFill>
              </a:rPr>
              <a:t>known increased risk of breast cancer </a:t>
            </a:r>
            <a:r>
              <a:rPr lang="en-US" dirty="0"/>
              <a:t>follow </a:t>
            </a:r>
            <a:r>
              <a:rPr lang="en-US" dirty="0" smtClean="0"/>
              <a:t>breast </a:t>
            </a:r>
            <a:r>
              <a:rPr lang="en-US" dirty="0"/>
              <a:t>screening guidelines recommended for </a:t>
            </a:r>
            <a:r>
              <a:rPr lang="en-US" dirty="0">
                <a:solidFill>
                  <a:schemeClr val="accent5"/>
                </a:solidFill>
              </a:rPr>
              <a:t>biological women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</a:rPr>
              <a:t>2 </a:t>
            </a:r>
            <a:r>
              <a:rPr lang="en-US" sz="2700" dirty="0" smtClean="0">
                <a:solidFill>
                  <a:prstClr val="black"/>
                </a:solidFill>
                <a:latin typeface="Wingdings 2" pitchFamily="18" charset="2"/>
                <a:ea typeface="Segoe UI Symbol" pitchFamily="34" charset="0"/>
              </a:rPr>
              <a:t>UU</a:t>
            </a:r>
            <a:r>
              <a:rPr lang="en-US" sz="2700" dirty="0" smtClean="0">
                <a:solidFill>
                  <a:prstClr val="black"/>
                </a:solidFill>
              </a:rPr>
              <a:t>OO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en-US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/>
                </a:solidFill>
              </a:rPr>
              <a:t>4.6</a:t>
            </a:r>
            <a:r>
              <a:rPr lang="en-US" dirty="0">
                <a:solidFill>
                  <a:prstClr val="black"/>
                </a:solidFill>
              </a:rPr>
              <a:t> We </a:t>
            </a:r>
            <a:r>
              <a:rPr lang="en-US" dirty="0">
                <a:solidFill>
                  <a:schemeClr val="accent2"/>
                </a:solidFill>
              </a:rPr>
              <a:t>suggest</a:t>
            </a:r>
            <a:r>
              <a:rPr lang="en-US" dirty="0">
                <a:solidFill>
                  <a:prstClr val="black"/>
                </a:solidFill>
              </a:rPr>
              <a:t> that MTF transsexual persons </a:t>
            </a:r>
            <a:r>
              <a:rPr lang="en-US" dirty="0" smtClean="0">
                <a:solidFill>
                  <a:prstClr val="black"/>
                </a:solidFill>
              </a:rPr>
              <a:t>treated with </a:t>
            </a:r>
            <a:r>
              <a:rPr lang="en-US" dirty="0">
                <a:solidFill>
                  <a:prstClr val="black"/>
                </a:solidFill>
              </a:rPr>
              <a:t>estrogens follow screening guidelines for </a:t>
            </a:r>
            <a:r>
              <a:rPr lang="en-US" dirty="0" smtClean="0">
                <a:solidFill>
                  <a:srgbClr val="FF0000"/>
                </a:solidFill>
              </a:rPr>
              <a:t>prostatic disease </a:t>
            </a:r>
            <a:r>
              <a:rPr lang="en-US" dirty="0">
                <a:solidFill>
                  <a:prstClr val="black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prostate cancer </a:t>
            </a:r>
            <a:r>
              <a:rPr lang="en-US" dirty="0">
                <a:solidFill>
                  <a:prstClr val="black"/>
                </a:solidFill>
              </a:rPr>
              <a:t>recommended for </a:t>
            </a:r>
            <a:r>
              <a:rPr lang="en-US" dirty="0" smtClean="0">
                <a:solidFill>
                  <a:schemeClr val="accent5"/>
                </a:solidFill>
              </a:rPr>
              <a:t>biological men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 (2 </a:t>
            </a:r>
            <a:r>
              <a:rPr lang="en-US" sz="2700" dirty="0" smtClean="0">
                <a:solidFill>
                  <a:prstClr val="black"/>
                </a:solidFill>
                <a:latin typeface="Wingdings 2" pitchFamily="18" charset="2"/>
                <a:ea typeface="Segoe UI Symbol" pitchFamily="34" charset="0"/>
              </a:rPr>
              <a:t>U</a:t>
            </a:r>
            <a:r>
              <a:rPr lang="en-US" sz="2700" dirty="0" smtClean="0">
                <a:solidFill>
                  <a:prstClr val="black"/>
                </a:solidFill>
              </a:rPr>
              <a:t>OOO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4472C4"/>
                </a:solidFill>
              </a:rPr>
              <a:t>4.0 Adverse outcome prevention and </a:t>
            </a:r>
            <a:r>
              <a:rPr lang="en-US" sz="3600" b="1" dirty="0" smtClean="0">
                <a:solidFill>
                  <a:srgbClr val="4472C4"/>
                </a:solidFill>
              </a:rPr>
              <a:t/>
            </a:r>
            <a:br>
              <a:rPr lang="en-US" sz="3600" b="1" dirty="0" smtClean="0">
                <a:solidFill>
                  <a:srgbClr val="4472C4"/>
                </a:solidFill>
              </a:rPr>
            </a:br>
            <a:r>
              <a:rPr lang="en-US" sz="3600" b="1" dirty="0" smtClean="0">
                <a:solidFill>
                  <a:srgbClr val="4472C4"/>
                </a:solidFill>
              </a:rPr>
              <a:t>long-term care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b="1" i="1" dirty="0" smtClean="0">
                <a:solidFill>
                  <a:schemeClr val="accent2"/>
                </a:solidFill>
              </a:rPr>
              <a:t>4.7 </a:t>
            </a:r>
            <a:r>
              <a:rPr lang="en-US" dirty="0" smtClean="0"/>
              <a:t>We </a:t>
            </a:r>
            <a:r>
              <a:rPr lang="en-US" dirty="0">
                <a:solidFill>
                  <a:schemeClr val="accent2"/>
                </a:solidFill>
              </a:rPr>
              <a:t>suggest</a:t>
            </a:r>
            <a:r>
              <a:rPr lang="en-US" dirty="0"/>
              <a:t> that FTM transsexual persons </a:t>
            </a:r>
            <a:r>
              <a:rPr lang="en-US" u="sng" dirty="0" smtClean="0"/>
              <a:t>evaluate the </a:t>
            </a:r>
            <a:r>
              <a:rPr lang="en-US" u="sng" dirty="0"/>
              <a:t>risks and benefits </a:t>
            </a:r>
            <a:r>
              <a:rPr lang="en-US" dirty="0"/>
              <a:t>of including a </a:t>
            </a:r>
            <a:r>
              <a:rPr lang="en-US" b="1" dirty="0"/>
              <a:t>total </a:t>
            </a:r>
            <a:r>
              <a:rPr lang="en-US" b="1" dirty="0" smtClean="0"/>
              <a:t>hysterectomy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oophorectomy</a:t>
            </a:r>
            <a:r>
              <a:rPr lang="en-US" dirty="0"/>
              <a:t> as part of sex reassignment surgery</a:t>
            </a:r>
            <a:r>
              <a:rPr lang="en-US" dirty="0" smtClean="0"/>
              <a:t>.</a:t>
            </a:r>
            <a:r>
              <a:rPr lang="en-US" dirty="0">
                <a:solidFill>
                  <a:prstClr val="black"/>
                </a:solidFill>
              </a:rPr>
              <a:t> (2 </a:t>
            </a:r>
            <a:r>
              <a:rPr lang="en-US" sz="2700" dirty="0">
                <a:solidFill>
                  <a:prstClr val="black"/>
                </a:solidFill>
                <a:latin typeface="Wingdings 2" pitchFamily="18" charset="2"/>
                <a:ea typeface="Segoe UI Symbol" pitchFamily="34" charset="0"/>
              </a:rPr>
              <a:t>U</a:t>
            </a:r>
            <a:r>
              <a:rPr lang="en-US" sz="2700" dirty="0">
                <a:solidFill>
                  <a:prstClr val="black"/>
                </a:solidFill>
              </a:rPr>
              <a:t>OOO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7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89109"/>
            <a:ext cx="7886700" cy="276919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1738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4472C4"/>
                </a:solidFill>
              </a:rPr>
              <a:t>4.0 Adverse outcome prevention and </a:t>
            </a:r>
            <a:r>
              <a:rPr lang="en-US" sz="3600" b="1" dirty="0" smtClean="0">
                <a:solidFill>
                  <a:srgbClr val="4472C4"/>
                </a:solidFill>
              </a:rPr>
              <a:t/>
            </a:r>
            <a:br>
              <a:rPr lang="en-US" sz="3600" b="1" dirty="0" smtClean="0">
                <a:solidFill>
                  <a:srgbClr val="4472C4"/>
                </a:solidFill>
              </a:rPr>
            </a:br>
            <a:r>
              <a:rPr lang="en-US" sz="3600" b="1" dirty="0" smtClean="0">
                <a:solidFill>
                  <a:srgbClr val="4472C4"/>
                </a:solidFill>
              </a:rPr>
              <a:t>long-term care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Although </a:t>
            </a:r>
            <a:r>
              <a:rPr lang="en-US" b="1" dirty="0"/>
              <a:t>aromatization of testosterone to estradiol </a:t>
            </a:r>
            <a:r>
              <a:rPr lang="en-US" dirty="0" smtClean="0"/>
              <a:t>in FTM </a:t>
            </a:r>
            <a:r>
              <a:rPr lang="en-US" dirty="0"/>
              <a:t>transsexual persons has been suggested </a:t>
            </a:r>
            <a:r>
              <a:rPr lang="en-US" u="sng" dirty="0"/>
              <a:t>as a risk </a:t>
            </a:r>
            <a:r>
              <a:rPr lang="en-US" u="sng" dirty="0" smtClean="0"/>
              <a:t>factor for </a:t>
            </a:r>
            <a:r>
              <a:rPr lang="en-US" u="sng" dirty="0"/>
              <a:t>endometrial </a:t>
            </a:r>
            <a:r>
              <a:rPr lang="en-US" u="sng" dirty="0" smtClean="0"/>
              <a:t>cancer</a:t>
            </a:r>
            <a:r>
              <a:rPr lang="en-US" dirty="0" smtClean="0"/>
              <a:t>, </a:t>
            </a:r>
            <a:r>
              <a:rPr lang="en-US" dirty="0">
                <a:solidFill>
                  <a:srgbClr val="FF0000"/>
                </a:solidFill>
              </a:rPr>
              <a:t>no cases have been </a:t>
            </a:r>
            <a:r>
              <a:rPr lang="en-US">
                <a:solidFill>
                  <a:srgbClr val="FF0000"/>
                </a:solidFill>
              </a:rPr>
              <a:t>reported</a:t>
            </a:r>
            <a:r>
              <a:rPr lang="en-US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b="1" dirty="0"/>
              <a:t>androgen receptor </a:t>
            </a:r>
            <a:r>
              <a:rPr lang="en-US" dirty="0"/>
              <a:t>has been </a:t>
            </a:r>
            <a:r>
              <a:rPr lang="en-US" dirty="0" smtClean="0"/>
              <a:t>reported to </a:t>
            </a:r>
            <a:r>
              <a:rPr lang="en-US" u="sng" dirty="0"/>
              <a:t>increase in the ovaries after long-term </a:t>
            </a:r>
            <a:r>
              <a:rPr lang="en-US" u="sng" dirty="0" smtClean="0"/>
              <a:t>administration of </a:t>
            </a:r>
            <a:r>
              <a:rPr lang="en-US" u="sng" dirty="0"/>
              <a:t>testosterone</a:t>
            </a:r>
            <a:r>
              <a:rPr lang="en-US" dirty="0"/>
              <a:t>, which may be an </a:t>
            </a:r>
            <a:r>
              <a:rPr lang="en-US" b="1" dirty="0"/>
              <a:t>indication </a:t>
            </a:r>
            <a:r>
              <a:rPr lang="en-US" b="1" dirty="0" smtClean="0"/>
              <a:t>of increased </a:t>
            </a:r>
            <a:r>
              <a:rPr lang="en-US" b="1" dirty="0"/>
              <a:t>risk of ovarian </a:t>
            </a:r>
            <a:r>
              <a:rPr lang="en-US" b="1" dirty="0" smtClean="0"/>
              <a:t>cancer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Cases </a:t>
            </a:r>
            <a:r>
              <a:rPr lang="en-US" dirty="0"/>
              <a:t>of </a:t>
            </a:r>
            <a:r>
              <a:rPr lang="en-US" dirty="0" smtClean="0"/>
              <a:t>ovarian cancer </a:t>
            </a:r>
            <a:r>
              <a:rPr lang="en-US" dirty="0"/>
              <a:t>have been </a:t>
            </a:r>
            <a:r>
              <a:rPr lang="en-US" dirty="0" smtClean="0"/>
              <a:t>reported. </a:t>
            </a:r>
          </a:p>
        </p:txBody>
      </p:sp>
    </p:spTree>
    <p:extLst>
      <p:ext uri="{BB962C8B-B14F-4D97-AF65-F5344CB8AC3E}">
        <p14:creationId xmlns:p14="http://schemas.microsoft.com/office/powerpoint/2010/main" val="30614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4472C4"/>
                </a:solidFill>
              </a:rPr>
              <a:t>5.0 Surgery for sex reassignment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/>
                </a:solidFill>
              </a:rPr>
              <a:t>5.1</a:t>
            </a:r>
            <a:r>
              <a:rPr lang="en-US" dirty="0"/>
              <a:t> We </a:t>
            </a:r>
            <a:r>
              <a:rPr lang="en-US" dirty="0">
                <a:solidFill>
                  <a:schemeClr val="accent2"/>
                </a:solidFill>
              </a:rPr>
              <a:t>recommend</a:t>
            </a:r>
            <a:r>
              <a:rPr lang="en-US" dirty="0"/>
              <a:t> that transsexual persons </a:t>
            </a:r>
            <a:r>
              <a:rPr lang="en-US" dirty="0" smtClean="0"/>
              <a:t>consider genital </a:t>
            </a:r>
            <a:r>
              <a:rPr lang="en-US" dirty="0"/>
              <a:t>sex reassignment surgery </a:t>
            </a:r>
            <a:r>
              <a:rPr lang="en-US" dirty="0">
                <a:solidFill>
                  <a:schemeClr val="accent5"/>
                </a:solidFill>
              </a:rPr>
              <a:t>only after both the </a:t>
            </a:r>
            <a:r>
              <a:rPr lang="en-US" dirty="0" smtClean="0">
                <a:solidFill>
                  <a:schemeClr val="accent5"/>
                </a:solidFill>
              </a:rPr>
              <a:t>physician responsible </a:t>
            </a:r>
            <a:r>
              <a:rPr lang="en-US" dirty="0">
                <a:solidFill>
                  <a:schemeClr val="accent5"/>
                </a:solidFill>
              </a:rPr>
              <a:t>for </a:t>
            </a:r>
            <a:r>
              <a:rPr lang="en-US" u="sng" dirty="0">
                <a:solidFill>
                  <a:schemeClr val="accent5"/>
                </a:solidFill>
              </a:rPr>
              <a:t>endocrine</a:t>
            </a:r>
            <a:r>
              <a:rPr lang="en-US" dirty="0">
                <a:solidFill>
                  <a:schemeClr val="accent5"/>
                </a:solidFill>
              </a:rPr>
              <a:t> transition therapy and </a:t>
            </a:r>
            <a:r>
              <a:rPr lang="en-US" dirty="0" smtClean="0">
                <a:solidFill>
                  <a:schemeClr val="accent5"/>
                </a:solidFill>
              </a:rPr>
              <a:t>the </a:t>
            </a:r>
            <a:r>
              <a:rPr lang="en-US" u="sng" dirty="0" smtClean="0">
                <a:solidFill>
                  <a:schemeClr val="accent5"/>
                </a:solidFill>
              </a:rPr>
              <a:t>MHP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b="1" dirty="0">
                <a:solidFill>
                  <a:schemeClr val="accent5"/>
                </a:solidFill>
              </a:rPr>
              <a:t>find surgery advisable</a:t>
            </a:r>
            <a:r>
              <a:rPr lang="en-US" dirty="0" smtClean="0"/>
              <a:t>.</a:t>
            </a:r>
            <a:r>
              <a:rPr lang="en-US" dirty="0" smtClean="0">
                <a:solidFill>
                  <a:prstClr val="black"/>
                </a:solidFill>
              </a:rPr>
              <a:t> (1 </a:t>
            </a:r>
            <a:r>
              <a:rPr lang="en-US" sz="2700" dirty="0">
                <a:solidFill>
                  <a:prstClr val="black"/>
                </a:solidFill>
                <a:latin typeface="Wingdings 2" pitchFamily="18" charset="2"/>
                <a:ea typeface="Segoe UI Symbol" pitchFamily="34" charset="0"/>
              </a:rPr>
              <a:t>U</a:t>
            </a:r>
            <a:r>
              <a:rPr lang="en-US" sz="2700" dirty="0">
                <a:solidFill>
                  <a:prstClr val="black"/>
                </a:solidFill>
              </a:rPr>
              <a:t>OOO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/>
                </a:solidFill>
              </a:rPr>
              <a:t>5.2</a:t>
            </a:r>
            <a:r>
              <a:rPr lang="en-US" dirty="0"/>
              <a:t> We </a:t>
            </a:r>
            <a:r>
              <a:rPr lang="en-US" dirty="0">
                <a:solidFill>
                  <a:schemeClr val="accent2"/>
                </a:solidFill>
              </a:rPr>
              <a:t>recommend</a:t>
            </a:r>
            <a:r>
              <a:rPr lang="en-US" dirty="0"/>
              <a:t> that genital sex reassignment </a:t>
            </a:r>
            <a:r>
              <a:rPr lang="en-US" dirty="0" smtClean="0"/>
              <a:t>surgery be </a:t>
            </a:r>
            <a:r>
              <a:rPr lang="en-US" dirty="0"/>
              <a:t>recommended </a:t>
            </a:r>
            <a:r>
              <a:rPr lang="en-US" dirty="0">
                <a:solidFill>
                  <a:schemeClr val="accent5"/>
                </a:solidFill>
              </a:rPr>
              <a:t>only after completion of at least </a:t>
            </a:r>
            <a:r>
              <a:rPr lang="en-US" b="1" dirty="0" smtClean="0">
                <a:solidFill>
                  <a:schemeClr val="accent5"/>
                </a:solidFill>
              </a:rPr>
              <a:t>1 </a:t>
            </a:r>
            <a:r>
              <a:rPr lang="en-US" b="1" dirty="0" err="1" smtClean="0">
                <a:solidFill>
                  <a:schemeClr val="accent5"/>
                </a:solidFill>
              </a:rPr>
              <a:t>yr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dirty="0">
                <a:solidFill>
                  <a:schemeClr val="accent5"/>
                </a:solidFill>
              </a:rPr>
              <a:t>of consistent and compliant hormone treatment</a:t>
            </a:r>
            <a:r>
              <a:rPr lang="en-US" dirty="0" smtClean="0"/>
              <a:t>. </a:t>
            </a:r>
            <a:r>
              <a:rPr lang="en-US" dirty="0">
                <a:solidFill>
                  <a:prstClr val="black"/>
                </a:solidFill>
              </a:rPr>
              <a:t>(1 </a:t>
            </a:r>
            <a:r>
              <a:rPr lang="en-US" sz="2700" dirty="0">
                <a:solidFill>
                  <a:prstClr val="black"/>
                </a:solidFill>
                <a:latin typeface="Wingdings 2" pitchFamily="18" charset="2"/>
                <a:ea typeface="Segoe UI Symbol" pitchFamily="34" charset="0"/>
              </a:rPr>
              <a:t>U</a:t>
            </a:r>
            <a:r>
              <a:rPr lang="en-US" sz="2700" dirty="0">
                <a:solidFill>
                  <a:prstClr val="black"/>
                </a:solidFill>
              </a:rPr>
              <a:t>OOO</a:t>
            </a:r>
            <a:r>
              <a:rPr lang="en-US" dirty="0">
                <a:solidFill>
                  <a:prstClr val="black"/>
                </a:solidFill>
              </a:rPr>
              <a:t>)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2"/>
                </a:solidFill>
              </a:rPr>
              <a:t>5.3</a:t>
            </a:r>
            <a:r>
              <a:rPr lang="en-US" dirty="0"/>
              <a:t> We </a:t>
            </a:r>
            <a:r>
              <a:rPr lang="en-US" dirty="0">
                <a:solidFill>
                  <a:schemeClr val="accent2"/>
                </a:solidFill>
              </a:rPr>
              <a:t>recommend</a:t>
            </a:r>
            <a:r>
              <a:rPr lang="en-US" dirty="0"/>
              <a:t> that the physician responsible </a:t>
            </a:r>
            <a:r>
              <a:rPr lang="en-US" dirty="0" smtClean="0"/>
              <a:t>for endocrine </a:t>
            </a:r>
            <a:r>
              <a:rPr lang="en-US" dirty="0"/>
              <a:t>treatment </a:t>
            </a:r>
            <a:r>
              <a:rPr lang="en-US" u="sng" dirty="0"/>
              <a:t>medically clear transsexual </a:t>
            </a:r>
            <a:r>
              <a:rPr lang="en-US" u="sng" dirty="0" smtClean="0"/>
              <a:t>individuals </a:t>
            </a:r>
            <a:r>
              <a:rPr lang="en-US" dirty="0" smtClean="0"/>
              <a:t>for </a:t>
            </a:r>
            <a:r>
              <a:rPr lang="en-US" dirty="0"/>
              <a:t>sex reassignment surgery and </a:t>
            </a:r>
            <a:r>
              <a:rPr lang="en-US" u="sng" dirty="0"/>
              <a:t>collaborate with </a:t>
            </a:r>
            <a:r>
              <a:rPr lang="en-US" u="sng" dirty="0" smtClean="0"/>
              <a:t>the surgeon</a:t>
            </a:r>
            <a:r>
              <a:rPr lang="en-US" dirty="0" smtClean="0"/>
              <a:t> </a:t>
            </a:r>
            <a:r>
              <a:rPr lang="en-US" dirty="0"/>
              <a:t>regarding hormone use during and after surgery</a:t>
            </a:r>
            <a:r>
              <a:rPr lang="en-US" dirty="0" smtClean="0"/>
              <a:t>. </a:t>
            </a:r>
            <a:r>
              <a:rPr lang="en-US" dirty="0">
                <a:solidFill>
                  <a:prstClr val="black"/>
                </a:solidFill>
              </a:rPr>
              <a:t>(1 </a:t>
            </a:r>
            <a:r>
              <a:rPr lang="en-US" sz="2700" dirty="0">
                <a:solidFill>
                  <a:prstClr val="black"/>
                </a:solidFill>
                <a:latin typeface="Wingdings 2" pitchFamily="18" charset="2"/>
                <a:ea typeface="Segoe UI Symbol" pitchFamily="34" charset="0"/>
              </a:rPr>
              <a:t>U</a:t>
            </a:r>
            <a:r>
              <a:rPr lang="en-US" sz="2700" dirty="0">
                <a:solidFill>
                  <a:prstClr val="black"/>
                </a:solidFill>
              </a:rPr>
              <a:t>OOO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19" y="304873"/>
            <a:ext cx="5935444" cy="65531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034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1.0 Diagnostic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Sex reassignment is a multidisciplinary treatment. It </a:t>
            </a:r>
            <a:r>
              <a:rPr lang="en-US" dirty="0" smtClean="0"/>
              <a:t>requires five </a:t>
            </a:r>
            <a:r>
              <a:rPr lang="en-US" dirty="0"/>
              <a:t>processes: </a:t>
            </a:r>
            <a:endParaRPr lang="en-US" dirty="0" smtClean="0"/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diagnostic assessment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psychotherapy or counseling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real-life experience (RLE</a:t>
            </a:r>
            <a:r>
              <a:rPr lang="en-US" dirty="0"/>
              <a:t>)</a:t>
            </a:r>
            <a:endParaRPr lang="en-US" dirty="0" smtClean="0"/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hormone therapy, and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surgical therapy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focus of this Guideline is hormone </a:t>
            </a:r>
            <a:r>
              <a:rPr lang="en-US" dirty="0" smtClean="0"/>
              <a:t>therapy.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28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Diagnostic assessment and </a:t>
            </a:r>
            <a:r>
              <a:rPr lang="en-US" sz="2800" b="1" i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psychotherapy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Because GID may </a:t>
            </a:r>
            <a:r>
              <a:rPr lang="en-US" dirty="0"/>
              <a:t>be accompanied with </a:t>
            </a:r>
            <a:r>
              <a:rPr lang="en-US" b="1" dirty="0"/>
              <a:t>psychological </a:t>
            </a:r>
            <a:r>
              <a:rPr lang="en-US" b="1" dirty="0" smtClean="0"/>
              <a:t>or psychiatric problems</a:t>
            </a:r>
            <a:r>
              <a:rPr lang="en-US" dirty="0" smtClean="0"/>
              <a:t>, it </a:t>
            </a:r>
            <a:r>
              <a:rPr lang="en-US" dirty="0"/>
              <a:t>is necessary that </a:t>
            </a:r>
            <a:r>
              <a:rPr lang="en-US" dirty="0" smtClean="0"/>
              <a:t>the clinician </a:t>
            </a:r>
            <a:r>
              <a:rPr lang="en-US" dirty="0"/>
              <a:t>making the GID diagnosis be </a:t>
            </a:r>
            <a:r>
              <a:rPr lang="en-US" dirty="0" smtClean="0"/>
              <a:t>able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to </a:t>
            </a:r>
            <a:r>
              <a:rPr lang="en-US" dirty="0"/>
              <a:t>make </a:t>
            </a:r>
            <a:r>
              <a:rPr lang="en-US" dirty="0" smtClean="0"/>
              <a:t>a distinction </a:t>
            </a:r>
            <a:r>
              <a:rPr lang="en-US" dirty="0"/>
              <a:t>between GID and conditions that have </a:t>
            </a:r>
            <a:r>
              <a:rPr lang="en-US" dirty="0" smtClean="0"/>
              <a:t>similar features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to </a:t>
            </a:r>
            <a:r>
              <a:rPr lang="en-US" dirty="0"/>
              <a:t>diagnose accurately psychiatric </a:t>
            </a:r>
            <a:r>
              <a:rPr lang="en-US" dirty="0" smtClean="0"/>
              <a:t>conditions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to </a:t>
            </a:r>
            <a:r>
              <a:rPr lang="en-US" dirty="0"/>
              <a:t>undertake appropriate treatment </a:t>
            </a:r>
            <a:r>
              <a:rPr lang="en-US" dirty="0" smtClean="0"/>
              <a:t>thereof</a:t>
            </a:r>
          </a:p>
          <a:p>
            <a:endParaRPr lang="en-US" dirty="0" smtClean="0"/>
          </a:p>
          <a:p>
            <a:r>
              <a:rPr lang="en-US" dirty="0" smtClean="0"/>
              <a:t>Therefore, the </a:t>
            </a:r>
            <a:r>
              <a:rPr lang="en-US" b="1" dirty="0" smtClean="0"/>
              <a:t>SOC</a:t>
            </a:r>
            <a:r>
              <a:rPr lang="en-US" dirty="0" smtClean="0"/>
              <a:t> (</a:t>
            </a:r>
            <a:r>
              <a:rPr lang="en-US" dirty="0"/>
              <a:t>Standards of Care</a:t>
            </a:r>
            <a:r>
              <a:rPr lang="en-US" dirty="0" smtClean="0"/>
              <a:t>) guidelines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b="1" dirty="0" smtClean="0"/>
              <a:t>WPATH</a:t>
            </a:r>
            <a:r>
              <a:rPr lang="en-US" dirty="0" smtClean="0"/>
              <a:t> (</a:t>
            </a:r>
            <a:r>
              <a:rPr lang="en-US" dirty="0"/>
              <a:t>World </a:t>
            </a:r>
            <a:r>
              <a:rPr lang="en-US" dirty="0" smtClean="0"/>
              <a:t>Professional Association </a:t>
            </a:r>
            <a:r>
              <a:rPr lang="en-US" dirty="0"/>
              <a:t>of Transgender Health</a:t>
            </a:r>
            <a:r>
              <a:rPr lang="en-US" dirty="0" smtClean="0"/>
              <a:t>) recommend </a:t>
            </a:r>
            <a:r>
              <a:rPr lang="en-US" dirty="0"/>
              <a:t>that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accent5"/>
                </a:solidFill>
              </a:rPr>
              <a:t>diagnosis </a:t>
            </a:r>
            <a:r>
              <a:rPr lang="en-US" dirty="0">
                <a:solidFill>
                  <a:schemeClr val="accent5"/>
                </a:solidFill>
              </a:rPr>
              <a:t>be made by a </a:t>
            </a:r>
            <a:r>
              <a:rPr lang="en-US" b="1" dirty="0" smtClean="0">
                <a:solidFill>
                  <a:schemeClr val="accent5"/>
                </a:solidFill>
              </a:rPr>
              <a:t>MHP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For </a:t>
            </a:r>
            <a:r>
              <a:rPr lang="en-US" dirty="0"/>
              <a:t>children and adolescents</a:t>
            </a:r>
            <a:r>
              <a:rPr lang="en-US" dirty="0" smtClean="0"/>
              <a:t>, the </a:t>
            </a:r>
            <a:r>
              <a:rPr lang="en-US" b="1" dirty="0"/>
              <a:t>MHP</a:t>
            </a:r>
            <a:r>
              <a:rPr lang="en-US" dirty="0"/>
              <a:t> should also have training in child and </a:t>
            </a:r>
            <a:r>
              <a:rPr lang="en-US" dirty="0" smtClean="0"/>
              <a:t>adolescent </a:t>
            </a:r>
            <a:r>
              <a:rPr lang="en-US" dirty="0" smtClean="0">
                <a:solidFill>
                  <a:schemeClr val="accent5"/>
                </a:solidFill>
              </a:rPr>
              <a:t>developmental </a:t>
            </a:r>
            <a:r>
              <a:rPr lang="en-US" dirty="0">
                <a:solidFill>
                  <a:schemeClr val="accent5"/>
                </a:solidFill>
              </a:rPr>
              <a:t>psychopathology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3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28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Diagnostic assessment and </a:t>
            </a:r>
            <a:r>
              <a:rPr lang="en-US" sz="2800" b="1" i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psychotherapy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MHP:</a:t>
            </a:r>
          </a:p>
          <a:p>
            <a:pPr lvl="1"/>
            <a:r>
              <a:rPr lang="en-US" dirty="0" smtClean="0"/>
              <a:t>decides </a:t>
            </a:r>
            <a:r>
              <a:rPr lang="en-US" dirty="0"/>
              <a:t>whether the applicant fulfills </a:t>
            </a:r>
            <a:r>
              <a:rPr lang="en-US" b="1" dirty="0"/>
              <a:t>DSM-IV-TR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b="1" dirty="0" smtClean="0"/>
              <a:t>ICD-10</a:t>
            </a:r>
            <a:r>
              <a:rPr lang="en-US" dirty="0" smtClean="0"/>
              <a:t> </a:t>
            </a:r>
            <a:r>
              <a:rPr lang="en-US" dirty="0"/>
              <a:t>criteria </a:t>
            </a:r>
            <a:r>
              <a:rPr lang="en-US" dirty="0" smtClean="0"/>
              <a:t>for </a:t>
            </a:r>
            <a:r>
              <a:rPr lang="en-US" dirty="0"/>
              <a:t>GID;</a:t>
            </a:r>
          </a:p>
          <a:p>
            <a:pPr lvl="1"/>
            <a:r>
              <a:rPr lang="en-US" dirty="0" smtClean="0"/>
              <a:t>informs </a:t>
            </a:r>
            <a:r>
              <a:rPr lang="en-US" dirty="0"/>
              <a:t>the applicant about the </a:t>
            </a:r>
            <a:r>
              <a:rPr lang="en-US" b="1" dirty="0"/>
              <a:t>possibilities and </a:t>
            </a:r>
            <a:r>
              <a:rPr lang="en-US" b="1" dirty="0" smtClean="0"/>
              <a:t>limitations of </a:t>
            </a:r>
            <a:r>
              <a:rPr lang="en-US" b="1" dirty="0"/>
              <a:t>sex reassignment</a:t>
            </a:r>
            <a:r>
              <a:rPr lang="en-US" dirty="0"/>
              <a:t> and other kinds of </a:t>
            </a:r>
            <a:r>
              <a:rPr lang="en-US" dirty="0" smtClean="0"/>
              <a:t>treatment to </a:t>
            </a:r>
            <a:r>
              <a:rPr lang="en-US" u="sng" dirty="0"/>
              <a:t>prevent unrealistically high expectations</a:t>
            </a:r>
            <a:r>
              <a:rPr lang="en-US" dirty="0" smtClean="0"/>
              <a:t>;</a:t>
            </a:r>
            <a:endParaRPr lang="en-US" dirty="0"/>
          </a:p>
          <a:p>
            <a:pPr lvl="1"/>
            <a:r>
              <a:rPr lang="en-US" dirty="0" smtClean="0"/>
              <a:t>assesses </a:t>
            </a:r>
            <a:r>
              <a:rPr lang="en-US" dirty="0"/>
              <a:t>potential </a:t>
            </a:r>
            <a:r>
              <a:rPr lang="en-US" b="1" dirty="0" smtClean="0"/>
              <a:t>psychological and social risk factors</a:t>
            </a:r>
            <a:r>
              <a:rPr lang="en-US" dirty="0" smtClean="0"/>
              <a:t> for </a:t>
            </a:r>
            <a:r>
              <a:rPr lang="en-US" dirty="0"/>
              <a:t>unfavorable outcomes of medical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39507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2199</TotalTime>
  <Words>3782</Words>
  <Application>Microsoft Office PowerPoint</Application>
  <PresentationFormat>On-screen Show (4:3)</PresentationFormat>
  <Paragraphs>297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Calibri</vt:lpstr>
      <vt:lpstr>Calibri Light</vt:lpstr>
      <vt:lpstr>Frutiger-BoldItalic</vt:lpstr>
      <vt:lpstr>Segoe UI Symbol</vt:lpstr>
      <vt:lpstr>Wingdings</vt:lpstr>
      <vt:lpstr>Wingdings 2</vt:lpstr>
      <vt:lpstr>Office Theme</vt:lpstr>
      <vt:lpstr>Endocrine Treatment of Transsexual Persons</vt:lpstr>
      <vt:lpstr>PowerPoint Presentation</vt:lpstr>
      <vt:lpstr>TERMINOLOGY</vt:lpstr>
      <vt:lpstr>TERMINOLOGY</vt:lpstr>
      <vt:lpstr>TERMINOLOGY</vt:lpstr>
      <vt:lpstr>PowerPoint Presentation</vt:lpstr>
      <vt:lpstr>1.0 Diagnostic procedure</vt:lpstr>
      <vt:lpstr>Diagnostic assessment and psychotherapy</vt:lpstr>
      <vt:lpstr>Diagnostic assessment and psychotherapy</vt:lpstr>
      <vt:lpstr>Diagnostic assessment and psychotherapy</vt:lpstr>
      <vt:lpstr>The real-life experience</vt:lpstr>
      <vt:lpstr>Eligibility and readiness criteria</vt:lpstr>
      <vt:lpstr>1.0 Diagnostic procedure</vt:lpstr>
      <vt:lpstr>1.0 Diagnostic procedure</vt:lpstr>
      <vt:lpstr>1.0 Diagnostic procedure</vt:lpstr>
      <vt:lpstr>1.0 Diagnostic procedure</vt:lpstr>
      <vt:lpstr>1.0 Diagnostic procedure</vt:lpstr>
      <vt:lpstr>1.0 Diagnostic procedure</vt:lpstr>
      <vt:lpstr>1.0 Diagnostic procedure</vt:lpstr>
      <vt:lpstr>2.0 Treatment of adolescents</vt:lpstr>
      <vt:lpstr>2.0 Treatment of adolescents</vt:lpstr>
      <vt:lpstr>2.0 Treatment of adolescents</vt:lpstr>
      <vt:lpstr>2.0 Treatment of adolescents</vt:lpstr>
      <vt:lpstr>2.0 Treatment of adolescents</vt:lpstr>
      <vt:lpstr>2.0 Treatment of adolescents</vt:lpstr>
      <vt:lpstr>PowerPoint Presentation</vt:lpstr>
      <vt:lpstr>2.0 Treatment of adolescents</vt:lpstr>
      <vt:lpstr>2.0 Treatment of adolescents</vt:lpstr>
      <vt:lpstr>2.0 Treatment of adolescents</vt:lpstr>
      <vt:lpstr>2.0 Treatment of adolescents</vt:lpstr>
      <vt:lpstr>2.0 Treatment of adolescents</vt:lpstr>
      <vt:lpstr>2.0 Treatment of adolescents</vt:lpstr>
      <vt:lpstr>2.0 Treatment of adolescents</vt:lpstr>
      <vt:lpstr>2.0 Treatment of adolescents</vt:lpstr>
      <vt:lpstr>2.0 Treatment of adolescents</vt:lpstr>
      <vt:lpstr>2.0 Treatment of adolescents</vt:lpstr>
      <vt:lpstr>2.0 Treatment of adolescents</vt:lpstr>
      <vt:lpstr>2.0 Treatment of adolescents</vt:lpstr>
      <vt:lpstr>3.0 Hormonal therapy for transsexual adults</vt:lpstr>
      <vt:lpstr>3.0 Hormonal therapy for transsexual adults</vt:lpstr>
      <vt:lpstr>PowerPoint Presentation</vt:lpstr>
      <vt:lpstr>3.0 Hormonal therapy for transsexual adults</vt:lpstr>
      <vt:lpstr>3.0 Hormonal therapy for transsexual adults</vt:lpstr>
      <vt:lpstr>3.0 Hormonal therapy for transsexual adults</vt:lpstr>
      <vt:lpstr>3.0 Hormonal therapy for transsexual adults</vt:lpstr>
      <vt:lpstr>3.0 Hormonal therapy for transsexual adults</vt:lpstr>
      <vt:lpstr>4.0 Adverse outcome prevention and  long-term care</vt:lpstr>
      <vt:lpstr>PowerPoint Presentation</vt:lpstr>
      <vt:lpstr>PowerPoint Presentation</vt:lpstr>
      <vt:lpstr>4.0 Adverse outcome prevention and  long-term care</vt:lpstr>
      <vt:lpstr>4.0 Adverse outcome prevention and  long-term care</vt:lpstr>
      <vt:lpstr>4.0 Adverse outcome prevention and  long-term care</vt:lpstr>
      <vt:lpstr>4.0 Adverse outcome prevention and  long-term care</vt:lpstr>
      <vt:lpstr>4.0 Adverse outcome prevention and  long-term care</vt:lpstr>
      <vt:lpstr>4.0 Adverse outcome prevention and  long-term care</vt:lpstr>
      <vt:lpstr>4.0 Adverse outcome prevention and  long-term care</vt:lpstr>
      <vt:lpstr>4.0 Adverse outcome prevention and  long-term care</vt:lpstr>
      <vt:lpstr>4.0 Adverse outcome prevention and  long-term care</vt:lpstr>
      <vt:lpstr>4.0 Adverse outcome prevention and  long-term care</vt:lpstr>
      <vt:lpstr>4.0 Adverse outcome prevention and  long-term care</vt:lpstr>
      <vt:lpstr>5.0 Surgery for sex reassignment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Abo Hei</dc:creator>
  <cp:lastModifiedBy>Abo Hei</cp:lastModifiedBy>
  <cp:revision>183</cp:revision>
  <dcterms:created xsi:type="dcterms:W3CDTF">2017-08-28T15:07:04Z</dcterms:created>
  <dcterms:modified xsi:type="dcterms:W3CDTF">2017-09-25T02:10:20Z</dcterms:modified>
</cp:coreProperties>
</file>