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52"/>
  </p:notesMasterIdLst>
  <p:handoutMasterIdLst>
    <p:handoutMasterId r:id="rId53"/>
  </p:handoutMasterIdLst>
  <p:sldIdLst>
    <p:sldId id="445" r:id="rId2"/>
    <p:sldId id="472" r:id="rId3"/>
    <p:sldId id="530" r:id="rId4"/>
    <p:sldId id="531" r:id="rId5"/>
    <p:sldId id="506" r:id="rId6"/>
    <p:sldId id="535" r:id="rId7"/>
    <p:sldId id="536" r:id="rId8"/>
    <p:sldId id="507" r:id="rId9"/>
    <p:sldId id="508" r:id="rId10"/>
    <p:sldId id="534" r:id="rId11"/>
    <p:sldId id="548" r:id="rId12"/>
    <p:sldId id="510" r:id="rId13"/>
    <p:sldId id="511" r:id="rId14"/>
    <p:sldId id="512" r:id="rId15"/>
    <p:sldId id="513" r:id="rId16"/>
    <p:sldId id="514" r:id="rId17"/>
    <p:sldId id="515" r:id="rId18"/>
    <p:sldId id="549" r:id="rId19"/>
    <p:sldId id="516" r:id="rId20"/>
    <p:sldId id="517"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50" r:id="rId34"/>
    <p:sldId id="539" r:id="rId35"/>
    <p:sldId id="540" r:id="rId36"/>
    <p:sldId id="541" r:id="rId37"/>
    <p:sldId id="542" r:id="rId38"/>
    <p:sldId id="543" r:id="rId39"/>
    <p:sldId id="544" r:id="rId40"/>
    <p:sldId id="545" r:id="rId41"/>
    <p:sldId id="546" r:id="rId42"/>
    <p:sldId id="537" r:id="rId43"/>
    <p:sldId id="538" r:id="rId44"/>
    <p:sldId id="532" r:id="rId45"/>
    <p:sldId id="553" r:id="rId46"/>
    <p:sldId id="533" r:id="rId47"/>
    <p:sldId id="547" r:id="rId48"/>
    <p:sldId id="502" r:id="rId49"/>
    <p:sldId id="551" r:id="rId50"/>
    <p:sldId id="552" r:id="rId51"/>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87" d="100"/>
          <a:sy n="87" d="100"/>
        </p:scale>
        <p:origin x="-1572"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208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208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208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E06CDE91-F0E5-400F-B426-B9C779D46A4D}" type="slidenum">
              <a:rPr lang="en-US"/>
              <a:pPr>
                <a:defRPr/>
              </a:pPr>
              <a:t>‹#›</a:t>
            </a:fld>
            <a:endParaRPr lang="en-US"/>
          </a:p>
        </p:txBody>
      </p:sp>
    </p:spTree>
    <p:extLst>
      <p:ext uri="{BB962C8B-B14F-4D97-AF65-F5344CB8AC3E}">
        <p14:creationId xmlns:p14="http://schemas.microsoft.com/office/powerpoint/2010/main" val="295576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222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2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222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DF0FDAA-2570-42C7-8A73-22F31C5DAC8E}" type="slidenum">
              <a:rPr lang="en-US"/>
              <a:pPr>
                <a:defRPr/>
              </a:pPr>
              <a:t>‹#›</a:t>
            </a:fld>
            <a:endParaRPr lang="en-US"/>
          </a:p>
        </p:txBody>
      </p:sp>
    </p:spTree>
    <p:extLst>
      <p:ext uri="{BB962C8B-B14F-4D97-AF65-F5344CB8AC3E}">
        <p14:creationId xmlns:p14="http://schemas.microsoft.com/office/powerpoint/2010/main" val="415732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itchFamily="34" charset="0"/>
                <a:cs typeface="Arial" pitchFamily="34" charset="0"/>
              </a:rPr>
              <a:t>This study analysed the diurnal glycaemic profiles of 290 patients with T2DM investigated at different levels of HbA</a:t>
            </a:r>
            <a:r>
              <a:rPr lang="en-GB" altLang="en-US" baseline="-25000" dirty="0" smtClean="0">
                <a:latin typeface="Arial" pitchFamily="34" charset="0"/>
                <a:cs typeface="Arial" pitchFamily="34" charset="0"/>
              </a:rPr>
              <a:t>1c</a:t>
            </a:r>
            <a:r>
              <a:rPr lang="en-GB" altLang="en-US" dirty="0" smtClean="0">
                <a:latin typeface="Arial" pitchFamily="34" charset="0"/>
                <a:cs typeface="Arial" pitchFamily="34" charset="0"/>
              </a:rPr>
              <a:t>. The patients were treated with diet or oral hypoglycaemic agents (not </a:t>
            </a:r>
            <a:r>
              <a:rPr lang="en-GB" altLang="en-US" dirty="0" err="1" smtClean="0">
                <a:latin typeface="Arial" pitchFamily="34" charset="0"/>
                <a:cs typeface="Arial" pitchFamily="34" charset="0"/>
              </a:rPr>
              <a:t>acarbose</a:t>
            </a:r>
            <a:r>
              <a:rPr lang="en-GB" altLang="en-US" dirty="0" smtClean="0">
                <a:latin typeface="Arial" pitchFamily="34" charset="0"/>
                <a:cs typeface="Arial" pitchFamily="34" charset="0"/>
              </a:rPr>
              <a:t>). </a:t>
            </a:r>
          </a:p>
          <a:p>
            <a:pPr eaLnBrk="1" hangingPunct="1"/>
            <a:r>
              <a:rPr lang="en-GB" altLang="en-US" dirty="0" smtClean="0">
                <a:latin typeface="Arial" pitchFamily="34" charset="0"/>
                <a:cs typeface="Arial" pitchFamily="34" charset="0"/>
              </a:rPr>
              <a:t>Plasma glucose (PG) concentrations were determined at fasting and during postprandial and post absorptive periods.</a:t>
            </a:r>
          </a:p>
          <a:p>
            <a:pPr eaLnBrk="1" hangingPunct="1"/>
            <a:r>
              <a:rPr lang="en-GB" altLang="en-US" dirty="0" smtClean="0">
                <a:latin typeface="Arial" pitchFamily="34" charset="0"/>
                <a:cs typeface="Arial" pitchFamily="34" charset="0"/>
              </a:rPr>
              <a:t>The areas under the curve above fasting PG concentrations and &gt;6.1 </a:t>
            </a:r>
            <a:r>
              <a:rPr lang="en-GB" altLang="en-US" dirty="0" err="1" smtClean="0">
                <a:latin typeface="Arial" pitchFamily="34" charset="0"/>
                <a:cs typeface="Arial" pitchFamily="34" charset="0"/>
              </a:rPr>
              <a:t>mmol</a:t>
            </a:r>
            <a:r>
              <a:rPr lang="en-GB" altLang="en-US" dirty="0" smtClean="0">
                <a:latin typeface="Arial" pitchFamily="34" charset="0"/>
                <a:cs typeface="Arial" pitchFamily="34" charset="0"/>
              </a:rPr>
              <a:t>/l (110 mg/dl) were calculated for further evaluation of the relative contributions of postprandial and fasting PG increments to the overall diurnal hyperglycaemia. The value of 6.1 </a:t>
            </a:r>
            <a:r>
              <a:rPr lang="en-GB" altLang="en-US" dirty="0" err="1" smtClean="0">
                <a:latin typeface="Arial" pitchFamily="34" charset="0"/>
                <a:cs typeface="Arial" pitchFamily="34" charset="0"/>
              </a:rPr>
              <a:t>mmol</a:t>
            </a:r>
            <a:r>
              <a:rPr lang="en-GB" altLang="en-US" dirty="0" smtClean="0">
                <a:latin typeface="Arial" pitchFamily="34" charset="0"/>
                <a:cs typeface="Arial" pitchFamily="34" charset="0"/>
              </a:rPr>
              <a:t>/l (110 mg/dl) was chosen because this threshold has been defined as the upper limit of normal PG at fasting or </a:t>
            </a:r>
            <a:r>
              <a:rPr lang="en-GB" altLang="en-US" dirty="0" err="1" smtClean="0">
                <a:latin typeface="Arial" pitchFamily="34" charset="0"/>
                <a:cs typeface="Arial" pitchFamily="34" charset="0"/>
              </a:rPr>
              <a:t>preprandial</a:t>
            </a:r>
            <a:r>
              <a:rPr lang="en-GB" altLang="en-US" dirty="0" smtClean="0">
                <a:latin typeface="Arial" pitchFamily="34" charset="0"/>
                <a:cs typeface="Arial" pitchFamily="34" charset="0"/>
              </a:rPr>
              <a:t> times by the American Diabetes Association. The data were compared over quintiles of HbA</a:t>
            </a:r>
            <a:r>
              <a:rPr lang="en-GB" altLang="en-US" baseline="-25000" dirty="0" smtClean="0">
                <a:latin typeface="Arial" pitchFamily="34" charset="0"/>
                <a:cs typeface="Arial" pitchFamily="34" charset="0"/>
              </a:rPr>
              <a:t>1c.</a:t>
            </a:r>
          </a:p>
          <a:p>
            <a:pPr eaLnBrk="1" hangingPunct="1"/>
            <a:r>
              <a:rPr lang="en-GB" altLang="en-US" dirty="0" smtClean="0">
                <a:latin typeface="Arial" pitchFamily="34" charset="0"/>
                <a:cs typeface="Arial" pitchFamily="34" charset="0"/>
              </a:rPr>
              <a:t>The main contributor to overall hyperglycaemia in patients with poorly controlled T2DM was found to be fasting hyperglycaemia. Fasting hyperglycaemia was the dominant factor in patients who were furthest from HbA</a:t>
            </a:r>
            <a:r>
              <a:rPr lang="en-GB" altLang="en-US" baseline="-25000" dirty="0" smtClean="0">
                <a:latin typeface="Arial" pitchFamily="34" charset="0"/>
                <a:cs typeface="Arial" pitchFamily="34" charset="0"/>
              </a:rPr>
              <a:t>1c </a:t>
            </a:r>
            <a:r>
              <a:rPr lang="en-GB" altLang="en-US" dirty="0" smtClean="0">
                <a:latin typeface="Arial" pitchFamily="34" charset="0"/>
                <a:cs typeface="Arial" pitchFamily="34" charset="0"/>
              </a:rPr>
              <a:t>target.</a:t>
            </a:r>
          </a:p>
          <a:p>
            <a:pPr eaLnBrk="1" hangingPunct="1"/>
            <a:endParaRPr lang="en-GB" altLang="en-US" dirty="0" smtClean="0">
              <a:latin typeface="Arial" pitchFamily="34" charset="0"/>
              <a:cs typeface="Arial" pitchFamily="34" charset="0"/>
            </a:endParaRPr>
          </a:p>
          <a:p>
            <a:pPr eaLnBrk="1" hangingPunct="1"/>
            <a:endParaRPr lang="en-GB" altLang="en-US" dirty="0" smtClean="0">
              <a:latin typeface="Arial" pitchFamily="34" charset="0"/>
              <a:cs typeface="Arial" pitchFamily="34" charset="0"/>
            </a:endParaRPr>
          </a:p>
          <a:p>
            <a:pPr eaLnBrk="1" hangingPunct="1"/>
            <a:endParaRPr lang="en-GB" altLang="en-US" dirty="0" smtClean="0">
              <a:latin typeface="Arial" pitchFamily="34" charset="0"/>
              <a:cs typeface="Arial"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498A5CC6-A483-4AAF-975F-EFD28BA8D34E}" type="slidenum">
              <a:rPr lang="en-US" altLang="en-US"/>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6</a:t>
            </a:fld>
            <a:endParaRPr lang="en-US"/>
          </a:p>
        </p:txBody>
      </p:sp>
    </p:spTree>
    <p:extLst>
      <p:ext uri="{BB962C8B-B14F-4D97-AF65-F5344CB8AC3E}">
        <p14:creationId xmlns:p14="http://schemas.microsoft.com/office/powerpoint/2010/main" val="377037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primary structure of </a:t>
            </a:r>
            <a:r>
              <a:rPr lang="en-US" dirty="0" err="1" smtClean="0"/>
              <a:t>glargine</a:t>
            </a:r>
            <a:r>
              <a:rPr lang="en-US" dirty="0" smtClean="0"/>
              <a:t> is different from that of</a:t>
            </a:r>
            <a:r>
              <a:rPr lang="en-US" baseline="0" dirty="0" smtClean="0"/>
              <a:t> </a:t>
            </a:r>
            <a:r>
              <a:rPr lang="en-US" dirty="0" smtClean="0"/>
              <a:t>human insulin because of 2 modifications: 1) 2 arginine</a:t>
            </a:r>
            <a:r>
              <a:rPr lang="en-US" baseline="0" dirty="0" smtClean="0"/>
              <a:t> </a:t>
            </a:r>
            <a:r>
              <a:rPr lang="en-US" dirty="0" smtClean="0"/>
              <a:t>residues are added to the C-terminus of the B-chain,</a:t>
            </a:r>
            <a:r>
              <a:rPr lang="en-US" baseline="0" dirty="0" smtClean="0"/>
              <a:t> </a:t>
            </a:r>
            <a:r>
              <a:rPr lang="en-US" dirty="0" smtClean="0"/>
              <a:t>which raises the</a:t>
            </a:r>
            <a:r>
              <a:rPr lang="en-US" baseline="0" dirty="0" smtClean="0"/>
              <a:t> </a:t>
            </a:r>
            <a:r>
              <a:rPr lang="en-US" dirty="0" smtClean="0"/>
              <a:t>isoelectric point from pH 5.4 to 6.7,</a:t>
            </a:r>
            <a:r>
              <a:rPr lang="en-US" baseline="0" dirty="0" smtClean="0"/>
              <a:t> </a:t>
            </a:r>
            <a:r>
              <a:rPr lang="en-US" dirty="0" smtClean="0"/>
              <a:t>making the molecule less soluble at the physiologic pH</a:t>
            </a:r>
            <a:r>
              <a:rPr lang="en-US" baseline="0" dirty="0" smtClean="0"/>
              <a:t> </a:t>
            </a:r>
            <a:r>
              <a:rPr lang="en-US" dirty="0" smtClean="0"/>
              <a:t>of subcutaneous tissue; and 2) the asparagine residue</a:t>
            </a:r>
            <a:r>
              <a:rPr lang="en-US" baseline="0" dirty="0" smtClean="0"/>
              <a:t> </a:t>
            </a:r>
            <a:r>
              <a:rPr lang="en-US" dirty="0" smtClean="0"/>
              <a:t>at position 21 in the A-chain is replaced</a:t>
            </a:r>
            <a:r>
              <a:rPr lang="en-US" baseline="0" dirty="0" smtClean="0"/>
              <a:t> </a:t>
            </a:r>
            <a:r>
              <a:rPr lang="en-US" dirty="0" smtClean="0"/>
              <a:t>with a neutral</a:t>
            </a:r>
            <a:r>
              <a:rPr lang="en-US" baseline="0" dirty="0" smtClean="0"/>
              <a:t> </a:t>
            </a:r>
            <a:r>
              <a:rPr lang="en-US" dirty="0" smtClean="0"/>
              <a:t>glycine residue, which stabilizes the molecule, limiting</a:t>
            </a:r>
            <a:r>
              <a:rPr lang="en-US" baseline="0" dirty="0" smtClean="0"/>
              <a:t> </a:t>
            </a:r>
            <a:r>
              <a:rPr lang="en-US" dirty="0" smtClean="0"/>
              <a:t>dimerization at the acidic pH (4.0).</a:t>
            </a:r>
            <a:r>
              <a:rPr lang="en-US" baseline="0" dirty="0" smtClean="0"/>
              <a:t> </a:t>
            </a:r>
            <a:r>
              <a:rPr lang="en-US" dirty="0" smtClean="0"/>
              <a:t>Following</a:t>
            </a:r>
            <a:r>
              <a:rPr lang="en-US" baseline="0" dirty="0" smtClean="0"/>
              <a:t> </a:t>
            </a:r>
            <a:r>
              <a:rPr lang="en-US" dirty="0" smtClean="0"/>
              <a:t>injection of a homogeneous solution, </a:t>
            </a:r>
            <a:r>
              <a:rPr lang="en-US" dirty="0" err="1" smtClean="0"/>
              <a:t>glargine</a:t>
            </a:r>
            <a:r>
              <a:rPr lang="en-US" baseline="0" dirty="0" smtClean="0"/>
              <a:t> </a:t>
            </a:r>
            <a:r>
              <a:rPr lang="en-US" dirty="0" smtClean="0"/>
              <a:t>forms amorphous</a:t>
            </a:r>
            <a:r>
              <a:rPr lang="en-US" baseline="0" dirty="0" smtClean="0"/>
              <a:t> </a:t>
            </a:r>
            <a:r>
              <a:rPr lang="en-US" dirty="0" err="1" smtClean="0"/>
              <a:t>microprecipitates</a:t>
            </a:r>
            <a:r>
              <a:rPr lang="en-US" dirty="0" smtClean="0"/>
              <a:t> at the neutral pH of subcutaneous tissue and is slowly released to provide</a:t>
            </a:r>
            <a:r>
              <a:rPr lang="en-US" baseline="0" dirty="0" smtClean="0"/>
              <a:t> </a:t>
            </a:r>
            <a:r>
              <a:rPr lang="en-US" dirty="0" smtClean="0"/>
              <a:t>basal insulin supplementation over the once-daily dosage</a:t>
            </a:r>
            <a:r>
              <a:rPr lang="en-US" baseline="0" dirty="0" smtClean="0"/>
              <a:t> </a:t>
            </a:r>
            <a:r>
              <a:rPr lang="en-US" dirty="0" smtClean="0"/>
              <a:t>interval. </a:t>
            </a:r>
          </a:p>
          <a:p>
            <a:endParaRPr lang="en-US" dirty="0" smtClean="0"/>
          </a:p>
          <a:p>
            <a:r>
              <a:rPr lang="en-US" dirty="0" smtClean="0"/>
              <a:t>It has been suggested that 2 mechanisms contribute to the protracted action of </a:t>
            </a:r>
            <a:r>
              <a:rPr lang="en-US" dirty="0" err="1" smtClean="0"/>
              <a:t>detemir</a:t>
            </a:r>
            <a:r>
              <a:rPr lang="en-US" dirty="0" smtClean="0"/>
              <a:t>: the reversible binding to albumin and the delayed absorption due to </a:t>
            </a:r>
            <a:r>
              <a:rPr lang="en-US" dirty="0" err="1" smtClean="0"/>
              <a:t>selfassociation.Thus</a:t>
            </a:r>
            <a:r>
              <a:rPr lang="en-US" dirty="0" smtClean="0"/>
              <a:t>, 2 distinct “buffering” mechanisms likely contribute both to prolonged duration of action and to less injection-to-injection variability.</a:t>
            </a:r>
            <a:r>
              <a:rPr lang="en-US" baseline="0" dirty="0" smtClean="0"/>
              <a:t> </a:t>
            </a:r>
            <a:r>
              <a:rPr lang="en-US" dirty="0" smtClean="0"/>
              <a:t>It was hypothesized that the latter causes retention of the</a:t>
            </a:r>
            <a:r>
              <a:rPr lang="en-US" baseline="0" dirty="0" smtClean="0"/>
              <a:t> </a:t>
            </a:r>
            <a:r>
              <a:rPr lang="en-US" dirty="0" smtClean="0"/>
              <a:t>compound in the subcutaneous tissue long enough to establish albumin binding in the interstitial space. In circulation, </a:t>
            </a:r>
            <a:r>
              <a:rPr lang="en-US" dirty="0" err="1" smtClean="0"/>
              <a:t>detemir</a:t>
            </a:r>
            <a:r>
              <a:rPr lang="en-US" dirty="0" smtClean="0"/>
              <a:t> is 98% bound to albumin, which reduces the rate of transport from blood to interstitial fluid, relative to RHI. Importantly, plasma albumin binding of </a:t>
            </a:r>
            <a:r>
              <a:rPr lang="en-US" dirty="0" err="1" smtClean="0"/>
              <a:t>detemir</a:t>
            </a:r>
            <a:r>
              <a:rPr lang="en-US" dirty="0" smtClean="0"/>
              <a:t> acts as a buffering mechanism against any rapid or irregular changes in absorption.</a:t>
            </a:r>
            <a:r>
              <a:rPr lang="en-US" baseline="0" dirty="0" smtClean="0"/>
              <a:t> </a:t>
            </a:r>
            <a:r>
              <a:rPr lang="en-US" dirty="0" smtClean="0"/>
              <a:t>Because </a:t>
            </a:r>
            <a:r>
              <a:rPr lang="en-US" dirty="0" err="1" smtClean="0"/>
              <a:t>detemir</a:t>
            </a:r>
            <a:r>
              <a:rPr lang="en-US" dirty="0" smtClean="0"/>
              <a:t> is immediately and almost completely bound to albumin, the concentration of free insulin in the capillary is limited. Because the distribution of </a:t>
            </a:r>
            <a:r>
              <a:rPr lang="en-US" dirty="0" err="1" smtClean="0"/>
              <a:t>detemir</a:t>
            </a:r>
            <a:r>
              <a:rPr lang="en-US" dirty="0" smtClean="0"/>
              <a:t> from plasma to target tissues is slower than that of regular</a:t>
            </a:r>
            <a:r>
              <a:rPr lang="en-US" baseline="0" dirty="0" smtClean="0"/>
              <a:t> </a:t>
            </a:r>
            <a:r>
              <a:rPr lang="en-US" baseline="0" smtClean="0"/>
              <a:t>human insulin</a:t>
            </a:r>
            <a:r>
              <a:rPr lang="en-US" smtClean="0"/>
              <a:t>, </a:t>
            </a:r>
            <a:r>
              <a:rPr lang="en-US" dirty="0" smtClean="0"/>
              <a:t>changes in </a:t>
            </a:r>
            <a:r>
              <a:rPr lang="en-US" dirty="0" err="1" smtClean="0"/>
              <a:t>detemir</a:t>
            </a:r>
            <a:r>
              <a:rPr lang="en-US" dirty="0" smtClean="0"/>
              <a:t> concentration in the plasma will be slow to affect interstitial concentrations. These buffering mechanisms appear to underlie the low </a:t>
            </a:r>
            <a:r>
              <a:rPr lang="en-US" dirty="0" err="1" smtClean="0"/>
              <a:t>intrapatient</a:t>
            </a:r>
            <a:r>
              <a:rPr lang="en-US" dirty="0" smtClean="0"/>
              <a:t> variability observed with </a:t>
            </a:r>
            <a:r>
              <a:rPr lang="en-US" dirty="0" err="1" smtClean="0"/>
              <a:t>detemir</a:t>
            </a:r>
            <a:r>
              <a:rPr lang="en-US" dirty="0" smtClean="0"/>
              <a:t>.</a:t>
            </a:r>
          </a:p>
          <a:p>
            <a:r>
              <a:rPr lang="en-US" dirty="0" smtClean="0"/>
              <a:t>Postgraduate Medicine, 2011, 123:4, 17-26</a:t>
            </a:r>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7</a:t>
            </a:fld>
            <a:endParaRPr lang="en-US"/>
          </a:p>
        </p:txBody>
      </p:sp>
    </p:spTree>
    <p:extLst>
      <p:ext uri="{BB962C8B-B14F-4D97-AF65-F5344CB8AC3E}">
        <p14:creationId xmlns:p14="http://schemas.microsoft.com/office/powerpoint/2010/main" val="62609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Glargine</a:t>
            </a:r>
            <a:r>
              <a:rPr lang="en-US" dirty="0" smtClean="0"/>
              <a:t> and </a:t>
            </a:r>
            <a:r>
              <a:rPr lang="en-US" dirty="0" err="1" smtClean="0"/>
              <a:t>detemir</a:t>
            </a:r>
            <a:r>
              <a:rPr lang="en-US" dirty="0" smtClean="0"/>
              <a:t> both typically show a gentle rise and fall in glucose-lowering</a:t>
            </a:r>
            <a:r>
              <a:rPr lang="en-US" baseline="0" dirty="0" smtClean="0"/>
              <a:t> </a:t>
            </a:r>
            <a:r>
              <a:rPr lang="en-US" dirty="0" smtClean="0"/>
              <a:t>action over time.</a:t>
            </a:r>
          </a:p>
          <a:p>
            <a:r>
              <a:rPr lang="en-US" dirty="0" smtClean="0"/>
              <a:t>Duration of action with both analogues is dose dependent, but in the clinically relevant range of 0.35-0.8 U/kg it is close to 24 h in people with type 1 diabetes and in excess of this in people with type 2 diabetes.</a:t>
            </a:r>
          </a:p>
          <a:p>
            <a:r>
              <a:rPr lang="en-US" dirty="0" err="1" smtClean="0"/>
              <a:t>Detemir</a:t>
            </a:r>
            <a:r>
              <a:rPr lang="en-US" baseline="0" dirty="0" smtClean="0"/>
              <a:t> </a:t>
            </a:r>
            <a:r>
              <a:rPr lang="en-US" dirty="0" smtClean="0"/>
              <a:t>shows less within-subject variability in its metabolic effect.</a:t>
            </a:r>
          </a:p>
          <a:p>
            <a:r>
              <a:rPr lang="en-US" dirty="0" smtClean="0"/>
              <a:t> The duration of action of insulin </a:t>
            </a:r>
            <a:r>
              <a:rPr lang="en-US" dirty="0" err="1" smtClean="0"/>
              <a:t>detemir</a:t>
            </a:r>
            <a:r>
              <a:rPr lang="en-US" dirty="0" smtClean="0"/>
              <a:t> is</a:t>
            </a:r>
            <a:r>
              <a:rPr lang="en-US" baseline="0" dirty="0" smtClean="0"/>
              <a:t> </a:t>
            </a:r>
            <a:r>
              <a:rPr lang="en-US" dirty="0" smtClean="0"/>
              <a:t>dose-dependent, increasing from 5.7 h at a low dose (0.1 U/kg)</a:t>
            </a:r>
            <a:r>
              <a:rPr lang="en-US" baseline="0" dirty="0" smtClean="0"/>
              <a:t> </a:t>
            </a:r>
            <a:r>
              <a:rPr lang="en-US" dirty="0" smtClean="0"/>
              <a:t>to 23.2 h at a high dose (1.6 U/kg).</a:t>
            </a:r>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9</a:t>
            </a:fld>
            <a:endParaRPr lang="en-US"/>
          </a:p>
        </p:txBody>
      </p:sp>
    </p:spTree>
    <p:extLst>
      <p:ext uri="{BB962C8B-B14F-4D97-AF65-F5344CB8AC3E}">
        <p14:creationId xmlns:p14="http://schemas.microsoft.com/office/powerpoint/2010/main" val="157714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PS matched cohort, cardiovascular diseases were the most frequent cause of death.</a:t>
            </a:r>
          </a:p>
          <a:p>
            <a:r>
              <a:rPr lang="en-US" dirty="0" smtClean="0"/>
              <a:t>With exposure to</a:t>
            </a:r>
            <a:r>
              <a:rPr lang="en-US" baseline="0" dirty="0" smtClean="0"/>
              <a:t> </a:t>
            </a:r>
            <a:r>
              <a:rPr lang="en-US" dirty="0" err="1" smtClean="0"/>
              <a:t>glargine</a:t>
            </a:r>
            <a:r>
              <a:rPr lang="en-US" dirty="0" smtClean="0"/>
              <a:t> as reference the HR for </a:t>
            </a:r>
            <a:r>
              <a:rPr lang="en-US" dirty="0" err="1" smtClean="0"/>
              <a:t>detemir</a:t>
            </a:r>
            <a:r>
              <a:rPr lang="en-US" dirty="0" smtClean="0"/>
              <a:t> was 0.64 (95% CI, 0.43 to 0.95).</a:t>
            </a:r>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40</a:t>
            </a:fld>
            <a:endParaRPr lang="en-US"/>
          </a:p>
        </p:txBody>
      </p:sp>
    </p:spTree>
    <p:extLst>
      <p:ext uri="{BB962C8B-B14F-4D97-AF65-F5344CB8AC3E}">
        <p14:creationId xmlns:p14="http://schemas.microsoft.com/office/powerpoint/2010/main" val="429153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spontaneous global </a:t>
            </a:r>
            <a:r>
              <a:rPr lang="en-US" dirty="0" err="1" smtClean="0"/>
              <a:t>pharmacovigilance</a:t>
            </a:r>
            <a:r>
              <a:rPr lang="en-US" dirty="0" smtClean="0"/>
              <a:t> data, the proportion of pregnancies with congenital anomalies while on insulin </a:t>
            </a:r>
            <a:r>
              <a:rPr lang="en-US" dirty="0" err="1" smtClean="0"/>
              <a:t>glargine</a:t>
            </a:r>
            <a:r>
              <a:rPr lang="en-US" dirty="0" smtClean="0"/>
              <a:t> was 3.7%, and with miscarriage in patients on insulin </a:t>
            </a:r>
            <a:r>
              <a:rPr lang="en-US" dirty="0" err="1" smtClean="0"/>
              <a:t>glargine</a:t>
            </a:r>
            <a:r>
              <a:rPr lang="en-US" dirty="0" smtClean="0"/>
              <a:t> was 4.7%. </a:t>
            </a:r>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42</a:t>
            </a:fld>
            <a:endParaRPr lang="en-US"/>
          </a:p>
        </p:txBody>
      </p:sp>
    </p:spTree>
    <p:extLst>
      <p:ext uri="{BB962C8B-B14F-4D97-AF65-F5344CB8AC3E}">
        <p14:creationId xmlns:p14="http://schemas.microsoft.com/office/powerpoint/2010/main" val="86268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spontaneous global </a:t>
            </a:r>
            <a:r>
              <a:rPr lang="en-US" dirty="0" err="1" smtClean="0"/>
              <a:t>pharmacovigilance</a:t>
            </a:r>
            <a:r>
              <a:rPr lang="en-US" dirty="0" smtClean="0"/>
              <a:t> data, the proportion of pregnancies with congenital anomalies while on insulin </a:t>
            </a:r>
            <a:r>
              <a:rPr lang="en-US" dirty="0" err="1" smtClean="0"/>
              <a:t>glargine</a:t>
            </a:r>
            <a:r>
              <a:rPr lang="en-US" dirty="0" smtClean="0"/>
              <a:t> was 3.7%, and with miscarriage in patients on insulin </a:t>
            </a:r>
            <a:r>
              <a:rPr lang="en-US" dirty="0" err="1" smtClean="0"/>
              <a:t>glargine</a:t>
            </a:r>
            <a:r>
              <a:rPr lang="en-US" dirty="0" smtClean="0"/>
              <a:t> was 4.7%. </a:t>
            </a:r>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43</a:t>
            </a:fld>
            <a:endParaRPr lang="en-US"/>
          </a:p>
        </p:txBody>
      </p:sp>
    </p:spTree>
    <p:extLst>
      <p:ext uri="{BB962C8B-B14F-4D97-AF65-F5344CB8AC3E}">
        <p14:creationId xmlns:p14="http://schemas.microsoft.com/office/powerpoint/2010/main" val="86268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0743E4-3A2E-4CCD-B903-DE011D6EB5C9}" type="slidenum">
              <a:rPr lang="en-US" smtClean="0"/>
              <a:pPr eaLnBrk="1" hangingPunct="1"/>
              <a:t>48</a:t>
            </a:fld>
            <a:endParaRPr lang="en-US" dirty="0"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grpSp>
      </p:grpSp>
      <p:sp>
        <p:nvSpPr>
          <p:cNvPr id="7681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768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2F9CE175-9017-467F-8600-BB04DF1EAEC8}" type="slidenum">
              <a:rPr lang="en-US"/>
              <a:pPr>
                <a:defRPr/>
              </a:pPr>
              <a:t>‹#›</a:t>
            </a:fld>
            <a:endParaRPr lang="en-US"/>
          </a:p>
        </p:txBody>
      </p:sp>
    </p:spTree>
    <p:extLst>
      <p:ext uri="{BB962C8B-B14F-4D97-AF65-F5344CB8AC3E}">
        <p14:creationId xmlns:p14="http://schemas.microsoft.com/office/powerpoint/2010/main" val="170799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1B01F54-FB4B-4E00-8FFE-79D8CA40B5B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554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BFCBA9-60F4-40C0-9905-1B964AE4CF5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4845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3F238BD-B968-424E-993D-86A9FC9A276C}"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194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fa-IR"/>
          </a:p>
        </p:txBody>
      </p:sp>
      <p:sp>
        <p:nvSpPr>
          <p:cNvPr id="3" name="Media Placeholder 2"/>
          <p:cNvSpPr>
            <a:spLocks noGrp="1"/>
          </p:cNvSpPr>
          <p:nvPr>
            <p:ph type="media" sz="half" idx="1"/>
          </p:nvPr>
        </p:nvSpPr>
        <p:spPr>
          <a:xfrm>
            <a:off x="457200" y="1981200"/>
            <a:ext cx="4038600" cy="3886200"/>
          </a:xfrm>
        </p:spPr>
        <p:txBody>
          <a:bodyPr/>
          <a:lstStyle/>
          <a:p>
            <a:pPr lvl="0"/>
            <a:endParaRPr lang="fa-IR" noProof="0" smtClean="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3C7ADA-14F8-4A0A-9DC4-45E19147A79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737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C5F7A65-BDE6-4889-9B0D-28FA4DD7FE3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692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0388CD8-A635-4237-870D-089A1058E2E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9738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2A7355B-83ED-47A9-94F4-107C6B4946B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90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402E1DE5-0C54-4D3F-A7FF-59D9C674A2B9}"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1986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44D8D40-D1DD-4D26-B10F-079F74C2438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757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EB05CFC-81D0-4D48-AD92-10D12D885A6B}"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060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B0C08D3-08A1-4E29-A137-3573E34E9411}"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7495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BB9E9E5-A4BA-438C-B749-F2E2E2B822F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312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34" charset="0"/>
                <a:cs typeface="Arial" pitchFamily="34" charset="0"/>
              </a:defRPr>
            </a:lvl1pPr>
          </a:lstStyle>
          <a:p>
            <a:pPr>
              <a:defRPr/>
            </a:pPr>
            <a:endParaRPr lang="en-US"/>
          </a:p>
        </p:txBody>
      </p:sp>
      <p:sp>
        <p:nvSpPr>
          <p:cNvPr id="7577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Arial" pitchFamily="34" charset="0"/>
              </a:defRPr>
            </a:lvl1pPr>
          </a:lstStyle>
          <a:p>
            <a:pPr>
              <a:defRPr/>
            </a:pPr>
            <a:fld id="{22AD11A1-35A4-4B47-B0D7-34148E9EF9E6}"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9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45"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cs typeface="Arial" pitchFamily="34" charset="0"/>
        </a:defRPr>
      </a:lvl2pPr>
      <a:lvl3pPr algn="l" rtl="0" eaLnBrk="0" fontAlgn="base" hangingPunct="0">
        <a:spcBef>
          <a:spcPct val="0"/>
        </a:spcBef>
        <a:spcAft>
          <a:spcPct val="0"/>
        </a:spcAft>
        <a:defRPr sz="4400">
          <a:solidFill>
            <a:schemeClr val="tx1"/>
          </a:solidFill>
          <a:latin typeface="Arial" pitchFamily="34" charset="0"/>
          <a:cs typeface="Arial" pitchFamily="34" charset="0"/>
        </a:defRPr>
      </a:lvl3pPr>
      <a:lvl4pPr algn="l" rtl="0" eaLnBrk="0" fontAlgn="base" hangingPunct="0">
        <a:spcBef>
          <a:spcPct val="0"/>
        </a:spcBef>
        <a:spcAft>
          <a:spcPct val="0"/>
        </a:spcAft>
        <a:defRPr sz="4400">
          <a:solidFill>
            <a:schemeClr val="tx1"/>
          </a:solidFill>
          <a:latin typeface="Arial" pitchFamily="34" charset="0"/>
          <a:cs typeface="Arial" pitchFamily="34" charset="0"/>
        </a:defRPr>
      </a:lvl4pPr>
      <a:lvl5pPr algn="l"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1795264"/>
            <a:ext cx="6156176" cy="2209800"/>
          </a:xfrm>
        </p:spPr>
        <p:txBody>
          <a:bodyPr/>
          <a:lstStyle/>
          <a:p>
            <a:r>
              <a:rPr lang="en-US" altLang="en-US" sz="4000" b="1" dirty="0" smtClean="0">
                <a:cs typeface="B Mitra" panose="00000400000000000000" pitchFamily="2" charset="-78"/>
              </a:rPr>
              <a:t>Basal </a:t>
            </a:r>
            <a:r>
              <a:rPr lang="en-US" altLang="en-US" sz="4000" b="1" dirty="0" err="1" smtClean="0">
                <a:cs typeface="B Mitra" panose="00000400000000000000" pitchFamily="2" charset="-78"/>
              </a:rPr>
              <a:t>Insulins</a:t>
            </a:r>
            <a:endParaRPr lang="en-US" sz="4000" dirty="0"/>
          </a:p>
        </p:txBody>
      </p:sp>
      <p:sp>
        <p:nvSpPr>
          <p:cNvPr id="3" name="Subtitle 2"/>
          <p:cNvSpPr>
            <a:spLocks noGrp="1"/>
          </p:cNvSpPr>
          <p:nvPr>
            <p:ph type="subTitle" idx="1"/>
          </p:nvPr>
        </p:nvSpPr>
        <p:spPr>
          <a:xfrm>
            <a:off x="1115616" y="4581128"/>
            <a:ext cx="7515944" cy="1944216"/>
          </a:xfrm>
        </p:spPr>
        <p:txBody>
          <a:bodyPr/>
          <a:lstStyle/>
          <a:p>
            <a:pPr algn="ctr"/>
            <a:r>
              <a:rPr lang="en-US" sz="2000" b="1" dirty="0" err="1"/>
              <a:t>Hengameh</a:t>
            </a:r>
            <a:r>
              <a:rPr lang="en-US" sz="2000" b="1" dirty="0"/>
              <a:t> </a:t>
            </a:r>
            <a:r>
              <a:rPr lang="en-US" sz="2000" b="1" dirty="0" err="1" smtClean="0"/>
              <a:t>Abdi</a:t>
            </a:r>
            <a:endParaRPr lang="en-US" sz="2000" b="1" dirty="0" smtClean="0"/>
          </a:p>
          <a:p>
            <a:pPr algn="ctr"/>
            <a:r>
              <a:rPr lang="en-US" sz="2000" b="1" dirty="0" smtClean="0"/>
              <a:t>Endocrine </a:t>
            </a:r>
            <a:r>
              <a:rPr lang="en-US" sz="2000" b="1" dirty="0"/>
              <a:t>Research Center</a:t>
            </a:r>
          </a:p>
          <a:p>
            <a:pPr algn="ctr"/>
            <a:r>
              <a:rPr lang="en-US" sz="2000" b="1" dirty="0"/>
              <a:t>Research Institute for Endocrine sciences</a:t>
            </a:r>
          </a:p>
          <a:p>
            <a:pPr algn="ctr"/>
            <a:r>
              <a:rPr lang="en-US" sz="2000" b="1" dirty="0" err="1"/>
              <a:t>Shahid</a:t>
            </a:r>
            <a:r>
              <a:rPr lang="en-US" sz="2000" b="1" dirty="0"/>
              <a:t> </a:t>
            </a:r>
            <a:r>
              <a:rPr lang="en-US" sz="2000" b="1" dirty="0" err="1"/>
              <a:t>Beheshti</a:t>
            </a:r>
            <a:r>
              <a:rPr lang="en-US" sz="2000" b="1" dirty="0"/>
              <a:t> University of Medical Sciences</a:t>
            </a:r>
          </a:p>
          <a:p>
            <a:pPr algn="ctr"/>
            <a:r>
              <a:rPr lang="en-US" sz="2000" b="1" dirty="0" smtClean="0"/>
              <a:t>16 February 2017</a:t>
            </a:r>
            <a:endParaRPr lang="en-US" sz="2000" b="1" dirty="0"/>
          </a:p>
          <a:p>
            <a:pPr algn="ctr"/>
            <a:endParaRPr lang="en-US" sz="2000" b="1" dirty="0"/>
          </a:p>
          <a:p>
            <a:pPr algn="ctr"/>
            <a:endParaRPr lang="en-US" sz="2000" b="1" dirty="0"/>
          </a:p>
          <a:p>
            <a:pPr algn="ctr"/>
            <a:endParaRPr lang="en-US" sz="2000" b="1" dirty="0"/>
          </a:p>
        </p:txBody>
      </p:sp>
    </p:spTree>
    <p:extLst>
      <p:ext uri="{BB962C8B-B14F-4D97-AF65-F5344CB8AC3E}">
        <p14:creationId xmlns:p14="http://schemas.microsoft.com/office/powerpoint/2010/main" val="863465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400" dirty="0" smtClean="0"/>
              <a:t>Lower </a:t>
            </a:r>
            <a:r>
              <a:rPr lang="en-US" sz="2400" dirty="0"/>
              <a:t>within-subject variability of insulin </a:t>
            </a:r>
            <a:r>
              <a:rPr lang="en-US" sz="2400" dirty="0" err="1" smtClean="0"/>
              <a:t>detemir</a:t>
            </a:r>
            <a:r>
              <a:rPr lang="en-US" sz="2400" dirty="0" smtClean="0"/>
              <a:t> compared to insulin </a:t>
            </a:r>
            <a:r>
              <a:rPr lang="en-US" sz="2400" dirty="0" err="1" smtClean="0"/>
              <a:t>glargine</a:t>
            </a:r>
            <a:r>
              <a:rPr lang="en-US" sz="2400" dirty="0" smtClean="0"/>
              <a:t> and NPH in patients with T1DM </a:t>
            </a:r>
            <a:endParaRPr lang="en-US" sz="2400" dirty="0"/>
          </a:p>
        </p:txBody>
      </p:sp>
      <p:sp>
        <p:nvSpPr>
          <p:cNvPr id="3" name="Slide Number Placeholder 2"/>
          <p:cNvSpPr>
            <a:spLocks noGrp="1"/>
          </p:cNvSpPr>
          <p:nvPr>
            <p:ph type="sldNum" sz="quarter" idx="11"/>
          </p:nvPr>
        </p:nvSpPr>
        <p:spPr/>
        <p:txBody>
          <a:bodyPr/>
          <a:lstStyle/>
          <a:p>
            <a:pPr>
              <a:defRPr/>
            </a:pPr>
            <a:fld id="{A44D8D40-D1DD-4D26-B10F-079F74C24382}" type="slidenum">
              <a:rPr lang="en-US" smtClean="0"/>
              <a:pPr>
                <a:defRPr/>
              </a:pPr>
              <a:t>10</a:t>
            </a:fld>
            <a:endParaRPr lang="en-US"/>
          </a:p>
        </p:txBody>
      </p:sp>
      <p:grpSp>
        <p:nvGrpSpPr>
          <p:cNvPr id="5" name="Group 4"/>
          <p:cNvGrpSpPr>
            <a:grpSpLocks/>
          </p:cNvGrpSpPr>
          <p:nvPr/>
        </p:nvGrpSpPr>
        <p:grpSpPr bwMode="auto">
          <a:xfrm>
            <a:off x="460779" y="1676987"/>
            <a:ext cx="5870978" cy="4448353"/>
            <a:chOff x="506578" y="1343025"/>
            <a:chExt cx="6894346" cy="5219698"/>
          </a:xfrm>
        </p:grpSpPr>
        <p:sp>
          <p:nvSpPr>
            <p:cNvPr id="6" name="Text Box 107"/>
            <p:cNvSpPr txBox="1">
              <a:spLocks noChangeArrowheads="1"/>
            </p:cNvSpPr>
            <p:nvPr/>
          </p:nvSpPr>
          <p:spPr bwMode="auto">
            <a:xfrm rot="16200000">
              <a:off x="-1255465" y="3846451"/>
              <a:ext cx="3885743" cy="36165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400" dirty="0" smtClean="0">
                  <a:latin typeface="+mn-lt"/>
                </a:rPr>
                <a:t>Glucose infusion rate (mg/kg/min)</a:t>
              </a:r>
            </a:p>
          </p:txBody>
        </p:sp>
        <p:grpSp>
          <p:nvGrpSpPr>
            <p:cNvPr id="7" name="Group 6"/>
            <p:cNvGrpSpPr>
              <a:grpSpLocks/>
            </p:cNvGrpSpPr>
            <p:nvPr/>
          </p:nvGrpSpPr>
          <p:grpSpPr bwMode="auto">
            <a:xfrm>
              <a:off x="871538" y="1343025"/>
              <a:ext cx="6529386" cy="5219698"/>
              <a:chOff x="549" y="846"/>
              <a:chExt cx="4113" cy="3288"/>
            </a:xfrm>
          </p:grpSpPr>
          <p:grpSp>
            <p:nvGrpSpPr>
              <p:cNvPr id="8" name="Group 7"/>
              <p:cNvGrpSpPr>
                <a:grpSpLocks/>
              </p:cNvGrpSpPr>
              <p:nvPr/>
            </p:nvGrpSpPr>
            <p:grpSpPr bwMode="auto">
              <a:xfrm>
                <a:off x="549" y="846"/>
                <a:ext cx="4098" cy="1171"/>
                <a:chOff x="549" y="846"/>
                <a:chExt cx="4098" cy="1171"/>
              </a:xfrm>
            </p:grpSpPr>
            <p:grpSp>
              <p:nvGrpSpPr>
                <p:cNvPr id="212" name="Group 211"/>
                <p:cNvGrpSpPr>
                  <a:grpSpLocks/>
                </p:cNvGrpSpPr>
                <p:nvPr/>
              </p:nvGrpSpPr>
              <p:grpSpPr bwMode="auto">
                <a:xfrm>
                  <a:off x="1962" y="846"/>
                  <a:ext cx="1226" cy="1171"/>
                  <a:chOff x="3640" y="2935"/>
                  <a:chExt cx="960" cy="953"/>
                </a:xfrm>
              </p:grpSpPr>
              <p:sp>
                <p:nvSpPr>
                  <p:cNvPr id="282" name="Freeform 281"/>
                  <p:cNvSpPr>
                    <a:spLocks/>
                  </p:cNvSpPr>
                  <p:nvPr/>
                </p:nvSpPr>
                <p:spPr bwMode="auto">
                  <a:xfrm>
                    <a:off x="3801" y="3472"/>
                    <a:ext cx="662" cy="265"/>
                  </a:xfrm>
                  <a:custGeom>
                    <a:avLst/>
                    <a:gdLst>
                      <a:gd name="T0" fmla="*/ 0 w 662"/>
                      <a:gd name="T1" fmla="*/ 236 h 258"/>
                      <a:gd name="T2" fmla="*/ 70 w 662"/>
                      <a:gd name="T3" fmla="*/ 110 h 258"/>
                      <a:gd name="T4" fmla="*/ 134 w 662"/>
                      <a:gd name="T5" fmla="*/ 34 h 258"/>
                      <a:gd name="T6" fmla="*/ 164 w 662"/>
                      <a:gd name="T7" fmla="*/ 6 h 258"/>
                      <a:gd name="T8" fmla="*/ 176 w 662"/>
                      <a:gd name="T9" fmla="*/ 0 h 258"/>
                      <a:gd name="T10" fmla="*/ 222 w 662"/>
                      <a:gd name="T11" fmla="*/ 22 h 258"/>
                      <a:gd name="T12" fmla="*/ 254 w 662"/>
                      <a:gd name="T13" fmla="*/ 70 h 258"/>
                      <a:gd name="T14" fmla="*/ 322 w 662"/>
                      <a:gd name="T15" fmla="*/ 132 h 258"/>
                      <a:gd name="T16" fmla="*/ 372 w 662"/>
                      <a:gd name="T17" fmla="*/ 150 h 258"/>
                      <a:gd name="T18" fmla="*/ 420 w 662"/>
                      <a:gd name="T19" fmla="*/ 138 h 258"/>
                      <a:gd name="T20" fmla="*/ 458 w 662"/>
                      <a:gd name="T21" fmla="*/ 150 h 258"/>
                      <a:gd name="T22" fmla="*/ 502 w 662"/>
                      <a:gd name="T23" fmla="*/ 190 h 258"/>
                      <a:gd name="T24" fmla="*/ 556 w 662"/>
                      <a:gd name="T25" fmla="*/ 250 h 258"/>
                      <a:gd name="T26" fmla="*/ 662 w 662"/>
                      <a:gd name="T27" fmla="*/ 258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2" h="258">
                        <a:moveTo>
                          <a:pt x="0" y="236"/>
                        </a:moveTo>
                        <a:lnTo>
                          <a:pt x="70" y="110"/>
                        </a:lnTo>
                        <a:lnTo>
                          <a:pt x="134" y="34"/>
                        </a:lnTo>
                        <a:lnTo>
                          <a:pt x="164" y="6"/>
                        </a:lnTo>
                        <a:lnTo>
                          <a:pt x="176" y="0"/>
                        </a:lnTo>
                        <a:lnTo>
                          <a:pt x="222" y="22"/>
                        </a:lnTo>
                        <a:lnTo>
                          <a:pt x="254" y="70"/>
                        </a:lnTo>
                        <a:lnTo>
                          <a:pt x="322" y="132"/>
                        </a:lnTo>
                        <a:lnTo>
                          <a:pt x="372" y="150"/>
                        </a:lnTo>
                        <a:lnTo>
                          <a:pt x="420" y="138"/>
                        </a:lnTo>
                        <a:lnTo>
                          <a:pt x="458" y="150"/>
                        </a:lnTo>
                        <a:lnTo>
                          <a:pt x="502" y="190"/>
                        </a:lnTo>
                        <a:lnTo>
                          <a:pt x="556" y="250"/>
                        </a:lnTo>
                        <a:lnTo>
                          <a:pt x="662" y="258"/>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83" name="Freeform 282"/>
                  <p:cNvSpPr>
                    <a:spLocks/>
                  </p:cNvSpPr>
                  <p:nvPr/>
                </p:nvSpPr>
                <p:spPr bwMode="auto">
                  <a:xfrm>
                    <a:off x="3801" y="3538"/>
                    <a:ext cx="664" cy="201"/>
                  </a:xfrm>
                  <a:custGeom>
                    <a:avLst/>
                    <a:gdLst>
                      <a:gd name="T0" fmla="*/ 0 w 664"/>
                      <a:gd name="T1" fmla="*/ 172 h 192"/>
                      <a:gd name="T2" fmla="*/ 74 w 664"/>
                      <a:gd name="T3" fmla="*/ 44 h 192"/>
                      <a:gd name="T4" fmla="*/ 130 w 664"/>
                      <a:gd name="T5" fmla="*/ 0 h 192"/>
                      <a:gd name="T6" fmla="*/ 158 w 664"/>
                      <a:gd name="T7" fmla="*/ 24 h 192"/>
                      <a:gd name="T8" fmla="*/ 188 w 664"/>
                      <a:gd name="T9" fmla="*/ 64 h 192"/>
                      <a:gd name="T10" fmla="*/ 222 w 664"/>
                      <a:gd name="T11" fmla="*/ 110 h 192"/>
                      <a:gd name="T12" fmla="*/ 262 w 664"/>
                      <a:gd name="T13" fmla="*/ 146 h 192"/>
                      <a:gd name="T14" fmla="*/ 328 w 664"/>
                      <a:gd name="T15" fmla="*/ 182 h 192"/>
                      <a:gd name="T16" fmla="*/ 362 w 664"/>
                      <a:gd name="T17" fmla="*/ 188 h 192"/>
                      <a:gd name="T18" fmla="*/ 400 w 664"/>
                      <a:gd name="T19" fmla="*/ 192 h 192"/>
                      <a:gd name="T20" fmla="*/ 458 w 664"/>
                      <a:gd name="T21" fmla="*/ 176 h 192"/>
                      <a:gd name="T22" fmla="*/ 520 w 664"/>
                      <a:gd name="T23" fmla="*/ 106 h 192"/>
                      <a:gd name="T24" fmla="*/ 562 w 664"/>
                      <a:gd name="T25" fmla="*/ 108 h 192"/>
                      <a:gd name="T26" fmla="*/ 594 w 664"/>
                      <a:gd name="T27" fmla="*/ 148 h 192"/>
                      <a:gd name="T28" fmla="*/ 628 w 664"/>
                      <a:gd name="T29" fmla="*/ 174 h 192"/>
                      <a:gd name="T30" fmla="*/ 664 w 664"/>
                      <a:gd name="T31" fmla="*/ 188 h 1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4" h="192">
                        <a:moveTo>
                          <a:pt x="0" y="172"/>
                        </a:moveTo>
                        <a:lnTo>
                          <a:pt x="74" y="44"/>
                        </a:lnTo>
                        <a:lnTo>
                          <a:pt x="130" y="0"/>
                        </a:lnTo>
                        <a:lnTo>
                          <a:pt x="158" y="24"/>
                        </a:lnTo>
                        <a:lnTo>
                          <a:pt x="188" y="64"/>
                        </a:lnTo>
                        <a:lnTo>
                          <a:pt x="222" y="110"/>
                        </a:lnTo>
                        <a:lnTo>
                          <a:pt x="262" y="146"/>
                        </a:lnTo>
                        <a:lnTo>
                          <a:pt x="328" y="182"/>
                        </a:lnTo>
                        <a:lnTo>
                          <a:pt x="362" y="188"/>
                        </a:lnTo>
                        <a:lnTo>
                          <a:pt x="400" y="192"/>
                        </a:lnTo>
                        <a:lnTo>
                          <a:pt x="458" y="176"/>
                        </a:lnTo>
                        <a:lnTo>
                          <a:pt x="520" y="106"/>
                        </a:lnTo>
                        <a:lnTo>
                          <a:pt x="562" y="108"/>
                        </a:lnTo>
                        <a:lnTo>
                          <a:pt x="594" y="148"/>
                        </a:lnTo>
                        <a:lnTo>
                          <a:pt x="628" y="174"/>
                        </a:lnTo>
                        <a:lnTo>
                          <a:pt x="664" y="188"/>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84" name="Freeform 283"/>
                  <p:cNvSpPr>
                    <a:spLocks/>
                  </p:cNvSpPr>
                  <p:nvPr/>
                </p:nvSpPr>
                <p:spPr bwMode="auto">
                  <a:xfrm>
                    <a:off x="3801" y="3404"/>
                    <a:ext cx="662" cy="322"/>
                  </a:xfrm>
                  <a:custGeom>
                    <a:avLst/>
                    <a:gdLst>
                      <a:gd name="T0" fmla="*/ 0 w 662"/>
                      <a:gd name="T1" fmla="*/ 220 h 322"/>
                      <a:gd name="T2" fmla="*/ 66 w 662"/>
                      <a:gd name="T3" fmla="*/ 144 h 322"/>
                      <a:gd name="T4" fmla="*/ 102 w 662"/>
                      <a:gd name="T5" fmla="*/ 94 h 322"/>
                      <a:gd name="T6" fmla="*/ 126 w 662"/>
                      <a:gd name="T7" fmla="*/ 28 h 322"/>
                      <a:gd name="T8" fmla="*/ 156 w 662"/>
                      <a:gd name="T9" fmla="*/ 0 h 322"/>
                      <a:gd name="T10" fmla="*/ 196 w 662"/>
                      <a:gd name="T11" fmla="*/ 40 h 322"/>
                      <a:gd name="T12" fmla="*/ 232 w 662"/>
                      <a:gd name="T13" fmla="*/ 98 h 322"/>
                      <a:gd name="T14" fmla="*/ 254 w 662"/>
                      <a:gd name="T15" fmla="*/ 116 h 322"/>
                      <a:gd name="T16" fmla="*/ 286 w 662"/>
                      <a:gd name="T17" fmla="*/ 100 h 322"/>
                      <a:gd name="T18" fmla="*/ 316 w 662"/>
                      <a:gd name="T19" fmla="*/ 74 h 322"/>
                      <a:gd name="T20" fmla="*/ 344 w 662"/>
                      <a:gd name="T21" fmla="*/ 68 h 322"/>
                      <a:gd name="T22" fmla="*/ 368 w 662"/>
                      <a:gd name="T23" fmla="*/ 80 h 322"/>
                      <a:gd name="T24" fmla="*/ 388 w 662"/>
                      <a:gd name="T25" fmla="*/ 104 h 322"/>
                      <a:gd name="T26" fmla="*/ 428 w 662"/>
                      <a:gd name="T27" fmla="*/ 160 h 322"/>
                      <a:gd name="T28" fmla="*/ 476 w 662"/>
                      <a:gd name="T29" fmla="*/ 214 h 322"/>
                      <a:gd name="T30" fmla="*/ 514 w 662"/>
                      <a:gd name="T31" fmla="*/ 268 h 322"/>
                      <a:gd name="T32" fmla="*/ 566 w 662"/>
                      <a:gd name="T33" fmla="*/ 318 h 322"/>
                      <a:gd name="T34" fmla="*/ 662 w 662"/>
                      <a:gd name="T35" fmla="*/ 322 h 3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2" h="322">
                        <a:moveTo>
                          <a:pt x="0" y="220"/>
                        </a:moveTo>
                        <a:lnTo>
                          <a:pt x="66" y="144"/>
                        </a:lnTo>
                        <a:lnTo>
                          <a:pt x="102" y="94"/>
                        </a:lnTo>
                        <a:lnTo>
                          <a:pt x="126" y="28"/>
                        </a:lnTo>
                        <a:lnTo>
                          <a:pt x="156" y="0"/>
                        </a:lnTo>
                        <a:lnTo>
                          <a:pt x="196" y="40"/>
                        </a:lnTo>
                        <a:lnTo>
                          <a:pt x="232" y="98"/>
                        </a:lnTo>
                        <a:lnTo>
                          <a:pt x="254" y="116"/>
                        </a:lnTo>
                        <a:lnTo>
                          <a:pt x="286" y="100"/>
                        </a:lnTo>
                        <a:lnTo>
                          <a:pt x="316" y="74"/>
                        </a:lnTo>
                        <a:lnTo>
                          <a:pt x="344" y="68"/>
                        </a:lnTo>
                        <a:lnTo>
                          <a:pt x="368" y="80"/>
                        </a:lnTo>
                        <a:lnTo>
                          <a:pt x="388" y="104"/>
                        </a:lnTo>
                        <a:lnTo>
                          <a:pt x="428" y="160"/>
                        </a:lnTo>
                        <a:lnTo>
                          <a:pt x="476" y="214"/>
                        </a:lnTo>
                        <a:lnTo>
                          <a:pt x="514" y="268"/>
                        </a:lnTo>
                        <a:lnTo>
                          <a:pt x="566" y="318"/>
                        </a:lnTo>
                        <a:lnTo>
                          <a:pt x="662" y="322"/>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85" name="Freeform 284"/>
                  <p:cNvSpPr>
                    <a:spLocks/>
                  </p:cNvSpPr>
                  <p:nvPr/>
                </p:nvSpPr>
                <p:spPr bwMode="auto">
                  <a:xfrm>
                    <a:off x="3804" y="3154"/>
                    <a:ext cx="592" cy="583"/>
                  </a:xfrm>
                  <a:custGeom>
                    <a:avLst/>
                    <a:gdLst>
                      <a:gd name="T0" fmla="*/ 0 w 592"/>
                      <a:gd name="T1" fmla="*/ 500 h 576"/>
                      <a:gd name="T2" fmla="*/ 64 w 592"/>
                      <a:gd name="T3" fmla="*/ 326 h 576"/>
                      <a:gd name="T4" fmla="*/ 134 w 592"/>
                      <a:gd name="T5" fmla="*/ 94 h 576"/>
                      <a:gd name="T6" fmla="*/ 160 w 592"/>
                      <a:gd name="T7" fmla="*/ 24 h 576"/>
                      <a:gd name="T8" fmla="*/ 180 w 592"/>
                      <a:gd name="T9" fmla="*/ 0 h 576"/>
                      <a:gd name="T10" fmla="*/ 212 w 592"/>
                      <a:gd name="T11" fmla="*/ 14 h 576"/>
                      <a:gd name="T12" fmla="*/ 242 w 592"/>
                      <a:gd name="T13" fmla="*/ 86 h 576"/>
                      <a:gd name="T14" fmla="*/ 300 w 592"/>
                      <a:gd name="T15" fmla="*/ 240 h 576"/>
                      <a:gd name="T16" fmla="*/ 318 w 592"/>
                      <a:gd name="T17" fmla="*/ 274 h 576"/>
                      <a:gd name="T18" fmla="*/ 374 w 592"/>
                      <a:gd name="T19" fmla="*/ 326 h 576"/>
                      <a:gd name="T20" fmla="*/ 440 w 592"/>
                      <a:gd name="T21" fmla="*/ 356 h 576"/>
                      <a:gd name="T22" fmla="*/ 456 w 592"/>
                      <a:gd name="T23" fmla="*/ 354 h 576"/>
                      <a:gd name="T24" fmla="*/ 476 w 592"/>
                      <a:gd name="T25" fmla="*/ 344 h 576"/>
                      <a:gd name="T26" fmla="*/ 504 w 592"/>
                      <a:gd name="T27" fmla="*/ 382 h 576"/>
                      <a:gd name="T28" fmla="*/ 528 w 592"/>
                      <a:gd name="T29" fmla="*/ 430 h 576"/>
                      <a:gd name="T30" fmla="*/ 592 w 592"/>
                      <a:gd name="T31" fmla="*/ 576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576">
                        <a:moveTo>
                          <a:pt x="0" y="500"/>
                        </a:moveTo>
                        <a:lnTo>
                          <a:pt x="64" y="326"/>
                        </a:lnTo>
                        <a:lnTo>
                          <a:pt x="134" y="94"/>
                        </a:lnTo>
                        <a:lnTo>
                          <a:pt x="160" y="24"/>
                        </a:lnTo>
                        <a:lnTo>
                          <a:pt x="180" y="0"/>
                        </a:lnTo>
                        <a:lnTo>
                          <a:pt x="212" y="14"/>
                        </a:lnTo>
                        <a:lnTo>
                          <a:pt x="242" y="86"/>
                        </a:lnTo>
                        <a:lnTo>
                          <a:pt x="300" y="240"/>
                        </a:lnTo>
                        <a:lnTo>
                          <a:pt x="318" y="274"/>
                        </a:lnTo>
                        <a:lnTo>
                          <a:pt x="374" y="326"/>
                        </a:lnTo>
                        <a:lnTo>
                          <a:pt x="440" y="356"/>
                        </a:lnTo>
                        <a:lnTo>
                          <a:pt x="456" y="354"/>
                        </a:lnTo>
                        <a:lnTo>
                          <a:pt x="476" y="344"/>
                        </a:lnTo>
                        <a:lnTo>
                          <a:pt x="504" y="382"/>
                        </a:lnTo>
                        <a:lnTo>
                          <a:pt x="528" y="430"/>
                        </a:lnTo>
                        <a:lnTo>
                          <a:pt x="592" y="576"/>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grpSp>
                <p:nvGrpSpPr>
                  <p:cNvPr id="286" name="Group 285"/>
                  <p:cNvGrpSpPr>
                    <a:grpSpLocks/>
                  </p:cNvGrpSpPr>
                  <p:nvPr/>
                </p:nvGrpSpPr>
                <p:grpSpPr bwMode="auto">
                  <a:xfrm>
                    <a:off x="3640" y="2935"/>
                    <a:ext cx="960" cy="953"/>
                    <a:chOff x="208" y="981"/>
                    <a:chExt cx="960" cy="953"/>
                  </a:xfrm>
                </p:grpSpPr>
                <p:grpSp>
                  <p:nvGrpSpPr>
                    <p:cNvPr id="287" name="Group 286"/>
                    <p:cNvGrpSpPr>
                      <a:grpSpLocks/>
                    </p:cNvGrpSpPr>
                    <p:nvPr/>
                  </p:nvGrpSpPr>
                  <p:grpSpPr bwMode="auto">
                    <a:xfrm>
                      <a:off x="288" y="1766"/>
                      <a:ext cx="880" cy="168"/>
                      <a:chOff x="288" y="1766"/>
                      <a:chExt cx="880" cy="168"/>
                    </a:xfrm>
                  </p:grpSpPr>
                  <p:sp>
                    <p:nvSpPr>
                      <p:cNvPr id="307" name="Line 9"/>
                      <p:cNvSpPr>
                        <a:spLocks noChangeShapeType="1"/>
                      </p:cNvSpPr>
                      <p:nvPr/>
                    </p:nvSpPr>
                    <p:spPr bwMode="auto">
                      <a:xfrm rot="5400000">
                        <a:off x="709" y="1426"/>
                        <a:ext cx="0" cy="71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308" name="Line 10"/>
                      <p:cNvSpPr>
                        <a:spLocks noChangeShapeType="1"/>
                      </p:cNvSpPr>
                      <p:nvPr/>
                    </p:nvSpPr>
                    <p:spPr bwMode="auto">
                      <a:xfrm>
                        <a:off x="830" y="1773"/>
                        <a:ext cx="0" cy="32"/>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309" name="Line 11"/>
                      <p:cNvSpPr>
                        <a:spLocks noChangeShapeType="1"/>
                      </p:cNvSpPr>
                      <p:nvPr/>
                    </p:nvSpPr>
                    <p:spPr bwMode="auto">
                      <a:xfrm>
                        <a:off x="1061" y="1773"/>
                        <a:ext cx="0" cy="32"/>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310" name="Line 12"/>
                      <p:cNvSpPr>
                        <a:spLocks noChangeShapeType="1"/>
                      </p:cNvSpPr>
                      <p:nvPr/>
                    </p:nvSpPr>
                    <p:spPr bwMode="auto">
                      <a:xfrm>
                        <a:off x="600" y="1773"/>
                        <a:ext cx="0" cy="32"/>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311" name="Text Box 13"/>
                      <p:cNvSpPr txBox="1">
                        <a:spLocks noChangeArrowheads="1"/>
                      </p:cNvSpPr>
                      <p:nvPr/>
                    </p:nvSpPr>
                    <p:spPr bwMode="auto">
                      <a:xfrm>
                        <a:off x="288" y="1767"/>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sp>
                    <p:nvSpPr>
                      <p:cNvPr id="312" name="Text Box 14"/>
                      <p:cNvSpPr txBox="1">
                        <a:spLocks noChangeArrowheads="1"/>
                      </p:cNvSpPr>
                      <p:nvPr/>
                    </p:nvSpPr>
                    <p:spPr bwMode="auto">
                      <a:xfrm>
                        <a:off x="717" y="1767"/>
                        <a:ext cx="220"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16</a:t>
                        </a:r>
                      </a:p>
                    </p:txBody>
                  </p:sp>
                  <p:sp>
                    <p:nvSpPr>
                      <p:cNvPr id="313" name="Text Box 15"/>
                      <p:cNvSpPr txBox="1">
                        <a:spLocks noChangeArrowheads="1"/>
                      </p:cNvSpPr>
                      <p:nvPr/>
                    </p:nvSpPr>
                    <p:spPr bwMode="auto">
                      <a:xfrm>
                        <a:off x="518" y="1767"/>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8</a:t>
                        </a:r>
                      </a:p>
                    </p:txBody>
                  </p:sp>
                  <p:sp>
                    <p:nvSpPr>
                      <p:cNvPr id="314" name="Text Box 16"/>
                      <p:cNvSpPr txBox="1">
                        <a:spLocks noChangeArrowheads="1"/>
                      </p:cNvSpPr>
                      <p:nvPr/>
                    </p:nvSpPr>
                    <p:spPr bwMode="auto">
                      <a:xfrm>
                        <a:off x="948" y="1766"/>
                        <a:ext cx="220"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24</a:t>
                        </a:r>
                      </a:p>
                    </p:txBody>
                  </p:sp>
                </p:grpSp>
                <p:grpSp>
                  <p:nvGrpSpPr>
                    <p:cNvPr id="288" name="Group 287"/>
                    <p:cNvGrpSpPr>
                      <a:grpSpLocks/>
                    </p:cNvGrpSpPr>
                    <p:nvPr/>
                  </p:nvGrpSpPr>
                  <p:grpSpPr bwMode="auto">
                    <a:xfrm>
                      <a:off x="208" y="981"/>
                      <a:ext cx="164" cy="877"/>
                      <a:chOff x="208" y="981"/>
                      <a:chExt cx="164" cy="877"/>
                    </a:xfrm>
                  </p:grpSpPr>
                  <p:sp>
                    <p:nvSpPr>
                      <p:cNvPr id="289" name="Line 18"/>
                      <p:cNvSpPr>
                        <a:spLocks noChangeShapeType="1"/>
                      </p:cNvSpPr>
                      <p:nvPr/>
                    </p:nvSpPr>
                    <p:spPr bwMode="auto">
                      <a:xfrm>
                        <a:off x="369" y="1068"/>
                        <a:ext cx="0" cy="71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0" name="Line 19"/>
                      <p:cNvSpPr>
                        <a:spLocks noChangeShapeType="1"/>
                      </p:cNvSpPr>
                      <p:nvPr/>
                    </p:nvSpPr>
                    <p:spPr bwMode="auto">
                      <a:xfrm>
                        <a:off x="369" y="1773"/>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1" name="Line 20"/>
                      <p:cNvSpPr>
                        <a:spLocks noChangeShapeType="1"/>
                      </p:cNvSpPr>
                      <p:nvPr/>
                    </p:nvSpPr>
                    <p:spPr bwMode="auto">
                      <a:xfrm>
                        <a:off x="336" y="1068"/>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2" name="Line 21"/>
                      <p:cNvSpPr>
                        <a:spLocks noChangeShapeType="1"/>
                      </p:cNvSpPr>
                      <p:nvPr/>
                    </p:nvSpPr>
                    <p:spPr bwMode="auto">
                      <a:xfrm>
                        <a:off x="337" y="117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3" name="Line 22"/>
                      <p:cNvSpPr>
                        <a:spLocks noChangeShapeType="1"/>
                      </p:cNvSpPr>
                      <p:nvPr/>
                    </p:nvSpPr>
                    <p:spPr bwMode="auto">
                      <a:xfrm>
                        <a:off x="335" y="1267"/>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4" name="Line 23"/>
                      <p:cNvSpPr>
                        <a:spLocks noChangeShapeType="1"/>
                      </p:cNvSpPr>
                      <p:nvPr/>
                    </p:nvSpPr>
                    <p:spPr bwMode="auto">
                      <a:xfrm>
                        <a:off x="336" y="137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5" name="Line 24"/>
                      <p:cNvSpPr>
                        <a:spLocks noChangeShapeType="1"/>
                      </p:cNvSpPr>
                      <p:nvPr/>
                    </p:nvSpPr>
                    <p:spPr bwMode="auto">
                      <a:xfrm>
                        <a:off x="337" y="14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6" name="Line 25"/>
                      <p:cNvSpPr>
                        <a:spLocks noChangeShapeType="1"/>
                      </p:cNvSpPr>
                      <p:nvPr/>
                    </p:nvSpPr>
                    <p:spPr bwMode="auto">
                      <a:xfrm>
                        <a:off x="335" y="15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7" name="Line 26"/>
                      <p:cNvSpPr>
                        <a:spLocks noChangeShapeType="1"/>
                      </p:cNvSpPr>
                      <p:nvPr/>
                    </p:nvSpPr>
                    <p:spPr bwMode="auto">
                      <a:xfrm>
                        <a:off x="339" y="1680"/>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8" name="Line 27"/>
                      <p:cNvSpPr>
                        <a:spLocks noChangeShapeType="1"/>
                      </p:cNvSpPr>
                      <p:nvPr/>
                    </p:nvSpPr>
                    <p:spPr bwMode="auto">
                      <a:xfrm>
                        <a:off x="337" y="1776"/>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9" name="Text Box 28"/>
                      <p:cNvSpPr txBox="1">
                        <a:spLocks noChangeArrowheads="1"/>
                      </p:cNvSpPr>
                      <p:nvPr/>
                    </p:nvSpPr>
                    <p:spPr bwMode="auto">
                      <a:xfrm>
                        <a:off x="208" y="981"/>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7</a:t>
                        </a:r>
                      </a:p>
                    </p:txBody>
                  </p:sp>
                  <p:sp>
                    <p:nvSpPr>
                      <p:cNvPr id="300" name="Text Box 29"/>
                      <p:cNvSpPr txBox="1">
                        <a:spLocks noChangeArrowheads="1"/>
                      </p:cNvSpPr>
                      <p:nvPr/>
                    </p:nvSpPr>
                    <p:spPr bwMode="auto">
                      <a:xfrm>
                        <a:off x="208" y="1083"/>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6</a:t>
                        </a:r>
                      </a:p>
                    </p:txBody>
                  </p:sp>
                  <p:sp>
                    <p:nvSpPr>
                      <p:cNvPr id="301" name="Text Box 30"/>
                      <p:cNvSpPr txBox="1">
                        <a:spLocks noChangeArrowheads="1"/>
                      </p:cNvSpPr>
                      <p:nvPr/>
                    </p:nvSpPr>
                    <p:spPr bwMode="auto">
                      <a:xfrm>
                        <a:off x="208" y="1185"/>
                        <a:ext cx="164" cy="159"/>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5</a:t>
                        </a:r>
                      </a:p>
                    </p:txBody>
                  </p:sp>
                  <p:sp>
                    <p:nvSpPr>
                      <p:cNvPr id="302" name="Text Box 31"/>
                      <p:cNvSpPr txBox="1">
                        <a:spLocks noChangeArrowheads="1"/>
                      </p:cNvSpPr>
                      <p:nvPr/>
                    </p:nvSpPr>
                    <p:spPr bwMode="auto">
                      <a:xfrm>
                        <a:off x="208" y="1285"/>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4</a:t>
                        </a:r>
                      </a:p>
                    </p:txBody>
                  </p:sp>
                  <p:sp>
                    <p:nvSpPr>
                      <p:cNvPr id="303" name="Text Box 32"/>
                      <p:cNvSpPr txBox="1">
                        <a:spLocks noChangeArrowheads="1"/>
                      </p:cNvSpPr>
                      <p:nvPr/>
                    </p:nvSpPr>
                    <p:spPr bwMode="auto">
                      <a:xfrm>
                        <a:off x="208" y="1487"/>
                        <a:ext cx="164" cy="159"/>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a:t>
                        </a:r>
                      </a:p>
                    </p:txBody>
                  </p:sp>
                  <p:sp>
                    <p:nvSpPr>
                      <p:cNvPr id="304" name="Text Box 33"/>
                      <p:cNvSpPr txBox="1">
                        <a:spLocks noChangeArrowheads="1"/>
                      </p:cNvSpPr>
                      <p:nvPr/>
                    </p:nvSpPr>
                    <p:spPr bwMode="auto">
                      <a:xfrm>
                        <a:off x="208" y="1387"/>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3</a:t>
                        </a:r>
                      </a:p>
                    </p:txBody>
                  </p:sp>
                  <p:sp>
                    <p:nvSpPr>
                      <p:cNvPr id="305" name="Text Box 34"/>
                      <p:cNvSpPr txBox="1">
                        <a:spLocks noChangeArrowheads="1"/>
                      </p:cNvSpPr>
                      <p:nvPr/>
                    </p:nvSpPr>
                    <p:spPr bwMode="auto">
                      <a:xfrm>
                        <a:off x="208" y="1585"/>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a:t>
                        </a:r>
                      </a:p>
                    </p:txBody>
                  </p:sp>
                  <p:sp>
                    <p:nvSpPr>
                      <p:cNvPr id="306" name="Text Box 35"/>
                      <p:cNvSpPr txBox="1">
                        <a:spLocks noChangeArrowheads="1"/>
                      </p:cNvSpPr>
                      <p:nvPr/>
                    </p:nvSpPr>
                    <p:spPr bwMode="auto">
                      <a:xfrm>
                        <a:off x="208" y="1691"/>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grpSp>
              </p:grpSp>
            </p:grpSp>
            <p:grpSp>
              <p:nvGrpSpPr>
                <p:cNvPr id="213" name="Group 212"/>
                <p:cNvGrpSpPr>
                  <a:grpSpLocks/>
                </p:cNvGrpSpPr>
                <p:nvPr/>
              </p:nvGrpSpPr>
              <p:grpSpPr bwMode="auto">
                <a:xfrm>
                  <a:off x="549" y="848"/>
                  <a:ext cx="1225" cy="1169"/>
                  <a:chOff x="549" y="848"/>
                  <a:chExt cx="1225" cy="1169"/>
                </a:xfrm>
              </p:grpSpPr>
              <p:sp>
                <p:nvSpPr>
                  <p:cNvPr id="249" name="Freeform 248"/>
                  <p:cNvSpPr>
                    <a:spLocks/>
                  </p:cNvSpPr>
                  <p:nvPr/>
                </p:nvSpPr>
                <p:spPr bwMode="auto">
                  <a:xfrm>
                    <a:off x="755" y="1740"/>
                    <a:ext cx="807" cy="94"/>
                  </a:xfrm>
                  <a:custGeom>
                    <a:avLst/>
                    <a:gdLst>
                      <a:gd name="T0" fmla="*/ 0 w 632"/>
                      <a:gd name="T1" fmla="*/ 21 h 74"/>
                      <a:gd name="T2" fmla="*/ 542 w 632"/>
                      <a:gd name="T3" fmla="*/ 32 h 74"/>
                      <a:gd name="T4" fmla="*/ 738 w 632"/>
                      <a:gd name="T5" fmla="*/ 92 h 74"/>
                      <a:gd name="T6" fmla="*/ 881 w 632"/>
                      <a:gd name="T7" fmla="*/ 61 h 74"/>
                      <a:gd name="T8" fmla="*/ 1018 w 632"/>
                      <a:gd name="T9" fmla="*/ 0 h 74"/>
                      <a:gd name="T10" fmla="*/ 1152 w 632"/>
                      <a:gd name="T11" fmla="*/ 2 h 74"/>
                      <a:gd name="T12" fmla="*/ 1343 w 632"/>
                      <a:gd name="T13" fmla="*/ 113 h 74"/>
                      <a:gd name="T14" fmla="*/ 1454 w 632"/>
                      <a:gd name="T15" fmla="*/ 199 h 74"/>
                      <a:gd name="T16" fmla="*/ 1678 w 632"/>
                      <a:gd name="T17" fmla="*/ 378 h 74"/>
                      <a:gd name="T18" fmla="*/ 1914 w 632"/>
                      <a:gd name="T19" fmla="*/ 389 h 74"/>
                      <a:gd name="T20" fmla="*/ 2140 w 632"/>
                      <a:gd name="T21" fmla="*/ 321 h 74"/>
                      <a:gd name="T22" fmla="*/ 2380 w 632"/>
                      <a:gd name="T23" fmla="*/ 255 h 74"/>
                      <a:gd name="T24" fmla="*/ 2605 w 632"/>
                      <a:gd name="T25" fmla="*/ 282 h 74"/>
                      <a:gd name="T26" fmla="*/ 2827 w 632"/>
                      <a:gd name="T27" fmla="*/ 357 h 74"/>
                      <a:gd name="T28" fmla="*/ 3107 w 632"/>
                      <a:gd name="T29" fmla="*/ 389 h 74"/>
                      <a:gd name="T30" fmla="*/ 3834 w 632"/>
                      <a:gd name="T31" fmla="*/ 378 h 74"/>
                      <a:gd name="T32" fmla="*/ 4423 w 632"/>
                      <a:gd name="T33" fmla="*/ 366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2" h="74">
                        <a:moveTo>
                          <a:pt x="0" y="4"/>
                        </a:moveTo>
                        <a:lnTo>
                          <a:pt x="78" y="6"/>
                        </a:lnTo>
                        <a:lnTo>
                          <a:pt x="106" y="18"/>
                        </a:lnTo>
                        <a:lnTo>
                          <a:pt x="126" y="12"/>
                        </a:lnTo>
                        <a:lnTo>
                          <a:pt x="146" y="0"/>
                        </a:lnTo>
                        <a:lnTo>
                          <a:pt x="164" y="2"/>
                        </a:lnTo>
                        <a:lnTo>
                          <a:pt x="192" y="22"/>
                        </a:lnTo>
                        <a:lnTo>
                          <a:pt x="208" y="38"/>
                        </a:lnTo>
                        <a:lnTo>
                          <a:pt x="240" y="72"/>
                        </a:lnTo>
                        <a:lnTo>
                          <a:pt x="274" y="74"/>
                        </a:lnTo>
                        <a:lnTo>
                          <a:pt x="306" y="62"/>
                        </a:lnTo>
                        <a:lnTo>
                          <a:pt x="340" y="48"/>
                        </a:lnTo>
                        <a:lnTo>
                          <a:pt x="372" y="54"/>
                        </a:lnTo>
                        <a:lnTo>
                          <a:pt x="404" y="68"/>
                        </a:lnTo>
                        <a:lnTo>
                          <a:pt x="444" y="74"/>
                        </a:lnTo>
                        <a:lnTo>
                          <a:pt x="548" y="72"/>
                        </a:lnTo>
                        <a:lnTo>
                          <a:pt x="632" y="70"/>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50" name="Freeform 249"/>
                  <p:cNvSpPr>
                    <a:spLocks/>
                  </p:cNvSpPr>
                  <p:nvPr/>
                </p:nvSpPr>
                <p:spPr bwMode="auto">
                  <a:xfrm>
                    <a:off x="755" y="1455"/>
                    <a:ext cx="579" cy="373"/>
                  </a:xfrm>
                  <a:custGeom>
                    <a:avLst/>
                    <a:gdLst>
                      <a:gd name="T0" fmla="*/ 0 w 452"/>
                      <a:gd name="T1" fmla="*/ 1412 h 306"/>
                      <a:gd name="T2" fmla="*/ 438 w 452"/>
                      <a:gd name="T3" fmla="*/ 854 h 306"/>
                      <a:gd name="T4" fmla="*/ 554 w 452"/>
                      <a:gd name="T5" fmla="*/ 698 h 306"/>
                      <a:gd name="T6" fmla="*/ 795 w 452"/>
                      <a:gd name="T7" fmla="*/ 479 h 306"/>
                      <a:gd name="T8" fmla="*/ 1084 w 452"/>
                      <a:gd name="T9" fmla="*/ 123 h 306"/>
                      <a:gd name="T10" fmla="*/ 1218 w 452"/>
                      <a:gd name="T11" fmla="*/ 0 h 306"/>
                      <a:gd name="T12" fmla="*/ 1397 w 452"/>
                      <a:gd name="T13" fmla="*/ 61 h 306"/>
                      <a:gd name="T14" fmla="*/ 1520 w 452"/>
                      <a:gd name="T15" fmla="*/ 146 h 306"/>
                      <a:gd name="T16" fmla="*/ 1654 w 452"/>
                      <a:gd name="T17" fmla="*/ 179 h 306"/>
                      <a:gd name="T18" fmla="*/ 1879 w 452"/>
                      <a:gd name="T19" fmla="*/ 92 h 306"/>
                      <a:gd name="T20" fmla="*/ 2045 w 452"/>
                      <a:gd name="T21" fmla="*/ 107 h 306"/>
                      <a:gd name="T22" fmla="*/ 2159 w 452"/>
                      <a:gd name="T23" fmla="*/ 186 h 306"/>
                      <a:gd name="T24" fmla="*/ 2399 w 452"/>
                      <a:gd name="T25" fmla="*/ 550 h 306"/>
                      <a:gd name="T26" fmla="*/ 2859 w 452"/>
                      <a:gd name="T27" fmla="*/ 1298 h 306"/>
                      <a:gd name="T28" fmla="*/ 3189 w 452"/>
                      <a:gd name="T29" fmla="*/ 1591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2" h="306">
                        <a:moveTo>
                          <a:pt x="0" y="272"/>
                        </a:moveTo>
                        <a:lnTo>
                          <a:pt x="62" y="164"/>
                        </a:lnTo>
                        <a:lnTo>
                          <a:pt x="78" y="134"/>
                        </a:lnTo>
                        <a:lnTo>
                          <a:pt x="112" y="92"/>
                        </a:lnTo>
                        <a:lnTo>
                          <a:pt x="154" y="24"/>
                        </a:lnTo>
                        <a:lnTo>
                          <a:pt x="172" y="0"/>
                        </a:lnTo>
                        <a:lnTo>
                          <a:pt x="198" y="12"/>
                        </a:lnTo>
                        <a:lnTo>
                          <a:pt x="216" y="28"/>
                        </a:lnTo>
                        <a:lnTo>
                          <a:pt x="234" y="34"/>
                        </a:lnTo>
                        <a:lnTo>
                          <a:pt x="266" y="18"/>
                        </a:lnTo>
                        <a:lnTo>
                          <a:pt x="290" y="20"/>
                        </a:lnTo>
                        <a:lnTo>
                          <a:pt x="306" y="36"/>
                        </a:lnTo>
                        <a:lnTo>
                          <a:pt x="340" y="106"/>
                        </a:lnTo>
                        <a:lnTo>
                          <a:pt x="406" y="250"/>
                        </a:lnTo>
                        <a:lnTo>
                          <a:pt x="452" y="306"/>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51" name="Freeform 250"/>
                  <p:cNvSpPr>
                    <a:spLocks/>
                  </p:cNvSpPr>
                  <p:nvPr/>
                </p:nvSpPr>
                <p:spPr bwMode="auto">
                  <a:xfrm>
                    <a:off x="751" y="1556"/>
                    <a:ext cx="645" cy="278"/>
                  </a:xfrm>
                  <a:custGeom>
                    <a:avLst/>
                    <a:gdLst>
                      <a:gd name="T0" fmla="*/ 0 w 506"/>
                      <a:gd name="T1" fmla="*/ 722 h 224"/>
                      <a:gd name="T2" fmla="*/ 205 w 506"/>
                      <a:gd name="T3" fmla="*/ 538 h 224"/>
                      <a:gd name="T4" fmla="*/ 432 w 506"/>
                      <a:gd name="T5" fmla="*/ 312 h 224"/>
                      <a:gd name="T6" fmla="*/ 515 w 506"/>
                      <a:gd name="T7" fmla="*/ 184 h 224"/>
                      <a:gd name="T8" fmla="*/ 598 w 506"/>
                      <a:gd name="T9" fmla="*/ 122 h 224"/>
                      <a:gd name="T10" fmla="*/ 794 w 506"/>
                      <a:gd name="T11" fmla="*/ 179 h 224"/>
                      <a:gd name="T12" fmla="*/ 919 w 506"/>
                      <a:gd name="T13" fmla="*/ 179 h 224"/>
                      <a:gd name="T14" fmla="*/ 1031 w 506"/>
                      <a:gd name="T15" fmla="*/ 146 h 224"/>
                      <a:gd name="T16" fmla="*/ 1155 w 506"/>
                      <a:gd name="T17" fmla="*/ 179 h 224"/>
                      <a:gd name="T18" fmla="*/ 1313 w 506"/>
                      <a:gd name="T19" fmla="*/ 146 h 224"/>
                      <a:gd name="T20" fmla="*/ 1518 w 506"/>
                      <a:gd name="T21" fmla="*/ 50 h 224"/>
                      <a:gd name="T22" fmla="*/ 1619 w 506"/>
                      <a:gd name="T23" fmla="*/ 0 h 224"/>
                      <a:gd name="T24" fmla="*/ 1749 w 506"/>
                      <a:gd name="T25" fmla="*/ 21 h 224"/>
                      <a:gd name="T26" fmla="*/ 1910 w 506"/>
                      <a:gd name="T27" fmla="*/ 21 h 224"/>
                      <a:gd name="T28" fmla="*/ 2075 w 506"/>
                      <a:gd name="T29" fmla="*/ 72 h 224"/>
                      <a:gd name="T30" fmla="*/ 2214 w 506"/>
                      <a:gd name="T31" fmla="*/ 207 h 224"/>
                      <a:gd name="T32" fmla="*/ 2453 w 506"/>
                      <a:gd name="T33" fmla="*/ 349 h 224"/>
                      <a:gd name="T34" fmla="*/ 2622 w 506"/>
                      <a:gd name="T35" fmla="*/ 481 h 224"/>
                      <a:gd name="T36" fmla="*/ 2951 w 506"/>
                      <a:gd name="T37" fmla="*/ 787 h 224"/>
                      <a:gd name="T38" fmla="*/ 3077 w 506"/>
                      <a:gd name="T39" fmla="*/ 948 h 224"/>
                      <a:gd name="T40" fmla="*/ 3527 w 506"/>
                      <a:gd name="T41" fmla="*/ 1156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6" h="224">
                        <a:moveTo>
                          <a:pt x="0" y="140"/>
                        </a:moveTo>
                        <a:lnTo>
                          <a:pt x="30" y="104"/>
                        </a:lnTo>
                        <a:lnTo>
                          <a:pt x="62" y="60"/>
                        </a:lnTo>
                        <a:lnTo>
                          <a:pt x="74" y="36"/>
                        </a:lnTo>
                        <a:lnTo>
                          <a:pt x="86" y="24"/>
                        </a:lnTo>
                        <a:lnTo>
                          <a:pt x="114" y="34"/>
                        </a:lnTo>
                        <a:lnTo>
                          <a:pt x="132" y="34"/>
                        </a:lnTo>
                        <a:lnTo>
                          <a:pt x="148" y="28"/>
                        </a:lnTo>
                        <a:lnTo>
                          <a:pt x="166" y="34"/>
                        </a:lnTo>
                        <a:lnTo>
                          <a:pt x="188" y="28"/>
                        </a:lnTo>
                        <a:lnTo>
                          <a:pt x="218" y="10"/>
                        </a:lnTo>
                        <a:lnTo>
                          <a:pt x="232" y="0"/>
                        </a:lnTo>
                        <a:lnTo>
                          <a:pt x="250" y="4"/>
                        </a:lnTo>
                        <a:lnTo>
                          <a:pt x="274" y="4"/>
                        </a:lnTo>
                        <a:lnTo>
                          <a:pt x="298" y="14"/>
                        </a:lnTo>
                        <a:lnTo>
                          <a:pt x="318" y="40"/>
                        </a:lnTo>
                        <a:lnTo>
                          <a:pt x="352" y="68"/>
                        </a:lnTo>
                        <a:lnTo>
                          <a:pt x="376" y="94"/>
                        </a:lnTo>
                        <a:lnTo>
                          <a:pt x="424" y="152"/>
                        </a:lnTo>
                        <a:lnTo>
                          <a:pt x="442" y="184"/>
                        </a:lnTo>
                        <a:lnTo>
                          <a:pt x="506" y="224"/>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52" name="Freeform 251"/>
                  <p:cNvSpPr>
                    <a:spLocks/>
                  </p:cNvSpPr>
                  <p:nvPr/>
                </p:nvSpPr>
                <p:spPr bwMode="auto">
                  <a:xfrm>
                    <a:off x="758" y="1320"/>
                    <a:ext cx="588" cy="507"/>
                  </a:xfrm>
                  <a:custGeom>
                    <a:avLst/>
                    <a:gdLst>
                      <a:gd name="T0" fmla="*/ 0 w 462"/>
                      <a:gd name="T1" fmla="*/ 1774 h 414"/>
                      <a:gd name="T2" fmla="*/ 255 w 462"/>
                      <a:gd name="T3" fmla="*/ 1054 h 414"/>
                      <a:gd name="T4" fmla="*/ 396 w 462"/>
                      <a:gd name="T5" fmla="*/ 607 h 414"/>
                      <a:gd name="T6" fmla="*/ 506 w 462"/>
                      <a:gd name="T7" fmla="*/ 525 h 414"/>
                      <a:gd name="T8" fmla="*/ 646 w 462"/>
                      <a:gd name="T9" fmla="*/ 479 h 414"/>
                      <a:gd name="T10" fmla="*/ 875 w 462"/>
                      <a:gd name="T11" fmla="*/ 607 h 414"/>
                      <a:gd name="T12" fmla="*/ 1018 w 462"/>
                      <a:gd name="T13" fmla="*/ 529 h 414"/>
                      <a:gd name="T14" fmla="*/ 1248 w 462"/>
                      <a:gd name="T15" fmla="*/ 252 h 414"/>
                      <a:gd name="T16" fmla="*/ 1360 w 462"/>
                      <a:gd name="T17" fmla="*/ 87 h 414"/>
                      <a:gd name="T18" fmla="*/ 1458 w 462"/>
                      <a:gd name="T19" fmla="*/ 0 h 414"/>
                      <a:gd name="T20" fmla="*/ 1600 w 462"/>
                      <a:gd name="T21" fmla="*/ 50 h 414"/>
                      <a:gd name="T22" fmla="*/ 1797 w 462"/>
                      <a:gd name="T23" fmla="*/ 221 h 414"/>
                      <a:gd name="T24" fmla="*/ 1939 w 462"/>
                      <a:gd name="T25" fmla="*/ 511 h 414"/>
                      <a:gd name="T26" fmla="*/ 2112 w 462"/>
                      <a:gd name="T27" fmla="*/ 744 h 414"/>
                      <a:gd name="T28" fmla="*/ 2378 w 462"/>
                      <a:gd name="T29" fmla="*/ 1014 h 414"/>
                      <a:gd name="T30" fmla="*/ 2523 w 462"/>
                      <a:gd name="T31" fmla="*/ 1264 h 414"/>
                      <a:gd name="T32" fmla="*/ 2970 w 462"/>
                      <a:gd name="T33" fmla="*/ 1943 h 414"/>
                      <a:gd name="T34" fmla="*/ 3269 w 462"/>
                      <a:gd name="T35" fmla="*/ 2163 h 4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2" h="414">
                        <a:moveTo>
                          <a:pt x="0" y="340"/>
                        </a:moveTo>
                        <a:lnTo>
                          <a:pt x="36" y="202"/>
                        </a:lnTo>
                        <a:lnTo>
                          <a:pt x="56" y="116"/>
                        </a:lnTo>
                        <a:lnTo>
                          <a:pt x="72" y="100"/>
                        </a:lnTo>
                        <a:lnTo>
                          <a:pt x="92" y="92"/>
                        </a:lnTo>
                        <a:lnTo>
                          <a:pt x="124" y="116"/>
                        </a:lnTo>
                        <a:lnTo>
                          <a:pt x="144" y="102"/>
                        </a:lnTo>
                        <a:lnTo>
                          <a:pt x="176" y="48"/>
                        </a:lnTo>
                        <a:lnTo>
                          <a:pt x="192" y="16"/>
                        </a:lnTo>
                        <a:lnTo>
                          <a:pt x="206" y="0"/>
                        </a:lnTo>
                        <a:lnTo>
                          <a:pt x="226" y="10"/>
                        </a:lnTo>
                        <a:lnTo>
                          <a:pt x="254" y="42"/>
                        </a:lnTo>
                        <a:lnTo>
                          <a:pt x="274" y="98"/>
                        </a:lnTo>
                        <a:lnTo>
                          <a:pt x="298" y="142"/>
                        </a:lnTo>
                        <a:lnTo>
                          <a:pt x="336" y="194"/>
                        </a:lnTo>
                        <a:lnTo>
                          <a:pt x="356" y="242"/>
                        </a:lnTo>
                        <a:lnTo>
                          <a:pt x="420" y="372"/>
                        </a:lnTo>
                        <a:lnTo>
                          <a:pt x="462" y="414"/>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grpSp>
                <p:nvGrpSpPr>
                  <p:cNvPr id="253" name="Group 252"/>
                  <p:cNvGrpSpPr>
                    <a:grpSpLocks/>
                  </p:cNvGrpSpPr>
                  <p:nvPr/>
                </p:nvGrpSpPr>
                <p:grpSpPr bwMode="auto">
                  <a:xfrm>
                    <a:off x="549" y="848"/>
                    <a:ext cx="1225" cy="1169"/>
                    <a:chOff x="208" y="981"/>
                    <a:chExt cx="960" cy="952"/>
                  </a:xfrm>
                </p:grpSpPr>
                <p:grpSp>
                  <p:nvGrpSpPr>
                    <p:cNvPr id="254" name="Group 253"/>
                    <p:cNvGrpSpPr>
                      <a:grpSpLocks/>
                    </p:cNvGrpSpPr>
                    <p:nvPr/>
                  </p:nvGrpSpPr>
                  <p:grpSpPr bwMode="auto">
                    <a:xfrm>
                      <a:off x="287" y="1766"/>
                      <a:ext cx="881" cy="167"/>
                      <a:chOff x="287" y="1766"/>
                      <a:chExt cx="881" cy="167"/>
                    </a:xfrm>
                  </p:grpSpPr>
                  <p:sp>
                    <p:nvSpPr>
                      <p:cNvPr id="274" name="Line 43"/>
                      <p:cNvSpPr>
                        <a:spLocks noChangeShapeType="1"/>
                      </p:cNvSpPr>
                      <p:nvPr/>
                    </p:nvSpPr>
                    <p:spPr bwMode="auto">
                      <a:xfrm rot="5400000">
                        <a:off x="708" y="1432"/>
                        <a:ext cx="0" cy="71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75" name="Line 44"/>
                      <p:cNvSpPr>
                        <a:spLocks noChangeShapeType="1"/>
                      </p:cNvSpPr>
                      <p:nvPr/>
                    </p:nvSpPr>
                    <p:spPr bwMode="auto">
                      <a:xfrm>
                        <a:off x="829" y="1773"/>
                        <a:ext cx="0" cy="32"/>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76" name="Line 45"/>
                      <p:cNvSpPr>
                        <a:spLocks noChangeShapeType="1"/>
                      </p:cNvSpPr>
                      <p:nvPr/>
                    </p:nvSpPr>
                    <p:spPr bwMode="auto">
                      <a:xfrm>
                        <a:off x="1060" y="1773"/>
                        <a:ext cx="0" cy="32"/>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77" name="Line 46"/>
                      <p:cNvSpPr>
                        <a:spLocks noChangeShapeType="1"/>
                      </p:cNvSpPr>
                      <p:nvPr/>
                    </p:nvSpPr>
                    <p:spPr bwMode="auto">
                      <a:xfrm>
                        <a:off x="600" y="1773"/>
                        <a:ext cx="0" cy="32"/>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78" name="Text Box 47"/>
                      <p:cNvSpPr txBox="1">
                        <a:spLocks noChangeArrowheads="1"/>
                      </p:cNvSpPr>
                      <p:nvPr/>
                    </p:nvSpPr>
                    <p:spPr bwMode="auto">
                      <a:xfrm>
                        <a:off x="287" y="1766"/>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sp>
                    <p:nvSpPr>
                      <p:cNvPr id="279" name="Text Box 48"/>
                      <p:cNvSpPr txBox="1">
                        <a:spLocks noChangeArrowheads="1"/>
                      </p:cNvSpPr>
                      <p:nvPr/>
                    </p:nvSpPr>
                    <p:spPr bwMode="auto">
                      <a:xfrm>
                        <a:off x="717" y="1766"/>
                        <a:ext cx="220"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16</a:t>
                        </a:r>
                      </a:p>
                    </p:txBody>
                  </p:sp>
                  <p:sp>
                    <p:nvSpPr>
                      <p:cNvPr id="280" name="Text Box 49"/>
                      <p:cNvSpPr txBox="1">
                        <a:spLocks noChangeArrowheads="1"/>
                      </p:cNvSpPr>
                      <p:nvPr/>
                    </p:nvSpPr>
                    <p:spPr bwMode="auto">
                      <a:xfrm>
                        <a:off x="517" y="1766"/>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8</a:t>
                        </a:r>
                      </a:p>
                    </p:txBody>
                  </p:sp>
                  <p:sp>
                    <p:nvSpPr>
                      <p:cNvPr id="281" name="Text Box 50"/>
                      <p:cNvSpPr txBox="1">
                        <a:spLocks noChangeArrowheads="1"/>
                      </p:cNvSpPr>
                      <p:nvPr/>
                    </p:nvSpPr>
                    <p:spPr bwMode="auto">
                      <a:xfrm>
                        <a:off x="948" y="1766"/>
                        <a:ext cx="220"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24</a:t>
                        </a:r>
                      </a:p>
                    </p:txBody>
                  </p:sp>
                </p:grpSp>
                <p:grpSp>
                  <p:nvGrpSpPr>
                    <p:cNvPr id="255" name="Group 254"/>
                    <p:cNvGrpSpPr>
                      <a:grpSpLocks/>
                    </p:cNvGrpSpPr>
                    <p:nvPr/>
                  </p:nvGrpSpPr>
                  <p:grpSpPr bwMode="auto">
                    <a:xfrm>
                      <a:off x="208" y="981"/>
                      <a:ext cx="164" cy="883"/>
                      <a:chOff x="208" y="981"/>
                      <a:chExt cx="164" cy="883"/>
                    </a:xfrm>
                  </p:grpSpPr>
                  <p:sp>
                    <p:nvSpPr>
                      <p:cNvPr id="256" name="Line 52"/>
                      <p:cNvSpPr>
                        <a:spLocks noChangeShapeType="1"/>
                      </p:cNvSpPr>
                      <p:nvPr/>
                    </p:nvSpPr>
                    <p:spPr bwMode="auto">
                      <a:xfrm>
                        <a:off x="369" y="1068"/>
                        <a:ext cx="0" cy="71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57" name="Line 53"/>
                      <p:cNvSpPr>
                        <a:spLocks noChangeShapeType="1"/>
                      </p:cNvSpPr>
                      <p:nvPr/>
                    </p:nvSpPr>
                    <p:spPr bwMode="auto">
                      <a:xfrm>
                        <a:off x="369" y="1782"/>
                        <a:ext cx="0" cy="32"/>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58" name="Line 54"/>
                      <p:cNvSpPr>
                        <a:spLocks noChangeShapeType="1"/>
                      </p:cNvSpPr>
                      <p:nvPr/>
                    </p:nvSpPr>
                    <p:spPr bwMode="auto">
                      <a:xfrm>
                        <a:off x="336" y="1068"/>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59" name="Line 55"/>
                      <p:cNvSpPr>
                        <a:spLocks noChangeShapeType="1"/>
                      </p:cNvSpPr>
                      <p:nvPr/>
                    </p:nvSpPr>
                    <p:spPr bwMode="auto">
                      <a:xfrm>
                        <a:off x="337" y="117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60" name="Line 56"/>
                      <p:cNvSpPr>
                        <a:spLocks noChangeShapeType="1"/>
                      </p:cNvSpPr>
                      <p:nvPr/>
                    </p:nvSpPr>
                    <p:spPr bwMode="auto">
                      <a:xfrm>
                        <a:off x="335" y="1275"/>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61" name="Line 57"/>
                      <p:cNvSpPr>
                        <a:spLocks noChangeShapeType="1"/>
                      </p:cNvSpPr>
                      <p:nvPr/>
                    </p:nvSpPr>
                    <p:spPr bwMode="auto">
                      <a:xfrm>
                        <a:off x="336" y="138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62" name="Line 58"/>
                      <p:cNvSpPr>
                        <a:spLocks noChangeShapeType="1"/>
                      </p:cNvSpPr>
                      <p:nvPr/>
                    </p:nvSpPr>
                    <p:spPr bwMode="auto">
                      <a:xfrm>
                        <a:off x="337" y="1486"/>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63" name="Line 59"/>
                      <p:cNvSpPr>
                        <a:spLocks noChangeShapeType="1"/>
                      </p:cNvSpPr>
                      <p:nvPr/>
                    </p:nvSpPr>
                    <p:spPr bwMode="auto">
                      <a:xfrm>
                        <a:off x="335" y="15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64" name="Line 60"/>
                      <p:cNvSpPr>
                        <a:spLocks noChangeShapeType="1"/>
                      </p:cNvSpPr>
                      <p:nvPr/>
                    </p:nvSpPr>
                    <p:spPr bwMode="auto">
                      <a:xfrm>
                        <a:off x="339" y="1680"/>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65" name="Line 61"/>
                      <p:cNvSpPr>
                        <a:spLocks noChangeShapeType="1"/>
                      </p:cNvSpPr>
                      <p:nvPr/>
                    </p:nvSpPr>
                    <p:spPr bwMode="auto">
                      <a:xfrm>
                        <a:off x="337" y="1782"/>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66" name="Text Box 62"/>
                      <p:cNvSpPr txBox="1">
                        <a:spLocks noChangeArrowheads="1"/>
                      </p:cNvSpPr>
                      <p:nvPr/>
                    </p:nvSpPr>
                    <p:spPr bwMode="auto">
                      <a:xfrm>
                        <a:off x="208" y="981"/>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7</a:t>
                        </a:r>
                      </a:p>
                    </p:txBody>
                  </p:sp>
                  <p:sp>
                    <p:nvSpPr>
                      <p:cNvPr id="267" name="Text Box 63"/>
                      <p:cNvSpPr txBox="1">
                        <a:spLocks noChangeArrowheads="1"/>
                      </p:cNvSpPr>
                      <p:nvPr/>
                    </p:nvSpPr>
                    <p:spPr bwMode="auto">
                      <a:xfrm>
                        <a:off x="208" y="1085"/>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6</a:t>
                        </a:r>
                      </a:p>
                    </p:txBody>
                  </p:sp>
                  <p:sp>
                    <p:nvSpPr>
                      <p:cNvPr id="268" name="Text Box 64"/>
                      <p:cNvSpPr txBox="1">
                        <a:spLocks noChangeArrowheads="1"/>
                      </p:cNvSpPr>
                      <p:nvPr/>
                    </p:nvSpPr>
                    <p:spPr bwMode="auto">
                      <a:xfrm>
                        <a:off x="208" y="1191"/>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5</a:t>
                        </a:r>
                      </a:p>
                    </p:txBody>
                  </p:sp>
                  <p:sp>
                    <p:nvSpPr>
                      <p:cNvPr id="269" name="Text Box 65"/>
                      <p:cNvSpPr txBox="1">
                        <a:spLocks noChangeArrowheads="1"/>
                      </p:cNvSpPr>
                      <p:nvPr/>
                    </p:nvSpPr>
                    <p:spPr bwMode="auto">
                      <a:xfrm>
                        <a:off x="208" y="1296"/>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4</a:t>
                        </a:r>
                      </a:p>
                    </p:txBody>
                  </p:sp>
                  <p:sp>
                    <p:nvSpPr>
                      <p:cNvPr id="270" name="Text Box 66"/>
                      <p:cNvSpPr txBox="1">
                        <a:spLocks noChangeArrowheads="1"/>
                      </p:cNvSpPr>
                      <p:nvPr/>
                    </p:nvSpPr>
                    <p:spPr bwMode="auto">
                      <a:xfrm>
                        <a:off x="208" y="1488"/>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a:t>
                        </a:r>
                      </a:p>
                    </p:txBody>
                  </p:sp>
                  <p:sp>
                    <p:nvSpPr>
                      <p:cNvPr id="271" name="Text Box 67"/>
                      <p:cNvSpPr txBox="1">
                        <a:spLocks noChangeArrowheads="1"/>
                      </p:cNvSpPr>
                      <p:nvPr/>
                    </p:nvSpPr>
                    <p:spPr bwMode="auto">
                      <a:xfrm>
                        <a:off x="208" y="1387"/>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3</a:t>
                        </a:r>
                      </a:p>
                    </p:txBody>
                  </p:sp>
                  <p:sp>
                    <p:nvSpPr>
                      <p:cNvPr id="272" name="Text Box 68"/>
                      <p:cNvSpPr txBox="1">
                        <a:spLocks noChangeArrowheads="1"/>
                      </p:cNvSpPr>
                      <p:nvPr/>
                    </p:nvSpPr>
                    <p:spPr bwMode="auto">
                      <a:xfrm>
                        <a:off x="208" y="1592"/>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a:t>
                        </a:r>
                      </a:p>
                    </p:txBody>
                  </p:sp>
                  <p:sp>
                    <p:nvSpPr>
                      <p:cNvPr id="273" name="Text Box 69"/>
                      <p:cNvSpPr txBox="1">
                        <a:spLocks noChangeArrowheads="1"/>
                      </p:cNvSpPr>
                      <p:nvPr/>
                    </p:nvSpPr>
                    <p:spPr bwMode="auto">
                      <a:xfrm>
                        <a:off x="208" y="1697"/>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grpSp>
              </p:grpSp>
            </p:grpSp>
            <p:grpSp>
              <p:nvGrpSpPr>
                <p:cNvPr id="214" name="Group 213"/>
                <p:cNvGrpSpPr>
                  <a:grpSpLocks/>
                </p:cNvGrpSpPr>
                <p:nvPr/>
              </p:nvGrpSpPr>
              <p:grpSpPr bwMode="auto">
                <a:xfrm>
                  <a:off x="3423" y="848"/>
                  <a:ext cx="1224" cy="1168"/>
                  <a:chOff x="1902" y="982"/>
                  <a:chExt cx="959" cy="952"/>
                </a:xfrm>
              </p:grpSpPr>
              <p:grpSp>
                <p:nvGrpSpPr>
                  <p:cNvPr id="215" name="Group 214"/>
                  <p:cNvGrpSpPr>
                    <a:grpSpLocks/>
                  </p:cNvGrpSpPr>
                  <p:nvPr/>
                </p:nvGrpSpPr>
                <p:grpSpPr bwMode="auto">
                  <a:xfrm>
                    <a:off x="2065" y="1443"/>
                    <a:ext cx="599" cy="345"/>
                    <a:chOff x="2065" y="1443"/>
                    <a:chExt cx="599" cy="345"/>
                  </a:xfrm>
                </p:grpSpPr>
                <p:sp>
                  <p:nvSpPr>
                    <p:cNvPr id="245" name="Freeform 244"/>
                    <p:cNvSpPr>
                      <a:spLocks/>
                    </p:cNvSpPr>
                    <p:nvPr/>
                  </p:nvSpPr>
                  <p:spPr bwMode="auto">
                    <a:xfrm>
                      <a:off x="2065" y="1614"/>
                      <a:ext cx="500" cy="170"/>
                    </a:xfrm>
                    <a:custGeom>
                      <a:avLst/>
                      <a:gdLst>
                        <a:gd name="T0" fmla="*/ 0 w 500"/>
                        <a:gd name="T1" fmla="*/ 156 h 170"/>
                        <a:gd name="T2" fmla="*/ 68 w 500"/>
                        <a:gd name="T3" fmla="*/ 100 h 170"/>
                        <a:gd name="T4" fmla="*/ 110 w 500"/>
                        <a:gd name="T5" fmla="*/ 62 h 170"/>
                        <a:gd name="T6" fmla="*/ 162 w 500"/>
                        <a:gd name="T7" fmla="*/ 14 h 170"/>
                        <a:gd name="T8" fmla="*/ 200 w 500"/>
                        <a:gd name="T9" fmla="*/ 6 h 170"/>
                        <a:gd name="T10" fmla="*/ 256 w 500"/>
                        <a:gd name="T11" fmla="*/ 0 h 170"/>
                        <a:gd name="T12" fmla="*/ 298 w 500"/>
                        <a:gd name="T13" fmla="*/ 20 h 170"/>
                        <a:gd name="T14" fmla="*/ 330 w 500"/>
                        <a:gd name="T15" fmla="*/ 26 h 170"/>
                        <a:gd name="T16" fmla="*/ 374 w 500"/>
                        <a:gd name="T17" fmla="*/ 68 h 170"/>
                        <a:gd name="T18" fmla="*/ 410 w 500"/>
                        <a:gd name="T19" fmla="*/ 104 h 170"/>
                        <a:gd name="T20" fmla="*/ 448 w 500"/>
                        <a:gd name="T21" fmla="*/ 154 h 170"/>
                        <a:gd name="T22" fmla="*/ 470 w 500"/>
                        <a:gd name="T23" fmla="*/ 164 h 170"/>
                        <a:gd name="T24" fmla="*/ 500 w 500"/>
                        <a:gd name="T25" fmla="*/ 170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0" h="170">
                          <a:moveTo>
                            <a:pt x="0" y="156"/>
                          </a:moveTo>
                          <a:lnTo>
                            <a:pt x="68" y="100"/>
                          </a:lnTo>
                          <a:lnTo>
                            <a:pt x="110" y="62"/>
                          </a:lnTo>
                          <a:lnTo>
                            <a:pt x="162" y="14"/>
                          </a:lnTo>
                          <a:lnTo>
                            <a:pt x="200" y="6"/>
                          </a:lnTo>
                          <a:lnTo>
                            <a:pt x="256" y="0"/>
                          </a:lnTo>
                          <a:lnTo>
                            <a:pt x="298" y="20"/>
                          </a:lnTo>
                          <a:lnTo>
                            <a:pt x="330" y="26"/>
                          </a:lnTo>
                          <a:lnTo>
                            <a:pt x="374" y="68"/>
                          </a:lnTo>
                          <a:lnTo>
                            <a:pt x="410" y="104"/>
                          </a:lnTo>
                          <a:lnTo>
                            <a:pt x="448" y="154"/>
                          </a:lnTo>
                          <a:lnTo>
                            <a:pt x="470" y="164"/>
                          </a:lnTo>
                          <a:lnTo>
                            <a:pt x="500" y="170"/>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46" name="Freeform 245"/>
                    <p:cNvSpPr>
                      <a:spLocks/>
                    </p:cNvSpPr>
                    <p:nvPr/>
                  </p:nvSpPr>
                  <p:spPr bwMode="auto">
                    <a:xfrm>
                      <a:off x="2067" y="1528"/>
                      <a:ext cx="560" cy="260"/>
                    </a:xfrm>
                    <a:custGeom>
                      <a:avLst/>
                      <a:gdLst>
                        <a:gd name="T0" fmla="*/ 0 w 560"/>
                        <a:gd name="T1" fmla="*/ 206 h 260"/>
                        <a:gd name="T2" fmla="*/ 34 w 560"/>
                        <a:gd name="T3" fmla="*/ 190 h 260"/>
                        <a:gd name="T4" fmla="*/ 72 w 560"/>
                        <a:gd name="T5" fmla="*/ 182 h 260"/>
                        <a:gd name="T6" fmla="*/ 114 w 560"/>
                        <a:gd name="T7" fmla="*/ 164 h 260"/>
                        <a:gd name="T8" fmla="*/ 150 w 560"/>
                        <a:gd name="T9" fmla="*/ 130 h 260"/>
                        <a:gd name="T10" fmla="*/ 200 w 560"/>
                        <a:gd name="T11" fmla="*/ 68 h 260"/>
                        <a:gd name="T12" fmla="*/ 244 w 560"/>
                        <a:gd name="T13" fmla="*/ 24 h 260"/>
                        <a:gd name="T14" fmla="*/ 274 w 560"/>
                        <a:gd name="T15" fmla="*/ 0 h 260"/>
                        <a:gd name="T16" fmla="*/ 326 w 560"/>
                        <a:gd name="T17" fmla="*/ 8 h 260"/>
                        <a:gd name="T18" fmla="*/ 356 w 560"/>
                        <a:gd name="T19" fmla="*/ 36 h 260"/>
                        <a:gd name="T20" fmla="*/ 382 w 560"/>
                        <a:gd name="T21" fmla="*/ 58 h 260"/>
                        <a:gd name="T22" fmla="*/ 414 w 560"/>
                        <a:gd name="T23" fmla="*/ 82 h 260"/>
                        <a:gd name="T24" fmla="*/ 442 w 560"/>
                        <a:gd name="T25" fmla="*/ 132 h 260"/>
                        <a:gd name="T26" fmla="*/ 470 w 560"/>
                        <a:gd name="T27" fmla="*/ 182 h 260"/>
                        <a:gd name="T28" fmla="*/ 492 w 560"/>
                        <a:gd name="T29" fmla="*/ 218 h 260"/>
                        <a:gd name="T30" fmla="*/ 522 w 560"/>
                        <a:gd name="T31" fmla="*/ 250 h 260"/>
                        <a:gd name="T32" fmla="*/ 560 w 560"/>
                        <a:gd name="T33" fmla="*/ 260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0" h="260">
                          <a:moveTo>
                            <a:pt x="0" y="206"/>
                          </a:moveTo>
                          <a:lnTo>
                            <a:pt x="34" y="190"/>
                          </a:lnTo>
                          <a:lnTo>
                            <a:pt x="72" y="182"/>
                          </a:lnTo>
                          <a:lnTo>
                            <a:pt x="114" y="164"/>
                          </a:lnTo>
                          <a:lnTo>
                            <a:pt x="150" y="130"/>
                          </a:lnTo>
                          <a:lnTo>
                            <a:pt x="200" y="68"/>
                          </a:lnTo>
                          <a:lnTo>
                            <a:pt x="244" y="24"/>
                          </a:lnTo>
                          <a:lnTo>
                            <a:pt x="274" y="0"/>
                          </a:lnTo>
                          <a:lnTo>
                            <a:pt x="326" y="8"/>
                          </a:lnTo>
                          <a:lnTo>
                            <a:pt x="356" y="36"/>
                          </a:lnTo>
                          <a:lnTo>
                            <a:pt x="382" y="58"/>
                          </a:lnTo>
                          <a:lnTo>
                            <a:pt x="414" y="82"/>
                          </a:lnTo>
                          <a:lnTo>
                            <a:pt x="442" y="132"/>
                          </a:lnTo>
                          <a:lnTo>
                            <a:pt x="470" y="182"/>
                          </a:lnTo>
                          <a:lnTo>
                            <a:pt x="492" y="218"/>
                          </a:lnTo>
                          <a:lnTo>
                            <a:pt x="522" y="250"/>
                          </a:lnTo>
                          <a:lnTo>
                            <a:pt x="560" y="260"/>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47" name="Freeform 246"/>
                    <p:cNvSpPr>
                      <a:spLocks/>
                    </p:cNvSpPr>
                    <p:nvPr/>
                  </p:nvSpPr>
                  <p:spPr bwMode="auto">
                    <a:xfrm>
                      <a:off x="2077" y="1443"/>
                      <a:ext cx="587" cy="340"/>
                    </a:xfrm>
                    <a:custGeom>
                      <a:avLst/>
                      <a:gdLst>
                        <a:gd name="T0" fmla="*/ 0 w 588"/>
                        <a:gd name="T1" fmla="*/ 278 h 340"/>
                        <a:gd name="T2" fmla="*/ 30 w 588"/>
                        <a:gd name="T3" fmla="*/ 232 h 340"/>
                        <a:gd name="T4" fmla="*/ 60 w 588"/>
                        <a:gd name="T5" fmla="*/ 190 h 340"/>
                        <a:gd name="T6" fmla="*/ 80 w 588"/>
                        <a:gd name="T7" fmla="*/ 146 h 340"/>
                        <a:gd name="T8" fmla="*/ 118 w 588"/>
                        <a:gd name="T9" fmla="*/ 108 h 340"/>
                        <a:gd name="T10" fmla="*/ 144 w 588"/>
                        <a:gd name="T11" fmla="*/ 68 h 340"/>
                        <a:gd name="T12" fmla="*/ 166 w 588"/>
                        <a:gd name="T13" fmla="*/ 34 h 340"/>
                        <a:gd name="T14" fmla="*/ 196 w 588"/>
                        <a:gd name="T15" fmla="*/ 12 h 340"/>
                        <a:gd name="T16" fmla="*/ 240 w 588"/>
                        <a:gd name="T17" fmla="*/ 0 h 340"/>
                        <a:gd name="T18" fmla="*/ 280 w 588"/>
                        <a:gd name="T19" fmla="*/ 24 h 340"/>
                        <a:gd name="T20" fmla="*/ 304 w 588"/>
                        <a:gd name="T21" fmla="*/ 66 h 340"/>
                        <a:gd name="T22" fmla="*/ 344 w 588"/>
                        <a:gd name="T23" fmla="*/ 102 h 340"/>
                        <a:gd name="T24" fmla="*/ 380 w 588"/>
                        <a:gd name="T25" fmla="*/ 134 h 340"/>
                        <a:gd name="T26" fmla="*/ 398 w 588"/>
                        <a:gd name="T27" fmla="*/ 138 h 340"/>
                        <a:gd name="T28" fmla="*/ 422 w 588"/>
                        <a:gd name="T29" fmla="*/ 170 h 340"/>
                        <a:gd name="T30" fmla="*/ 506 w 588"/>
                        <a:gd name="T31" fmla="*/ 250 h 340"/>
                        <a:gd name="T32" fmla="*/ 568 w 588"/>
                        <a:gd name="T33" fmla="*/ 324 h 340"/>
                        <a:gd name="T34" fmla="*/ 588 w 588"/>
                        <a:gd name="T35" fmla="*/ 340 h 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8" h="340">
                          <a:moveTo>
                            <a:pt x="0" y="278"/>
                          </a:moveTo>
                          <a:lnTo>
                            <a:pt x="30" y="232"/>
                          </a:lnTo>
                          <a:lnTo>
                            <a:pt x="60" y="190"/>
                          </a:lnTo>
                          <a:lnTo>
                            <a:pt x="80" y="146"/>
                          </a:lnTo>
                          <a:lnTo>
                            <a:pt x="118" y="108"/>
                          </a:lnTo>
                          <a:lnTo>
                            <a:pt x="144" y="68"/>
                          </a:lnTo>
                          <a:lnTo>
                            <a:pt x="166" y="34"/>
                          </a:lnTo>
                          <a:lnTo>
                            <a:pt x="196" y="12"/>
                          </a:lnTo>
                          <a:lnTo>
                            <a:pt x="240" y="0"/>
                          </a:lnTo>
                          <a:lnTo>
                            <a:pt x="280" y="24"/>
                          </a:lnTo>
                          <a:lnTo>
                            <a:pt x="304" y="66"/>
                          </a:lnTo>
                          <a:lnTo>
                            <a:pt x="344" y="102"/>
                          </a:lnTo>
                          <a:lnTo>
                            <a:pt x="380" y="134"/>
                          </a:lnTo>
                          <a:lnTo>
                            <a:pt x="398" y="138"/>
                          </a:lnTo>
                          <a:lnTo>
                            <a:pt x="422" y="170"/>
                          </a:lnTo>
                          <a:lnTo>
                            <a:pt x="506" y="250"/>
                          </a:lnTo>
                          <a:lnTo>
                            <a:pt x="568" y="324"/>
                          </a:lnTo>
                          <a:lnTo>
                            <a:pt x="588" y="340"/>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48" name="Freeform 247"/>
                    <p:cNvSpPr>
                      <a:spLocks/>
                    </p:cNvSpPr>
                    <p:nvPr/>
                  </p:nvSpPr>
                  <p:spPr bwMode="auto">
                    <a:xfrm>
                      <a:off x="2065" y="1463"/>
                      <a:ext cx="504" cy="322"/>
                    </a:xfrm>
                    <a:custGeom>
                      <a:avLst/>
                      <a:gdLst>
                        <a:gd name="T0" fmla="*/ 0 w 504"/>
                        <a:gd name="T1" fmla="*/ 246 h 322"/>
                        <a:gd name="T2" fmla="*/ 52 w 504"/>
                        <a:gd name="T3" fmla="*/ 188 h 322"/>
                        <a:gd name="T4" fmla="*/ 86 w 504"/>
                        <a:gd name="T5" fmla="*/ 142 h 322"/>
                        <a:gd name="T6" fmla="*/ 116 w 504"/>
                        <a:gd name="T7" fmla="*/ 92 h 322"/>
                        <a:gd name="T8" fmla="*/ 136 w 504"/>
                        <a:gd name="T9" fmla="*/ 46 h 322"/>
                        <a:gd name="T10" fmla="*/ 184 w 504"/>
                        <a:gd name="T11" fmla="*/ 10 h 322"/>
                        <a:gd name="T12" fmla="*/ 200 w 504"/>
                        <a:gd name="T13" fmla="*/ 0 h 322"/>
                        <a:gd name="T14" fmla="*/ 246 w 504"/>
                        <a:gd name="T15" fmla="*/ 18 h 322"/>
                        <a:gd name="T16" fmla="*/ 282 w 504"/>
                        <a:gd name="T17" fmla="*/ 54 h 322"/>
                        <a:gd name="T18" fmla="*/ 324 w 504"/>
                        <a:gd name="T19" fmla="*/ 144 h 322"/>
                        <a:gd name="T20" fmla="*/ 380 w 504"/>
                        <a:gd name="T21" fmla="*/ 220 h 322"/>
                        <a:gd name="T22" fmla="*/ 448 w 504"/>
                        <a:gd name="T23" fmla="*/ 306 h 322"/>
                        <a:gd name="T24" fmla="*/ 504 w 504"/>
                        <a:gd name="T25" fmla="*/ 322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4" h="322">
                          <a:moveTo>
                            <a:pt x="0" y="246"/>
                          </a:moveTo>
                          <a:lnTo>
                            <a:pt x="52" y="188"/>
                          </a:lnTo>
                          <a:lnTo>
                            <a:pt x="86" y="142"/>
                          </a:lnTo>
                          <a:lnTo>
                            <a:pt x="116" y="92"/>
                          </a:lnTo>
                          <a:lnTo>
                            <a:pt x="136" y="46"/>
                          </a:lnTo>
                          <a:lnTo>
                            <a:pt x="184" y="10"/>
                          </a:lnTo>
                          <a:lnTo>
                            <a:pt x="200" y="0"/>
                          </a:lnTo>
                          <a:lnTo>
                            <a:pt x="246" y="18"/>
                          </a:lnTo>
                          <a:lnTo>
                            <a:pt x="282" y="54"/>
                          </a:lnTo>
                          <a:lnTo>
                            <a:pt x="324" y="144"/>
                          </a:lnTo>
                          <a:lnTo>
                            <a:pt x="380" y="220"/>
                          </a:lnTo>
                          <a:lnTo>
                            <a:pt x="448" y="306"/>
                          </a:lnTo>
                          <a:lnTo>
                            <a:pt x="504" y="322"/>
                          </a:lnTo>
                        </a:path>
                      </a:pathLst>
                    </a:custGeom>
                    <a:noFill/>
                    <a:ln w="19050" cap="flat" cmpd="sng">
                      <a:solidFill>
                        <a:srgbClr val="8A560F"/>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grpSp>
              <p:grpSp>
                <p:nvGrpSpPr>
                  <p:cNvPr id="216" name="Group 215"/>
                  <p:cNvGrpSpPr>
                    <a:grpSpLocks/>
                  </p:cNvGrpSpPr>
                  <p:nvPr/>
                </p:nvGrpSpPr>
                <p:grpSpPr bwMode="auto">
                  <a:xfrm>
                    <a:off x="1902" y="982"/>
                    <a:ext cx="959" cy="952"/>
                    <a:chOff x="208" y="981"/>
                    <a:chExt cx="959" cy="958"/>
                  </a:xfrm>
                </p:grpSpPr>
                <p:grpSp>
                  <p:nvGrpSpPr>
                    <p:cNvPr id="217" name="Group 216"/>
                    <p:cNvGrpSpPr>
                      <a:grpSpLocks/>
                    </p:cNvGrpSpPr>
                    <p:nvPr/>
                  </p:nvGrpSpPr>
                  <p:grpSpPr bwMode="auto">
                    <a:xfrm>
                      <a:off x="284" y="1772"/>
                      <a:ext cx="883" cy="167"/>
                      <a:chOff x="284" y="1772"/>
                      <a:chExt cx="883" cy="167"/>
                    </a:xfrm>
                  </p:grpSpPr>
                  <p:sp>
                    <p:nvSpPr>
                      <p:cNvPr id="237" name="Line 78"/>
                      <p:cNvSpPr>
                        <a:spLocks noChangeShapeType="1"/>
                      </p:cNvSpPr>
                      <p:nvPr/>
                    </p:nvSpPr>
                    <p:spPr bwMode="auto">
                      <a:xfrm rot="5400000">
                        <a:off x="706" y="1456"/>
                        <a:ext cx="0" cy="71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38" name="Line 79"/>
                      <p:cNvSpPr>
                        <a:spLocks noChangeShapeType="1"/>
                      </p:cNvSpPr>
                      <p:nvPr/>
                    </p:nvSpPr>
                    <p:spPr bwMode="auto">
                      <a:xfrm>
                        <a:off x="829" y="1773"/>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39" name="Line 80"/>
                      <p:cNvSpPr>
                        <a:spLocks noChangeShapeType="1"/>
                      </p:cNvSpPr>
                      <p:nvPr/>
                    </p:nvSpPr>
                    <p:spPr bwMode="auto">
                      <a:xfrm>
                        <a:off x="1059" y="1773"/>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40" name="Line 81"/>
                      <p:cNvSpPr>
                        <a:spLocks noChangeShapeType="1"/>
                      </p:cNvSpPr>
                      <p:nvPr/>
                    </p:nvSpPr>
                    <p:spPr bwMode="auto">
                      <a:xfrm>
                        <a:off x="600" y="1773"/>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41" name="Text Box 82"/>
                      <p:cNvSpPr txBox="1">
                        <a:spLocks noChangeArrowheads="1"/>
                      </p:cNvSpPr>
                      <p:nvPr/>
                    </p:nvSpPr>
                    <p:spPr bwMode="auto">
                      <a:xfrm>
                        <a:off x="284" y="1772"/>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sp>
                    <p:nvSpPr>
                      <p:cNvPr id="242" name="Text Box 83"/>
                      <p:cNvSpPr txBox="1">
                        <a:spLocks noChangeArrowheads="1"/>
                      </p:cNvSpPr>
                      <p:nvPr/>
                    </p:nvSpPr>
                    <p:spPr bwMode="auto">
                      <a:xfrm>
                        <a:off x="717" y="1772"/>
                        <a:ext cx="221"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16</a:t>
                        </a:r>
                      </a:p>
                    </p:txBody>
                  </p:sp>
                  <p:sp>
                    <p:nvSpPr>
                      <p:cNvPr id="243" name="Text Box 84"/>
                      <p:cNvSpPr txBox="1">
                        <a:spLocks noChangeArrowheads="1"/>
                      </p:cNvSpPr>
                      <p:nvPr/>
                    </p:nvSpPr>
                    <p:spPr bwMode="auto">
                      <a:xfrm>
                        <a:off x="512" y="1772"/>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8</a:t>
                        </a:r>
                      </a:p>
                    </p:txBody>
                  </p:sp>
                  <p:sp>
                    <p:nvSpPr>
                      <p:cNvPr id="244" name="Text Box 85"/>
                      <p:cNvSpPr txBox="1">
                        <a:spLocks noChangeArrowheads="1"/>
                      </p:cNvSpPr>
                      <p:nvPr/>
                    </p:nvSpPr>
                    <p:spPr bwMode="auto">
                      <a:xfrm>
                        <a:off x="946" y="1772"/>
                        <a:ext cx="221"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24</a:t>
                        </a:r>
                      </a:p>
                    </p:txBody>
                  </p:sp>
                </p:grpSp>
                <p:grpSp>
                  <p:nvGrpSpPr>
                    <p:cNvPr id="218" name="Group 217"/>
                    <p:cNvGrpSpPr>
                      <a:grpSpLocks/>
                    </p:cNvGrpSpPr>
                    <p:nvPr/>
                  </p:nvGrpSpPr>
                  <p:grpSpPr bwMode="auto">
                    <a:xfrm>
                      <a:off x="208" y="981"/>
                      <a:ext cx="165" cy="887"/>
                      <a:chOff x="208" y="981"/>
                      <a:chExt cx="165" cy="887"/>
                    </a:xfrm>
                  </p:grpSpPr>
                  <p:sp>
                    <p:nvSpPr>
                      <p:cNvPr id="219" name="Line 87"/>
                      <p:cNvSpPr>
                        <a:spLocks noChangeShapeType="1"/>
                      </p:cNvSpPr>
                      <p:nvPr/>
                    </p:nvSpPr>
                    <p:spPr bwMode="auto">
                      <a:xfrm>
                        <a:off x="371" y="1068"/>
                        <a:ext cx="0" cy="726"/>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0" name="Line 88"/>
                      <p:cNvSpPr>
                        <a:spLocks noChangeShapeType="1"/>
                      </p:cNvSpPr>
                      <p:nvPr/>
                    </p:nvSpPr>
                    <p:spPr bwMode="auto">
                      <a:xfrm>
                        <a:off x="371" y="1773"/>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1" name="Line 89"/>
                      <p:cNvSpPr>
                        <a:spLocks noChangeShapeType="1"/>
                      </p:cNvSpPr>
                      <p:nvPr/>
                    </p:nvSpPr>
                    <p:spPr bwMode="auto">
                      <a:xfrm>
                        <a:off x="337" y="1068"/>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2" name="Line 90"/>
                      <p:cNvSpPr>
                        <a:spLocks noChangeShapeType="1"/>
                      </p:cNvSpPr>
                      <p:nvPr/>
                    </p:nvSpPr>
                    <p:spPr bwMode="auto">
                      <a:xfrm>
                        <a:off x="337" y="117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3" name="Line 91"/>
                      <p:cNvSpPr>
                        <a:spLocks noChangeShapeType="1"/>
                      </p:cNvSpPr>
                      <p:nvPr/>
                    </p:nvSpPr>
                    <p:spPr bwMode="auto">
                      <a:xfrm>
                        <a:off x="337" y="1268"/>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4" name="Line 92"/>
                      <p:cNvSpPr>
                        <a:spLocks noChangeShapeType="1"/>
                      </p:cNvSpPr>
                      <p:nvPr/>
                    </p:nvSpPr>
                    <p:spPr bwMode="auto">
                      <a:xfrm>
                        <a:off x="337" y="137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5" name="Line 93"/>
                      <p:cNvSpPr>
                        <a:spLocks noChangeShapeType="1"/>
                      </p:cNvSpPr>
                      <p:nvPr/>
                    </p:nvSpPr>
                    <p:spPr bwMode="auto">
                      <a:xfrm>
                        <a:off x="337" y="14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6" name="Line 94"/>
                      <p:cNvSpPr>
                        <a:spLocks noChangeShapeType="1"/>
                      </p:cNvSpPr>
                      <p:nvPr/>
                    </p:nvSpPr>
                    <p:spPr bwMode="auto">
                      <a:xfrm>
                        <a:off x="337" y="1582"/>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7" name="Line 95"/>
                      <p:cNvSpPr>
                        <a:spLocks noChangeShapeType="1"/>
                      </p:cNvSpPr>
                      <p:nvPr/>
                    </p:nvSpPr>
                    <p:spPr bwMode="auto">
                      <a:xfrm>
                        <a:off x="339" y="1680"/>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8" name="Line 96"/>
                      <p:cNvSpPr>
                        <a:spLocks noChangeShapeType="1"/>
                      </p:cNvSpPr>
                      <p:nvPr/>
                    </p:nvSpPr>
                    <p:spPr bwMode="auto">
                      <a:xfrm>
                        <a:off x="337" y="1796"/>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9" name="Text Box 97"/>
                      <p:cNvSpPr txBox="1">
                        <a:spLocks noChangeArrowheads="1"/>
                      </p:cNvSpPr>
                      <p:nvPr/>
                    </p:nvSpPr>
                    <p:spPr bwMode="auto">
                      <a:xfrm>
                        <a:off x="209" y="981"/>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7</a:t>
                        </a:r>
                      </a:p>
                    </p:txBody>
                  </p:sp>
                  <p:sp>
                    <p:nvSpPr>
                      <p:cNvPr id="230" name="Text Box 98"/>
                      <p:cNvSpPr txBox="1">
                        <a:spLocks noChangeArrowheads="1"/>
                      </p:cNvSpPr>
                      <p:nvPr/>
                    </p:nvSpPr>
                    <p:spPr bwMode="auto">
                      <a:xfrm>
                        <a:off x="209" y="1082"/>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6</a:t>
                        </a:r>
                      </a:p>
                    </p:txBody>
                  </p:sp>
                  <p:sp>
                    <p:nvSpPr>
                      <p:cNvPr id="231" name="Text Box 99"/>
                      <p:cNvSpPr txBox="1">
                        <a:spLocks noChangeArrowheads="1"/>
                      </p:cNvSpPr>
                      <p:nvPr/>
                    </p:nvSpPr>
                    <p:spPr bwMode="auto">
                      <a:xfrm>
                        <a:off x="209" y="1184"/>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5</a:t>
                        </a:r>
                      </a:p>
                    </p:txBody>
                  </p:sp>
                  <p:sp>
                    <p:nvSpPr>
                      <p:cNvPr id="232" name="Text Box 100"/>
                      <p:cNvSpPr txBox="1">
                        <a:spLocks noChangeArrowheads="1"/>
                      </p:cNvSpPr>
                      <p:nvPr/>
                    </p:nvSpPr>
                    <p:spPr bwMode="auto">
                      <a:xfrm>
                        <a:off x="209" y="1285"/>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4</a:t>
                        </a:r>
                      </a:p>
                    </p:txBody>
                  </p:sp>
                  <p:sp>
                    <p:nvSpPr>
                      <p:cNvPr id="233" name="Text Box 101"/>
                      <p:cNvSpPr txBox="1">
                        <a:spLocks noChangeArrowheads="1"/>
                      </p:cNvSpPr>
                      <p:nvPr/>
                    </p:nvSpPr>
                    <p:spPr bwMode="auto">
                      <a:xfrm>
                        <a:off x="209" y="1488"/>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a:t>
                        </a:r>
                      </a:p>
                    </p:txBody>
                  </p:sp>
                  <p:sp>
                    <p:nvSpPr>
                      <p:cNvPr id="234" name="Text Box 102"/>
                      <p:cNvSpPr txBox="1">
                        <a:spLocks noChangeArrowheads="1"/>
                      </p:cNvSpPr>
                      <p:nvPr/>
                    </p:nvSpPr>
                    <p:spPr bwMode="auto">
                      <a:xfrm>
                        <a:off x="209" y="1391"/>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3</a:t>
                        </a:r>
                      </a:p>
                    </p:txBody>
                  </p:sp>
                  <p:sp>
                    <p:nvSpPr>
                      <p:cNvPr id="235" name="Text Box 103"/>
                      <p:cNvSpPr txBox="1">
                        <a:spLocks noChangeArrowheads="1"/>
                      </p:cNvSpPr>
                      <p:nvPr/>
                    </p:nvSpPr>
                    <p:spPr bwMode="auto">
                      <a:xfrm>
                        <a:off x="208" y="1589"/>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a:t>
                        </a:r>
                      </a:p>
                    </p:txBody>
                  </p:sp>
                  <p:sp>
                    <p:nvSpPr>
                      <p:cNvPr id="236" name="Text Box 104"/>
                      <p:cNvSpPr txBox="1">
                        <a:spLocks noChangeArrowheads="1"/>
                      </p:cNvSpPr>
                      <p:nvPr/>
                    </p:nvSpPr>
                    <p:spPr bwMode="auto">
                      <a:xfrm>
                        <a:off x="209" y="1701"/>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grpSp>
              </p:grpSp>
            </p:grpSp>
          </p:grpSp>
          <p:grpSp>
            <p:nvGrpSpPr>
              <p:cNvPr id="9" name="Group 8"/>
              <p:cNvGrpSpPr>
                <a:grpSpLocks/>
              </p:cNvGrpSpPr>
              <p:nvPr/>
            </p:nvGrpSpPr>
            <p:grpSpPr bwMode="auto">
              <a:xfrm>
                <a:off x="552" y="1898"/>
                <a:ext cx="4087" cy="1188"/>
                <a:chOff x="552" y="1961"/>
                <a:chExt cx="4087" cy="1188"/>
              </a:xfrm>
            </p:grpSpPr>
            <p:grpSp>
              <p:nvGrpSpPr>
                <p:cNvPr id="109" name="Group 108"/>
                <p:cNvGrpSpPr>
                  <a:grpSpLocks/>
                </p:cNvGrpSpPr>
                <p:nvPr/>
              </p:nvGrpSpPr>
              <p:grpSpPr bwMode="auto">
                <a:xfrm>
                  <a:off x="552" y="1975"/>
                  <a:ext cx="1207" cy="1174"/>
                  <a:chOff x="577" y="1975"/>
                  <a:chExt cx="1167" cy="1174"/>
                </a:xfrm>
              </p:grpSpPr>
              <p:sp>
                <p:nvSpPr>
                  <p:cNvPr id="179" name="Freeform 178"/>
                  <p:cNvSpPr>
                    <a:spLocks/>
                  </p:cNvSpPr>
                  <p:nvPr/>
                </p:nvSpPr>
                <p:spPr bwMode="auto">
                  <a:xfrm>
                    <a:off x="772" y="2667"/>
                    <a:ext cx="797" cy="289"/>
                  </a:xfrm>
                  <a:custGeom>
                    <a:avLst/>
                    <a:gdLst>
                      <a:gd name="T0" fmla="*/ 0 w 660"/>
                      <a:gd name="T1" fmla="*/ 1028 h 234"/>
                      <a:gd name="T2" fmla="*/ 386 w 660"/>
                      <a:gd name="T3" fmla="*/ 1257 h 234"/>
                      <a:gd name="T4" fmla="*/ 576 w 660"/>
                      <a:gd name="T5" fmla="*/ 1267 h 234"/>
                      <a:gd name="T6" fmla="*/ 751 w 660"/>
                      <a:gd name="T7" fmla="*/ 1128 h 234"/>
                      <a:gd name="T8" fmla="*/ 896 w 660"/>
                      <a:gd name="T9" fmla="*/ 952 h 234"/>
                      <a:gd name="T10" fmla="*/ 1126 w 660"/>
                      <a:gd name="T11" fmla="*/ 768 h 234"/>
                      <a:gd name="T12" fmla="*/ 1306 w 660"/>
                      <a:gd name="T13" fmla="*/ 603 h 234"/>
                      <a:gd name="T14" fmla="*/ 1404 w 660"/>
                      <a:gd name="T15" fmla="*/ 487 h 234"/>
                      <a:gd name="T16" fmla="*/ 1524 w 660"/>
                      <a:gd name="T17" fmla="*/ 240 h 234"/>
                      <a:gd name="T18" fmla="*/ 1648 w 660"/>
                      <a:gd name="T19" fmla="*/ 119 h 234"/>
                      <a:gd name="T20" fmla="*/ 1947 w 660"/>
                      <a:gd name="T21" fmla="*/ 0 h 234"/>
                      <a:gd name="T22" fmla="*/ 2109 w 660"/>
                      <a:gd name="T23" fmla="*/ 43 h 234"/>
                      <a:gd name="T24" fmla="*/ 2202 w 660"/>
                      <a:gd name="T25" fmla="*/ 89 h 234"/>
                      <a:gd name="T26" fmla="*/ 2276 w 660"/>
                      <a:gd name="T27" fmla="*/ 119 h 234"/>
                      <a:gd name="T28" fmla="*/ 2438 w 660"/>
                      <a:gd name="T29" fmla="*/ 304 h 234"/>
                      <a:gd name="T30" fmla="*/ 2526 w 660"/>
                      <a:gd name="T31" fmla="*/ 424 h 234"/>
                      <a:gd name="T32" fmla="*/ 2672 w 660"/>
                      <a:gd name="T33" fmla="*/ 595 h 234"/>
                      <a:gd name="T34" fmla="*/ 2902 w 660"/>
                      <a:gd name="T35" fmla="*/ 987 h 234"/>
                      <a:gd name="T36" fmla="*/ 3107 w 660"/>
                      <a:gd name="T37" fmla="*/ 1257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0" h="234">
                        <a:moveTo>
                          <a:pt x="0" y="190"/>
                        </a:moveTo>
                        <a:lnTo>
                          <a:pt x="82" y="232"/>
                        </a:lnTo>
                        <a:lnTo>
                          <a:pt x="122" y="234"/>
                        </a:lnTo>
                        <a:lnTo>
                          <a:pt x="160" y="208"/>
                        </a:lnTo>
                        <a:lnTo>
                          <a:pt x="190" y="176"/>
                        </a:lnTo>
                        <a:lnTo>
                          <a:pt x="240" y="142"/>
                        </a:lnTo>
                        <a:lnTo>
                          <a:pt x="278" y="112"/>
                        </a:lnTo>
                        <a:lnTo>
                          <a:pt x="298" y="90"/>
                        </a:lnTo>
                        <a:lnTo>
                          <a:pt x="324" y="44"/>
                        </a:lnTo>
                        <a:lnTo>
                          <a:pt x="350" y="22"/>
                        </a:lnTo>
                        <a:lnTo>
                          <a:pt x="414" y="0"/>
                        </a:lnTo>
                        <a:lnTo>
                          <a:pt x="448" y="8"/>
                        </a:lnTo>
                        <a:lnTo>
                          <a:pt x="468" y="16"/>
                        </a:lnTo>
                        <a:lnTo>
                          <a:pt x="484" y="22"/>
                        </a:lnTo>
                        <a:lnTo>
                          <a:pt x="518" y="56"/>
                        </a:lnTo>
                        <a:lnTo>
                          <a:pt x="536" y="78"/>
                        </a:lnTo>
                        <a:lnTo>
                          <a:pt x="568" y="110"/>
                        </a:lnTo>
                        <a:lnTo>
                          <a:pt x="616" y="182"/>
                        </a:lnTo>
                        <a:lnTo>
                          <a:pt x="660" y="232"/>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80" name="Freeform 179"/>
                  <p:cNvSpPr>
                    <a:spLocks/>
                  </p:cNvSpPr>
                  <p:nvPr/>
                </p:nvSpPr>
                <p:spPr bwMode="auto">
                  <a:xfrm>
                    <a:off x="772" y="2770"/>
                    <a:ext cx="846" cy="129"/>
                  </a:xfrm>
                  <a:custGeom>
                    <a:avLst/>
                    <a:gdLst>
                      <a:gd name="T0" fmla="*/ 0 w 698"/>
                      <a:gd name="T1" fmla="*/ 576 h 106"/>
                      <a:gd name="T2" fmla="*/ 220 w 698"/>
                      <a:gd name="T3" fmla="*/ 545 h 106"/>
                      <a:gd name="T4" fmla="*/ 558 w 698"/>
                      <a:gd name="T5" fmla="*/ 425 h 106"/>
                      <a:gd name="T6" fmla="*/ 702 w 698"/>
                      <a:gd name="T7" fmla="*/ 371 h 106"/>
                      <a:gd name="T8" fmla="*/ 809 w 698"/>
                      <a:gd name="T9" fmla="*/ 229 h 106"/>
                      <a:gd name="T10" fmla="*/ 946 w 698"/>
                      <a:gd name="T11" fmla="*/ 154 h 106"/>
                      <a:gd name="T12" fmla="*/ 1022 w 698"/>
                      <a:gd name="T13" fmla="*/ 175 h 106"/>
                      <a:gd name="T14" fmla="*/ 1242 w 698"/>
                      <a:gd name="T15" fmla="*/ 89 h 106"/>
                      <a:gd name="T16" fmla="*/ 1406 w 698"/>
                      <a:gd name="T17" fmla="*/ 164 h 106"/>
                      <a:gd name="T18" fmla="*/ 1547 w 698"/>
                      <a:gd name="T19" fmla="*/ 53 h 106"/>
                      <a:gd name="T20" fmla="*/ 1641 w 698"/>
                      <a:gd name="T21" fmla="*/ 0 h 106"/>
                      <a:gd name="T22" fmla="*/ 1805 w 698"/>
                      <a:gd name="T23" fmla="*/ 133 h 106"/>
                      <a:gd name="T24" fmla="*/ 1859 w 698"/>
                      <a:gd name="T25" fmla="*/ 142 h 106"/>
                      <a:gd name="T26" fmla="*/ 2052 w 698"/>
                      <a:gd name="T27" fmla="*/ 96 h 106"/>
                      <a:gd name="T28" fmla="*/ 2166 w 698"/>
                      <a:gd name="T29" fmla="*/ 142 h 106"/>
                      <a:gd name="T30" fmla="*/ 2278 w 698"/>
                      <a:gd name="T31" fmla="*/ 119 h 106"/>
                      <a:gd name="T32" fmla="*/ 2381 w 698"/>
                      <a:gd name="T33" fmla="*/ 164 h 106"/>
                      <a:gd name="T34" fmla="*/ 2526 w 698"/>
                      <a:gd name="T35" fmla="*/ 435 h 106"/>
                      <a:gd name="T36" fmla="*/ 2610 w 698"/>
                      <a:gd name="T37" fmla="*/ 535 h 106"/>
                      <a:gd name="T38" fmla="*/ 2761 w 698"/>
                      <a:gd name="T39" fmla="*/ 525 h 106"/>
                      <a:gd name="T40" fmla="*/ 2915 w 698"/>
                      <a:gd name="T41" fmla="*/ 545 h 106"/>
                      <a:gd name="T42" fmla="*/ 3054 w 698"/>
                      <a:gd name="T43" fmla="*/ 487 h 106"/>
                      <a:gd name="T44" fmla="*/ 3217 w 698"/>
                      <a:gd name="T45" fmla="*/ 487 h 106"/>
                      <a:gd name="T46" fmla="*/ 3312 w 698"/>
                      <a:gd name="T47" fmla="*/ 503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98" h="106">
                        <a:moveTo>
                          <a:pt x="0" y="106"/>
                        </a:moveTo>
                        <a:lnTo>
                          <a:pt x="46" y="100"/>
                        </a:lnTo>
                        <a:lnTo>
                          <a:pt x="118" y="78"/>
                        </a:lnTo>
                        <a:lnTo>
                          <a:pt x="148" y="68"/>
                        </a:lnTo>
                        <a:lnTo>
                          <a:pt x="170" y="42"/>
                        </a:lnTo>
                        <a:lnTo>
                          <a:pt x="200" y="28"/>
                        </a:lnTo>
                        <a:lnTo>
                          <a:pt x="216" y="32"/>
                        </a:lnTo>
                        <a:lnTo>
                          <a:pt x="262" y="16"/>
                        </a:lnTo>
                        <a:lnTo>
                          <a:pt x="296" y="30"/>
                        </a:lnTo>
                        <a:lnTo>
                          <a:pt x="326" y="10"/>
                        </a:lnTo>
                        <a:lnTo>
                          <a:pt x="346" y="0"/>
                        </a:lnTo>
                        <a:lnTo>
                          <a:pt x="380" y="24"/>
                        </a:lnTo>
                        <a:lnTo>
                          <a:pt x="392" y="26"/>
                        </a:lnTo>
                        <a:lnTo>
                          <a:pt x="432" y="18"/>
                        </a:lnTo>
                        <a:lnTo>
                          <a:pt x="456" y="26"/>
                        </a:lnTo>
                        <a:lnTo>
                          <a:pt x="480" y="22"/>
                        </a:lnTo>
                        <a:lnTo>
                          <a:pt x="502" y="30"/>
                        </a:lnTo>
                        <a:lnTo>
                          <a:pt x="532" y="80"/>
                        </a:lnTo>
                        <a:lnTo>
                          <a:pt x="550" y="98"/>
                        </a:lnTo>
                        <a:lnTo>
                          <a:pt x="582" y="96"/>
                        </a:lnTo>
                        <a:lnTo>
                          <a:pt x="614" y="100"/>
                        </a:lnTo>
                        <a:lnTo>
                          <a:pt x="644" y="90"/>
                        </a:lnTo>
                        <a:lnTo>
                          <a:pt x="678" y="90"/>
                        </a:lnTo>
                        <a:lnTo>
                          <a:pt x="698" y="92"/>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81" name="Freeform 180"/>
                  <p:cNvSpPr>
                    <a:spLocks/>
                  </p:cNvSpPr>
                  <p:nvPr/>
                </p:nvSpPr>
                <p:spPr bwMode="auto">
                  <a:xfrm>
                    <a:off x="773" y="2662"/>
                    <a:ext cx="813" cy="297"/>
                  </a:xfrm>
                  <a:custGeom>
                    <a:avLst/>
                    <a:gdLst>
                      <a:gd name="T0" fmla="*/ 0 w 670"/>
                      <a:gd name="T1" fmla="*/ 1198 h 240"/>
                      <a:gd name="T2" fmla="*/ 303 w 670"/>
                      <a:gd name="T3" fmla="*/ 837 h 240"/>
                      <a:gd name="T4" fmla="*/ 504 w 670"/>
                      <a:gd name="T5" fmla="*/ 671 h 240"/>
                      <a:gd name="T6" fmla="*/ 639 w 670"/>
                      <a:gd name="T7" fmla="*/ 595 h 240"/>
                      <a:gd name="T8" fmla="*/ 829 w 670"/>
                      <a:gd name="T9" fmla="*/ 375 h 240"/>
                      <a:gd name="T10" fmla="*/ 1028 w 670"/>
                      <a:gd name="T11" fmla="*/ 186 h 240"/>
                      <a:gd name="T12" fmla="*/ 1138 w 670"/>
                      <a:gd name="T13" fmla="*/ 167 h 240"/>
                      <a:gd name="T14" fmla="*/ 1287 w 670"/>
                      <a:gd name="T15" fmla="*/ 181 h 240"/>
                      <a:gd name="T16" fmla="*/ 1476 w 670"/>
                      <a:gd name="T17" fmla="*/ 77 h 240"/>
                      <a:gd name="T18" fmla="*/ 1690 w 670"/>
                      <a:gd name="T19" fmla="*/ 0 h 240"/>
                      <a:gd name="T20" fmla="*/ 1899 w 670"/>
                      <a:gd name="T21" fmla="*/ 89 h 240"/>
                      <a:gd name="T22" fmla="*/ 2001 w 670"/>
                      <a:gd name="T23" fmla="*/ 181 h 240"/>
                      <a:gd name="T24" fmla="*/ 2217 w 670"/>
                      <a:gd name="T25" fmla="*/ 343 h 240"/>
                      <a:gd name="T26" fmla="*/ 2650 w 670"/>
                      <a:gd name="T27" fmla="*/ 694 h 240"/>
                      <a:gd name="T28" fmla="*/ 3151 w 670"/>
                      <a:gd name="T29" fmla="*/ 1322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0" h="240">
                        <a:moveTo>
                          <a:pt x="0" y="218"/>
                        </a:moveTo>
                        <a:lnTo>
                          <a:pt x="64" y="152"/>
                        </a:lnTo>
                        <a:lnTo>
                          <a:pt x="106" y="122"/>
                        </a:lnTo>
                        <a:lnTo>
                          <a:pt x="136" y="108"/>
                        </a:lnTo>
                        <a:lnTo>
                          <a:pt x="176" y="68"/>
                        </a:lnTo>
                        <a:lnTo>
                          <a:pt x="218" y="34"/>
                        </a:lnTo>
                        <a:lnTo>
                          <a:pt x="242" y="30"/>
                        </a:lnTo>
                        <a:lnTo>
                          <a:pt x="274" y="32"/>
                        </a:lnTo>
                        <a:lnTo>
                          <a:pt x="314" y="14"/>
                        </a:lnTo>
                        <a:lnTo>
                          <a:pt x="360" y="0"/>
                        </a:lnTo>
                        <a:lnTo>
                          <a:pt x="404" y="16"/>
                        </a:lnTo>
                        <a:lnTo>
                          <a:pt x="426" y="32"/>
                        </a:lnTo>
                        <a:lnTo>
                          <a:pt x="472" y="62"/>
                        </a:lnTo>
                        <a:lnTo>
                          <a:pt x="564" y="126"/>
                        </a:lnTo>
                        <a:lnTo>
                          <a:pt x="670" y="240"/>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82" name="Freeform 181"/>
                  <p:cNvSpPr>
                    <a:spLocks/>
                  </p:cNvSpPr>
                  <p:nvPr/>
                </p:nvSpPr>
                <p:spPr bwMode="auto">
                  <a:xfrm>
                    <a:off x="772" y="2720"/>
                    <a:ext cx="836" cy="167"/>
                  </a:xfrm>
                  <a:custGeom>
                    <a:avLst/>
                    <a:gdLst>
                      <a:gd name="T0" fmla="*/ 0 w 692"/>
                      <a:gd name="T1" fmla="*/ 377 h 134"/>
                      <a:gd name="T2" fmla="*/ 220 w 692"/>
                      <a:gd name="T3" fmla="*/ 455 h 134"/>
                      <a:gd name="T4" fmla="*/ 331 w 692"/>
                      <a:gd name="T5" fmla="*/ 487 h 134"/>
                      <a:gd name="T6" fmla="*/ 469 w 692"/>
                      <a:gd name="T7" fmla="*/ 564 h 134"/>
                      <a:gd name="T8" fmla="*/ 615 w 692"/>
                      <a:gd name="T9" fmla="*/ 564 h 134"/>
                      <a:gd name="T10" fmla="*/ 839 w 692"/>
                      <a:gd name="T11" fmla="*/ 732 h 134"/>
                      <a:gd name="T12" fmla="*/ 1018 w 692"/>
                      <a:gd name="T13" fmla="*/ 743 h 134"/>
                      <a:gd name="T14" fmla="*/ 1148 w 692"/>
                      <a:gd name="T15" fmla="*/ 676 h 134"/>
                      <a:gd name="T16" fmla="*/ 1329 w 692"/>
                      <a:gd name="T17" fmla="*/ 353 h 134"/>
                      <a:gd name="T18" fmla="*/ 1556 w 692"/>
                      <a:gd name="T19" fmla="*/ 120 h 134"/>
                      <a:gd name="T20" fmla="*/ 1613 w 692"/>
                      <a:gd name="T21" fmla="*/ 46 h 134"/>
                      <a:gd name="T22" fmla="*/ 1764 w 692"/>
                      <a:gd name="T23" fmla="*/ 0 h 134"/>
                      <a:gd name="T24" fmla="*/ 1923 w 692"/>
                      <a:gd name="T25" fmla="*/ 32 h 134"/>
                      <a:gd name="T26" fmla="*/ 2009 w 692"/>
                      <a:gd name="T27" fmla="*/ 57 h 134"/>
                      <a:gd name="T28" fmla="*/ 2181 w 692"/>
                      <a:gd name="T29" fmla="*/ 186 h 134"/>
                      <a:gd name="T30" fmla="*/ 2265 w 692"/>
                      <a:gd name="T31" fmla="*/ 245 h 134"/>
                      <a:gd name="T32" fmla="*/ 2365 w 692"/>
                      <a:gd name="T33" fmla="*/ 245 h 134"/>
                      <a:gd name="T34" fmla="*/ 2537 w 692"/>
                      <a:gd name="T35" fmla="*/ 367 h 134"/>
                      <a:gd name="T36" fmla="*/ 2674 w 692"/>
                      <a:gd name="T37" fmla="*/ 436 h 134"/>
                      <a:gd name="T38" fmla="*/ 2753 w 692"/>
                      <a:gd name="T39" fmla="*/ 443 h 134"/>
                      <a:gd name="T40" fmla="*/ 2912 w 692"/>
                      <a:gd name="T41" fmla="*/ 579 h 134"/>
                      <a:gd name="T42" fmla="*/ 3036 w 692"/>
                      <a:gd name="T43" fmla="*/ 608 h 134"/>
                      <a:gd name="T44" fmla="*/ 3263 w 692"/>
                      <a:gd name="T45" fmla="*/ 692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92" h="134">
                        <a:moveTo>
                          <a:pt x="0" y="68"/>
                        </a:moveTo>
                        <a:lnTo>
                          <a:pt x="46" y="82"/>
                        </a:lnTo>
                        <a:lnTo>
                          <a:pt x="70" y="88"/>
                        </a:lnTo>
                        <a:lnTo>
                          <a:pt x="100" y="102"/>
                        </a:lnTo>
                        <a:lnTo>
                          <a:pt x="130" y="102"/>
                        </a:lnTo>
                        <a:lnTo>
                          <a:pt x="178" y="132"/>
                        </a:lnTo>
                        <a:lnTo>
                          <a:pt x="216" y="134"/>
                        </a:lnTo>
                        <a:lnTo>
                          <a:pt x="244" y="122"/>
                        </a:lnTo>
                        <a:lnTo>
                          <a:pt x="282" y="64"/>
                        </a:lnTo>
                        <a:lnTo>
                          <a:pt x="330" y="22"/>
                        </a:lnTo>
                        <a:lnTo>
                          <a:pt x="342" y="8"/>
                        </a:lnTo>
                        <a:lnTo>
                          <a:pt x="374" y="0"/>
                        </a:lnTo>
                        <a:lnTo>
                          <a:pt x="408" y="6"/>
                        </a:lnTo>
                        <a:lnTo>
                          <a:pt x="426" y="10"/>
                        </a:lnTo>
                        <a:lnTo>
                          <a:pt x="462" y="34"/>
                        </a:lnTo>
                        <a:lnTo>
                          <a:pt x="480" y="44"/>
                        </a:lnTo>
                        <a:lnTo>
                          <a:pt x="502" y="44"/>
                        </a:lnTo>
                        <a:lnTo>
                          <a:pt x="538" y="66"/>
                        </a:lnTo>
                        <a:lnTo>
                          <a:pt x="568" y="78"/>
                        </a:lnTo>
                        <a:lnTo>
                          <a:pt x="584" y="80"/>
                        </a:lnTo>
                        <a:lnTo>
                          <a:pt x="618" y="104"/>
                        </a:lnTo>
                        <a:lnTo>
                          <a:pt x="644" y="110"/>
                        </a:lnTo>
                        <a:lnTo>
                          <a:pt x="692" y="124"/>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grpSp>
                <p:nvGrpSpPr>
                  <p:cNvPr id="183" name="Group 182"/>
                  <p:cNvGrpSpPr>
                    <a:grpSpLocks/>
                  </p:cNvGrpSpPr>
                  <p:nvPr/>
                </p:nvGrpSpPr>
                <p:grpSpPr bwMode="auto">
                  <a:xfrm>
                    <a:off x="577" y="1975"/>
                    <a:ext cx="1167" cy="1174"/>
                    <a:chOff x="210" y="981"/>
                    <a:chExt cx="961" cy="951"/>
                  </a:xfrm>
                </p:grpSpPr>
                <p:grpSp>
                  <p:nvGrpSpPr>
                    <p:cNvPr id="184" name="Group 183"/>
                    <p:cNvGrpSpPr>
                      <a:grpSpLocks/>
                    </p:cNvGrpSpPr>
                    <p:nvPr/>
                  </p:nvGrpSpPr>
                  <p:grpSpPr bwMode="auto">
                    <a:xfrm>
                      <a:off x="284" y="1766"/>
                      <a:ext cx="887" cy="166"/>
                      <a:chOff x="284" y="1766"/>
                      <a:chExt cx="887" cy="166"/>
                    </a:xfrm>
                  </p:grpSpPr>
                  <p:sp>
                    <p:nvSpPr>
                      <p:cNvPr id="204" name="Line 116"/>
                      <p:cNvSpPr>
                        <a:spLocks noChangeShapeType="1"/>
                      </p:cNvSpPr>
                      <p:nvPr/>
                    </p:nvSpPr>
                    <p:spPr bwMode="auto">
                      <a:xfrm rot="5400000">
                        <a:off x="706" y="1428"/>
                        <a:ext cx="0" cy="702"/>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05" name="Line 117"/>
                      <p:cNvSpPr>
                        <a:spLocks noChangeShapeType="1"/>
                      </p:cNvSpPr>
                      <p:nvPr/>
                    </p:nvSpPr>
                    <p:spPr bwMode="auto">
                      <a:xfrm>
                        <a:off x="829" y="1767"/>
                        <a:ext cx="0" cy="28"/>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06" name="Line 118"/>
                      <p:cNvSpPr>
                        <a:spLocks noChangeShapeType="1"/>
                      </p:cNvSpPr>
                      <p:nvPr/>
                    </p:nvSpPr>
                    <p:spPr bwMode="auto">
                      <a:xfrm>
                        <a:off x="1059" y="1767"/>
                        <a:ext cx="0" cy="28"/>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07" name="Line 119"/>
                      <p:cNvSpPr>
                        <a:spLocks noChangeShapeType="1"/>
                      </p:cNvSpPr>
                      <p:nvPr/>
                    </p:nvSpPr>
                    <p:spPr bwMode="auto">
                      <a:xfrm>
                        <a:off x="600" y="1767"/>
                        <a:ext cx="0" cy="28"/>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08" name="Text Box 120"/>
                      <p:cNvSpPr txBox="1">
                        <a:spLocks noChangeArrowheads="1"/>
                      </p:cNvSpPr>
                      <p:nvPr/>
                    </p:nvSpPr>
                    <p:spPr bwMode="auto">
                      <a:xfrm>
                        <a:off x="284" y="1766"/>
                        <a:ext cx="166"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sp>
                    <p:nvSpPr>
                      <p:cNvPr id="209" name="Text Box 121"/>
                      <p:cNvSpPr txBox="1">
                        <a:spLocks noChangeArrowheads="1"/>
                      </p:cNvSpPr>
                      <p:nvPr/>
                    </p:nvSpPr>
                    <p:spPr bwMode="auto">
                      <a:xfrm>
                        <a:off x="718" y="1766"/>
                        <a:ext cx="224"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16</a:t>
                        </a:r>
                      </a:p>
                    </p:txBody>
                  </p:sp>
                  <p:sp>
                    <p:nvSpPr>
                      <p:cNvPr id="210" name="Text Box 122"/>
                      <p:cNvSpPr txBox="1">
                        <a:spLocks noChangeArrowheads="1"/>
                      </p:cNvSpPr>
                      <p:nvPr/>
                    </p:nvSpPr>
                    <p:spPr bwMode="auto">
                      <a:xfrm>
                        <a:off x="509" y="1766"/>
                        <a:ext cx="166"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8</a:t>
                        </a:r>
                      </a:p>
                    </p:txBody>
                  </p:sp>
                  <p:sp>
                    <p:nvSpPr>
                      <p:cNvPr id="211" name="Text Box 123"/>
                      <p:cNvSpPr txBox="1">
                        <a:spLocks noChangeArrowheads="1"/>
                      </p:cNvSpPr>
                      <p:nvPr/>
                    </p:nvSpPr>
                    <p:spPr bwMode="auto">
                      <a:xfrm>
                        <a:off x="947" y="1766"/>
                        <a:ext cx="224"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24</a:t>
                        </a:r>
                      </a:p>
                    </p:txBody>
                  </p:sp>
                </p:grpSp>
                <p:grpSp>
                  <p:nvGrpSpPr>
                    <p:cNvPr id="185" name="Group 184"/>
                    <p:cNvGrpSpPr>
                      <a:grpSpLocks/>
                    </p:cNvGrpSpPr>
                    <p:nvPr/>
                  </p:nvGrpSpPr>
                  <p:grpSpPr bwMode="auto">
                    <a:xfrm>
                      <a:off x="210" y="981"/>
                      <a:ext cx="166" cy="878"/>
                      <a:chOff x="210" y="981"/>
                      <a:chExt cx="166" cy="878"/>
                    </a:xfrm>
                  </p:grpSpPr>
                  <p:sp>
                    <p:nvSpPr>
                      <p:cNvPr id="186" name="Line 125"/>
                      <p:cNvSpPr>
                        <a:spLocks noChangeShapeType="1"/>
                      </p:cNvSpPr>
                      <p:nvPr/>
                    </p:nvSpPr>
                    <p:spPr bwMode="auto">
                      <a:xfrm>
                        <a:off x="369" y="1068"/>
                        <a:ext cx="0" cy="71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87" name="Line 126"/>
                      <p:cNvSpPr>
                        <a:spLocks noChangeShapeType="1"/>
                      </p:cNvSpPr>
                      <p:nvPr/>
                    </p:nvSpPr>
                    <p:spPr bwMode="auto">
                      <a:xfrm>
                        <a:off x="369" y="1767"/>
                        <a:ext cx="0" cy="28"/>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88" name="Line 127"/>
                      <p:cNvSpPr>
                        <a:spLocks noChangeShapeType="1"/>
                      </p:cNvSpPr>
                      <p:nvPr/>
                    </p:nvSpPr>
                    <p:spPr bwMode="auto">
                      <a:xfrm>
                        <a:off x="336" y="1068"/>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89" name="Line 128"/>
                      <p:cNvSpPr>
                        <a:spLocks noChangeShapeType="1"/>
                      </p:cNvSpPr>
                      <p:nvPr/>
                    </p:nvSpPr>
                    <p:spPr bwMode="auto">
                      <a:xfrm>
                        <a:off x="340" y="1171"/>
                        <a:ext cx="22"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90" name="Line 129"/>
                      <p:cNvSpPr>
                        <a:spLocks noChangeShapeType="1"/>
                      </p:cNvSpPr>
                      <p:nvPr/>
                    </p:nvSpPr>
                    <p:spPr bwMode="auto">
                      <a:xfrm>
                        <a:off x="335" y="1266"/>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91" name="Line 130"/>
                      <p:cNvSpPr>
                        <a:spLocks noChangeShapeType="1"/>
                      </p:cNvSpPr>
                      <p:nvPr/>
                    </p:nvSpPr>
                    <p:spPr bwMode="auto">
                      <a:xfrm>
                        <a:off x="336" y="137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92" name="Line 131"/>
                      <p:cNvSpPr>
                        <a:spLocks noChangeShapeType="1"/>
                      </p:cNvSpPr>
                      <p:nvPr/>
                    </p:nvSpPr>
                    <p:spPr bwMode="auto">
                      <a:xfrm>
                        <a:off x="340" y="1470"/>
                        <a:ext cx="22"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93" name="Line 132"/>
                      <p:cNvSpPr>
                        <a:spLocks noChangeShapeType="1"/>
                      </p:cNvSpPr>
                      <p:nvPr/>
                    </p:nvSpPr>
                    <p:spPr bwMode="auto">
                      <a:xfrm>
                        <a:off x="335" y="15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94" name="Line 133"/>
                      <p:cNvSpPr>
                        <a:spLocks noChangeShapeType="1"/>
                      </p:cNvSpPr>
                      <p:nvPr/>
                    </p:nvSpPr>
                    <p:spPr bwMode="auto">
                      <a:xfrm>
                        <a:off x="340" y="1674"/>
                        <a:ext cx="22"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95" name="Line 134"/>
                      <p:cNvSpPr>
                        <a:spLocks noChangeShapeType="1"/>
                      </p:cNvSpPr>
                      <p:nvPr/>
                    </p:nvSpPr>
                    <p:spPr bwMode="auto">
                      <a:xfrm>
                        <a:off x="340" y="1780"/>
                        <a:ext cx="22"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96" name="Text Box 135"/>
                      <p:cNvSpPr txBox="1">
                        <a:spLocks noChangeArrowheads="1"/>
                      </p:cNvSpPr>
                      <p:nvPr/>
                    </p:nvSpPr>
                    <p:spPr bwMode="auto">
                      <a:xfrm>
                        <a:off x="210" y="981"/>
                        <a:ext cx="166"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7</a:t>
                        </a:r>
                      </a:p>
                    </p:txBody>
                  </p:sp>
                  <p:sp>
                    <p:nvSpPr>
                      <p:cNvPr id="197" name="Text Box 136"/>
                      <p:cNvSpPr txBox="1">
                        <a:spLocks noChangeArrowheads="1"/>
                      </p:cNvSpPr>
                      <p:nvPr/>
                    </p:nvSpPr>
                    <p:spPr bwMode="auto">
                      <a:xfrm>
                        <a:off x="210" y="1080"/>
                        <a:ext cx="166"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6</a:t>
                        </a:r>
                      </a:p>
                    </p:txBody>
                  </p:sp>
                  <p:sp>
                    <p:nvSpPr>
                      <p:cNvPr id="198" name="Text Box 137"/>
                      <p:cNvSpPr txBox="1">
                        <a:spLocks noChangeArrowheads="1"/>
                      </p:cNvSpPr>
                      <p:nvPr/>
                    </p:nvSpPr>
                    <p:spPr bwMode="auto">
                      <a:xfrm>
                        <a:off x="210" y="1187"/>
                        <a:ext cx="166"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5</a:t>
                        </a:r>
                      </a:p>
                    </p:txBody>
                  </p:sp>
                  <p:sp>
                    <p:nvSpPr>
                      <p:cNvPr id="199" name="Text Box 138"/>
                      <p:cNvSpPr txBox="1">
                        <a:spLocks noChangeArrowheads="1"/>
                      </p:cNvSpPr>
                      <p:nvPr/>
                    </p:nvSpPr>
                    <p:spPr bwMode="auto">
                      <a:xfrm>
                        <a:off x="210" y="1284"/>
                        <a:ext cx="166"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4</a:t>
                        </a:r>
                      </a:p>
                    </p:txBody>
                  </p:sp>
                  <p:sp>
                    <p:nvSpPr>
                      <p:cNvPr id="200" name="Text Box 139"/>
                      <p:cNvSpPr txBox="1">
                        <a:spLocks noChangeArrowheads="1"/>
                      </p:cNvSpPr>
                      <p:nvPr/>
                    </p:nvSpPr>
                    <p:spPr bwMode="auto">
                      <a:xfrm>
                        <a:off x="210" y="1488"/>
                        <a:ext cx="166"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a:t>
                        </a:r>
                      </a:p>
                    </p:txBody>
                  </p:sp>
                  <p:sp>
                    <p:nvSpPr>
                      <p:cNvPr id="201" name="Text Box 140"/>
                      <p:cNvSpPr txBox="1">
                        <a:spLocks noChangeArrowheads="1"/>
                      </p:cNvSpPr>
                      <p:nvPr/>
                    </p:nvSpPr>
                    <p:spPr bwMode="auto">
                      <a:xfrm>
                        <a:off x="210" y="1387"/>
                        <a:ext cx="166"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3</a:t>
                        </a:r>
                      </a:p>
                    </p:txBody>
                  </p:sp>
                  <p:sp>
                    <p:nvSpPr>
                      <p:cNvPr id="202" name="Text Box 141"/>
                      <p:cNvSpPr txBox="1">
                        <a:spLocks noChangeArrowheads="1"/>
                      </p:cNvSpPr>
                      <p:nvPr/>
                    </p:nvSpPr>
                    <p:spPr bwMode="auto">
                      <a:xfrm>
                        <a:off x="210" y="1581"/>
                        <a:ext cx="166"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a:t>
                        </a:r>
                      </a:p>
                    </p:txBody>
                  </p:sp>
                  <p:sp>
                    <p:nvSpPr>
                      <p:cNvPr id="203" name="Text Box 142"/>
                      <p:cNvSpPr txBox="1">
                        <a:spLocks noChangeArrowheads="1"/>
                      </p:cNvSpPr>
                      <p:nvPr/>
                    </p:nvSpPr>
                    <p:spPr bwMode="auto">
                      <a:xfrm>
                        <a:off x="210" y="1693"/>
                        <a:ext cx="166"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grpSp>
              </p:grpSp>
            </p:grpSp>
            <p:grpSp>
              <p:nvGrpSpPr>
                <p:cNvPr id="110" name="Group 109"/>
                <p:cNvGrpSpPr>
                  <a:grpSpLocks/>
                </p:cNvGrpSpPr>
                <p:nvPr/>
              </p:nvGrpSpPr>
              <p:grpSpPr bwMode="auto">
                <a:xfrm>
                  <a:off x="1938" y="1961"/>
                  <a:ext cx="2701" cy="1176"/>
                  <a:chOff x="1938" y="1961"/>
                  <a:chExt cx="2701" cy="1176"/>
                </a:xfrm>
              </p:grpSpPr>
              <p:grpSp>
                <p:nvGrpSpPr>
                  <p:cNvPr id="111" name="Group 110"/>
                  <p:cNvGrpSpPr>
                    <a:grpSpLocks/>
                  </p:cNvGrpSpPr>
                  <p:nvPr/>
                </p:nvGrpSpPr>
                <p:grpSpPr bwMode="auto">
                  <a:xfrm>
                    <a:off x="1938" y="1968"/>
                    <a:ext cx="1236" cy="1169"/>
                    <a:chOff x="1856" y="2140"/>
                    <a:chExt cx="955" cy="947"/>
                  </a:xfrm>
                </p:grpSpPr>
                <p:sp>
                  <p:nvSpPr>
                    <p:cNvPr id="146" name="Freeform 145"/>
                    <p:cNvSpPr>
                      <a:spLocks/>
                    </p:cNvSpPr>
                    <p:nvPr/>
                  </p:nvSpPr>
                  <p:spPr bwMode="auto">
                    <a:xfrm>
                      <a:off x="2014" y="2758"/>
                      <a:ext cx="692" cy="173"/>
                    </a:xfrm>
                    <a:custGeom>
                      <a:avLst/>
                      <a:gdLst>
                        <a:gd name="T0" fmla="*/ 0 w 692"/>
                        <a:gd name="T1" fmla="*/ 46 h 170"/>
                        <a:gd name="T2" fmla="*/ 68 w 692"/>
                        <a:gd name="T3" fmla="*/ 126 h 170"/>
                        <a:gd name="T4" fmla="*/ 110 w 692"/>
                        <a:gd name="T5" fmla="*/ 170 h 170"/>
                        <a:gd name="T6" fmla="*/ 128 w 692"/>
                        <a:gd name="T7" fmla="*/ 170 h 170"/>
                        <a:gd name="T8" fmla="*/ 146 w 692"/>
                        <a:gd name="T9" fmla="*/ 150 h 170"/>
                        <a:gd name="T10" fmla="*/ 220 w 692"/>
                        <a:gd name="T11" fmla="*/ 30 h 170"/>
                        <a:gd name="T12" fmla="*/ 242 w 692"/>
                        <a:gd name="T13" fmla="*/ 0 h 170"/>
                        <a:gd name="T14" fmla="*/ 272 w 692"/>
                        <a:gd name="T15" fmla="*/ 12 h 170"/>
                        <a:gd name="T16" fmla="*/ 284 w 692"/>
                        <a:gd name="T17" fmla="*/ 20 h 170"/>
                        <a:gd name="T18" fmla="*/ 316 w 692"/>
                        <a:gd name="T19" fmla="*/ 24 h 170"/>
                        <a:gd name="T20" fmla="*/ 334 w 692"/>
                        <a:gd name="T21" fmla="*/ 36 h 170"/>
                        <a:gd name="T22" fmla="*/ 380 w 692"/>
                        <a:gd name="T23" fmla="*/ 36 h 170"/>
                        <a:gd name="T24" fmla="*/ 408 w 692"/>
                        <a:gd name="T25" fmla="*/ 42 h 170"/>
                        <a:gd name="T26" fmla="*/ 436 w 692"/>
                        <a:gd name="T27" fmla="*/ 68 h 170"/>
                        <a:gd name="T28" fmla="*/ 466 w 692"/>
                        <a:gd name="T29" fmla="*/ 112 h 170"/>
                        <a:gd name="T30" fmla="*/ 516 w 692"/>
                        <a:gd name="T31" fmla="*/ 150 h 170"/>
                        <a:gd name="T32" fmla="*/ 538 w 692"/>
                        <a:gd name="T33" fmla="*/ 150 h 170"/>
                        <a:gd name="T34" fmla="*/ 578 w 692"/>
                        <a:gd name="T35" fmla="*/ 120 h 170"/>
                        <a:gd name="T36" fmla="*/ 612 w 692"/>
                        <a:gd name="T37" fmla="*/ 102 h 170"/>
                        <a:gd name="T38" fmla="*/ 652 w 692"/>
                        <a:gd name="T39" fmla="*/ 86 h 170"/>
                        <a:gd name="T40" fmla="*/ 692 w 692"/>
                        <a:gd name="T41" fmla="*/ 66 h 1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2" h="170">
                          <a:moveTo>
                            <a:pt x="0" y="46"/>
                          </a:moveTo>
                          <a:lnTo>
                            <a:pt x="68" y="126"/>
                          </a:lnTo>
                          <a:lnTo>
                            <a:pt x="110" y="170"/>
                          </a:lnTo>
                          <a:lnTo>
                            <a:pt x="128" y="170"/>
                          </a:lnTo>
                          <a:lnTo>
                            <a:pt x="146" y="150"/>
                          </a:lnTo>
                          <a:lnTo>
                            <a:pt x="220" y="30"/>
                          </a:lnTo>
                          <a:lnTo>
                            <a:pt x="242" y="0"/>
                          </a:lnTo>
                          <a:lnTo>
                            <a:pt x="272" y="12"/>
                          </a:lnTo>
                          <a:lnTo>
                            <a:pt x="284" y="20"/>
                          </a:lnTo>
                          <a:lnTo>
                            <a:pt x="316" y="24"/>
                          </a:lnTo>
                          <a:lnTo>
                            <a:pt x="334" y="36"/>
                          </a:lnTo>
                          <a:lnTo>
                            <a:pt x="380" y="36"/>
                          </a:lnTo>
                          <a:lnTo>
                            <a:pt x="408" y="42"/>
                          </a:lnTo>
                          <a:lnTo>
                            <a:pt x="436" y="68"/>
                          </a:lnTo>
                          <a:lnTo>
                            <a:pt x="466" y="112"/>
                          </a:lnTo>
                          <a:lnTo>
                            <a:pt x="516" y="150"/>
                          </a:lnTo>
                          <a:lnTo>
                            <a:pt x="538" y="150"/>
                          </a:lnTo>
                          <a:lnTo>
                            <a:pt x="578" y="120"/>
                          </a:lnTo>
                          <a:lnTo>
                            <a:pt x="612" y="102"/>
                          </a:lnTo>
                          <a:lnTo>
                            <a:pt x="652" y="86"/>
                          </a:lnTo>
                          <a:lnTo>
                            <a:pt x="692" y="66"/>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47" name="Freeform 146"/>
                    <p:cNvSpPr>
                      <a:spLocks/>
                    </p:cNvSpPr>
                    <p:nvPr/>
                  </p:nvSpPr>
                  <p:spPr bwMode="auto">
                    <a:xfrm>
                      <a:off x="2014" y="2758"/>
                      <a:ext cx="694" cy="116"/>
                    </a:xfrm>
                    <a:custGeom>
                      <a:avLst/>
                      <a:gdLst>
                        <a:gd name="T0" fmla="*/ 0 w 694"/>
                        <a:gd name="T1" fmla="*/ 116 h 116"/>
                        <a:gd name="T2" fmla="*/ 58 w 694"/>
                        <a:gd name="T3" fmla="*/ 76 h 116"/>
                        <a:gd name="T4" fmla="*/ 86 w 694"/>
                        <a:gd name="T5" fmla="*/ 54 h 116"/>
                        <a:gd name="T6" fmla="*/ 108 w 694"/>
                        <a:gd name="T7" fmla="*/ 42 h 116"/>
                        <a:gd name="T8" fmla="*/ 126 w 694"/>
                        <a:gd name="T9" fmla="*/ 42 h 116"/>
                        <a:gd name="T10" fmla="*/ 158 w 694"/>
                        <a:gd name="T11" fmla="*/ 62 h 116"/>
                        <a:gd name="T12" fmla="*/ 180 w 694"/>
                        <a:gd name="T13" fmla="*/ 78 h 116"/>
                        <a:gd name="T14" fmla="*/ 216 w 694"/>
                        <a:gd name="T15" fmla="*/ 104 h 116"/>
                        <a:gd name="T16" fmla="*/ 230 w 694"/>
                        <a:gd name="T17" fmla="*/ 108 h 116"/>
                        <a:gd name="T18" fmla="*/ 266 w 694"/>
                        <a:gd name="T19" fmla="*/ 84 h 116"/>
                        <a:gd name="T20" fmla="*/ 310 w 694"/>
                        <a:gd name="T21" fmla="*/ 28 h 116"/>
                        <a:gd name="T22" fmla="*/ 344 w 694"/>
                        <a:gd name="T23" fmla="*/ 0 h 116"/>
                        <a:gd name="T24" fmla="*/ 374 w 694"/>
                        <a:gd name="T25" fmla="*/ 0 h 116"/>
                        <a:gd name="T26" fmla="*/ 408 w 694"/>
                        <a:gd name="T27" fmla="*/ 14 h 116"/>
                        <a:gd name="T28" fmla="*/ 462 w 694"/>
                        <a:gd name="T29" fmla="*/ 62 h 116"/>
                        <a:gd name="T30" fmla="*/ 482 w 694"/>
                        <a:gd name="T31" fmla="*/ 66 h 116"/>
                        <a:gd name="T32" fmla="*/ 548 w 694"/>
                        <a:gd name="T33" fmla="*/ 66 h 116"/>
                        <a:gd name="T34" fmla="*/ 582 w 694"/>
                        <a:gd name="T35" fmla="*/ 70 h 116"/>
                        <a:gd name="T36" fmla="*/ 610 w 694"/>
                        <a:gd name="T37" fmla="*/ 80 h 116"/>
                        <a:gd name="T38" fmla="*/ 694 w 694"/>
                        <a:gd name="T39" fmla="*/ 36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94" h="116">
                          <a:moveTo>
                            <a:pt x="0" y="116"/>
                          </a:moveTo>
                          <a:lnTo>
                            <a:pt x="58" y="76"/>
                          </a:lnTo>
                          <a:lnTo>
                            <a:pt x="86" y="54"/>
                          </a:lnTo>
                          <a:lnTo>
                            <a:pt x="108" y="42"/>
                          </a:lnTo>
                          <a:lnTo>
                            <a:pt x="126" y="42"/>
                          </a:lnTo>
                          <a:lnTo>
                            <a:pt x="158" y="62"/>
                          </a:lnTo>
                          <a:lnTo>
                            <a:pt x="180" y="78"/>
                          </a:lnTo>
                          <a:lnTo>
                            <a:pt x="216" y="104"/>
                          </a:lnTo>
                          <a:lnTo>
                            <a:pt x="230" y="108"/>
                          </a:lnTo>
                          <a:lnTo>
                            <a:pt x="266" y="84"/>
                          </a:lnTo>
                          <a:lnTo>
                            <a:pt x="310" y="28"/>
                          </a:lnTo>
                          <a:lnTo>
                            <a:pt x="344" y="0"/>
                          </a:lnTo>
                          <a:lnTo>
                            <a:pt x="374" y="0"/>
                          </a:lnTo>
                          <a:lnTo>
                            <a:pt x="408" y="14"/>
                          </a:lnTo>
                          <a:lnTo>
                            <a:pt x="462" y="62"/>
                          </a:lnTo>
                          <a:lnTo>
                            <a:pt x="482" y="66"/>
                          </a:lnTo>
                          <a:lnTo>
                            <a:pt x="548" y="66"/>
                          </a:lnTo>
                          <a:lnTo>
                            <a:pt x="582" y="70"/>
                          </a:lnTo>
                          <a:lnTo>
                            <a:pt x="610" y="80"/>
                          </a:lnTo>
                          <a:lnTo>
                            <a:pt x="694" y="36"/>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48" name="Freeform 147"/>
                    <p:cNvSpPr>
                      <a:spLocks/>
                    </p:cNvSpPr>
                    <p:nvPr/>
                  </p:nvSpPr>
                  <p:spPr bwMode="auto">
                    <a:xfrm>
                      <a:off x="2021" y="2678"/>
                      <a:ext cx="692" cy="246"/>
                    </a:xfrm>
                    <a:custGeom>
                      <a:avLst/>
                      <a:gdLst>
                        <a:gd name="T0" fmla="*/ 0 w 692"/>
                        <a:gd name="T1" fmla="*/ 164 h 250"/>
                        <a:gd name="T2" fmla="*/ 88 w 692"/>
                        <a:gd name="T3" fmla="*/ 104 h 250"/>
                        <a:gd name="T4" fmla="*/ 130 w 692"/>
                        <a:gd name="T5" fmla="*/ 98 h 250"/>
                        <a:gd name="T6" fmla="*/ 152 w 692"/>
                        <a:gd name="T7" fmla="*/ 72 h 250"/>
                        <a:gd name="T8" fmla="*/ 166 w 692"/>
                        <a:gd name="T9" fmla="*/ 70 h 250"/>
                        <a:gd name="T10" fmla="*/ 204 w 692"/>
                        <a:gd name="T11" fmla="*/ 76 h 250"/>
                        <a:gd name="T12" fmla="*/ 240 w 692"/>
                        <a:gd name="T13" fmla="*/ 82 h 250"/>
                        <a:gd name="T14" fmla="*/ 256 w 692"/>
                        <a:gd name="T15" fmla="*/ 76 h 250"/>
                        <a:gd name="T16" fmla="*/ 280 w 692"/>
                        <a:gd name="T17" fmla="*/ 40 h 250"/>
                        <a:gd name="T18" fmla="*/ 300 w 692"/>
                        <a:gd name="T19" fmla="*/ 18 h 250"/>
                        <a:gd name="T20" fmla="*/ 336 w 692"/>
                        <a:gd name="T21" fmla="*/ 18 h 250"/>
                        <a:gd name="T22" fmla="*/ 352 w 692"/>
                        <a:gd name="T23" fmla="*/ 14 h 250"/>
                        <a:gd name="T24" fmla="*/ 388 w 692"/>
                        <a:gd name="T25" fmla="*/ 10 h 250"/>
                        <a:gd name="T26" fmla="*/ 412 w 692"/>
                        <a:gd name="T27" fmla="*/ 0 h 250"/>
                        <a:gd name="T28" fmla="*/ 466 w 692"/>
                        <a:gd name="T29" fmla="*/ 34 h 250"/>
                        <a:gd name="T30" fmla="*/ 498 w 692"/>
                        <a:gd name="T31" fmla="*/ 62 h 250"/>
                        <a:gd name="T32" fmla="*/ 536 w 692"/>
                        <a:gd name="T33" fmla="*/ 116 h 250"/>
                        <a:gd name="T34" fmla="*/ 570 w 692"/>
                        <a:gd name="T35" fmla="*/ 166 h 250"/>
                        <a:gd name="T36" fmla="*/ 630 w 692"/>
                        <a:gd name="T37" fmla="*/ 216 h 250"/>
                        <a:gd name="T38" fmla="*/ 692 w 692"/>
                        <a:gd name="T39" fmla="*/ 250 h 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92" h="250">
                          <a:moveTo>
                            <a:pt x="0" y="164"/>
                          </a:moveTo>
                          <a:lnTo>
                            <a:pt x="88" y="104"/>
                          </a:lnTo>
                          <a:lnTo>
                            <a:pt x="130" y="98"/>
                          </a:lnTo>
                          <a:lnTo>
                            <a:pt x="152" y="72"/>
                          </a:lnTo>
                          <a:lnTo>
                            <a:pt x="166" y="70"/>
                          </a:lnTo>
                          <a:lnTo>
                            <a:pt x="204" y="76"/>
                          </a:lnTo>
                          <a:lnTo>
                            <a:pt x="240" y="82"/>
                          </a:lnTo>
                          <a:lnTo>
                            <a:pt x="256" y="76"/>
                          </a:lnTo>
                          <a:lnTo>
                            <a:pt x="280" y="40"/>
                          </a:lnTo>
                          <a:lnTo>
                            <a:pt x="300" y="18"/>
                          </a:lnTo>
                          <a:lnTo>
                            <a:pt x="336" y="18"/>
                          </a:lnTo>
                          <a:lnTo>
                            <a:pt x="352" y="14"/>
                          </a:lnTo>
                          <a:lnTo>
                            <a:pt x="388" y="10"/>
                          </a:lnTo>
                          <a:lnTo>
                            <a:pt x="412" y="0"/>
                          </a:lnTo>
                          <a:lnTo>
                            <a:pt x="466" y="34"/>
                          </a:lnTo>
                          <a:lnTo>
                            <a:pt x="498" y="62"/>
                          </a:lnTo>
                          <a:lnTo>
                            <a:pt x="536" y="116"/>
                          </a:lnTo>
                          <a:lnTo>
                            <a:pt x="570" y="166"/>
                          </a:lnTo>
                          <a:lnTo>
                            <a:pt x="630" y="216"/>
                          </a:lnTo>
                          <a:lnTo>
                            <a:pt x="692" y="250"/>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49" name="Freeform 148"/>
                    <p:cNvSpPr>
                      <a:spLocks/>
                    </p:cNvSpPr>
                    <p:nvPr/>
                  </p:nvSpPr>
                  <p:spPr bwMode="auto">
                    <a:xfrm>
                      <a:off x="2021" y="2638"/>
                      <a:ext cx="694" cy="258"/>
                    </a:xfrm>
                    <a:custGeom>
                      <a:avLst/>
                      <a:gdLst>
                        <a:gd name="T0" fmla="*/ 0 w 694"/>
                        <a:gd name="T1" fmla="*/ 214 h 258"/>
                        <a:gd name="T2" fmla="*/ 38 w 694"/>
                        <a:gd name="T3" fmla="*/ 136 h 258"/>
                        <a:gd name="T4" fmla="*/ 92 w 694"/>
                        <a:gd name="T5" fmla="*/ 62 h 258"/>
                        <a:gd name="T6" fmla="*/ 156 w 694"/>
                        <a:gd name="T7" fmla="*/ 76 h 258"/>
                        <a:gd name="T8" fmla="*/ 204 w 694"/>
                        <a:gd name="T9" fmla="*/ 38 h 258"/>
                        <a:gd name="T10" fmla="*/ 246 w 694"/>
                        <a:gd name="T11" fmla="*/ 16 h 258"/>
                        <a:gd name="T12" fmla="*/ 264 w 694"/>
                        <a:gd name="T13" fmla="*/ 10 h 258"/>
                        <a:gd name="T14" fmla="*/ 298 w 694"/>
                        <a:gd name="T15" fmla="*/ 10 h 258"/>
                        <a:gd name="T16" fmla="*/ 340 w 694"/>
                        <a:gd name="T17" fmla="*/ 0 h 258"/>
                        <a:gd name="T18" fmla="*/ 370 w 694"/>
                        <a:gd name="T19" fmla="*/ 14 h 258"/>
                        <a:gd name="T20" fmla="*/ 402 w 694"/>
                        <a:gd name="T21" fmla="*/ 46 h 258"/>
                        <a:gd name="T22" fmla="*/ 442 w 694"/>
                        <a:gd name="T23" fmla="*/ 58 h 258"/>
                        <a:gd name="T24" fmla="*/ 486 w 694"/>
                        <a:gd name="T25" fmla="*/ 106 h 258"/>
                        <a:gd name="T26" fmla="*/ 516 w 694"/>
                        <a:gd name="T27" fmla="*/ 168 h 258"/>
                        <a:gd name="T28" fmla="*/ 560 w 694"/>
                        <a:gd name="T29" fmla="*/ 186 h 258"/>
                        <a:gd name="T30" fmla="*/ 586 w 694"/>
                        <a:gd name="T31" fmla="*/ 208 h 258"/>
                        <a:gd name="T32" fmla="*/ 636 w 694"/>
                        <a:gd name="T33" fmla="*/ 220 h 258"/>
                        <a:gd name="T34" fmla="*/ 694 w 694"/>
                        <a:gd name="T35" fmla="*/ 258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4" h="258">
                          <a:moveTo>
                            <a:pt x="0" y="214"/>
                          </a:moveTo>
                          <a:lnTo>
                            <a:pt x="38" y="136"/>
                          </a:lnTo>
                          <a:lnTo>
                            <a:pt x="92" y="62"/>
                          </a:lnTo>
                          <a:lnTo>
                            <a:pt x="156" y="76"/>
                          </a:lnTo>
                          <a:lnTo>
                            <a:pt x="204" y="38"/>
                          </a:lnTo>
                          <a:lnTo>
                            <a:pt x="246" y="16"/>
                          </a:lnTo>
                          <a:lnTo>
                            <a:pt x="264" y="10"/>
                          </a:lnTo>
                          <a:lnTo>
                            <a:pt x="298" y="10"/>
                          </a:lnTo>
                          <a:lnTo>
                            <a:pt x="340" y="0"/>
                          </a:lnTo>
                          <a:lnTo>
                            <a:pt x="370" y="14"/>
                          </a:lnTo>
                          <a:lnTo>
                            <a:pt x="402" y="46"/>
                          </a:lnTo>
                          <a:lnTo>
                            <a:pt x="442" y="58"/>
                          </a:lnTo>
                          <a:lnTo>
                            <a:pt x="486" y="106"/>
                          </a:lnTo>
                          <a:lnTo>
                            <a:pt x="516" y="168"/>
                          </a:lnTo>
                          <a:lnTo>
                            <a:pt x="560" y="186"/>
                          </a:lnTo>
                          <a:lnTo>
                            <a:pt x="586" y="208"/>
                          </a:lnTo>
                          <a:lnTo>
                            <a:pt x="636" y="220"/>
                          </a:lnTo>
                          <a:lnTo>
                            <a:pt x="694" y="258"/>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grpSp>
                  <p:nvGrpSpPr>
                    <p:cNvPr id="150" name="Group 149"/>
                    <p:cNvGrpSpPr>
                      <a:grpSpLocks/>
                    </p:cNvGrpSpPr>
                    <p:nvPr/>
                  </p:nvGrpSpPr>
                  <p:grpSpPr bwMode="auto">
                    <a:xfrm>
                      <a:off x="1856" y="2140"/>
                      <a:ext cx="955" cy="947"/>
                      <a:chOff x="209" y="982"/>
                      <a:chExt cx="955" cy="947"/>
                    </a:xfrm>
                  </p:grpSpPr>
                  <p:grpSp>
                    <p:nvGrpSpPr>
                      <p:cNvPr id="151" name="Group 150"/>
                      <p:cNvGrpSpPr>
                        <a:grpSpLocks/>
                      </p:cNvGrpSpPr>
                      <p:nvPr/>
                    </p:nvGrpSpPr>
                    <p:grpSpPr bwMode="auto">
                      <a:xfrm>
                        <a:off x="287" y="1764"/>
                        <a:ext cx="877" cy="165"/>
                        <a:chOff x="287" y="1764"/>
                        <a:chExt cx="877" cy="165"/>
                      </a:xfrm>
                    </p:grpSpPr>
                    <p:sp>
                      <p:nvSpPr>
                        <p:cNvPr id="171" name="Line 149"/>
                        <p:cNvSpPr>
                          <a:spLocks noChangeShapeType="1"/>
                        </p:cNvSpPr>
                        <p:nvPr/>
                      </p:nvSpPr>
                      <p:spPr bwMode="auto">
                        <a:xfrm rot="5400000">
                          <a:off x="706" y="1423"/>
                          <a:ext cx="0" cy="71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72" name="Line 150"/>
                        <p:cNvSpPr>
                          <a:spLocks noChangeShapeType="1"/>
                        </p:cNvSpPr>
                        <p:nvPr/>
                      </p:nvSpPr>
                      <p:spPr bwMode="auto">
                        <a:xfrm>
                          <a:off x="830" y="1764"/>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73" name="Line 151"/>
                        <p:cNvSpPr>
                          <a:spLocks noChangeShapeType="1"/>
                        </p:cNvSpPr>
                        <p:nvPr/>
                      </p:nvSpPr>
                      <p:spPr bwMode="auto">
                        <a:xfrm>
                          <a:off x="1059" y="1764"/>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74" name="Line 152"/>
                        <p:cNvSpPr>
                          <a:spLocks noChangeShapeType="1"/>
                        </p:cNvSpPr>
                        <p:nvPr/>
                      </p:nvSpPr>
                      <p:spPr bwMode="auto">
                        <a:xfrm>
                          <a:off x="600" y="1764"/>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75" name="Text Box 153"/>
                        <p:cNvSpPr txBox="1">
                          <a:spLocks noChangeArrowheads="1"/>
                        </p:cNvSpPr>
                        <p:nvPr/>
                      </p:nvSpPr>
                      <p:spPr bwMode="auto">
                        <a:xfrm>
                          <a:off x="287" y="1764"/>
                          <a:ext cx="161"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sp>
                      <p:nvSpPr>
                        <p:cNvPr id="176" name="Text Box 154"/>
                        <p:cNvSpPr txBox="1">
                          <a:spLocks noChangeArrowheads="1"/>
                        </p:cNvSpPr>
                        <p:nvPr/>
                      </p:nvSpPr>
                      <p:spPr bwMode="auto">
                        <a:xfrm>
                          <a:off x="717" y="1764"/>
                          <a:ext cx="218"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16</a:t>
                          </a:r>
                        </a:p>
                      </p:txBody>
                    </p:sp>
                    <p:sp>
                      <p:nvSpPr>
                        <p:cNvPr id="177" name="Text Box 155"/>
                        <p:cNvSpPr txBox="1">
                          <a:spLocks noChangeArrowheads="1"/>
                        </p:cNvSpPr>
                        <p:nvPr/>
                      </p:nvSpPr>
                      <p:spPr bwMode="auto">
                        <a:xfrm>
                          <a:off x="512" y="1764"/>
                          <a:ext cx="161"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8</a:t>
                          </a:r>
                        </a:p>
                      </p:txBody>
                    </p:sp>
                    <p:sp>
                      <p:nvSpPr>
                        <p:cNvPr id="178" name="Text Box 156"/>
                        <p:cNvSpPr txBox="1">
                          <a:spLocks noChangeArrowheads="1"/>
                        </p:cNvSpPr>
                        <p:nvPr/>
                      </p:nvSpPr>
                      <p:spPr bwMode="auto">
                        <a:xfrm>
                          <a:off x="947" y="1764"/>
                          <a:ext cx="217"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24</a:t>
                          </a:r>
                        </a:p>
                      </p:txBody>
                    </p:sp>
                  </p:grpSp>
                  <p:grpSp>
                    <p:nvGrpSpPr>
                      <p:cNvPr id="152" name="Group 151"/>
                      <p:cNvGrpSpPr>
                        <a:grpSpLocks/>
                      </p:cNvGrpSpPr>
                      <p:nvPr/>
                    </p:nvGrpSpPr>
                    <p:grpSpPr bwMode="auto">
                      <a:xfrm>
                        <a:off x="209" y="982"/>
                        <a:ext cx="174" cy="874"/>
                        <a:chOff x="209" y="982"/>
                        <a:chExt cx="174" cy="874"/>
                      </a:xfrm>
                    </p:grpSpPr>
                    <p:sp>
                      <p:nvSpPr>
                        <p:cNvPr id="153" name="Line 158"/>
                        <p:cNvSpPr>
                          <a:spLocks noChangeShapeType="1"/>
                        </p:cNvSpPr>
                        <p:nvPr/>
                      </p:nvSpPr>
                      <p:spPr bwMode="auto">
                        <a:xfrm>
                          <a:off x="383" y="1072"/>
                          <a:ext cx="0" cy="685"/>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54" name="Line 159"/>
                        <p:cNvSpPr>
                          <a:spLocks noChangeShapeType="1"/>
                        </p:cNvSpPr>
                        <p:nvPr/>
                      </p:nvSpPr>
                      <p:spPr bwMode="auto">
                        <a:xfrm>
                          <a:off x="383" y="1773"/>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55" name="Line 160"/>
                        <p:cNvSpPr>
                          <a:spLocks noChangeShapeType="1"/>
                        </p:cNvSpPr>
                        <p:nvPr/>
                      </p:nvSpPr>
                      <p:spPr bwMode="auto">
                        <a:xfrm>
                          <a:off x="344" y="1072"/>
                          <a:ext cx="24"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56" name="Line 161"/>
                        <p:cNvSpPr>
                          <a:spLocks noChangeShapeType="1"/>
                        </p:cNvSpPr>
                        <p:nvPr/>
                      </p:nvSpPr>
                      <p:spPr bwMode="auto">
                        <a:xfrm>
                          <a:off x="344" y="1171"/>
                          <a:ext cx="24"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57" name="Line 162"/>
                        <p:cNvSpPr>
                          <a:spLocks noChangeShapeType="1"/>
                        </p:cNvSpPr>
                        <p:nvPr/>
                      </p:nvSpPr>
                      <p:spPr bwMode="auto">
                        <a:xfrm>
                          <a:off x="335" y="1268"/>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58" name="Line 163"/>
                        <p:cNvSpPr>
                          <a:spLocks noChangeShapeType="1"/>
                        </p:cNvSpPr>
                        <p:nvPr/>
                      </p:nvSpPr>
                      <p:spPr bwMode="auto">
                        <a:xfrm>
                          <a:off x="344" y="1371"/>
                          <a:ext cx="24"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59" name="Line 164"/>
                        <p:cNvSpPr>
                          <a:spLocks noChangeShapeType="1"/>
                        </p:cNvSpPr>
                        <p:nvPr/>
                      </p:nvSpPr>
                      <p:spPr bwMode="auto">
                        <a:xfrm>
                          <a:off x="344" y="1473"/>
                          <a:ext cx="24"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60" name="Line 165"/>
                        <p:cNvSpPr>
                          <a:spLocks noChangeShapeType="1"/>
                        </p:cNvSpPr>
                        <p:nvPr/>
                      </p:nvSpPr>
                      <p:spPr bwMode="auto">
                        <a:xfrm>
                          <a:off x="335" y="15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61" name="Line 166"/>
                        <p:cNvSpPr>
                          <a:spLocks noChangeShapeType="1"/>
                        </p:cNvSpPr>
                        <p:nvPr/>
                      </p:nvSpPr>
                      <p:spPr bwMode="auto">
                        <a:xfrm>
                          <a:off x="345" y="1680"/>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62" name="Line 167"/>
                        <p:cNvSpPr>
                          <a:spLocks noChangeShapeType="1"/>
                        </p:cNvSpPr>
                        <p:nvPr/>
                      </p:nvSpPr>
                      <p:spPr bwMode="auto">
                        <a:xfrm>
                          <a:off x="344" y="1780"/>
                          <a:ext cx="24"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63" name="Text Box 168"/>
                        <p:cNvSpPr txBox="1">
                          <a:spLocks noChangeArrowheads="1"/>
                        </p:cNvSpPr>
                        <p:nvPr/>
                      </p:nvSpPr>
                      <p:spPr bwMode="auto">
                        <a:xfrm>
                          <a:off x="209" y="982"/>
                          <a:ext cx="161"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7</a:t>
                          </a:r>
                        </a:p>
                      </p:txBody>
                    </p:sp>
                    <p:sp>
                      <p:nvSpPr>
                        <p:cNvPr id="164" name="Text Box 169"/>
                        <p:cNvSpPr txBox="1">
                          <a:spLocks noChangeArrowheads="1"/>
                        </p:cNvSpPr>
                        <p:nvPr/>
                      </p:nvSpPr>
                      <p:spPr bwMode="auto">
                        <a:xfrm>
                          <a:off x="209" y="1081"/>
                          <a:ext cx="161"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6</a:t>
                          </a:r>
                        </a:p>
                      </p:txBody>
                    </p:sp>
                    <p:sp>
                      <p:nvSpPr>
                        <p:cNvPr id="165" name="Text Box 170"/>
                        <p:cNvSpPr txBox="1">
                          <a:spLocks noChangeArrowheads="1"/>
                        </p:cNvSpPr>
                        <p:nvPr/>
                      </p:nvSpPr>
                      <p:spPr bwMode="auto">
                        <a:xfrm>
                          <a:off x="209" y="1184"/>
                          <a:ext cx="161"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5</a:t>
                          </a:r>
                        </a:p>
                      </p:txBody>
                    </p:sp>
                    <p:sp>
                      <p:nvSpPr>
                        <p:cNvPr id="166" name="Text Box 171"/>
                        <p:cNvSpPr txBox="1">
                          <a:spLocks noChangeArrowheads="1"/>
                        </p:cNvSpPr>
                        <p:nvPr/>
                      </p:nvSpPr>
                      <p:spPr bwMode="auto">
                        <a:xfrm>
                          <a:off x="209" y="1285"/>
                          <a:ext cx="161"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4</a:t>
                          </a:r>
                        </a:p>
                      </p:txBody>
                    </p:sp>
                    <p:sp>
                      <p:nvSpPr>
                        <p:cNvPr id="167" name="Text Box 172"/>
                        <p:cNvSpPr txBox="1">
                          <a:spLocks noChangeArrowheads="1"/>
                        </p:cNvSpPr>
                        <p:nvPr/>
                      </p:nvSpPr>
                      <p:spPr bwMode="auto">
                        <a:xfrm>
                          <a:off x="209" y="1487"/>
                          <a:ext cx="161"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a:t>
                          </a:r>
                        </a:p>
                      </p:txBody>
                    </p:sp>
                    <p:sp>
                      <p:nvSpPr>
                        <p:cNvPr id="168" name="Text Box 173"/>
                        <p:cNvSpPr txBox="1">
                          <a:spLocks noChangeArrowheads="1"/>
                        </p:cNvSpPr>
                        <p:nvPr/>
                      </p:nvSpPr>
                      <p:spPr bwMode="auto">
                        <a:xfrm>
                          <a:off x="209" y="1386"/>
                          <a:ext cx="161"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3</a:t>
                          </a:r>
                        </a:p>
                      </p:txBody>
                    </p:sp>
                    <p:sp>
                      <p:nvSpPr>
                        <p:cNvPr id="169" name="Text Box 174"/>
                        <p:cNvSpPr txBox="1">
                          <a:spLocks noChangeArrowheads="1"/>
                        </p:cNvSpPr>
                        <p:nvPr/>
                      </p:nvSpPr>
                      <p:spPr bwMode="auto">
                        <a:xfrm>
                          <a:off x="209" y="1589"/>
                          <a:ext cx="161"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a:t>
                          </a:r>
                        </a:p>
                      </p:txBody>
                    </p:sp>
                    <p:sp>
                      <p:nvSpPr>
                        <p:cNvPr id="170" name="Text Box 175"/>
                        <p:cNvSpPr txBox="1">
                          <a:spLocks noChangeArrowheads="1"/>
                        </p:cNvSpPr>
                        <p:nvPr/>
                      </p:nvSpPr>
                      <p:spPr bwMode="auto">
                        <a:xfrm>
                          <a:off x="209" y="1691"/>
                          <a:ext cx="161"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grpSp>
                </p:grpSp>
              </p:grpSp>
              <p:grpSp>
                <p:nvGrpSpPr>
                  <p:cNvPr id="112" name="Group 111"/>
                  <p:cNvGrpSpPr>
                    <a:grpSpLocks/>
                  </p:cNvGrpSpPr>
                  <p:nvPr/>
                </p:nvGrpSpPr>
                <p:grpSpPr bwMode="auto">
                  <a:xfrm>
                    <a:off x="3422" y="1961"/>
                    <a:ext cx="1217" cy="1138"/>
                    <a:chOff x="2788" y="1949"/>
                    <a:chExt cx="960" cy="925"/>
                  </a:xfrm>
                </p:grpSpPr>
                <p:sp>
                  <p:nvSpPr>
                    <p:cNvPr id="113" name="Freeform 112"/>
                    <p:cNvSpPr>
                      <a:spLocks/>
                    </p:cNvSpPr>
                    <p:nvPr/>
                  </p:nvSpPr>
                  <p:spPr bwMode="auto">
                    <a:xfrm>
                      <a:off x="2945" y="2650"/>
                      <a:ext cx="690" cy="84"/>
                    </a:xfrm>
                    <a:custGeom>
                      <a:avLst/>
                      <a:gdLst>
                        <a:gd name="T0" fmla="*/ 0 w 696"/>
                        <a:gd name="T1" fmla="*/ 0 h 86"/>
                        <a:gd name="T2" fmla="*/ 20 w 696"/>
                        <a:gd name="T3" fmla="*/ 8 h 86"/>
                        <a:gd name="T4" fmla="*/ 88 w 696"/>
                        <a:gd name="T5" fmla="*/ 6 h 86"/>
                        <a:gd name="T6" fmla="*/ 138 w 696"/>
                        <a:gd name="T7" fmla="*/ 30 h 86"/>
                        <a:gd name="T8" fmla="*/ 178 w 696"/>
                        <a:gd name="T9" fmla="*/ 18 h 86"/>
                        <a:gd name="T10" fmla="*/ 196 w 696"/>
                        <a:gd name="T11" fmla="*/ 18 h 86"/>
                        <a:gd name="T12" fmla="*/ 234 w 696"/>
                        <a:gd name="T13" fmla="*/ 2 h 86"/>
                        <a:gd name="T14" fmla="*/ 294 w 696"/>
                        <a:gd name="T15" fmla="*/ 6 h 86"/>
                        <a:gd name="T16" fmla="*/ 364 w 696"/>
                        <a:gd name="T17" fmla="*/ 2 h 86"/>
                        <a:gd name="T18" fmla="*/ 416 w 696"/>
                        <a:gd name="T19" fmla="*/ 48 h 86"/>
                        <a:gd name="T20" fmla="*/ 470 w 696"/>
                        <a:gd name="T21" fmla="*/ 84 h 86"/>
                        <a:gd name="T22" fmla="*/ 534 w 696"/>
                        <a:gd name="T23" fmla="*/ 86 h 86"/>
                        <a:gd name="T24" fmla="*/ 580 w 696"/>
                        <a:gd name="T25" fmla="*/ 74 h 86"/>
                        <a:gd name="T26" fmla="*/ 632 w 696"/>
                        <a:gd name="T27" fmla="*/ 50 h 86"/>
                        <a:gd name="T28" fmla="*/ 696 w 696"/>
                        <a:gd name="T29" fmla="*/ 26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6" h="86">
                          <a:moveTo>
                            <a:pt x="0" y="0"/>
                          </a:moveTo>
                          <a:lnTo>
                            <a:pt x="20" y="8"/>
                          </a:lnTo>
                          <a:lnTo>
                            <a:pt x="88" y="6"/>
                          </a:lnTo>
                          <a:lnTo>
                            <a:pt x="138" y="30"/>
                          </a:lnTo>
                          <a:lnTo>
                            <a:pt x="178" y="18"/>
                          </a:lnTo>
                          <a:lnTo>
                            <a:pt x="196" y="18"/>
                          </a:lnTo>
                          <a:lnTo>
                            <a:pt x="234" y="2"/>
                          </a:lnTo>
                          <a:lnTo>
                            <a:pt x="294" y="6"/>
                          </a:lnTo>
                          <a:lnTo>
                            <a:pt x="364" y="2"/>
                          </a:lnTo>
                          <a:lnTo>
                            <a:pt x="416" y="48"/>
                          </a:lnTo>
                          <a:lnTo>
                            <a:pt x="470" y="84"/>
                          </a:lnTo>
                          <a:lnTo>
                            <a:pt x="534" y="86"/>
                          </a:lnTo>
                          <a:lnTo>
                            <a:pt x="580" y="74"/>
                          </a:lnTo>
                          <a:lnTo>
                            <a:pt x="632" y="50"/>
                          </a:lnTo>
                          <a:lnTo>
                            <a:pt x="696" y="26"/>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14" name="Freeform 113"/>
                    <p:cNvSpPr>
                      <a:spLocks/>
                    </p:cNvSpPr>
                    <p:nvPr/>
                  </p:nvSpPr>
                  <p:spPr bwMode="auto">
                    <a:xfrm>
                      <a:off x="2948" y="2594"/>
                      <a:ext cx="696" cy="112"/>
                    </a:xfrm>
                    <a:custGeom>
                      <a:avLst/>
                      <a:gdLst>
                        <a:gd name="T0" fmla="*/ 0 w 696"/>
                        <a:gd name="T1" fmla="*/ 90 h 112"/>
                        <a:gd name="T2" fmla="*/ 56 w 696"/>
                        <a:gd name="T3" fmla="*/ 30 h 112"/>
                        <a:gd name="T4" fmla="*/ 80 w 696"/>
                        <a:gd name="T5" fmla="*/ 12 h 112"/>
                        <a:gd name="T6" fmla="*/ 106 w 696"/>
                        <a:gd name="T7" fmla="*/ 12 h 112"/>
                        <a:gd name="T8" fmla="*/ 128 w 696"/>
                        <a:gd name="T9" fmla="*/ 36 h 112"/>
                        <a:gd name="T10" fmla="*/ 176 w 696"/>
                        <a:gd name="T11" fmla="*/ 0 h 112"/>
                        <a:gd name="T12" fmla="*/ 200 w 696"/>
                        <a:gd name="T13" fmla="*/ 12 h 112"/>
                        <a:gd name="T14" fmla="*/ 220 w 696"/>
                        <a:gd name="T15" fmla="*/ 22 h 112"/>
                        <a:gd name="T16" fmla="*/ 252 w 696"/>
                        <a:gd name="T17" fmla="*/ 36 h 112"/>
                        <a:gd name="T18" fmla="*/ 270 w 696"/>
                        <a:gd name="T19" fmla="*/ 46 h 112"/>
                        <a:gd name="T20" fmla="*/ 320 w 696"/>
                        <a:gd name="T21" fmla="*/ 16 h 112"/>
                        <a:gd name="T22" fmla="*/ 340 w 696"/>
                        <a:gd name="T23" fmla="*/ 8 h 112"/>
                        <a:gd name="T24" fmla="*/ 378 w 696"/>
                        <a:gd name="T25" fmla="*/ 26 h 112"/>
                        <a:gd name="T26" fmla="*/ 412 w 696"/>
                        <a:gd name="T27" fmla="*/ 70 h 112"/>
                        <a:gd name="T28" fmla="*/ 436 w 696"/>
                        <a:gd name="T29" fmla="*/ 90 h 112"/>
                        <a:gd name="T30" fmla="*/ 498 w 696"/>
                        <a:gd name="T31" fmla="*/ 112 h 112"/>
                        <a:gd name="T32" fmla="*/ 520 w 696"/>
                        <a:gd name="T33" fmla="*/ 112 h 112"/>
                        <a:gd name="T34" fmla="*/ 558 w 696"/>
                        <a:gd name="T35" fmla="*/ 94 h 112"/>
                        <a:gd name="T36" fmla="*/ 592 w 696"/>
                        <a:gd name="T37" fmla="*/ 60 h 112"/>
                        <a:gd name="T38" fmla="*/ 606 w 696"/>
                        <a:gd name="T39" fmla="*/ 50 h 112"/>
                        <a:gd name="T40" fmla="*/ 658 w 696"/>
                        <a:gd name="T41" fmla="*/ 32 h 112"/>
                        <a:gd name="T42" fmla="*/ 696 w 696"/>
                        <a:gd name="T43" fmla="*/ 28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6" h="112">
                          <a:moveTo>
                            <a:pt x="0" y="90"/>
                          </a:moveTo>
                          <a:lnTo>
                            <a:pt x="56" y="30"/>
                          </a:lnTo>
                          <a:lnTo>
                            <a:pt x="80" y="12"/>
                          </a:lnTo>
                          <a:lnTo>
                            <a:pt x="106" y="12"/>
                          </a:lnTo>
                          <a:lnTo>
                            <a:pt x="128" y="36"/>
                          </a:lnTo>
                          <a:lnTo>
                            <a:pt x="176" y="0"/>
                          </a:lnTo>
                          <a:lnTo>
                            <a:pt x="200" y="12"/>
                          </a:lnTo>
                          <a:lnTo>
                            <a:pt x="220" y="22"/>
                          </a:lnTo>
                          <a:lnTo>
                            <a:pt x="252" y="36"/>
                          </a:lnTo>
                          <a:lnTo>
                            <a:pt x="270" y="46"/>
                          </a:lnTo>
                          <a:lnTo>
                            <a:pt x="320" y="16"/>
                          </a:lnTo>
                          <a:lnTo>
                            <a:pt x="340" y="8"/>
                          </a:lnTo>
                          <a:lnTo>
                            <a:pt x="378" y="26"/>
                          </a:lnTo>
                          <a:lnTo>
                            <a:pt x="412" y="70"/>
                          </a:lnTo>
                          <a:lnTo>
                            <a:pt x="436" y="90"/>
                          </a:lnTo>
                          <a:lnTo>
                            <a:pt x="498" y="112"/>
                          </a:lnTo>
                          <a:lnTo>
                            <a:pt x="520" y="112"/>
                          </a:lnTo>
                          <a:lnTo>
                            <a:pt x="558" y="94"/>
                          </a:lnTo>
                          <a:lnTo>
                            <a:pt x="592" y="60"/>
                          </a:lnTo>
                          <a:lnTo>
                            <a:pt x="606" y="50"/>
                          </a:lnTo>
                          <a:lnTo>
                            <a:pt x="658" y="32"/>
                          </a:lnTo>
                          <a:lnTo>
                            <a:pt x="696" y="28"/>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15" name="Freeform 114"/>
                    <p:cNvSpPr>
                      <a:spLocks/>
                    </p:cNvSpPr>
                    <p:nvPr/>
                  </p:nvSpPr>
                  <p:spPr bwMode="auto">
                    <a:xfrm>
                      <a:off x="2946" y="2575"/>
                      <a:ext cx="690" cy="156"/>
                    </a:xfrm>
                    <a:custGeom>
                      <a:avLst/>
                      <a:gdLst>
                        <a:gd name="T0" fmla="*/ 0 w 690"/>
                        <a:gd name="T1" fmla="*/ 54 h 156"/>
                        <a:gd name="T2" fmla="*/ 88 w 690"/>
                        <a:gd name="T3" fmla="*/ 66 h 156"/>
                        <a:gd name="T4" fmla="*/ 134 w 690"/>
                        <a:gd name="T5" fmla="*/ 44 h 156"/>
                        <a:gd name="T6" fmla="*/ 180 w 690"/>
                        <a:gd name="T7" fmla="*/ 10 h 156"/>
                        <a:gd name="T8" fmla="*/ 196 w 690"/>
                        <a:gd name="T9" fmla="*/ 0 h 156"/>
                        <a:gd name="T10" fmla="*/ 232 w 690"/>
                        <a:gd name="T11" fmla="*/ 6 h 156"/>
                        <a:gd name="T12" fmla="*/ 282 w 690"/>
                        <a:gd name="T13" fmla="*/ 44 h 156"/>
                        <a:gd name="T14" fmla="*/ 316 w 690"/>
                        <a:gd name="T15" fmla="*/ 46 h 156"/>
                        <a:gd name="T16" fmla="*/ 420 w 690"/>
                        <a:gd name="T17" fmla="*/ 76 h 156"/>
                        <a:gd name="T18" fmla="*/ 472 w 690"/>
                        <a:gd name="T19" fmla="*/ 94 h 156"/>
                        <a:gd name="T20" fmla="*/ 542 w 690"/>
                        <a:gd name="T21" fmla="*/ 134 h 156"/>
                        <a:gd name="T22" fmla="*/ 574 w 690"/>
                        <a:gd name="T23" fmla="*/ 110 h 156"/>
                        <a:gd name="T24" fmla="*/ 610 w 690"/>
                        <a:gd name="T25" fmla="*/ 94 h 156"/>
                        <a:gd name="T26" fmla="*/ 660 w 690"/>
                        <a:gd name="T27" fmla="*/ 122 h 156"/>
                        <a:gd name="T28" fmla="*/ 690 w 690"/>
                        <a:gd name="T29" fmla="*/ 15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0" h="156">
                          <a:moveTo>
                            <a:pt x="0" y="54"/>
                          </a:moveTo>
                          <a:lnTo>
                            <a:pt x="88" y="66"/>
                          </a:lnTo>
                          <a:lnTo>
                            <a:pt x="134" y="44"/>
                          </a:lnTo>
                          <a:lnTo>
                            <a:pt x="180" y="10"/>
                          </a:lnTo>
                          <a:lnTo>
                            <a:pt x="196" y="0"/>
                          </a:lnTo>
                          <a:lnTo>
                            <a:pt x="232" y="6"/>
                          </a:lnTo>
                          <a:lnTo>
                            <a:pt x="282" y="44"/>
                          </a:lnTo>
                          <a:lnTo>
                            <a:pt x="316" y="46"/>
                          </a:lnTo>
                          <a:lnTo>
                            <a:pt x="420" y="76"/>
                          </a:lnTo>
                          <a:lnTo>
                            <a:pt x="472" y="94"/>
                          </a:lnTo>
                          <a:lnTo>
                            <a:pt x="542" y="134"/>
                          </a:lnTo>
                          <a:lnTo>
                            <a:pt x="574" y="110"/>
                          </a:lnTo>
                          <a:lnTo>
                            <a:pt x="610" y="94"/>
                          </a:lnTo>
                          <a:lnTo>
                            <a:pt x="660" y="122"/>
                          </a:lnTo>
                          <a:lnTo>
                            <a:pt x="690" y="156"/>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16" name="Freeform 115"/>
                    <p:cNvSpPr>
                      <a:spLocks/>
                    </p:cNvSpPr>
                    <p:nvPr/>
                  </p:nvSpPr>
                  <p:spPr bwMode="auto">
                    <a:xfrm>
                      <a:off x="2945" y="2427"/>
                      <a:ext cx="690" cy="306"/>
                    </a:xfrm>
                    <a:custGeom>
                      <a:avLst/>
                      <a:gdLst>
                        <a:gd name="T0" fmla="*/ 0 w 694"/>
                        <a:gd name="T1" fmla="*/ 182 h 308"/>
                        <a:gd name="T2" fmla="*/ 66 w 694"/>
                        <a:gd name="T3" fmla="*/ 138 h 308"/>
                        <a:gd name="T4" fmla="*/ 100 w 694"/>
                        <a:gd name="T5" fmla="*/ 108 h 308"/>
                        <a:gd name="T6" fmla="*/ 136 w 694"/>
                        <a:gd name="T7" fmla="*/ 94 h 308"/>
                        <a:gd name="T8" fmla="*/ 178 w 694"/>
                        <a:gd name="T9" fmla="*/ 22 h 308"/>
                        <a:gd name="T10" fmla="*/ 218 w 694"/>
                        <a:gd name="T11" fmla="*/ 22 h 308"/>
                        <a:gd name="T12" fmla="*/ 238 w 694"/>
                        <a:gd name="T13" fmla="*/ 0 h 308"/>
                        <a:gd name="T14" fmla="*/ 264 w 694"/>
                        <a:gd name="T15" fmla="*/ 12 h 308"/>
                        <a:gd name="T16" fmla="*/ 294 w 694"/>
                        <a:gd name="T17" fmla="*/ 28 h 308"/>
                        <a:gd name="T18" fmla="*/ 326 w 694"/>
                        <a:gd name="T19" fmla="*/ 34 h 308"/>
                        <a:gd name="T20" fmla="*/ 386 w 694"/>
                        <a:gd name="T21" fmla="*/ 86 h 308"/>
                        <a:gd name="T22" fmla="*/ 422 w 694"/>
                        <a:gd name="T23" fmla="*/ 112 h 308"/>
                        <a:gd name="T24" fmla="*/ 456 w 694"/>
                        <a:gd name="T25" fmla="*/ 170 h 308"/>
                        <a:gd name="T26" fmla="*/ 522 w 694"/>
                        <a:gd name="T27" fmla="*/ 216 h 308"/>
                        <a:gd name="T28" fmla="*/ 578 w 694"/>
                        <a:gd name="T29" fmla="*/ 274 h 308"/>
                        <a:gd name="T30" fmla="*/ 606 w 694"/>
                        <a:gd name="T31" fmla="*/ 290 h 308"/>
                        <a:gd name="T32" fmla="*/ 694 w 694"/>
                        <a:gd name="T33" fmla="*/ 308 h 3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4" h="308">
                          <a:moveTo>
                            <a:pt x="0" y="182"/>
                          </a:moveTo>
                          <a:lnTo>
                            <a:pt x="66" y="138"/>
                          </a:lnTo>
                          <a:lnTo>
                            <a:pt x="100" y="108"/>
                          </a:lnTo>
                          <a:lnTo>
                            <a:pt x="136" y="94"/>
                          </a:lnTo>
                          <a:lnTo>
                            <a:pt x="178" y="22"/>
                          </a:lnTo>
                          <a:lnTo>
                            <a:pt x="218" y="22"/>
                          </a:lnTo>
                          <a:lnTo>
                            <a:pt x="238" y="0"/>
                          </a:lnTo>
                          <a:lnTo>
                            <a:pt x="264" y="12"/>
                          </a:lnTo>
                          <a:lnTo>
                            <a:pt x="294" y="28"/>
                          </a:lnTo>
                          <a:lnTo>
                            <a:pt x="326" y="34"/>
                          </a:lnTo>
                          <a:lnTo>
                            <a:pt x="386" y="86"/>
                          </a:lnTo>
                          <a:lnTo>
                            <a:pt x="422" y="112"/>
                          </a:lnTo>
                          <a:lnTo>
                            <a:pt x="456" y="170"/>
                          </a:lnTo>
                          <a:lnTo>
                            <a:pt x="522" y="216"/>
                          </a:lnTo>
                          <a:lnTo>
                            <a:pt x="578" y="274"/>
                          </a:lnTo>
                          <a:lnTo>
                            <a:pt x="606" y="290"/>
                          </a:lnTo>
                          <a:lnTo>
                            <a:pt x="694" y="308"/>
                          </a:lnTo>
                        </a:path>
                      </a:pathLst>
                    </a:custGeom>
                    <a:noFill/>
                    <a:ln w="19050" cap="flat" cmpd="sng">
                      <a:solidFill>
                        <a:srgbClr val="A76FD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grpSp>
                  <p:nvGrpSpPr>
                    <p:cNvPr id="117" name="Group 116"/>
                    <p:cNvGrpSpPr>
                      <a:grpSpLocks/>
                    </p:cNvGrpSpPr>
                    <p:nvPr/>
                  </p:nvGrpSpPr>
                  <p:grpSpPr bwMode="auto">
                    <a:xfrm>
                      <a:off x="2788" y="1949"/>
                      <a:ext cx="960" cy="925"/>
                      <a:chOff x="208" y="981"/>
                      <a:chExt cx="960" cy="925"/>
                    </a:xfrm>
                  </p:grpSpPr>
                  <p:grpSp>
                    <p:nvGrpSpPr>
                      <p:cNvPr id="118" name="Group 117"/>
                      <p:cNvGrpSpPr>
                        <a:grpSpLocks/>
                      </p:cNvGrpSpPr>
                      <p:nvPr/>
                    </p:nvGrpSpPr>
                    <p:grpSpPr bwMode="auto">
                      <a:xfrm>
                        <a:off x="284" y="1740"/>
                        <a:ext cx="884" cy="166"/>
                        <a:chOff x="284" y="1740"/>
                        <a:chExt cx="884" cy="166"/>
                      </a:xfrm>
                    </p:grpSpPr>
                    <p:sp>
                      <p:nvSpPr>
                        <p:cNvPr id="138" name="Line 183"/>
                        <p:cNvSpPr>
                          <a:spLocks noChangeShapeType="1"/>
                        </p:cNvSpPr>
                        <p:nvPr/>
                      </p:nvSpPr>
                      <p:spPr bwMode="auto">
                        <a:xfrm rot="5400000">
                          <a:off x="701" y="1423"/>
                          <a:ext cx="0" cy="71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39" name="Line 184"/>
                        <p:cNvSpPr>
                          <a:spLocks noChangeShapeType="1"/>
                        </p:cNvSpPr>
                        <p:nvPr/>
                      </p:nvSpPr>
                      <p:spPr bwMode="auto">
                        <a:xfrm>
                          <a:off x="829" y="1747"/>
                          <a:ext cx="0" cy="28"/>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40" name="Line 185"/>
                        <p:cNvSpPr>
                          <a:spLocks noChangeShapeType="1"/>
                        </p:cNvSpPr>
                        <p:nvPr/>
                      </p:nvSpPr>
                      <p:spPr bwMode="auto">
                        <a:xfrm>
                          <a:off x="1059" y="1747"/>
                          <a:ext cx="0" cy="28"/>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41" name="Line 186"/>
                        <p:cNvSpPr>
                          <a:spLocks noChangeShapeType="1"/>
                        </p:cNvSpPr>
                        <p:nvPr/>
                      </p:nvSpPr>
                      <p:spPr bwMode="auto">
                        <a:xfrm>
                          <a:off x="600" y="1747"/>
                          <a:ext cx="0" cy="28"/>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42" name="Text Box 187"/>
                        <p:cNvSpPr txBox="1">
                          <a:spLocks noChangeArrowheads="1"/>
                        </p:cNvSpPr>
                        <p:nvPr/>
                      </p:nvSpPr>
                      <p:spPr bwMode="auto">
                        <a:xfrm>
                          <a:off x="284" y="1740"/>
                          <a:ext cx="165"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sp>
                      <p:nvSpPr>
                        <p:cNvPr id="143" name="Text Box 188"/>
                        <p:cNvSpPr txBox="1">
                          <a:spLocks noChangeArrowheads="1"/>
                        </p:cNvSpPr>
                        <p:nvPr/>
                      </p:nvSpPr>
                      <p:spPr bwMode="auto">
                        <a:xfrm>
                          <a:off x="717" y="1740"/>
                          <a:ext cx="22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16</a:t>
                          </a:r>
                        </a:p>
                      </p:txBody>
                    </p:sp>
                    <p:sp>
                      <p:nvSpPr>
                        <p:cNvPr id="144" name="Text Box 189"/>
                        <p:cNvSpPr txBox="1">
                          <a:spLocks noChangeArrowheads="1"/>
                        </p:cNvSpPr>
                        <p:nvPr/>
                      </p:nvSpPr>
                      <p:spPr bwMode="auto">
                        <a:xfrm>
                          <a:off x="512" y="1740"/>
                          <a:ext cx="168"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8</a:t>
                          </a:r>
                        </a:p>
                      </p:txBody>
                    </p:sp>
                    <p:sp>
                      <p:nvSpPr>
                        <p:cNvPr id="145" name="Text Box 190"/>
                        <p:cNvSpPr txBox="1">
                          <a:spLocks noChangeArrowheads="1"/>
                        </p:cNvSpPr>
                        <p:nvPr/>
                      </p:nvSpPr>
                      <p:spPr bwMode="auto">
                        <a:xfrm>
                          <a:off x="946" y="1740"/>
                          <a:ext cx="22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24</a:t>
                          </a:r>
                        </a:p>
                      </p:txBody>
                    </p:sp>
                  </p:grpSp>
                  <p:grpSp>
                    <p:nvGrpSpPr>
                      <p:cNvPr id="119" name="Group 118"/>
                      <p:cNvGrpSpPr>
                        <a:grpSpLocks/>
                      </p:cNvGrpSpPr>
                      <p:nvPr/>
                    </p:nvGrpSpPr>
                    <p:grpSpPr bwMode="auto">
                      <a:xfrm>
                        <a:off x="208" y="981"/>
                        <a:ext cx="165" cy="867"/>
                        <a:chOff x="208" y="981"/>
                        <a:chExt cx="165" cy="867"/>
                      </a:xfrm>
                    </p:grpSpPr>
                    <p:sp>
                      <p:nvSpPr>
                        <p:cNvPr id="120" name="Line 192"/>
                        <p:cNvSpPr>
                          <a:spLocks noChangeShapeType="1"/>
                        </p:cNvSpPr>
                        <p:nvPr/>
                      </p:nvSpPr>
                      <p:spPr bwMode="auto">
                        <a:xfrm>
                          <a:off x="369" y="1069"/>
                          <a:ext cx="0" cy="68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21" name="Line 193"/>
                        <p:cNvSpPr>
                          <a:spLocks noChangeShapeType="1"/>
                        </p:cNvSpPr>
                        <p:nvPr/>
                      </p:nvSpPr>
                      <p:spPr bwMode="auto">
                        <a:xfrm>
                          <a:off x="369" y="1756"/>
                          <a:ext cx="0" cy="28"/>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22" name="Line 194"/>
                        <p:cNvSpPr>
                          <a:spLocks noChangeShapeType="1"/>
                        </p:cNvSpPr>
                        <p:nvPr/>
                      </p:nvSpPr>
                      <p:spPr bwMode="auto">
                        <a:xfrm>
                          <a:off x="336" y="1069"/>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23" name="Line 195"/>
                        <p:cNvSpPr>
                          <a:spLocks noChangeShapeType="1"/>
                        </p:cNvSpPr>
                        <p:nvPr/>
                      </p:nvSpPr>
                      <p:spPr bwMode="auto">
                        <a:xfrm>
                          <a:off x="337" y="117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24" name="Line 196"/>
                        <p:cNvSpPr>
                          <a:spLocks noChangeShapeType="1"/>
                        </p:cNvSpPr>
                        <p:nvPr/>
                      </p:nvSpPr>
                      <p:spPr bwMode="auto">
                        <a:xfrm>
                          <a:off x="335" y="1268"/>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25" name="Line 197"/>
                        <p:cNvSpPr>
                          <a:spLocks noChangeShapeType="1"/>
                        </p:cNvSpPr>
                        <p:nvPr/>
                      </p:nvSpPr>
                      <p:spPr bwMode="auto">
                        <a:xfrm>
                          <a:off x="336" y="1366"/>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26" name="Line 198"/>
                        <p:cNvSpPr>
                          <a:spLocks noChangeShapeType="1"/>
                        </p:cNvSpPr>
                        <p:nvPr/>
                      </p:nvSpPr>
                      <p:spPr bwMode="auto">
                        <a:xfrm>
                          <a:off x="337" y="14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27" name="Line 199"/>
                        <p:cNvSpPr>
                          <a:spLocks noChangeShapeType="1"/>
                        </p:cNvSpPr>
                        <p:nvPr/>
                      </p:nvSpPr>
                      <p:spPr bwMode="auto">
                        <a:xfrm>
                          <a:off x="335" y="1570"/>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28" name="Line 200"/>
                        <p:cNvSpPr>
                          <a:spLocks noChangeShapeType="1"/>
                        </p:cNvSpPr>
                        <p:nvPr/>
                      </p:nvSpPr>
                      <p:spPr bwMode="auto">
                        <a:xfrm>
                          <a:off x="339" y="1680"/>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29" name="Line 201"/>
                        <p:cNvSpPr>
                          <a:spLocks noChangeShapeType="1"/>
                        </p:cNvSpPr>
                        <p:nvPr/>
                      </p:nvSpPr>
                      <p:spPr bwMode="auto">
                        <a:xfrm>
                          <a:off x="337" y="17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30" name="Text Box 202"/>
                        <p:cNvSpPr txBox="1">
                          <a:spLocks noChangeArrowheads="1"/>
                        </p:cNvSpPr>
                        <p:nvPr/>
                      </p:nvSpPr>
                      <p:spPr bwMode="auto">
                        <a:xfrm>
                          <a:off x="208" y="981"/>
                          <a:ext cx="165"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7</a:t>
                          </a:r>
                        </a:p>
                      </p:txBody>
                    </p:sp>
                    <p:sp>
                      <p:nvSpPr>
                        <p:cNvPr id="131" name="Text Box 203"/>
                        <p:cNvSpPr txBox="1">
                          <a:spLocks noChangeArrowheads="1"/>
                        </p:cNvSpPr>
                        <p:nvPr/>
                      </p:nvSpPr>
                      <p:spPr bwMode="auto">
                        <a:xfrm>
                          <a:off x="208" y="1083"/>
                          <a:ext cx="165"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6</a:t>
                          </a:r>
                        </a:p>
                      </p:txBody>
                    </p:sp>
                    <p:sp>
                      <p:nvSpPr>
                        <p:cNvPr id="132" name="Text Box 204"/>
                        <p:cNvSpPr txBox="1">
                          <a:spLocks noChangeArrowheads="1"/>
                        </p:cNvSpPr>
                        <p:nvPr/>
                      </p:nvSpPr>
                      <p:spPr bwMode="auto">
                        <a:xfrm>
                          <a:off x="208" y="1184"/>
                          <a:ext cx="165"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5</a:t>
                          </a:r>
                        </a:p>
                      </p:txBody>
                    </p:sp>
                    <p:sp>
                      <p:nvSpPr>
                        <p:cNvPr id="133" name="Text Box 205"/>
                        <p:cNvSpPr txBox="1">
                          <a:spLocks noChangeArrowheads="1"/>
                        </p:cNvSpPr>
                        <p:nvPr/>
                      </p:nvSpPr>
                      <p:spPr bwMode="auto">
                        <a:xfrm>
                          <a:off x="208" y="1285"/>
                          <a:ext cx="165"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4</a:t>
                          </a:r>
                        </a:p>
                      </p:txBody>
                    </p:sp>
                    <p:sp>
                      <p:nvSpPr>
                        <p:cNvPr id="134" name="Text Box 206"/>
                        <p:cNvSpPr txBox="1">
                          <a:spLocks noChangeArrowheads="1"/>
                        </p:cNvSpPr>
                        <p:nvPr/>
                      </p:nvSpPr>
                      <p:spPr bwMode="auto">
                        <a:xfrm>
                          <a:off x="208" y="1477"/>
                          <a:ext cx="165"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a:t>
                          </a:r>
                        </a:p>
                      </p:txBody>
                    </p:sp>
                    <p:sp>
                      <p:nvSpPr>
                        <p:cNvPr id="135" name="Text Box 207"/>
                        <p:cNvSpPr txBox="1">
                          <a:spLocks noChangeArrowheads="1"/>
                        </p:cNvSpPr>
                        <p:nvPr/>
                      </p:nvSpPr>
                      <p:spPr bwMode="auto">
                        <a:xfrm>
                          <a:off x="208" y="1385"/>
                          <a:ext cx="165"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3</a:t>
                          </a:r>
                        </a:p>
                      </p:txBody>
                    </p:sp>
                    <p:sp>
                      <p:nvSpPr>
                        <p:cNvPr id="136" name="Text Box 208"/>
                        <p:cNvSpPr txBox="1">
                          <a:spLocks noChangeArrowheads="1"/>
                        </p:cNvSpPr>
                        <p:nvPr/>
                      </p:nvSpPr>
                      <p:spPr bwMode="auto">
                        <a:xfrm>
                          <a:off x="208" y="1587"/>
                          <a:ext cx="165"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dirty="0" smtClean="0">
                              <a:latin typeface="+mn-lt"/>
                            </a:rPr>
                            <a:t>1</a:t>
                          </a:r>
                        </a:p>
                      </p:txBody>
                    </p:sp>
                    <p:sp>
                      <p:nvSpPr>
                        <p:cNvPr id="137" name="Text Box 209"/>
                        <p:cNvSpPr txBox="1">
                          <a:spLocks noChangeArrowheads="1"/>
                        </p:cNvSpPr>
                        <p:nvPr/>
                      </p:nvSpPr>
                      <p:spPr bwMode="auto">
                        <a:xfrm>
                          <a:off x="208" y="1682"/>
                          <a:ext cx="165"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grpSp>
                </p:grpSp>
              </p:grpSp>
            </p:grpSp>
          </p:grpSp>
          <p:grpSp>
            <p:nvGrpSpPr>
              <p:cNvPr id="10" name="Group 9"/>
              <p:cNvGrpSpPr>
                <a:grpSpLocks/>
              </p:cNvGrpSpPr>
              <p:nvPr/>
            </p:nvGrpSpPr>
            <p:grpSpPr bwMode="auto">
              <a:xfrm>
                <a:off x="553" y="2960"/>
                <a:ext cx="1216" cy="1174"/>
                <a:chOff x="582" y="3217"/>
                <a:chExt cx="974" cy="957"/>
              </a:xfrm>
            </p:grpSpPr>
            <p:grpSp>
              <p:nvGrpSpPr>
                <p:cNvPr id="77" name="Group 76"/>
                <p:cNvGrpSpPr>
                  <a:grpSpLocks/>
                </p:cNvGrpSpPr>
                <p:nvPr/>
              </p:nvGrpSpPr>
              <p:grpSpPr bwMode="auto">
                <a:xfrm>
                  <a:off x="658" y="4006"/>
                  <a:ext cx="898" cy="168"/>
                  <a:chOff x="284" y="1762"/>
                  <a:chExt cx="898" cy="168"/>
                </a:xfrm>
              </p:grpSpPr>
              <p:sp>
                <p:nvSpPr>
                  <p:cNvPr id="101" name="Line 219"/>
                  <p:cNvSpPr>
                    <a:spLocks noChangeShapeType="1"/>
                  </p:cNvSpPr>
                  <p:nvPr/>
                </p:nvSpPr>
                <p:spPr bwMode="auto">
                  <a:xfrm rot="5400000">
                    <a:off x="706" y="1422"/>
                    <a:ext cx="0" cy="72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02" name="Line 220"/>
                  <p:cNvSpPr>
                    <a:spLocks noChangeShapeType="1"/>
                  </p:cNvSpPr>
                  <p:nvPr/>
                </p:nvSpPr>
                <p:spPr bwMode="auto">
                  <a:xfrm>
                    <a:off x="831" y="1762"/>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03" name="Line 221"/>
                  <p:cNvSpPr>
                    <a:spLocks noChangeShapeType="1"/>
                  </p:cNvSpPr>
                  <p:nvPr/>
                </p:nvSpPr>
                <p:spPr bwMode="auto">
                  <a:xfrm>
                    <a:off x="1068" y="1762"/>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04" name="Line 222"/>
                  <p:cNvSpPr>
                    <a:spLocks noChangeShapeType="1"/>
                  </p:cNvSpPr>
                  <p:nvPr/>
                </p:nvSpPr>
                <p:spPr bwMode="auto">
                  <a:xfrm>
                    <a:off x="600" y="1762"/>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05" name="Text Box 223"/>
                  <p:cNvSpPr txBox="1">
                    <a:spLocks noChangeArrowheads="1"/>
                  </p:cNvSpPr>
                  <p:nvPr/>
                </p:nvSpPr>
                <p:spPr bwMode="auto">
                  <a:xfrm>
                    <a:off x="284" y="1762"/>
                    <a:ext cx="167"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sp>
                <p:nvSpPr>
                  <p:cNvPr id="106" name="Text Box 224"/>
                  <p:cNvSpPr txBox="1">
                    <a:spLocks noChangeArrowheads="1"/>
                  </p:cNvSpPr>
                  <p:nvPr/>
                </p:nvSpPr>
                <p:spPr bwMode="auto">
                  <a:xfrm>
                    <a:off x="720" y="1762"/>
                    <a:ext cx="225"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16</a:t>
                    </a:r>
                  </a:p>
                </p:txBody>
              </p:sp>
              <p:sp>
                <p:nvSpPr>
                  <p:cNvPr id="107" name="Text Box 225"/>
                  <p:cNvSpPr txBox="1">
                    <a:spLocks noChangeArrowheads="1"/>
                  </p:cNvSpPr>
                  <p:nvPr/>
                </p:nvSpPr>
                <p:spPr bwMode="auto">
                  <a:xfrm>
                    <a:off x="514" y="1762"/>
                    <a:ext cx="166"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8</a:t>
                    </a:r>
                  </a:p>
                </p:txBody>
              </p:sp>
              <p:sp>
                <p:nvSpPr>
                  <p:cNvPr id="108" name="Text Box 226"/>
                  <p:cNvSpPr txBox="1">
                    <a:spLocks noChangeArrowheads="1"/>
                  </p:cNvSpPr>
                  <p:nvPr/>
                </p:nvSpPr>
                <p:spPr bwMode="auto">
                  <a:xfrm>
                    <a:off x="957" y="1762"/>
                    <a:ext cx="225"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24</a:t>
                    </a:r>
                  </a:p>
                </p:txBody>
              </p:sp>
            </p:grpSp>
            <p:grpSp>
              <p:nvGrpSpPr>
                <p:cNvPr id="78" name="Group 77"/>
                <p:cNvGrpSpPr>
                  <a:grpSpLocks/>
                </p:cNvGrpSpPr>
                <p:nvPr/>
              </p:nvGrpSpPr>
              <p:grpSpPr bwMode="auto">
                <a:xfrm>
                  <a:off x="582" y="3217"/>
                  <a:ext cx="167" cy="876"/>
                  <a:chOff x="208" y="981"/>
                  <a:chExt cx="167" cy="879"/>
                </a:xfrm>
              </p:grpSpPr>
              <p:sp>
                <p:nvSpPr>
                  <p:cNvPr id="83" name="Line 228"/>
                  <p:cNvSpPr>
                    <a:spLocks noChangeShapeType="1"/>
                  </p:cNvSpPr>
                  <p:nvPr/>
                </p:nvSpPr>
                <p:spPr bwMode="auto">
                  <a:xfrm>
                    <a:off x="372" y="1073"/>
                    <a:ext cx="0" cy="71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84" name="Line 229"/>
                  <p:cNvSpPr>
                    <a:spLocks noChangeShapeType="1"/>
                  </p:cNvSpPr>
                  <p:nvPr/>
                </p:nvSpPr>
                <p:spPr bwMode="auto">
                  <a:xfrm>
                    <a:off x="372" y="1773"/>
                    <a:ext cx="0" cy="3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85" name="Line 230"/>
                  <p:cNvSpPr>
                    <a:spLocks noChangeShapeType="1"/>
                  </p:cNvSpPr>
                  <p:nvPr/>
                </p:nvSpPr>
                <p:spPr bwMode="auto">
                  <a:xfrm>
                    <a:off x="336" y="1073"/>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86" name="Line 231"/>
                  <p:cNvSpPr>
                    <a:spLocks noChangeShapeType="1"/>
                  </p:cNvSpPr>
                  <p:nvPr/>
                </p:nvSpPr>
                <p:spPr bwMode="auto">
                  <a:xfrm>
                    <a:off x="337" y="117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87" name="Line 232"/>
                  <p:cNvSpPr>
                    <a:spLocks noChangeShapeType="1"/>
                  </p:cNvSpPr>
                  <p:nvPr/>
                </p:nvSpPr>
                <p:spPr bwMode="auto">
                  <a:xfrm>
                    <a:off x="335" y="1268"/>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88" name="Line 233"/>
                  <p:cNvSpPr>
                    <a:spLocks noChangeShapeType="1"/>
                  </p:cNvSpPr>
                  <p:nvPr/>
                </p:nvSpPr>
                <p:spPr bwMode="auto">
                  <a:xfrm>
                    <a:off x="336" y="137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89" name="Line 234"/>
                  <p:cNvSpPr>
                    <a:spLocks noChangeShapeType="1"/>
                  </p:cNvSpPr>
                  <p:nvPr/>
                </p:nvSpPr>
                <p:spPr bwMode="auto">
                  <a:xfrm>
                    <a:off x="337" y="14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90" name="Line 235"/>
                  <p:cNvSpPr>
                    <a:spLocks noChangeShapeType="1"/>
                  </p:cNvSpPr>
                  <p:nvPr/>
                </p:nvSpPr>
                <p:spPr bwMode="auto">
                  <a:xfrm>
                    <a:off x="335" y="15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91" name="Line 236"/>
                  <p:cNvSpPr>
                    <a:spLocks noChangeShapeType="1"/>
                  </p:cNvSpPr>
                  <p:nvPr/>
                </p:nvSpPr>
                <p:spPr bwMode="auto">
                  <a:xfrm>
                    <a:off x="340" y="1683"/>
                    <a:ext cx="24"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92" name="Line 237"/>
                  <p:cNvSpPr>
                    <a:spLocks noChangeShapeType="1"/>
                  </p:cNvSpPr>
                  <p:nvPr/>
                </p:nvSpPr>
                <p:spPr bwMode="auto">
                  <a:xfrm>
                    <a:off x="337" y="178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93" name="Text Box 238"/>
                  <p:cNvSpPr txBox="1">
                    <a:spLocks noChangeArrowheads="1"/>
                  </p:cNvSpPr>
                  <p:nvPr/>
                </p:nvSpPr>
                <p:spPr bwMode="auto">
                  <a:xfrm>
                    <a:off x="208" y="981"/>
                    <a:ext cx="167"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7</a:t>
                    </a:r>
                  </a:p>
                </p:txBody>
              </p:sp>
              <p:sp>
                <p:nvSpPr>
                  <p:cNvPr id="94" name="Text Box 239"/>
                  <p:cNvSpPr txBox="1">
                    <a:spLocks noChangeArrowheads="1"/>
                  </p:cNvSpPr>
                  <p:nvPr/>
                </p:nvSpPr>
                <p:spPr bwMode="auto">
                  <a:xfrm>
                    <a:off x="208" y="1080"/>
                    <a:ext cx="167"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6</a:t>
                    </a:r>
                  </a:p>
                </p:txBody>
              </p:sp>
              <p:sp>
                <p:nvSpPr>
                  <p:cNvPr id="95" name="Text Box 240"/>
                  <p:cNvSpPr txBox="1">
                    <a:spLocks noChangeArrowheads="1"/>
                  </p:cNvSpPr>
                  <p:nvPr/>
                </p:nvSpPr>
                <p:spPr bwMode="auto">
                  <a:xfrm>
                    <a:off x="208" y="1184"/>
                    <a:ext cx="167"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5</a:t>
                    </a:r>
                  </a:p>
                </p:txBody>
              </p:sp>
              <p:sp>
                <p:nvSpPr>
                  <p:cNvPr id="96" name="Text Box 241"/>
                  <p:cNvSpPr txBox="1">
                    <a:spLocks noChangeArrowheads="1"/>
                  </p:cNvSpPr>
                  <p:nvPr/>
                </p:nvSpPr>
                <p:spPr bwMode="auto">
                  <a:xfrm>
                    <a:off x="208" y="1283"/>
                    <a:ext cx="167"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4</a:t>
                    </a:r>
                  </a:p>
                </p:txBody>
              </p:sp>
              <p:sp>
                <p:nvSpPr>
                  <p:cNvPr id="97" name="Text Box 242"/>
                  <p:cNvSpPr txBox="1">
                    <a:spLocks noChangeArrowheads="1"/>
                  </p:cNvSpPr>
                  <p:nvPr/>
                </p:nvSpPr>
                <p:spPr bwMode="auto">
                  <a:xfrm>
                    <a:off x="208" y="1488"/>
                    <a:ext cx="167"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a:t>
                    </a:r>
                  </a:p>
                </p:txBody>
              </p:sp>
              <p:sp>
                <p:nvSpPr>
                  <p:cNvPr id="98" name="Text Box 243"/>
                  <p:cNvSpPr txBox="1">
                    <a:spLocks noChangeArrowheads="1"/>
                  </p:cNvSpPr>
                  <p:nvPr/>
                </p:nvSpPr>
                <p:spPr bwMode="auto">
                  <a:xfrm>
                    <a:off x="208" y="1390"/>
                    <a:ext cx="167"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3</a:t>
                    </a:r>
                  </a:p>
                </p:txBody>
              </p:sp>
              <p:sp>
                <p:nvSpPr>
                  <p:cNvPr id="99" name="Text Box 244"/>
                  <p:cNvSpPr txBox="1">
                    <a:spLocks noChangeArrowheads="1"/>
                  </p:cNvSpPr>
                  <p:nvPr/>
                </p:nvSpPr>
                <p:spPr bwMode="auto">
                  <a:xfrm>
                    <a:off x="208" y="1589"/>
                    <a:ext cx="167"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a:t>
                    </a:r>
                  </a:p>
                </p:txBody>
              </p:sp>
              <p:sp>
                <p:nvSpPr>
                  <p:cNvPr id="100" name="Text Box 245"/>
                  <p:cNvSpPr txBox="1">
                    <a:spLocks noChangeArrowheads="1"/>
                  </p:cNvSpPr>
                  <p:nvPr/>
                </p:nvSpPr>
                <p:spPr bwMode="auto">
                  <a:xfrm>
                    <a:off x="208" y="1692"/>
                    <a:ext cx="167" cy="168"/>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grpSp>
            <p:sp>
              <p:nvSpPr>
                <p:cNvPr id="79" name="Freeform 78"/>
                <p:cNvSpPr>
                  <a:spLocks/>
                </p:cNvSpPr>
                <p:nvPr/>
              </p:nvSpPr>
              <p:spPr bwMode="auto">
                <a:xfrm>
                  <a:off x="742" y="3859"/>
                  <a:ext cx="721" cy="150"/>
                </a:xfrm>
                <a:custGeom>
                  <a:avLst/>
                  <a:gdLst>
                    <a:gd name="T0" fmla="*/ 0 w 703"/>
                    <a:gd name="T1" fmla="*/ 150 h 150"/>
                    <a:gd name="T2" fmla="*/ 65 w 703"/>
                    <a:gd name="T3" fmla="*/ 131 h 150"/>
                    <a:gd name="T4" fmla="*/ 106 w 703"/>
                    <a:gd name="T5" fmla="*/ 118 h 150"/>
                    <a:gd name="T6" fmla="*/ 133 w 703"/>
                    <a:gd name="T7" fmla="*/ 111 h 150"/>
                    <a:gd name="T8" fmla="*/ 169 w 703"/>
                    <a:gd name="T9" fmla="*/ 83 h 150"/>
                    <a:gd name="T10" fmla="*/ 176 w 703"/>
                    <a:gd name="T11" fmla="*/ 84 h 150"/>
                    <a:gd name="T12" fmla="*/ 216 w 703"/>
                    <a:gd name="T13" fmla="*/ 64 h 150"/>
                    <a:gd name="T14" fmla="*/ 254 w 703"/>
                    <a:gd name="T15" fmla="*/ 46 h 150"/>
                    <a:gd name="T16" fmla="*/ 290 w 703"/>
                    <a:gd name="T17" fmla="*/ 40 h 150"/>
                    <a:gd name="T18" fmla="*/ 371 w 703"/>
                    <a:gd name="T19" fmla="*/ 8 h 150"/>
                    <a:gd name="T20" fmla="*/ 401 w 703"/>
                    <a:gd name="T21" fmla="*/ 0 h 150"/>
                    <a:gd name="T22" fmla="*/ 449 w 703"/>
                    <a:gd name="T23" fmla="*/ 18 h 150"/>
                    <a:gd name="T24" fmla="*/ 487 w 703"/>
                    <a:gd name="T25" fmla="*/ 40 h 150"/>
                    <a:gd name="T26" fmla="*/ 535 w 703"/>
                    <a:gd name="T27" fmla="*/ 68 h 150"/>
                    <a:gd name="T28" fmla="*/ 565 w 703"/>
                    <a:gd name="T29" fmla="*/ 84 h 150"/>
                    <a:gd name="T30" fmla="*/ 585 w 703"/>
                    <a:gd name="T31" fmla="*/ 86 h 150"/>
                    <a:gd name="T32" fmla="*/ 617 w 703"/>
                    <a:gd name="T33" fmla="*/ 100 h 150"/>
                    <a:gd name="T34" fmla="*/ 675 w 703"/>
                    <a:gd name="T35" fmla="*/ 102 h 150"/>
                    <a:gd name="T36" fmla="*/ 703 w 703"/>
                    <a:gd name="T37" fmla="*/ 106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3" h="150">
                      <a:moveTo>
                        <a:pt x="0" y="150"/>
                      </a:moveTo>
                      <a:lnTo>
                        <a:pt x="65" y="131"/>
                      </a:lnTo>
                      <a:lnTo>
                        <a:pt x="106" y="118"/>
                      </a:lnTo>
                      <a:lnTo>
                        <a:pt x="133" y="111"/>
                      </a:lnTo>
                      <a:lnTo>
                        <a:pt x="169" y="83"/>
                      </a:lnTo>
                      <a:lnTo>
                        <a:pt x="176" y="84"/>
                      </a:lnTo>
                      <a:lnTo>
                        <a:pt x="216" y="64"/>
                      </a:lnTo>
                      <a:lnTo>
                        <a:pt x="254" y="46"/>
                      </a:lnTo>
                      <a:lnTo>
                        <a:pt x="290" y="40"/>
                      </a:lnTo>
                      <a:lnTo>
                        <a:pt x="371" y="8"/>
                      </a:lnTo>
                      <a:lnTo>
                        <a:pt x="401" y="0"/>
                      </a:lnTo>
                      <a:lnTo>
                        <a:pt x="449" y="18"/>
                      </a:lnTo>
                      <a:lnTo>
                        <a:pt x="487" y="40"/>
                      </a:lnTo>
                      <a:lnTo>
                        <a:pt x="535" y="68"/>
                      </a:lnTo>
                      <a:lnTo>
                        <a:pt x="565" y="84"/>
                      </a:lnTo>
                      <a:lnTo>
                        <a:pt x="585" y="86"/>
                      </a:lnTo>
                      <a:lnTo>
                        <a:pt x="617" y="100"/>
                      </a:lnTo>
                      <a:lnTo>
                        <a:pt x="675" y="102"/>
                      </a:lnTo>
                      <a:lnTo>
                        <a:pt x="703" y="106"/>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80" name="Freeform 79"/>
                <p:cNvSpPr>
                  <a:spLocks/>
                </p:cNvSpPr>
                <p:nvPr/>
              </p:nvSpPr>
              <p:spPr bwMode="auto">
                <a:xfrm>
                  <a:off x="751" y="3865"/>
                  <a:ext cx="610" cy="145"/>
                </a:xfrm>
                <a:custGeom>
                  <a:avLst/>
                  <a:gdLst>
                    <a:gd name="T0" fmla="*/ 0 w 610"/>
                    <a:gd name="T1" fmla="*/ 38 h 145"/>
                    <a:gd name="T2" fmla="*/ 86 w 610"/>
                    <a:gd name="T3" fmla="*/ 66 h 145"/>
                    <a:gd name="T4" fmla="*/ 136 w 610"/>
                    <a:gd name="T5" fmla="*/ 68 h 145"/>
                    <a:gd name="T6" fmla="*/ 182 w 610"/>
                    <a:gd name="T7" fmla="*/ 48 h 145"/>
                    <a:gd name="T8" fmla="*/ 224 w 610"/>
                    <a:gd name="T9" fmla="*/ 54 h 145"/>
                    <a:gd name="T10" fmla="*/ 272 w 610"/>
                    <a:gd name="T11" fmla="*/ 40 h 145"/>
                    <a:gd name="T12" fmla="*/ 284 w 610"/>
                    <a:gd name="T13" fmla="*/ 23 h 145"/>
                    <a:gd name="T14" fmla="*/ 334 w 610"/>
                    <a:gd name="T15" fmla="*/ 0 h 145"/>
                    <a:gd name="T16" fmla="*/ 388 w 610"/>
                    <a:gd name="T17" fmla="*/ 10 h 145"/>
                    <a:gd name="T18" fmla="*/ 426 w 610"/>
                    <a:gd name="T19" fmla="*/ 46 h 145"/>
                    <a:gd name="T20" fmla="*/ 450 w 610"/>
                    <a:gd name="T21" fmla="*/ 68 h 145"/>
                    <a:gd name="T22" fmla="*/ 466 w 610"/>
                    <a:gd name="T23" fmla="*/ 72 h 145"/>
                    <a:gd name="T24" fmla="*/ 512 w 610"/>
                    <a:gd name="T25" fmla="*/ 87 h 145"/>
                    <a:gd name="T26" fmla="*/ 548 w 610"/>
                    <a:gd name="T27" fmla="*/ 103 h 145"/>
                    <a:gd name="T28" fmla="*/ 578 w 610"/>
                    <a:gd name="T29" fmla="*/ 139 h 145"/>
                    <a:gd name="T30" fmla="*/ 610 w 610"/>
                    <a:gd name="T31" fmla="*/ 145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10" h="145">
                      <a:moveTo>
                        <a:pt x="0" y="38"/>
                      </a:moveTo>
                      <a:lnTo>
                        <a:pt x="86" y="66"/>
                      </a:lnTo>
                      <a:lnTo>
                        <a:pt x="136" y="68"/>
                      </a:lnTo>
                      <a:lnTo>
                        <a:pt x="182" y="48"/>
                      </a:lnTo>
                      <a:lnTo>
                        <a:pt x="224" y="54"/>
                      </a:lnTo>
                      <a:lnTo>
                        <a:pt x="272" y="40"/>
                      </a:lnTo>
                      <a:lnTo>
                        <a:pt x="284" y="23"/>
                      </a:lnTo>
                      <a:lnTo>
                        <a:pt x="334" y="0"/>
                      </a:lnTo>
                      <a:lnTo>
                        <a:pt x="388" y="10"/>
                      </a:lnTo>
                      <a:lnTo>
                        <a:pt x="426" y="46"/>
                      </a:lnTo>
                      <a:lnTo>
                        <a:pt x="450" y="68"/>
                      </a:lnTo>
                      <a:lnTo>
                        <a:pt x="466" y="72"/>
                      </a:lnTo>
                      <a:lnTo>
                        <a:pt x="512" y="87"/>
                      </a:lnTo>
                      <a:lnTo>
                        <a:pt x="548" y="103"/>
                      </a:lnTo>
                      <a:lnTo>
                        <a:pt x="578" y="139"/>
                      </a:lnTo>
                      <a:lnTo>
                        <a:pt x="610" y="145"/>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81" name="Freeform 80"/>
                <p:cNvSpPr>
                  <a:spLocks/>
                </p:cNvSpPr>
                <p:nvPr/>
              </p:nvSpPr>
              <p:spPr bwMode="auto">
                <a:xfrm>
                  <a:off x="739" y="3854"/>
                  <a:ext cx="705" cy="154"/>
                </a:xfrm>
                <a:custGeom>
                  <a:avLst/>
                  <a:gdLst>
                    <a:gd name="T0" fmla="*/ 0 w 702"/>
                    <a:gd name="T1" fmla="*/ 154 h 154"/>
                    <a:gd name="T2" fmla="*/ 20 w 702"/>
                    <a:gd name="T3" fmla="*/ 148 h 154"/>
                    <a:gd name="T4" fmla="*/ 70 w 702"/>
                    <a:gd name="T5" fmla="*/ 110 h 154"/>
                    <a:gd name="T6" fmla="*/ 112 w 702"/>
                    <a:gd name="T7" fmla="*/ 76 h 154"/>
                    <a:gd name="T8" fmla="*/ 156 w 702"/>
                    <a:gd name="T9" fmla="*/ 62 h 154"/>
                    <a:gd name="T10" fmla="*/ 210 w 702"/>
                    <a:gd name="T11" fmla="*/ 26 h 154"/>
                    <a:gd name="T12" fmla="*/ 244 w 702"/>
                    <a:gd name="T13" fmla="*/ 8 h 154"/>
                    <a:gd name="T14" fmla="*/ 270 w 702"/>
                    <a:gd name="T15" fmla="*/ 0 h 154"/>
                    <a:gd name="T16" fmla="*/ 300 w 702"/>
                    <a:gd name="T17" fmla="*/ 8 h 154"/>
                    <a:gd name="T18" fmla="*/ 342 w 702"/>
                    <a:gd name="T19" fmla="*/ 18 h 154"/>
                    <a:gd name="T20" fmla="*/ 376 w 702"/>
                    <a:gd name="T21" fmla="*/ 42 h 154"/>
                    <a:gd name="T22" fmla="*/ 420 w 702"/>
                    <a:gd name="T23" fmla="*/ 44 h 154"/>
                    <a:gd name="T24" fmla="*/ 476 w 702"/>
                    <a:gd name="T25" fmla="*/ 104 h 154"/>
                    <a:gd name="T26" fmla="*/ 526 w 702"/>
                    <a:gd name="T27" fmla="*/ 152 h 154"/>
                    <a:gd name="T28" fmla="*/ 612 w 702"/>
                    <a:gd name="T29" fmla="*/ 154 h 154"/>
                    <a:gd name="T30" fmla="*/ 702 w 702"/>
                    <a:gd name="T31" fmla="*/ 78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 h="154">
                      <a:moveTo>
                        <a:pt x="0" y="154"/>
                      </a:moveTo>
                      <a:lnTo>
                        <a:pt x="20" y="148"/>
                      </a:lnTo>
                      <a:lnTo>
                        <a:pt x="70" y="110"/>
                      </a:lnTo>
                      <a:lnTo>
                        <a:pt x="112" y="76"/>
                      </a:lnTo>
                      <a:lnTo>
                        <a:pt x="156" y="62"/>
                      </a:lnTo>
                      <a:lnTo>
                        <a:pt x="210" y="26"/>
                      </a:lnTo>
                      <a:lnTo>
                        <a:pt x="244" y="8"/>
                      </a:lnTo>
                      <a:lnTo>
                        <a:pt x="270" y="0"/>
                      </a:lnTo>
                      <a:lnTo>
                        <a:pt x="300" y="8"/>
                      </a:lnTo>
                      <a:lnTo>
                        <a:pt x="342" y="18"/>
                      </a:lnTo>
                      <a:lnTo>
                        <a:pt x="376" y="42"/>
                      </a:lnTo>
                      <a:lnTo>
                        <a:pt x="420" y="44"/>
                      </a:lnTo>
                      <a:lnTo>
                        <a:pt x="476" y="104"/>
                      </a:lnTo>
                      <a:lnTo>
                        <a:pt x="526" y="152"/>
                      </a:lnTo>
                      <a:lnTo>
                        <a:pt x="612" y="154"/>
                      </a:lnTo>
                      <a:lnTo>
                        <a:pt x="702" y="78"/>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82" name="Freeform 81"/>
                <p:cNvSpPr>
                  <a:spLocks/>
                </p:cNvSpPr>
                <p:nvPr/>
              </p:nvSpPr>
              <p:spPr bwMode="auto">
                <a:xfrm>
                  <a:off x="741" y="3862"/>
                  <a:ext cx="705" cy="148"/>
                </a:xfrm>
                <a:custGeom>
                  <a:avLst/>
                  <a:gdLst>
                    <a:gd name="T0" fmla="*/ 0 w 700"/>
                    <a:gd name="T1" fmla="*/ 148 h 148"/>
                    <a:gd name="T2" fmla="*/ 42 w 700"/>
                    <a:gd name="T3" fmla="*/ 132 h 148"/>
                    <a:gd name="T4" fmla="*/ 88 w 700"/>
                    <a:gd name="T5" fmla="*/ 92 h 148"/>
                    <a:gd name="T6" fmla="*/ 122 w 700"/>
                    <a:gd name="T7" fmla="*/ 78 h 148"/>
                    <a:gd name="T8" fmla="*/ 166 w 700"/>
                    <a:gd name="T9" fmla="*/ 60 h 148"/>
                    <a:gd name="T10" fmla="*/ 200 w 700"/>
                    <a:gd name="T11" fmla="*/ 34 h 148"/>
                    <a:gd name="T12" fmla="*/ 234 w 700"/>
                    <a:gd name="T13" fmla="*/ 36 h 148"/>
                    <a:gd name="T14" fmla="*/ 282 w 700"/>
                    <a:gd name="T15" fmla="*/ 24 h 148"/>
                    <a:gd name="T16" fmla="*/ 318 w 700"/>
                    <a:gd name="T17" fmla="*/ 4 h 148"/>
                    <a:gd name="T18" fmla="*/ 358 w 700"/>
                    <a:gd name="T19" fmla="*/ 0 h 148"/>
                    <a:gd name="T20" fmla="*/ 384 w 700"/>
                    <a:gd name="T21" fmla="*/ 10 h 148"/>
                    <a:gd name="T22" fmla="*/ 414 w 700"/>
                    <a:gd name="T23" fmla="*/ 24 h 148"/>
                    <a:gd name="T24" fmla="*/ 456 w 700"/>
                    <a:gd name="T25" fmla="*/ 28 h 148"/>
                    <a:gd name="T26" fmla="*/ 500 w 700"/>
                    <a:gd name="T27" fmla="*/ 54 h 148"/>
                    <a:gd name="T28" fmla="*/ 542 w 700"/>
                    <a:gd name="T29" fmla="*/ 104 h 148"/>
                    <a:gd name="T30" fmla="*/ 564 w 700"/>
                    <a:gd name="T31" fmla="*/ 122 h 148"/>
                    <a:gd name="T32" fmla="*/ 620 w 700"/>
                    <a:gd name="T33" fmla="*/ 128 h 148"/>
                    <a:gd name="T34" fmla="*/ 664 w 700"/>
                    <a:gd name="T35" fmla="*/ 110 h 148"/>
                    <a:gd name="T36" fmla="*/ 700 w 700"/>
                    <a:gd name="T37" fmla="*/ 98 h 1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0" h="148">
                      <a:moveTo>
                        <a:pt x="0" y="148"/>
                      </a:moveTo>
                      <a:lnTo>
                        <a:pt x="42" y="132"/>
                      </a:lnTo>
                      <a:lnTo>
                        <a:pt x="88" y="92"/>
                      </a:lnTo>
                      <a:lnTo>
                        <a:pt x="122" y="78"/>
                      </a:lnTo>
                      <a:lnTo>
                        <a:pt x="166" y="60"/>
                      </a:lnTo>
                      <a:lnTo>
                        <a:pt x="200" y="34"/>
                      </a:lnTo>
                      <a:lnTo>
                        <a:pt x="234" y="36"/>
                      </a:lnTo>
                      <a:lnTo>
                        <a:pt x="282" y="24"/>
                      </a:lnTo>
                      <a:lnTo>
                        <a:pt x="318" y="4"/>
                      </a:lnTo>
                      <a:lnTo>
                        <a:pt x="358" y="0"/>
                      </a:lnTo>
                      <a:lnTo>
                        <a:pt x="384" y="10"/>
                      </a:lnTo>
                      <a:lnTo>
                        <a:pt x="414" y="24"/>
                      </a:lnTo>
                      <a:lnTo>
                        <a:pt x="456" y="28"/>
                      </a:lnTo>
                      <a:lnTo>
                        <a:pt x="500" y="54"/>
                      </a:lnTo>
                      <a:lnTo>
                        <a:pt x="542" y="104"/>
                      </a:lnTo>
                      <a:lnTo>
                        <a:pt x="564" y="122"/>
                      </a:lnTo>
                      <a:lnTo>
                        <a:pt x="620" y="128"/>
                      </a:lnTo>
                      <a:lnTo>
                        <a:pt x="664" y="110"/>
                      </a:lnTo>
                      <a:lnTo>
                        <a:pt x="700" y="98"/>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grpSp>
          <p:grpSp>
            <p:nvGrpSpPr>
              <p:cNvPr id="11" name="Group 10"/>
              <p:cNvGrpSpPr>
                <a:grpSpLocks/>
              </p:cNvGrpSpPr>
              <p:nvPr/>
            </p:nvGrpSpPr>
            <p:grpSpPr bwMode="auto">
              <a:xfrm>
                <a:off x="1951" y="2953"/>
                <a:ext cx="1233" cy="1173"/>
                <a:chOff x="1985" y="3138"/>
                <a:chExt cx="958" cy="951"/>
              </a:xfrm>
            </p:grpSpPr>
            <p:sp>
              <p:nvSpPr>
                <p:cNvPr id="45" name="Freeform 44"/>
                <p:cNvSpPr>
                  <a:spLocks/>
                </p:cNvSpPr>
                <p:nvPr/>
              </p:nvSpPr>
              <p:spPr bwMode="auto">
                <a:xfrm>
                  <a:off x="2145" y="3652"/>
                  <a:ext cx="692" cy="283"/>
                </a:xfrm>
                <a:custGeom>
                  <a:avLst/>
                  <a:gdLst>
                    <a:gd name="T0" fmla="*/ 0 w 692"/>
                    <a:gd name="T1" fmla="*/ 238 h 286"/>
                    <a:gd name="T2" fmla="*/ 32 w 692"/>
                    <a:gd name="T3" fmla="*/ 192 h 286"/>
                    <a:gd name="T4" fmla="*/ 74 w 692"/>
                    <a:gd name="T5" fmla="*/ 128 h 286"/>
                    <a:gd name="T6" fmla="*/ 92 w 692"/>
                    <a:gd name="T7" fmla="*/ 108 h 286"/>
                    <a:gd name="T8" fmla="*/ 118 w 692"/>
                    <a:gd name="T9" fmla="*/ 88 h 286"/>
                    <a:gd name="T10" fmla="*/ 142 w 692"/>
                    <a:gd name="T11" fmla="*/ 60 h 286"/>
                    <a:gd name="T12" fmla="*/ 166 w 692"/>
                    <a:gd name="T13" fmla="*/ 32 h 286"/>
                    <a:gd name="T14" fmla="*/ 206 w 692"/>
                    <a:gd name="T15" fmla="*/ 8 h 286"/>
                    <a:gd name="T16" fmla="*/ 246 w 692"/>
                    <a:gd name="T17" fmla="*/ 0 h 286"/>
                    <a:gd name="T18" fmla="*/ 290 w 692"/>
                    <a:gd name="T19" fmla="*/ 10 h 286"/>
                    <a:gd name="T20" fmla="*/ 314 w 692"/>
                    <a:gd name="T21" fmla="*/ 20 h 286"/>
                    <a:gd name="T22" fmla="*/ 342 w 692"/>
                    <a:gd name="T23" fmla="*/ 22 h 286"/>
                    <a:gd name="T24" fmla="*/ 374 w 692"/>
                    <a:gd name="T25" fmla="*/ 36 h 286"/>
                    <a:gd name="T26" fmla="*/ 412 w 692"/>
                    <a:gd name="T27" fmla="*/ 58 h 286"/>
                    <a:gd name="T28" fmla="*/ 444 w 692"/>
                    <a:gd name="T29" fmla="*/ 88 h 286"/>
                    <a:gd name="T30" fmla="*/ 482 w 692"/>
                    <a:gd name="T31" fmla="*/ 156 h 286"/>
                    <a:gd name="T32" fmla="*/ 516 w 692"/>
                    <a:gd name="T33" fmla="*/ 224 h 286"/>
                    <a:gd name="T34" fmla="*/ 540 w 692"/>
                    <a:gd name="T35" fmla="*/ 258 h 286"/>
                    <a:gd name="T36" fmla="*/ 572 w 692"/>
                    <a:gd name="T37" fmla="*/ 284 h 286"/>
                    <a:gd name="T38" fmla="*/ 588 w 692"/>
                    <a:gd name="T39" fmla="*/ 286 h 286"/>
                    <a:gd name="T40" fmla="*/ 692 w 692"/>
                    <a:gd name="T41" fmla="*/ 28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2" h="286">
                      <a:moveTo>
                        <a:pt x="0" y="238"/>
                      </a:moveTo>
                      <a:lnTo>
                        <a:pt x="32" y="192"/>
                      </a:lnTo>
                      <a:lnTo>
                        <a:pt x="74" y="128"/>
                      </a:lnTo>
                      <a:lnTo>
                        <a:pt x="92" y="108"/>
                      </a:lnTo>
                      <a:lnTo>
                        <a:pt x="118" y="88"/>
                      </a:lnTo>
                      <a:lnTo>
                        <a:pt x="142" y="60"/>
                      </a:lnTo>
                      <a:lnTo>
                        <a:pt x="166" y="32"/>
                      </a:lnTo>
                      <a:lnTo>
                        <a:pt x="206" y="8"/>
                      </a:lnTo>
                      <a:lnTo>
                        <a:pt x="246" y="0"/>
                      </a:lnTo>
                      <a:lnTo>
                        <a:pt x="290" y="10"/>
                      </a:lnTo>
                      <a:lnTo>
                        <a:pt x="314" y="20"/>
                      </a:lnTo>
                      <a:lnTo>
                        <a:pt x="342" y="22"/>
                      </a:lnTo>
                      <a:lnTo>
                        <a:pt x="374" y="36"/>
                      </a:lnTo>
                      <a:lnTo>
                        <a:pt x="412" y="58"/>
                      </a:lnTo>
                      <a:lnTo>
                        <a:pt x="444" y="88"/>
                      </a:lnTo>
                      <a:lnTo>
                        <a:pt x="482" y="156"/>
                      </a:lnTo>
                      <a:lnTo>
                        <a:pt x="516" y="224"/>
                      </a:lnTo>
                      <a:lnTo>
                        <a:pt x="540" y="258"/>
                      </a:lnTo>
                      <a:lnTo>
                        <a:pt x="572" y="284"/>
                      </a:lnTo>
                      <a:lnTo>
                        <a:pt x="588" y="286"/>
                      </a:lnTo>
                      <a:lnTo>
                        <a:pt x="692" y="286"/>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46" name="Freeform 45"/>
                <p:cNvSpPr>
                  <a:spLocks/>
                </p:cNvSpPr>
                <p:nvPr/>
              </p:nvSpPr>
              <p:spPr bwMode="auto">
                <a:xfrm>
                  <a:off x="2143" y="3726"/>
                  <a:ext cx="636" cy="205"/>
                </a:xfrm>
                <a:custGeom>
                  <a:avLst/>
                  <a:gdLst>
                    <a:gd name="T0" fmla="*/ 0 w 636"/>
                    <a:gd name="T1" fmla="*/ 116 h 212"/>
                    <a:gd name="T2" fmla="*/ 52 w 636"/>
                    <a:gd name="T3" fmla="*/ 88 h 212"/>
                    <a:gd name="T4" fmla="*/ 94 w 636"/>
                    <a:gd name="T5" fmla="*/ 76 h 212"/>
                    <a:gd name="T6" fmla="*/ 130 w 636"/>
                    <a:gd name="T7" fmla="*/ 48 h 212"/>
                    <a:gd name="T8" fmla="*/ 156 w 636"/>
                    <a:gd name="T9" fmla="*/ 44 h 212"/>
                    <a:gd name="T10" fmla="*/ 198 w 636"/>
                    <a:gd name="T11" fmla="*/ 0 h 212"/>
                    <a:gd name="T12" fmla="*/ 236 w 636"/>
                    <a:gd name="T13" fmla="*/ 10 h 212"/>
                    <a:gd name="T14" fmla="*/ 286 w 636"/>
                    <a:gd name="T15" fmla="*/ 40 h 212"/>
                    <a:gd name="T16" fmla="*/ 314 w 636"/>
                    <a:gd name="T17" fmla="*/ 72 h 212"/>
                    <a:gd name="T18" fmla="*/ 352 w 636"/>
                    <a:gd name="T19" fmla="*/ 86 h 212"/>
                    <a:gd name="T20" fmla="*/ 396 w 636"/>
                    <a:gd name="T21" fmla="*/ 74 h 212"/>
                    <a:gd name="T22" fmla="*/ 452 w 636"/>
                    <a:gd name="T23" fmla="*/ 84 h 212"/>
                    <a:gd name="T24" fmla="*/ 492 w 636"/>
                    <a:gd name="T25" fmla="*/ 114 h 212"/>
                    <a:gd name="T26" fmla="*/ 522 w 636"/>
                    <a:gd name="T27" fmla="*/ 120 h 212"/>
                    <a:gd name="T28" fmla="*/ 558 w 636"/>
                    <a:gd name="T29" fmla="*/ 156 h 212"/>
                    <a:gd name="T30" fmla="*/ 608 w 636"/>
                    <a:gd name="T31" fmla="*/ 194 h 212"/>
                    <a:gd name="T32" fmla="*/ 636 w 636"/>
                    <a:gd name="T33" fmla="*/ 212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6" h="212">
                      <a:moveTo>
                        <a:pt x="0" y="116"/>
                      </a:moveTo>
                      <a:lnTo>
                        <a:pt x="52" y="88"/>
                      </a:lnTo>
                      <a:lnTo>
                        <a:pt x="94" y="76"/>
                      </a:lnTo>
                      <a:lnTo>
                        <a:pt x="130" y="48"/>
                      </a:lnTo>
                      <a:lnTo>
                        <a:pt x="156" y="44"/>
                      </a:lnTo>
                      <a:lnTo>
                        <a:pt x="198" y="0"/>
                      </a:lnTo>
                      <a:lnTo>
                        <a:pt x="236" y="10"/>
                      </a:lnTo>
                      <a:lnTo>
                        <a:pt x="286" y="40"/>
                      </a:lnTo>
                      <a:lnTo>
                        <a:pt x="314" y="72"/>
                      </a:lnTo>
                      <a:lnTo>
                        <a:pt x="352" y="86"/>
                      </a:lnTo>
                      <a:lnTo>
                        <a:pt x="396" y="74"/>
                      </a:lnTo>
                      <a:lnTo>
                        <a:pt x="452" y="84"/>
                      </a:lnTo>
                      <a:lnTo>
                        <a:pt x="492" y="114"/>
                      </a:lnTo>
                      <a:lnTo>
                        <a:pt x="522" y="120"/>
                      </a:lnTo>
                      <a:lnTo>
                        <a:pt x="558" y="156"/>
                      </a:lnTo>
                      <a:lnTo>
                        <a:pt x="608" y="194"/>
                      </a:lnTo>
                      <a:lnTo>
                        <a:pt x="636" y="212"/>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47" name="Freeform 46"/>
                <p:cNvSpPr>
                  <a:spLocks/>
                </p:cNvSpPr>
                <p:nvPr/>
              </p:nvSpPr>
              <p:spPr bwMode="auto">
                <a:xfrm>
                  <a:off x="2143" y="3694"/>
                  <a:ext cx="556" cy="244"/>
                </a:xfrm>
                <a:custGeom>
                  <a:avLst/>
                  <a:gdLst>
                    <a:gd name="T0" fmla="*/ 0 w 556"/>
                    <a:gd name="T1" fmla="*/ 152 h 244"/>
                    <a:gd name="T2" fmla="*/ 24 w 556"/>
                    <a:gd name="T3" fmla="*/ 134 h 244"/>
                    <a:gd name="T4" fmla="*/ 54 w 556"/>
                    <a:gd name="T5" fmla="*/ 112 h 244"/>
                    <a:gd name="T6" fmla="*/ 78 w 556"/>
                    <a:gd name="T7" fmla="*/ 94 h 244"/>
                    <a:gd name="T8" fmla="*/ 92 w 556"/>
                    <a:gd name="T9" fmla="*/ 86 h 244"/>
                    <a:gd name="T10" fmla="*/ 110 w 556"/>
                    <a:gd name="T11" fmla="*/ 50 h 244"/>
                    <a:gd name="T12" fmla="*/ 134 w 556"/>
                    <a:gd name="T13" fmla="*/ 22 h 244"/>
                    <a:gd name="T14" fmla="*/ 154 w 556"/>
                    <a:gd name="T15" fmla="*/ 34 h 244"/>
                    <a:gd name="T16" fmla="*/ 182 w 556"/>
                    <a:gd name="T17" fmla="*/ 32 h 244"/>
                    <a:gd name="T18" fmla="*/ 208 w 556"/>
                    <a:gd name="T19" fmla="*/ 36 h 244"/>
                    <a:gd name="T20" fmla="*/ 222 w 556"/>
                    <a:gd name="T21" fmla="*/ 36 h 244"/>
                    <a:gd name="T22" fmla="*/ 248 w 556"/>
                    <a:gd name="T23" fmla="*/ 18 h 244"/>
                    <a:gd name="T24" fmla="*/ 266 w 556"/>
                    <a:gd name="T25" fmla="*/ 0 h 244"/>
                    <a:gd name="T26" fmla="*/ 286 w 556"/>
                    <a:gd name="T27" fmla="*/ 12 h 244"/>
                    <a:gd name="T28" fmla="*/ 308 w 556"/>
                    <a:gd name="T29" fmla="*/ 20 h 244"/>
                    <a:gd name="T30" fmla="*/ 338 w 556"/>
                    <a:gd name="T31" fmla="*/ 34 h 244"/>
                    <a:gd name="T32" fmla="*/ 356 w 556"/>
                    <a:gd name="T33" fmla="*/ 56 h 244"/>
                    <a:gd name="T34" fmla="*/ 374 w 556"/>
                    <a:gd name="T35" fmla="*/ 88 h 244"/>
                    <a:gd name="T36" fmla="*/ 422 w 556"/>
                    <a:gd name="T37" fmla="*/ 80 h 244"/>
                    <a:gd name="T38" fmla="*/ 464 w 556"/>
                    <a:gd name="T39" fmla="*/ 118 h 244"/>
                    <a:gd name="T40" fmla="*/ 498 w 556"/>
                    <a:gd name="T41" fmla="*/ 158 h 244"/>
                    <a:gd name="T42" fmla="*/ 520 w 556"/>
                    <a:gd name="T43" fmla="*/ 204 h 244"/>
                    <a:gd name="T44" fmla="*/ 534 w 556"/>
                    <a:gd name="T45" fmla="*/ 224 h 244"/>
                    <a:gd name="T46" fmla="*/ 556 w 556"/>
                    <a:gd name="T47" fmla="*/ 244 h 2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56" h="244">
                      <a:moveTo>
                        <a:pt x="0" y="152"/>
                      </a:moveTo>
                      <a:lnTo>
                        <a:pt x="24" y="134"/>
                      </a:lnTo>
                      <a:lnTo>
                        <a:pt x="54" y="112"/>
                      </a:lnTo>
                      <a:lnTo>
                        <a:pt x="78" y="94"/>
                      </a:lnTo>
                      <a:lnTo>
                        <a:pt x="92" y="86"/>
                      </a:lnTo>
                      <a:lnTo>
                        <a:pt x="110" y="50"/>
                      </a:lnTo>
                      <a:lnTo>
                        <a:pt x="134" y="22"/>
                      </a:lnTo>
                      <a:lnTo>
                        <a:pt x="154" y="34"/>
                      </a:lnTo>
                      <a:lnTo>
                        <a:pt x="182" y="32"/>
                      </a:lnTo>
                      <a:lnTo>
                        <a:pt x="208" y="36"/>
                      </a:lnTo>
                      <a:lnTo>
                        <a:pt x="222" y="36"/>
                      </a:lnTo>
                      <a:lnTo>
                        <a:pt x="248" y="18"/>
                      </a:lnTo>
                      <a:lnTo>
                        <a:pt x="266" y="0"/>
                      </a:lnTo>
                      <a:lnTo>
                        <a:pt x="286" y="12"/>
                      </a:lnTo>
                      <a:lnTo>
                        <a:pt x="308" y="20"/>
                      </a:lnTo>
                      <a:lnTo>
                        <a:pt x="338" y="34"/>
                      </a:lnTo>
                      <a:lnTo>
                        <a:pt x="356" y="56"/>
                      </a:lnTo>
                      <a:lnTo>
                        <a:pt x="374" y="88"/>
                      </a:lnTo>
                      <a:lnTo>
                        <a:pt x="422" y="80"/>
                      </a:lnTo>
                      <a:lnTo>
                        <a:pt x="464" y="118"/>
                      </a:lnTo>
                      <a:lnTo>
                        <a:pt x="498" y="158"/>
                      </a:lnTo>
                      <a:lnTo>
                        <a:pt x="520" y="204"/>
                      </a:lnTo>
                      <a:lnTo>
                        <a:pt x="534" y="224"/>
                      </a:lnTo>
                      <a:lnTo>
                        <a:pt x="556" y="244"/>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48" name="Freeform 47"/>
                <p:cNvSpPr>
                  <a:spLocks/>
                </p:cNvSpPr>
                <p:nvPr/>
              </p:nvSpPr>
              <p:spPr bwMode="auto">
                <a:xfrm>
                  <a:off x="2143" y="3692"/>
                  <a:ext cx="696" cy="244"/>
                </a:xfrm>
                <a:custGeom>
                  <a:avLst/>
                  <a:gdLst>
                    <a:gd name="T0" fmla="*/ 0 w 696"/>
                    <a:gd name="T1" fmla="*/ 160 h 244"/>
                    <a:gd name="T2" fmla="*/ 52 w 696"/>
                    <a:gd name="T3" fmla="*/ 122 h 244"/>
                    <a:gd name="T4" fmla="*/ 90 w 696"/>
                    <a:gd name="T5" fmla="*/ 106 h 244"/>
                    <a:gd name="T6" fmla="*/ 128 w 696"/>
                    <a:gd name="T7" fmla="*/ 70 h 244"/>
                    <a:gd name="T8" fmla="*/ 154 w 696"/>
                    <a:gd name="T9" fmla="*/ 64 h 244"/>
                    <a:gd name="T10" fmla="*/ 196 w 696"/>
                    <a:gd name="T11" fmla="*/ 24 h 244"/>
                    <a:gd name="T12" fmla="*/ 222 w 696"/>
                    <a:gd name="T13" fmla="*/ 16 h 244"/>
                    <a:gd name="T14" fmla="*/ 254 w 696"/>
                    <a:gd name="T15" fmla="*/ 0 h 244"/>
                    <a:gd name="T16" fmla="*/ 284 w 696"/>
                    <a:gd name="T17" fmla="*/ 0 h 244"/>
                    <a:gd name="T18" fmla="*/ 312 w 696"/>
                    <a:gd name="T19" fmla="*/ 22 h 244"/>
                    <a:gd name="T20" fmla="*/ 330 w 696"/>
                    <a:gd name="T21" fmla="*/ 18 h 244"/>
                    <a:gd name="T22" fmla="*/ 364 w 696"/>
                    <a:gd name="T23" fmla="*/ 46 h 244"/>
                    <a:gd name="T24" fmla="*/ 398 w 696"/>
                    <a:gd name="T25" fmla="*/ 78 h 244"/>
                    <a:gd name="T26" fmla="*/ 418 w 696"/>
                    <a:gd name="T27" fmla="*/ 100 h 244"/>
                    <a:gd name="T28" fmla="*/ 438 w 696"/>
                    <a:gd name="T29" fmla="*/ 134 h 244"/>
                    <a:gd name="T30" fmla="*/ 466 w 696"/>
                    <a:gd name="T31" fmla="*/ 154 h 244"/>
                    <a:gd name="T32" fmla="*/ 508 w 696"/>
                    <a:gd name="T33" fmla="*/ 196 h 244"/>
                    <a:gd name="T34" fmla="*/ 534 w 696"/>
                    <a:gd name="T35" fmla="*/ 222 h 244"/>
                    <a:gd name="T36" fmla="*/ 564 w 696"/>
                    <a:gd name="T37" fmla="*/ 244 h 244"/>
                    <a:gd name="T38" fmla="*/ 600 w 696"/>
                    <a:gd name="T39" fmla="*/ 242 h 244"/>
                    <a:gd name="T40" fmla="*/ 650 w 696"/>
                    <a:gd name="T41" fmla="*/ 222 h 244"/>
                    <a:gd name="T42" fmla="*/ 696 w 696"/>
                    <a:gd name="T43" fmla="*/ 200 h 2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6" h="244">
                      <a:moveTo>
                        <a:pt x="0" y="160"/>
                      </a:moveTo>
                      <a:lnTo>
                        <a:pt x="52" y="122"/>
                      </a:lnTo>
                      <a:lnTo>
                        <a:pt x="90" y="106"/>
                      </a:lnTo>
                      <a:lnTo>
                        <a:pt x="128" y="70"/>
                      </a:lnTo>
                      <a:lnTo>
                        <a:pt x="154" y="64"/>
                      </a:lnTo>
                      <a:lnTo>
                        <a:pt x="196" y="24"/>
                      </a:lnTo>
                      <a:lnTo>
                        <a:pt x="222" y="16"/>
                      </a:lnTo>
                      <a:lnTo>
                        <a:pt x="254" y="0"/>
                      </a:lnTo>
                      <a:lnTo>
                        <a:pt x="284" y="0"/>
                      </a:lnTo>
                      <a:lnTo>
                        <a:pt x="312" y="22"/>
                      </a:lnTo>
                      <a:lnTo>
                        <a:pt x="330" y="18"/>
                      </a:lnTo>
                      <a:lnTo>
                        <a:pt x="364" y="46"/>
                      </a:lnTo>
                      <a:lnTo>
                        <a:pt x="398" y="78"/>
                      </a:lnTo>
                      <a:lnTo>
                        <a:pt x="418" y="100"/>
                      </a:lnTo>
                      <a:lnTo>
                        <a:pt x="438" y="134"/>
                      </a:lnTo>
                      <a:lnTo>
                        <a:pt x="466" y="154"/>
                      </a:lnTo>
                      <a:lnTo>
                        <a:pt x="508" y="196"/>
                      </a:lnTo>
                      <a:lnTo>
                        <a:pt x="534" y="222"/>
                      </a:lnTo>
                      <a:lnTo>
                        <a:pt x="564" y="244"/>
                      </a:lnTo>
                      <a:lnTo>
                        <a:pt x="600" y="242"/>
                      </a:lnTo>
                      <a:lnTo>
                        <a:pt x="650" y="222"/>
                      </a:lnTo>
                      <a:lnTo>
                        <a:pt x="696" y="200"/>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grpSp>
              <p:nvGrpSpPr>
                <p:cNvPr id="49" name="Group 48"/>
                <p:cNvGrpSpPr>
                  <a:grpSpLocks/>
                </p:cNvGrpSpPr>
                <p:nvPr/>
              </p:nvGrpSpPr>
              <p:grpSpPr bwMode="auto">
                <a:xfrm>
                  <a:off x="2061" y="3923"/>
                  <a:ext cx="882" cy="166"/>
                  <a:chOff x="284" y="1766"/>
                  <a:chExt cx="882" cy="166"/>
                </a:xfrm>
              </p:grpSpPr>
              <p:sp>
                <p:nvSpPr>
                  <p:cNvPr id="69" name="Line 256"/>
                  <p:cNvSpPr>
                    <a:spLocks noChangeShapeType="1"/>
                  </p:cNvSpPr>
                  <p:nvPr/>
                </p:nvSpPr>
                <p:spPr bwMode="auto">
                  <a:xfrm rot="5400000">
                    <a:off x="702" y="1430"/>
                    <a:ext cx="0" cy="71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70" name="Line 257"/>
                  <p:cNvSpPr>
                    <a:spLocks noChangeShapeType="1"/>
                  </p:cNvSpPr>
                  <p:nvPr/>
                </p:nvSpPr>
                <p:spPr bwMode="auto">
                  <a:xfrm>
                    <a:off x="829" y="1773"/>
                    <a:ext cx="0" cy="29"/>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71" name="Line 258"/>
                  <p:cNvSpPr>
                    <a:spLocks noChangeShapeType="1"/>
                  </p:cNvSpPr>
                  <p:nvPr/>
                </p:nvSpPr>
                <p:spPr bwMode="auto">
                  <a:xfrm>
                    <a:off x="1059" y="1773"/>
                    <a:ext cx="0" cy="29"/>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72" name="Line 259"/>
                  <p:cNvSpPr>
                    <a:spLocks noChangeShapeType="1"/>
                  </p:cNvSpPr>
                  <p:nvPr/>
                </p:nvSpPr>
                <p:spPr bwMode="auto">
                  <a:xfrm>
                    <a:off x="600" y="1773"/>
                    <a:ext cx="0" cy="29"/>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73" name="Text Box 260"/>
                  <p:cNvSpPr txBox="1">
                    <a:spLocks noChangeArrowheads="1"/>
                  </p:cNvSpPr>
                  <p:nvPr/>
                </p:nvSpPr>
                <p:spPr bwMode="auto">
                  <a:xfrm>
                    <a:off x="284" y="1766"/>
                    <a:ext cx="16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sp>
                <p:nvSpPr>
                  <p:cNvPr id="74" name="Text Box 261"/>
                  <p:cNvSpPr txBox="1">
                    <a:spLocks noChangeArrowheads="1"/>
                  </p:cNvSpPr>
                  <p:nvPr/>
                </p:nvSpPr>
                <p:spPr bwMode="auto">
                  <a:xfrm>
                    <a:off x="717" y="1766"/>
                    <a:ext cx="219"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16</a:t>
                    </a:r>
                  </a:p>
                </p:txBody>
              </p:sp>
              <p:sp>
                <p:nvSpPr>
                  <p:cNvPr id="75" name="Text Box 262"/>
                  <p:cNvSpPr txBox="1">
                    <a:spLocks noChangeArrowheads="1"/>
                  </p:cNvSpPr>
                  <p:nvPr/>
                </p:nvSpPr>
                <p:spPr bwMode="auto">
                  <a:xfrm>
                    <a:off x="510" y="1766"/>
                    <a:ext cx="16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8</a:t>
                    </a:r>
                  </a:p>
                </p:txBody>
              </p:sp>
              <p:sp>
                <p:nvSpPr>
                  <p:cNvPr id="76" name="Text Box 263"/>
                  <p:cNvSpPr txBox="1">
                    <a:spLocks noChangeArrowheads="1"/>
                  </p:cNvSpPr>
                  <p:nvPr/>
                </p:nvSpPr>
                <p:spPr bwMode="auto">
                  <a:xfrm>
                    <a:off x="947" y="1766"/>
                    <a:ext cx="219"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24</a:t>
                    </a:r>
                  </a:p>
                </p:txBody>
              </p:sp>
            </p:grpSp>
            <p:grpSp>
              <p:nvGrpSpPr>
                <p:cNvPr id="50" name="Group 49"/>
                <p:cNvGrpSpPr>
                  <a:grpSpLocks/>
                </p:cNvGrpSpPr>
                <p:nvPr/>
              </p:nvGrpSpPr>
              <p:grpSpPr bwMode="auto">
                <a:xfrm>
                  <a:off x="1985" y="3138"/>
                  <a:ext cx="162" cy="877"/>
                  <a:chOff x="208" y="981"/>
                  <a:chExt cx="162" cy="877"/>
                </a:xfrm>
              </p:grpSpPr>
              <p:sp>
                <p:nvSpPr>
                  <p:cNvPr id="51" name="Line 265"/>
                  <p:cNvSpPr>
                    <a:spLocks noChangeShapeType="1"/>
                  </p:cNvSpPr>
                  <p:nvPr/>
                </p:nvSpPr>
                <p:spPr bwMode="auto">
                  <a:xfrm>
                    <a:off x="369" y="1068"/>
                    <a:ext cx="0" cy="71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52" name="Line 266"/>
                  <p:cNvSpPr>
                    <a:spLocks noChangeShapeType="1"/>
                  </p:cNvSpPr>
                  <p:nvPr/>
                </p:nvSpPr>
                <p:spPr bwMode="auto">
                  <a:xfrm>
                    <a:off x="369" y="1773"/>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53" name="Line 267"/>
                  <p:cNvSpPr>
                    <a:spLocks noChangeShapeType="1"/>
                  </p:cNvSpPr>
                  <p:nvPr/>
                </p:nvSpPr>
                <p:spPr bwMode="auto">
                  <a:xfrm>
                    <a:off x="336" y="1068"/>
                    <a:ext cx="26"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54" name="Line 268"/>
                  <p:cNvSpPr>
                    <a:spLocks noChangeShapeType="1"/>
                  </p:cNvSpPr>
                  <p:nvPr/>
                </p:nvSpPr>
                <p:spPr bwMode="auto">
                  <a:xfrm>
                    <a:off x="337" y="1174"/>
                    <a:ext cx="26"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55" name="Line 269"/>
                  <p:cNvSpPr>
                    <a:spLocks noChangeShapeType="1"/>
                  </p:cNvSpPr>
                  <p:nvPr/>
                </p:nvSpPr>
                <p:spPr bwMode="auto">
                  <a:xfrm>
                    <a:off x="335" y="1268"/>
                    <a:ext cx="26"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56" name="Line 270"/>
                  <p:cNvSpPr>
                    <a:spLocks noChangeShapeType="1"/>
                  </p:cNvSpPr>
                  <p:nvPr/>
                </p:nvSpPr>
                <p:spPr bwMode="auto">
                  <a:xfrm>
                    <a:off x="336" y="1371"/>
                    <a:ext cx="26"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57" name="Line 271"/>
                  <p:cNvSpPr>
                    <a:spLocks noChangeShapeType="1"/>
                  </p:cNvSpPr>
                  <p:nvPr/>
                </p:nvSpPr>
                <p:spPr bwMode="auto">
                  <a:xfrm>
                    <a:off x="337" y="1474"/>
                    <a:ext cx="26"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58" name="Line 272"/>
                  <p:cNvSpPr>
                    <a:spLocks noChangeShapeType="1"/>
                  </p:cNvSpPr>
                  <p:nvPr/>
                </p:nvSpPr>
                <p:spPr bwMode="auto">
                  <a:xfrm>
                    <a:off x="335" y="1574"/>
                    <a:ext cx="26"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59" name="Line 273"/>
                  <p:cNvSpPr>
                    <a:spLocks noChangeShapeType="1"/>
                  </p:cNvSpPr>
                  <p:nvPr/>
                </p:nvSpPr>
                <p:spPr bwMode="auto">
                  <a:xfrm>
                    <a:off x="339" y="1680"/>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60" name="Line 274"/>
                  <p:cNvSpPr>
                    <a:spLocks noChangeShapeType="1"/>
                  </p:cNvSpPr>
                  <p:nvPr/>
                </p:nvSpPr>
                <p:spPr bwMode="auto">
                  <a:xfrm>
                    <a:off x="337" y="1780"/>
                    <a:ext cx="26"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61" name="Text Box 275"/>
                  <p:cNvSpPr txBox="1">
                    <a:spLocks noChangeArrowheads="1"/>
                  </p:cNvSpPr>
                  <p:nvPr/>
                </p:nvSpPr>
                <p:spPr bwMode="auto">
                  <a:xfrm>
                    <a:off x="208" y="981"/>
                    <a:ext cx="16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7</a:t>
                    </a:r>
                  </a:p>
                </p:txBody>
              </p:sp>
              <p:sp>
                <p:nvSpPr>
                  <p:cNvPr id="62" name="Text Box 276"/>
                  <p:cNvSpPr txBox="1">
                    <a:spLocks noChangeArrowheads="1"/>
                  </p:cNvSpPr>
                  <p:nvPr/>
                </p:nvSpPr>
                <p:spPr bwMode="auto">
                  <a:xfrm>
                    <a:off x="208" y="1083"/>
                    <a:ext cx="16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6</a:t>
                    </a:r>
                  </a:p>
                </p:txBody>
              </p:sp>
              <p:sp>
                <p:nvSpPr>
                  <p:cNvPr id="63" name="Text Box 277"/>
                  <p:cNvSpPr txBox="1">
                    <a:spLocks noChangeArrowheads="1"/>
                  </p:cNvSpPr>
                  <p:nvPr/>
                </p:nvSpPr>
                <p:spPr bwMode="auto">
                  <a:xfrm>
                    <a:off x="208" y="1184"/>
                    <a:ext cx="16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5</a:t>
                    </a:r>
                  </a:p>
                </p:txBody>
              </p:sp>
              <p:sp>
                <p:nvSpPr>
                  <p:cNvPr id="64" name="Text Box 278"/>
                  <p:cNvSpPr txBox="1">
                    <a:spLocks noChangeArrowheads="1"/>
                  </p:cNvSpPr>
                  <p:nvPr/>
                </p:nvSpPr>
                <p:spPr bwMode="auto">
                  <a:xfrm>
                    <a:off x="208" y="1285"/>
                    <a:ext cx="16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4</a:t>
                    </a:r>
                  </a:p>
                </p:txBody>
              </p:sp>
              <p:sp>
                <p:nvSpPr>
                  <p:cNvPr id="65" name="Text Box 279"/>
                  <p:cNvSpPr txBox="1">
                    <a:spLocks noChangeArrowheads="1"/>
                  </p:cNvSpPr>
                  <p:nvPr/>
                </p:nvSpPr>
                <p:spPr bwMode="auto">
                  <a:xfrm>
                    <a:off x="208" y="1486"/>
                    <a:ext cx="16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a:t>
                    </a:r>
                  </a:p>
                </p:txBody>
              </p:sp>
              <p:sp>
                <p:nvSpPr>
                  <p:cNvPr id="66" name="Text Box 280"/>
                  <p:cNvSpPr txBox="1">
                    <a:spLocks noChangeArrowheads="1"/>
                  </p:cNvSpPr>
                  <p:nvPr/>
                </p:nvSpPr>
                <p:spPr bwMode="auto">
                  <a:xfrm>
                    <a:off x="208" y="1387"/>
                    <a:ext cx="16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3</a:t>
                    </a:r>
                  </a:p>
                </p:txBody>
              </p:sp>
              <p:sp>
                <p:nvSpPr>
                  <p:cNvPr id="67" name="Text Box 281"/>
                  <p:cNvSpPr txBox="1">
                    <a:spLocks noChangeArrowheads="1"/>
                  </p:cNvSpPr>
                  <p:nvPr/>
                </p:nvSpPr>
                <p:spPr bwMode="auto">
                  <a:xfrm>
                    <a:off x="208" y="1589"/>
                    <a:ext cx="16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a:t>
                    </a:r>
                  </a:p>
                </p:txBody>
              </p:sp>
              <p:sp>
                <p:nvSpPr>
                  <p:cNvPr id="68" name="Text Box 282"/>
                  <p:cNvSpPr txBox="1">
                    <a:spLocks noChangeArrowheads="1"/>
                  </p:cNvSpPr>
                  <p:nvPr/>
                </p:nvSpPr>
                <p:spPr bwMode="auto">
                  <a:xfrm>
                    <a:off x="208" y="1692"/>
                    <a:ext cx="162" cy="166"/>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grpSp>
          </p:grpSp>
          <p:grpSp>
            <p:nvGrpSpPr>
              <p:cNvPr id="12" name="Group 11"/>
              <p:cNvGrpSpPr>
                <a:grpSpLocks/>
              </p:cNvGrpSpPr>
              <p:nvPr/>
            </p:nvGrpSpPr>
            <p:grpSpPr bwMode="auto">
              <a:xfrm>
                <a:off x="3436" y="2957"/>
                <a:ext cx="1226" cy="1167"/>
                <a:chOff x="3456" y="3138"/>
                <a:chExt cx="959" cy="952"/>
              </a:xfrm>
            </p:grpSpPr>
            <p:sp>
              <p:nvSpPr>
                <p:cNvPr id="13" name="Freeform 12"/>
                <p:cNvSpPr>
                  <a:spLocks/>
                </p:cNvSpPr>
                <p:nvPr/>
              </p:nvSpPr>
              <p:spPr bwMode="auto">
                <a:xfrm>
                  <a:off x="3612" y="3762"/>
                  <a:ext cx="676" cy="172"/>
                </a:xfrm>
                <a:custGeom>
                  <a:avLst/>
                  <a:gdLst>
                    <a:gd name="T0" fmla="*/ 0 w 676"/>
                    <a:gd name="T1" fmla="*/ 160 h 172"/>
                    <a:gd name="T2" fmla="*/ 32 w 676"/>
                    <a:gd name="T3" fmla="*/ 130 h 172"/>
                    <a:gd name="T4" fmla="*/ 58 w 676"/>
                    <a:gd name="T5" fmla="*/ 104 h 172"/>
                    <a:gd name="T6" fmla="*/ 94 w 676"/>
                    <a:gd name="T7" fmla="*/ 68 h 172"/>
                    <a:gd name="T8" fmla="*/ 142 w 676"/>
                    <a:gd name="T9" fmla="*/ 50 h 172"/>
                    <a:gd name="T10" fmla="*/ 208 w 676"/>
                    <a:gd name="T11" fmla="*/ 24 h 172"/>
                    <a:gd name="T12" fmla="*/ 244 w 676"/>
                    <a:gd name="T13" fmla="*/ 22 h 172"/>
                    <a:gd name="T14" fmla="*/ 276 w 676"/>
                    <a:gd name="T15" fmla="*/ 6 h 172"/>
                    <a:gd name="T16" fmla="*/ 330 w 676"/>
                    <a:gd name="T17" fmla="*/ 0 h 172"/>
                    <a:gd name="T18" fmla="*/ 358 w 676"/>
                    <a:gd name="T19" fmla="*/ 12 h 172"/>
                    <a:gd name="T20" fmla="*/ 382 w 676"/>
                    <a:gd name="T21" fmla="*/ 38 h 172"/>
                    <a:gd name="T22" fmla="*/ 420 w 676"/>
                    <a:gd name="T23" fmla="*/ 62 h 172"/>
                    <a:gd name="T24" fmla="*/ 450 w 676"/>
                    <a:gd name="T25" fmla="*/ 72 h 172"/>
                    <a:gd name="T26" fmla="*/ 474 w 676"/>
                    <a:gd name="T27" fmla="*/ 68 h 172"/>
                    <a:gd name="T28" fmla="*/ 530 w 676"/>
                    <a:gd name="T29" fmla="*/ 88 h 172"/>
                    <a:gd name="T30" fmla="*/ 588 w 676"/>
                    <a:gd name="T31" fmla="*/ 118 h 172"/>
                    <a:gd name="T32" fmla="*/ 636 w 676"/>
                    <a:gd name="T33" fmla="*/ 138 h 172"/>
                    <a:gd name="T34" fmla="*/ 676 w 676"/>
                    <a:gd name="T35" fmla="*/ 172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76" h="172">
                      <a:moveTo>
                        <a:pt x="0" y="160"/>
                      </a:moveTo>
                      <a:lnTo>
                        <a:pt x="32" y="130"/>
                      </a:lnTo>
                      <a:lnTo>
                        <a:pt x="58" y="104"/>
                      </a:lnTo>
                      <a:lnTo>
                        <a:pt x="94" y="68"/>
                      </a:lnTo>
                      <a:lnTo>
                        <a:pt x="142" y="50"/>
                      </a:lnTo>
                      <a:lnTo>
                        <a:pt x="208" y="24"/>
                      </a:lnTo>
                      <a:lnTo>
                        <a:pt x="244" y="22"/>
                      </a:lnTo>
                      <a:lnTo>
                        <a:pt x="276" y="6"/>
                      </a:lnTo>
                      <a:lnTo>
                        <a:pt x="330" y="0"/>
                      </a:lnTo>
                      <a:lnTo>
                        <a:pt x="358" y="12"/>
                      </a:lnTo>
                      <a:lnTo>
                        <a:pt x="382" y="38"/>
                      </a:lnTo>
                      <a:lnTo>
                        <a:pt x="420" y="62"/>
                      </a:lnTo>
                      <a:lnTo>
                        <a:pt x="450" y="72"/>
                      </a:lnTo>
                      <a:lnTo>
                        <a:pt x="474" y="68"/>
                      </a:lnTo>
                      <a:lnTo>
                        <a:pt x="530" y="88"/>
                      </a:lnTo>
                      <a:lnTo>
                        <a:pt x="588" y="118"/>
                      </a:lnTo>
                      <a:lnTo>
                        <a:pt x="636" y="138"/>
                      </a:lnTo>
                      <a:lnTo>
                        <a:pt x="676" y="172"/>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4" name="Freeform 13"/>
                <p:cNvSpPr>
                  <a:spLocks/>
                </p:cNvSpPr>
                <p:nvPr/>
              </p:nvSpPr>
              <p:spPr bwMode="auto">
                <a:xfrm>
                  <a:off x="3623" y="3772"/>
                  <a:ext cx="686" cy="160"/>
                </a:xfrm>
                <a:custGeom>
                  <a:avLst/>
                  <a:gdLst>
                    <a:gd name="T0" fmla="*/ 0 w 686"/>
                    <a:gd name="T1" fmla="*/ 96 h 160"/>
                    <a:gd name="T2" fmla="*/ 34 w 686"/>
                    <a:gd name="T3" fmla="*/ 58 h 160"/>
                    <a:gd name="T4" fmla="*/ 64 w 686"/>
                    <a:gd name="T5" fmla="*/ 28 h 160"/>
                    <a:gd name="T6" fmla="*/ 86 w 686"/>
                    <a:gd name="T7" fmla="*/ 10 h 160"/>
                    <a:gd name="T8" fmla="*/ 114 w 686"/>
                    <a:gd name="T9" fmla="*/ 0 h 160"/>
                    <a:gd name="T10" fmla="*/ 144 w 686"/>
                    <a:gd name="T11" fmla="*/ 12 h 160"/>
                    <a:gd name="T12" fmla="*/ 172 w 686"/>
                    <a:gd name="T13" fmla="*/ 30 h 160"/>
                    <a:gd name="T14" fmla="*/ 212 w 686"/>
                    <a:gd name="T15" fmla="*/ 44 h 160"/>
                    <a:gd name="T16" fmla="*/ 242 w 686"/>
                    <a:gd name="T17" fmla="*/ 40 h 160"/>
                    <a:gd name="T18" fmla="*/ 266 w 686"/>
                    <a:gd name="T19" fmla="*/ 30 h 160"/>
                    <a:gd name="T20" fmla="*/ 304 w 686"/>
                    <a:gd name="T21" fmla="*/ 26 h 160"/>
                    <a:gd name="T22" fmla="*/ 338 w 686"/>
                    <a:gd name="T23" fmla="*/ 26 h 160"/>
                    <a:gd name="T24" fmla="*/ 366 w 686"/>
                    <a:gd name="T25" fmla="*/ 36 h 160"/>
                    <a:gd name="T26" fmla="*/ 412 w 686"/>
                    <a:gd name="T27" fmla="*/ 60 h 160"/>
                    <a:gd name="T28" fmla="*/ 450 w 686"/>
                    <a:gd name="T29" fmla="*/ 68 h 160"/>
                    <a:gd name="T30" fmla="*/ 488 w 686"/>
                    <a:gd name="T31" fmla="*/ 58 h 160"/>
                    <a:gd name="T32" fmla="*/ 520 w 686"/>
                    <a:gd name="T33" fmla="*/ 52 h 160"/>
                    <a:gd name="T34" fmla="*/ 546 w 686"/>
                    <a:gd name="T35" fmla="*/ 58 h 160"/>
                    <a:gd name="T36" fmla="*/ 572 w 686"/>
                    <a:gd name="T37" fmla="*/ 92 h 160"/>
                    <a:gd name="T38" fmla="*/ 596 w 686"/>
                    <a:gd name="T39" fmla="*/ 124 h 160"/>
                    <a:gd name="T40" fmla="*/ 620 w 686"/>
                    <a:gd name="T41" fmla="*/ 140 h 160"/>
                    <a:gd name="T42" fmla="*/ 654 w 686"/>
                    <a:gd name="T43" fmla="*/ 150 h 160"/>
                    <a:gd name="T44" fmla="*/ 686 w 686"/>
                    <a:gd name="T45" fmla="*/ 160 h 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6" h="160">
                      <a:moveTo>
                        <a:pt x="0" y="96"/>
                      </a:moveTo>
                      <a:lnTo>
                        <a:pt x="34" y="58"/>
                      </a:lnTo>
                      <a:lnTo>
                        <a:pt x="64" y="28"/>
                      </a:lnTo>
                      <a:lnTo>
                        <a:pt x="86" y="10"/>
                      </a:lnTo>
                      <a:lnTo>
                        <a:pt x="114" y="0"/>
                      </a:lnTo>
                      <a:lnTo>
                        <a:pt x="144" y="12"/>
                      </a:lnTo>
                      <a:lnTo>
                        <a:pt x="172" y="30"/>
                      </a:lnTo>
                      <a:lnTo>
                        <a:pt x="212" y="44"/>
                      </a:lnTo>
                      <a:lnTo>
                        <a:pt x="242" y="40"/>
                      </a:lnTo>
                      <a:lnTo>
                        <a:pt x="266" y="30"/>
                      </a:lnTo>
                      <a:lnTo>
                        <a:pt x="304" y="26"/>
                      </a:lnTo>
                      <a:lnTo>
                        <a:pt x="338" y="26"/>
                      </a:lnTo>
                      <a:lnTo>
                        <a:pt x="366" y="36"/>
                      </a:lnTo>
                      <a:lnTo>
                        <a:pt x="412" y="60"/>
                      </a:lnTo>
                      <a:lnTo>
                        <a:pt x="450" y="68"/>
                      </a:lnTo>
                      <a:lnTo>
                        <a:pt x="488" y="58"/>
                      </a:lnTo>
                      <a:lnTo>
                        <a:pt x="520" y="52"/>
                      </a:lnTo>
                      <a:lnTo>
                        <a:pt x="546" y="58"/>
                      </a:lnTo>
                      <a:lnTo>
                        <a:pt x="572" y="92"/>
                      </a:lnTo>
                      <a:lnTo>
                        <a:pt x="596" y="124"/>
                      </a:lnTo>
                      <a:lnTo>
                        <a:pt x="620" y="140"/>
                      </a:lnTo>
                      <a:lnTo>
                        <a:pt x="654" y="150"/>
                      </a:lnTo>
                      <a:lnTo>
                        <a:pt x="686" y="160"/>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5" name="Freeform 14"/>
                <p:cNvSpPr>
                  <a:spLocks/>
                </p:cNvSpPr>
                <p:nvPr/>
              </p:nvSpPr>
              <p:spPr bwMode="auto">
                <a:xfrm>
                  <a:off x="3618" y="3634"/>
                  <a:ext cx="694" cy="254"/>
                </a:xfrm>
                <a:custGeom>
                  <a:avLst/>
                  <a:gdLst>
                    <a:gd name="T0" fmla="*/ 0 w 694"/>
                    <a:gd name="T1" fmla="*/ 230 h 254"/>
                    <a:gd name="T2" fmla="*/ 70 w 694"/>
                    <a:gd name="T3" fmla="*/ 132 h 254"/>
                    <a:gd name="T4" fmla="*/ 86 w 694"/>
                    <a:gd name="T5" fmla="*/ 116 h 254"/>
                    <a:gd name="T6" fmla="*/ 106 w 694"/>
                    <a:gd name="T7" fmla="*/ 132 h 254"/>
                    <a:gd name="T8" fmla="*/ 130 w 694"/>
                    <a:gd name="T9" fmla="*/ 158 h 254"/>
                    <a:gd name="T10" fmla="*/ 152 w 694"/>
                    <a:gd name="T11" fmla="*/ 178 h 254"/>
                    <a:gd name="T12" fmla="*/ 174 w 694"/>
                    <a:gd name="T13" fmla="*/ 150 h 254"/>
                    <a:gd name="T14" fmla="*/ 200 w 694"/>
                    <a:gd name="T15" fmla="*/ 106 h 254"/>
                    <a:gd name="T16" fmla="*/ 220 w 694"/>
                    <a:gd name="T17" fmla="*/ 74 h 254"/>
                    <a:gd name="T18" fmla="*/ 242 w 694"/>
                    <a:gd name="T19" fmla="*/ 26 h 254"/>
                    <a:gd name="T20" fmla="*/ 264 w 694"/>
                    <a:gd name="T21" fmla="*/ 0 h 254"/>
                    <a:gd name="T22" fmla="*/ 282 w 694"/>
                    <a:gd name="T23" fmla="*/ 4 h 254"/>
                    <a:gd name="T24" fmla="*/ 306 w 694"/>
                    <a:gd name="T25" fmla="*/ 20 h 254"/>
                    <a:gd name="T26" fmla="*/ 328 w 694"/>
                    <a:gd name="T27" fmla="*/ 48 h 254"/>
                    <a:gd name="T28" fmla="*/ 356 w 694"/>
                    <a:gd name="T29" fmla="*/ 82 h 254"/>
                    <a:gd name="T30" fmla="*/ 380 w 694"/>
                    <a:gd name="T31" fmla="*/ 104 h 254"/>
                    <a:gd name="T32" fmla="*/ 392 w 694"/>
                    <a:gd name="T33" fmla="*/ 112 h 254"/>
                    <a:gd name="T34" fmla="*/ 448 w 694"/>
                    <a:gd name="T35" fmla="*/ 112 h 254"/>
                    <a:gd name="T36" fmla="*/ 482 w 694"/>
                    <a:gd name="T37" fmla="*/ 128 h 254"/>
                    <a:gd name="T38" fmla="*/ 522 w 694"/>
                    <a:gd name="T39" fmla="*/ 178 h 254"/>
                    <a:gd name="T40" fmla="*/ 528 w 694"/>
                    <a:gd name="T41" fmla="*/ 188 h 254"/>
                    <a:gd name="T42" fmla="*/ 544 w 694"/>
                    <a:gd name="T43" fmla="*/ 188 h 254"/>
                    <a:gd name="T44" fmla="*/ 586 w 694"/>
                    <a:gd name="T45" fmla="*/ 212 h 254"/>
                    <a:gd name="T46" fmla="*/ 610 w 694"/>
                    <a:gd name="T47" fmla="*/ 236 h 254"/>
                    <a:gd name="T48" fmla="*/ 646 w 694"/>
                    <a:gd name="T49" fmla="*/ 248 h 254"/>
                    <a:gd name="T50" fmla="*/ 694 w 694"/>
                    <a:gd name="T51" fmla="*/ 254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4" h="254">
                      <a:moveTo>
                        <a:pt x="0" y="230"/>
                      </a:moveTo>
                      <a:lnTo>
                        <a:pt x="70" y="132"/>
                      </a:lnTo>
                      <a:lnTo>
                        <a:pt x="86" y="116"/>
                      </a:lnTo>
                      <a:lnTo>
                        <a:pt x="106" y="132"/>
                      </a:lnTo>
                      <a:lnTo>
                        <a:pt x="130" y="158"/>
                      </a:lnTo>
                      <a:lnTo>
                        <a:pt x="152" y="178"/>
                      </a:lnTo>
                      <a:lnTo>
                        <a:pt x="174" y="150"/>
                      </a:lnTo>
                      <a:lnTo>
                        <a:pt x="200" y="106"/>
                      </a:lnTo>
                      <a:lnTo>
                        <a:pt x="220" y="74"/>
                      </a:lnTo>
                      <a:lnTo>
                        <a:pt x="242" y="26"/>
                      </a:lnTo>
                      <a:lnTo>
                        <a:pt x="264" y="0"/>
                      </a:lnTo>
                      <a:lnTo>
                        <a:pt x="282" y="4"/>
                      </a:lnTo>
                      <a:lnTo>
                        <a:pt x="306" y="20"/>
                      </a:lnTo>
                      <a:lnTo>
                        <a:pt x="328" y="48"/>
                      </a:lnTo>
                      <a:lnTo>
                        <a:pt x="356" y="82"/>
                      </a:lnTo>
                      <a:lnTo>
                        <a:pt x="380" y="104"/>
                      </a:lnTo>
                      <a:lnTo>
                        <a:pt x="392" y="112"/>
                      </a:lnTo>
                      <a:lnTo>
                        <a:pt x="448" y="112"/>
                      </a:lnTo>
                      <a:lnTo>
                        <a:pt x="482" y="128"/>
                      </a:lnTo>
                      <a:lnTo>
                        <a:pt x="522" y="178"/>
                      </a:lnTo>
                      <a:lnTo>
                        <a:pt x="528" y="188"/>
                      </a:lnTo>
                      <a:lnTo>
                        <a:pt x="544" y="188"/>
                      </a:lnTo>
                      <a:lnTo>
                        <a:pt x="586" y="212"/>
                      </a:lnTo>
                      <a:lnTo>
                        <a:pt x="610" y="236"/>
                      </a:lnTo>
                      <a:lnTo>
                        <a:pt x="646" y="248"/>
                      </a:lnTo>
                      <a:lnTo>
                        <a:pt x="694" y="254"/>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16" name="Freeform 15"/>
                <p:cNvSpPr>
                  <a:spLocks/>
                </p:cNvSpPr>
                <p:nvPr/>
              </p:nvSpPr>
              <p:spPr bwMode="auto">
                <a:xfrm>
                  <a:off x="3614" y="3694"/>
                  <a:ext cx="689" cy="240"/>
                </a:xfrm>
                <a:custGeom>
                  <a:avLst/>
                  <a:gdLst>
                    <a:gd name="T0" fmla="*/ 0 w 692"/>
                    <a:gd name="T1" fmla="*/ 84 h 240"/>
                    <a:gd name="T2" fmla="*/ 40 w 692"/>
                    <a:gd name="T3" fmla="*/ 64 h 240"/>
                    <a:gd name="T4" fmla="*/ 90 w 692"/>
                    <a:gd name="T5" fmla="*/ 52 h 240"/>
                    <a:gd name="T6" fmla="*/ 122 w 692"/>
                    <a:gd name="T7" fmla="*/ 46 h 240"/>
                    <a:gd name="T8" fmla="*/ 158 w 692"/>
                    <a:gd name="T9" fmla="*/ 34 h 240"/>
                    <a:gd name="T10" fmla="*/ 176 w 692"/>
                    <a:gd name="T11" fmla="*/ 8 h 240"/>
                    <a:gd name="T12" fmla="*/ 200 w 692"/>
                    <a:gd name="T13" fmla="*/ 0 h 240"/>
                    <a:gd name="T14" fmla="*/ 232 w 692"/>
                    <a:gd name="T15" fmla="*/ 20 h 240"/>
                    <a:gd name="T16" fmla="*/ 266 w 692"/>
                    <a:gd name="T17" fmla="*/ 58 h 240"/>
                    <a:gd name="T18" fmla="*/ 304 w 692"/>
                    <a:gd name="T19" fmla="*/ 78 h 240"/>
                    <a:gd name="T20" fmla="*/ 332 w 692"/>
                    <a:gd name="T21" fmla="*/ 76 h 240"/>
                    <a:gd name="T22" fmla="*/ 370 w 692"/>
                    <a:gd name="T23" fmla="*/ 70 h 240"/>
                    <a:gd name="T24" fmla="*/ 400 w 692"/>
                    <a:gd name="T25" fmla="*/ 76 h 240"/>
                    <a:gd name="T26" fmla="*/ 450 w 692"/>
                    <a:gd name="T27" fmla="*/ 62 h 240"/>
                    <a:gd name="T28" fmla="*/ 500 w 692"/>
                    <a:gd name="T29" fmla="*/ 98 h 240"/>
                    <a:gd name="T30" fmla="*/ 558 w 692"/>
                    <a:gd name="T31" fmla="*/ 152 h 240"/>
                    <a:gd name="T32" fmla="*/ 580 w 692"/>
                    <a:gd name="T33" fmla="*/ 162 h 240"/>
                    <a:gd name="T34" fmla="*/ 598 w 692"/>
                    <a:gd name="T35" fmla="*/ 168 h 240"/>
                    <a:gd name="T36" fmla="*/ 650 w 692"/>
                    <a:gd name="T37" fmla="*/ 218 h 240"/>
                    <a:gd name="T38" fmla="*/ 692 w 692"/>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92" h="240">
                      <a:moveTo>
                        <a:pt x="0" y="84"/>
                      </a:moveTo>
                      <a:lnTo>
                        <a:pt x="40" y="64"/>
                      </a:lnTo>
                      <a:lnTo>
                        <a:pt x="90" y="52"/>
                      </a:lnTo>
                      <a:lnTo>
                        <a:pt x="122" y="46"/>
                      </a:lnTo>
                      <a:lnTo>
                        <a:pt x="158" y="34"/>
                      </a:lnTo>
                      <a:lnTo>
                        <a:pt x="176" y="8"/>
                      </a:lnTo>
                      <a:lnTo>
                        <a:pt x="200" y="0"/>
                      </a:lnTo>
                      <a:lnTo>
                        <a:pt x="232" y="20"/>
                      </a:lnTo>
                      <a:lnTo>
                        <a:pt x="266" y="58"/>
                      </a:lnTo>
                      <a:lnTo>
                        <a:pt x="304" y="78"/>
                      </a:lnTo>
                      <a:lnTo>
                        <a:pt x="332" y="76"/>
                      </a:lnTo>
                      <a:lnTo>
                        <a:pt x="370" y="70"/>
                      </a:lnTo>
                      <a:lnTo>
                        <a:pt x="400" y="76"/>
                      </a:lnTo>
                      <a:lnTo>
                        <a:pt x="450" y="62"/>
                      </a:lnTo>
                      <a:lnTo>
                        <a:pt x="500" y="98"/>
                      </a:lnTo>
                      <a:lnTo>
                        <a:pt x="558" y="152"/>
                      </a:lnTo>
                      <a:lnTo>
                        <a:pt x="580" y="162"/>
                      </a:lnTo>
                      <a:lnTo>
                        <a:pt x="598" y="168"/>
                      </a:lnTo>
                      <a:lnTo>
                        <a:pt x="650" y="218"/>
                      </a:lnTo>
                      <a:lnTo>
                        <a:pt x="692" y="240"/>
                      </a:lnTo>
                    </a:path>
                  </a:pathLst>
                </a:custGeom>
                <a:noFill/>
                <a:ln w="19050" cap="flat" cmpd="sng">
                  <a:solidFill>
                    <a:srgbClr val="26A78E"/>
                  </a:solidFill>
                  <a:prstDash val="solid"/>
                  <a:round/>
                  <a:headEnd type="none" w="med" len="med"/>
                  <a:tailEnd type="none" w="med" len="me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grpSp>
              <p:nvGrpSpPr>
                <p:cNvPr id="17" name="Group 16"/>
                <p:cNvGrpSpPr>
                  <a:grpSpLocks/>
                </p:cNvGrpSpPr>
                <p:nvPr/>
              </p:nvGrpSpPr>
              <p:grpSpPr bwMode="auto">
                <a:xfrm>
                  <a:off x="3532" y="3923"/>
                  <a:ext cx="883" cy="167"/>
                  <a:chOff x="284" y="1766"/>
                  <a:chExt cx="883" cy="167"/>
                </a:xfrm>
              </p:grpSpPr>
              <p:sp>
                <p:nvSpPr>
                  <p:cNvPr id="37" name="Line 289"/>
                  <p:cNvSpPr>
                    <a:spLocks noChangeShapeType="1"/>
                  </p:cNvSpPr>
                  <p:nvPr/>
                </p:nvSpPr>
                <p:spPr bwMode="auto">
                  <a:xfrm rot="5400000">
                    <a:off x="706" y="1428"/>
                    <a:ext cx="0" cy="71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38" name="Line 290"/>
                  <p:cNvSpPr>
                    <a:spLocks noChangeShapeType="1"/>
                  </p:cNvSpPr>
                  <p:nvPr/>
                </p:nvSpPr>
                <p:spPr bwMode="auto">
                  <a:xfrm>
                    <a:off x="831" y="1768"/>
                    <a:ext cx="0" cy="33"/>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39" name="Line 291"/>
                  <p:cNvSpPr>
                    <a:spLocks noChangeShapeType="1"/>
                  </p:cNvSpPr>
                  <p:nvPr/>
                </p:nvSpPr>
                <p:spPr bwMode="auto">
                  <a:xfrm>
                    <a:off x="1059" y="1768"/>
                    <a:ext cx="0" cy="33"/>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40" name="Line 292"/>
                  <p:cNvSpPr>
                    <a:spLocks noChangeShapeType="1"/>
                  </p:cNvSpPr>
                  <p:nvPr/>
                </p:nvSpPr>
                <p:spPr bwMode="auto">
                  <a:xfrm>
                    <a:off x="603" y="1768"/>
                    <a:ext cx="0" cy="33"/>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41" name="Text Box 293"/>
                  <p:cNvSpPr txBox="1">
                    <a:spLocks noChangeArrowheads="1"/>
                  </p:cNvSpPr>
                  <p:nvPr/>
                </p:nvSpPr>
                <p:spPr bwMode="auto">
                  <a:xfrm>
                    <a:off x="284" y="1766"/>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sp>
                <p:nvSpPr>
                  <p:cNvPr id="42" name="Text Box 294"/>
                  <p:cNvSpPr txBox="1">
                    <a:spLocks noChangeArrowheads="1"/>
                  </p:cNvSpPr>
                  <p:nvPr/>
                </p:nvSpPr>
                <p:spPr bwMode="auto">
                  <a:xfrm>
                    <a:off x="717" y="1766"/>
                    <a:ext cx="220"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16</a:t>
                    </a:r>
                  </a:p>
                </p:txBody>
              </p:sp>
              <p:sp>
                <p:nvSpPr>
                  <p:cNvPr id="43" name="Text Box 295"/>
                  <p:cNvSpPr txBox="1">
                    <a:spLocks noChangeArrowheads="1"/>
                  </p:cNvSpPr>
                  <p:nvPr/>
                </p:nvSpPr>
                <p:spPr bwMode="auto">
                  <a:xfrm>
                    <a:off x="512" y="1766"/>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8</a:t>
                    </a:r>
                  </a:p>
                </p:txBody>
              </p:sp>
              <p:sp>
                <p:nvSpPr>
                  <p:cNvPr id="44" name="Text Box 296"/>
                  <p:cNvSpPr txBox="1">
                    <a:spLocks noChangeArrowheads="1"/>
                  </p:cNvSpPr>
                  <p:nvPr/>
                </p:nvSpPr>
                <p:spPr bwMode="auto">
                  <a:xfrm>
                    <a:off x="947" y="1766"/>
                    <a:ext cx="220"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24</a:t>
                    </a:r>
                  </a:p>
                </p:txBody>
              </p:sp>
            </p:grpSp>
            <p:grpSp>
              <p:nvGrpSpPr>
                <p:cNvPr id="18" name="Group 17"/>
                <p:cNvGrpSpPr>
                  <a:grpSpLocks/>
                </p:cNvGrpSpPr>
                <p:nvPr/>
              </p:nvGrpSpPr>
              <p:grpSpPr bwMode="auto">
                <a:xfrm>
                  <a:off x="3456" y="3138"/>
                  <a:ext cx="164" cy="878"/>
                  <a:chOff x="208" y="981"/>
                  <a:chExt cx="164" cy="878"/>
                </a:xfrm>
              </p:grpSpPr>
              <p:sp>
                <p:nvSpPr>
                  <p:cNvPr id="19" name="Line 298"/>
                  <p:cNvSpPr>
                    <a:spLocks noChangeShapeType="1"/>
                  </p:cNvSpPr>
                  <p:nvPr/>
                </p:nvSpPr>
                <p:spPr bwMode="auto">
                  <a:xfrm>
                    <a:off x="369" y="1068"/>
                    <a:ext cx="0" cy="711"/>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0" name="Line 299"/>
                  <p:cNvSpPr>
                    <a:spLocks noChangeShapeType="1"/>
                  </p:cNvSpPr>
                  <p:nvPr/>
                </p:nvSpPr>
                <p:spPr bwMode="auto">
                  <a:xfrm>
                    <a:off x="369" y="1773"/>
                    <a:ext cx="0" cy="27"/>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1" name="Line 300"/>
                  <p:cNvSpPr>
                    <a:spLocks noChangeShapeType="1"/>
                  </p:cNvSpPr>
                  <p:nvPr/>
                </p:nvSpPr>
                <p:spPr bwMode="auto">
                  <a:xfrm>
                    <a:off x="336" y="1068"/>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2" name="Line 301"/>
                  <p:cNvSpPr>
                    <a:spLocks noChangeShapeType="1"/>
                  </p:cNvSpPr>
                  <p:nvPr/>
                </p:nvSpPr>
                <p:spPr bwMode="auto">
                  <a:xfrm>
                    <a:off x="337" y="1176"/>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3" name="Line 302"/>
                  <p:cNvSpPr>
                    <a:spLocks noChangeShapeType="1"/>
                  </p:cNvSpPr>
                  <p:nvPr/>
                </p:nvSpPr>
                <p:spPr bwMode="auto">
                  <a:xfrm>
                    <a:off x="335" y="1268"/>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4" name="Line 303"/>
                  <p:cNvSpPr>
                    <a:spLocks noChangeShapeType="1"/>
                  </p:cNvSpPr>
                  <p:nvPr/>
                </p:nvSpPr>
                <p:spPr bwMode="auto">
                  <a:xfrm>
                    <a:off x="336" y="13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5" name="Line 304"/>
                  <p:cNvSpPr>
                    <a:spLocks noChangeShapeType="1"/>
                  </p:cNvSpPr>
                  <p:nvPr/>
                </p:nvSpPr>
                <p:spPr bwMode="auto">
                  <a:xfrm>
                    <a:off x="337" y="14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6" name="Line 305"/>
                  <p:cNvSpPr>
                    <a:spLocks noChangeShapeType="1"/>
                  </p:cNvSpPr>
                  <p:nvPr/>
                </p:nvSpPr>
                <p:spPr bwMode="auto">
                  <a:xfrm>
                    <a:off x="335" y="1574"/>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7" name="Line 306"/>
                  <p:cNvSpPr>
                    <a:spLocks noChangeShapeType="1"/>
                  </p:cNvSpPr>
                  <p:nvPr/>
                </p:nvSpPr>
                <p:spPr bwMode="auto">
                  <a:xfrm>
                    <a:off x="339" y="1681"/>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8" name="Line 307"/>
                  <p:cNvSpPr>
                    <a:spLocks noChangeShapeType="1"/>
                  </p:cNvSpPr>
                  <p:nvPr/>
                </p:nvSpPr>
                <p:spPr bwMode="auto">
                  <a:xfrm>
                    <a:off x="337" y="1780"/>
                    <a:ext cx="27" cy="0"/>
                  </a:xfrm>
                  <a:prstGeom prst="line">
                    <a:avLst/>
                  </a:prstGeom>
                  <a:noFill/>
                  <a:ln w="190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latin typeface="+mn-lt"/>
                    </a:endParaRPr>
                  </a:p>
                </p:txBody>
              </p:sp>
              <p:sp>
                <p:nvSpPr>
                  <p:cNvPr id="29" name="Text Box 308"/>
                  <p:cNvSpPr txBox="1">
                    <a:spLocks noChangeArrowheads="1"/>
                  </p:cNvSpPr>
                  <p:nvPr/>
                </p:nvSpPr>
                <p:spPr bwMode="auto">
                  <a:xfrm>
                    <a:off x="208" y="981"/>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7</a:t>
                    </a:r>
                  </a:p>
                </p:txBody>
              </p:sp>
              <p:sp>
                <p:nvSpPr>
                  <p:cNvPr id="30" name="Text Box 309"/>
                  <p:cNvSpPr txBox="1">
                    <a:spLocks noChangeArrowheads="1"/>
                  </p:cNvSpPr>
                  <p:nvPr/>
                </p:nvSpPr>
                <p:spPr bwMode="auto">
                  <a:xfrm>
                    <a:off x="208" y="1088"/>
                    <a:ext cx="164"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6</a:t>
                    </a:r>
                  </a:p>
                </p:txBody>
              </p:sp>
              <p:sp>
                <p:nvSpPr>
                  <p:cNvPr id="31" name="Text Box 310"/>
                  <p:cNvSpPr txBox="1">
                    <a:spLocks noChangeArrowheads="1"/>
                  </p:cNvSpPr>
                  <p:nvPr/>
                </p:nvSpPr>
                <p:spPr bwMode="auto">
                  <a:xfrm>
                    <a:off x="208" y="1184"/>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5</a:t>
                    </a:r>
                  </a:p>
                </p:txBody>
              </p:sp>
              <p:sp>
                <p:nvSpPr>
                  <p:cNvPr id="32" name="Text Box 311"/>
                  <p:cNvSpPr txBox="1">
                    <a:spLocks noChangeArrowheads="1"/>
                  </p:cNvSpPr>
                  <p:nvPr/>
                </p:nvSpPr>
                <p:spPr bwMode="auto">
                  <a:xfrm>
                    <a:off x="208" y="1286"/>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4</a:t>
                    </a:r>
                  </a:p>
                </p:txBody>
              </p:sp>
              <p:sp>
                <p:nvSpPr>
                  <p:cNvPr id="33" name="Text Box 312"/>
                  <p:cNvSpPr txBox="1">
                    <a:spLocks noChangeArrowheads="1"/>
                  </p:cNvSpPr>
                  <p:nvPr/>
                </p:nvSpPr>
                <p:spPr bwMode="auto">
                  <a:xfrm>
                    <a:off x="208" y="1487"/>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2</a:t>
                    </a:r>
                  </a:p>
                </p:txBody>
              </p:sp>
              <p:sp>
                <p:nvSpPr>
                  <p:cNvPr id="34" name="Text Box 313"/>
                  <p:cNvSpPr txBox="1">
                    <a:spLocks noChangeArrowheads="1"/>
                  </p:cNvSpPr>
                  <p:nvPr/>
                </p:nvSpPr>
                <p:spPr bwMode="auto">
                  <a:xfrm>
                    <a:off x="208" y="1387"/>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3</a:t>
                    </a:r>
                  </a:p>
                </p:txBody>
              </p:sp>
              <p:sp>
                <p:nvSpPr>
                  <p:cNvPr id="35" name="Text Box 314"/>
                  <p:cNvSpPr txBox="1">
                    <a:spLocks noChangeArrowheads="1"/>
                  </p:cNvSpPr>
                  <p:nvPr/>
                </p:nvSpPr>
                <p:spPr bwMode="auto">
                  <a:xfrm>
                    <a:off x="208" y="1593"/>
                    <a:ext cx="164" cy="165"/>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1</a:t>
                    </a:r>
                  </a:p>
                </p:txBody>
              </p:sp>
              <p:sp>
                <p:nvSpPr>
                  <p:cNvPr id="36" name="Text Box 315"/>
                  <p:cNvSpPr txBox="1">
                    <a:spLocks noChangeArrowheads="1"/>
                  </p:cNvSpPr>
                  <p:nvPr/>
                </p:nvSpPr>
                <p:spPr bwMode="auto">
                  <a:xfrm>
                    <a:off x="208" y="1692"/>
                    <a:ext cx="164" cy="167"/>
                  </a:xfrm>
                  <a:prstGeom prst="rect">
                    <a:avLst/>
                  </a:prstGeom>
                  <a:noFill/>
                  <a:ln>
                    <a:noFill/>
                  </a:ln>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GB" sz="1200" smtClean="0">
                        <a:latin typeface="+mn-lt"/>
                      </a:rPr>
                      <a:t>0</a:t>
                    </a:r>
                  </a:p>
                </p:txBody>
              </p:sp>
            </p:grpSp>
          </p:grpSp>
        </p:grpSp>
      </p:grpSp>
      <p:grpSp>
        <p:nvGrpSpPr>
          <p:cNvPr id="315" name="Group 314"/>
          <p:cNvGrpSpPr>
            <a:grpSpLocks/>
          </p:cNvGrpSpPr>
          <p:nvPr/>
        </p:nvGrpSpPr>
        <p:grpSpPr bwMode="auto">
          <a:xfrm>
            <a:off x="6277574" y="4097617"/>
            <a:ext cx="2606678" cy="1941516"/>
            <a:chOff x="6835063" y="4845018"/>
            <a:chExt cx="2285259" cy="878440"/>
          </a:xfrm>
        </p:grpSpPr>
        <p:sp>
          <p:nvSpPr>
            <p:cNvPr id="316" name="TextBox 320"/>
            <p:cNvSpPr txBox="1"/>
            <p:nvPr/>
          </p:nvSpPr>
          <p:spPr>
            <a:xfrm>
              <a:off x="6835063" y="4846455"/>
              <a:ext cx="360465" cy="69672"/>
            </a:xfrm>
            <a:prstGeom prst="rect">
              <a:avLst/>
            </a:prstGeom>
            <a:solidFill>
              <a:schemeClr val="bg1"/>
            </a:solid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000" dirty="0">
                  <a:latin typeface="+mn-lt"/>
                </a:rPr>
                <a:t>100</a:t>
              </a:r>
            </a:p>
          </p:txBody>
        </p:sp>
        <p:sp>
          <p:nvSpPr>
            <p:cNvPr id="317" name="TextBox 321"/>
            <p:cNvSpPr txBox="1"/>
            <p:nvPr/>
          </p:nvSpPr>
          <p:spPr>
            <a:xfrm>
              <a:off x="6951970" y="5003755"/>
              <a:ext cx="235207" cy="69672"/>
            </a:xfrm>
            <a:prstGeom prst="rect">
              <a:avLst/>
            </a:prstGeom>
            <a:solidFill>
              <a:schemeClr val="bg1"/>
            </a:solid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000" dirty="0">
                  <a:latin typeface="+mn-lt"/>
                </a:rPr>
                <a:t>80</a:t>
              </a:r>
            </a:p>
          </p:txBody>
        </p:sp>
        <p:sp>
          <p:nvSpPr>
            <p:cNvPr id="318" name="TextBox 322"/>
            <p:cNvSpPr txBox="1"/>
            <p:nvPr/>
          </p:nvSpPr>
          <p:spPr>
            <a:xfrm>
              <a:off x="6951970" y="5148845"/>
              <a:ext cx="235207" cy="69672"/>
            </a:xfrm>
            <a:prstGeom prst="rect">
              <a:avLst/>
            </a:prstGeom>
            <a:solidFill>
              <a:schemeClr val="bg1"/>
            </a:solid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000" dirty="0">
                  <a:latin typeface="+mn-lt"/>
                </a:rPr>
                <a:t>60</a:t>
              </a:r>
            </a:p>
          </p:txBody>
        </p:sp>
        <p:sp>
          <p:nvSpPr>
            <p:cNvPr id="319" name="TextBox 323"/>
            <p:cNvSpPr txBox="1"/>
            <p:nvPr/>
          </p:nvSpPr>
          <p:spPr>
            <a:xfrm>
              <a:off x="6958929" y="5299681"/>
              <a:ext cx="236598" cy="69672"/>
            </a:xfrm>
            <a:prstGeom prst="rect">
              <a:avLst/>
            </a:prstGeom>
            <a:solidFill>
              <a:schemeClr val="bg1"/>
            </a:solid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000" dirty="0">
                  <a:latin typeface="+mn-lt"/>
                </a:rPr>
                <a:t>40</a:t>
              </a:r>
            </a:p>
          </p:txBody>
        </p:sp>
        <p:sp>
          <p:nvSpPr>
            <p:cNvPr id="320" name="TextBox 324"/>
            <p:cNvSpPr txBox="1"/>
            <p:nvPr/>
          </p:nvSpPr>
          <p:spPr>
            <a:xfrm>
              <a:off x="6943620" y="5446925"/>
              <a:ext cx="247732" cy="69672"/>
            </a:xfrm>
            <a:prstGeom prst="rect">
              <a:avLst/>
            </a:prstGeom>
            <a:solidFill>
              <a:schemeClr val="bg1"/>
            </a:solid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000" dirty="0">
                  <a:latin typeface="+mn-lt"/>
                </a:rPr>
                <a:t>20</a:t>
              </a:r>
            </a:p>
          </p:txBody>
        </p:sp>
        <p:sp>
          <p:nvSpPr>
            <p:cNvPr id="321" name="TextBox 325"/>
            <p:cNvSpPr txBox="1"/>
            <p:nvPr/>
          </p:nvSpPr>
          <p:spPr>
            <a:xfrm>
              <a:off x="6956146" y="5594170"/>
              <a:ext cx="235206" cy="69672"/>
            </a:xfrm>
            <a:prstGeom prst="rect">
              <a:avLst/>
            </a:prstGeom>
            <a:solidFill>
              <a:schemeClr val="bg1"/>
            </a:solid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000" dirty="0">
                  <a:latin typeface="+mn-lt"/>
                </a:rPr>
                <a:t>0</a:t>
              </a:r>
            </a:p>
          </p:txBody>
        </p:sp>
        <p:sp>
          <p:nvSpPr>
            <p:cNvPr id="322" name="TextBox 326"/>
            <p:cNvSpPr txBox="1"/>
            <p:nvPr/>
          </p:nvSpPr>
          <p:spPr>
            <a:xfrm>
              <a:off x="7433517" y="5660969"/>
              <a:ext cx="237990" cy="62489"/>
            </a:xfrm>
            <a:prstGeom prst="rect">
              <a:avLst/>
            </a:prstGeom>
            <a:solidFill>
              <a:schemeClr val="bg1"/>
            </a:solid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900" dirty="0">
                  <a:latin typeface="+mn-lt"/>
                </a:rPr>
                <a:t>NPH</a:t>
              </a:r>
            </a:p>
          </p:txBody>
        </p:sp>
        <p:sp>
          <p:nvSpPr>
            <p:cNvPr id="323" name="TextBox 327"/>
            <p:cNvSpPr txBox="1"/>
            <p:nvPr/>
          </p:nvSpPr>
          <p:spPr>
            <a:xfrm>
              <a:off x="7853826" y="5658096"/>
              <a:ext cx="482939" cy="63207"/>
            </a:xfrm>
            <a:prstGeom prst="rect">
              <a:avLst/>
            </a:prstGeom>
            <a:solidFill>
              <a:schemeClr val="bg1"/>
            </a:solid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900" dirty="0">
                  <a:latin typeface="+mn-lt"/>
                </a:rPr>
                <a:t>Glargine</a:t>
              </a:r>
            </a:p>
          </p:txBody>
        </p:sp>
        <p:sp>
          <p:nvSpPr>
            <p:cNvPr id="324" name="TextBox 328"/>
            <p:cNvSpPr txBox="1"/>
            <p:nvPr/>
          </p:nvSpPr>
          <p:spPr>
            <a:xfrm>
              <a:off x="8442539" y="5650913"/>
              <a:ext cx="475980" cy="62489"/>
            </a:xfrm>
            <a:prstGeom prst="rect">
              <a:avLst/>
            </a:prstGeom>
            <a:solidFill>
              <a:schemeClr val="bg1"/>
            </a:solid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900" dirty="0">
                  <a:latin typeface="+mn-lt"/>
                </a:rPr>
                <a:t>Detemir</a:t>
              </a:r>
            </a:p>
          </p:txBody>
        </p:sp>
        <p:sp>
          <p:nvSpPr>
            <p:cNvPr id="325" name="Rectangle 324"/>
            <p:cNvSpPr>
              <a:spLocks noChangeArrowheads="1"/>
            </p:cNvSpPr>
            <p:nvPr/>
          </p:nvSpPr>
          <p:spPr bwMode="auto">
            <a:xfrm>
              <a:off x="7315218" y="5140226"/>
              <a:ext cx="473196" cy="493449"/>
            </a:xfrm>
            <a:prstGeom prst="rect">
              <a:avLst/>
            </a:prstGeom>
            <a:solidFill>
              <a:srgbClr val="8A560F"/>
            </a:solidFill>
            <a:ln>
              <a:solidFill>
                <a:srgbClr val="8A560F"/>
              </a:solidFill>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000" b="1" dirty="0">
                  <a:latin typeface="+mn-lt"/>
                </a:rPr>
                <a:t>68%</a:t>
              </a:r>
            </a:p>
          </p:txBody>
        </p:sp>
        <p:sp>
          <p:nvSpPr>
            <p:cNvPr id="326" name="Rectangle 325"/>
            <p:cNvSpPr/>
            <p:nvPr/>
          </p:nvSpPr>
          <p:spPr bwMode="auto">
            <a:xfrm>
              <a:off x="7864960" y="5298244"/>
              <a:ext cx="473196" cy="335430"/>
            </a:xfrm>
            <a:prstGeom prst="rect">
              <a:avLst/>
            </a:prstGeom>
            <a:solidFill>
              <a:srgbClr val="A76FDE"/>
            </a:solidFill>
            <a:ln w="9525" cap="flat" cmpd="sng" algn="ctr">
              <a:solidFill>
                <a:srgbClr val="A76FDE"/>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000" b="1" dirty="0">
                  <a:latin typeface="+mn-lt"/>
                </a:rPr>
                <a:t>48%</a:t>
              </a:r>
            </a:p>
          </p:txBody>
        </p:sp>
        <p:sp>
          <p:nvSpPr>
            <p:cNvPr id="327" name="Rectangle 326"/>
            <p:cNvSpPr>
              <a:spLocks noChangeArrowheads="1"/>
            </p:cNvSpPr>
            <p:nvPr/>
          </p:nvSpPr>
          <p:spPr bwMode="auto">
            <a:xfrm>
              <a:off x="8425838" y="5441898"/>
              <a:ext cx="473196" cy="190340"/>
            </a:xfrm>
            <a:prstGeom prst="rect">
              <a:avLst/>
            </a:prstGeom>
            <a:solidFill>
              <a:srgbClr val="26A78E"/>
            </a:solidFill>
            <a:ln>
              <a:solidFill>
                <a:srgbClr val="26A78E"/>
              </a:solidFill>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000" b="1" dirty="0">
                  <a:latin typeface="+mn-lt"/>
                </a:rPr>
                <a:t>27%</a:t>
              </a:r>
            </a:p>
          </p:txBody>
        </p:sp>
        <p:cxnSp>
          <p:nvCxnSpPr>
            <p:cNvPr id="328" name="Straight Connector 327"/>
            <p:cNvCxnSpPr>
              <a:cxnSpLocks noChangeShapeType="1"/>
            </p:cNvCxnSpPr>
            <p:nvPr/>
          </p:nvCxnSpPr>
          <p:spPr bwMode="auto">
            <a:xfrm>
              <a:off x="7257769" y="4845018"/>
              <a:ext cx="0" cy="79374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9" name="Straight Connector 328"/>
            <p:cNvCxnSpPr>
              <a:cxnSpLocks noChangeShapeType="1"/>
            </p:cNvCxnSpPr>
            <p:nvPr/>
          </p:nvCxnSpPr>
          <p:spPr bwMode="auto">
            <a:xfrm flipH="1">
              <a:off x="7257769" y="5630037"/>
              <a:ext cx="1862553" cy="634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0" name="Straight Connector 329"/>
            <p:cNvCxnSpPr>
              <a:cxnSpLocks noChangeShapeType="1"/>
            </p:cNvCxnSpPr>
            <p:nvPr/>
          </p:nvCxnSpPr>
          <p:spPr bwMode="auto">
            <a:xfrm>
              <a:off x="7209526" y="4894123"/>
              <a:ext cx="4824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1" name="Straight Connector 330"/>
            <p:cNvCxnSpPr>
              <a:cxnSpLocks noChangeShapeType="1"/>
            </p:cNvCxnSpPr>
            <p:nvPr/>
          </p:nvCxnSpPr>
          <p:spPr bwMode="auto">
            <a:xfrm>
              <a:off x="7201589" y="5040375"/>
              <a:ext cx="4824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2" name="Straight Connector 331"/>
            <p:cNvCxnSpPr>
              <a:cxnSpLocks noChangeShapeType="1"/>
            </p:cNvCxnSpPr>
            <p:nvPr/>
          </p:nvCxnSpPr>
          <p:spPr bwMode="auto">
            <a:xfrm>
              <a:off x="7209525" y="5190299"/>
              <a:ext cx="4824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3" name="Straight Connector 332"/>
            <p:cNvCxnSpPr>
              <a:cxnSpLocks noChangeShapeType="1"/>
            </p:cNvCxnSpPr>
            <p:nvPr/>
          </p:nvCxnSpPr>
          <p:spPr bwMode="auto">
            <a:xfrm>
              <a:off x="7213010" y="5338730"/>
              <a:ext cx="4824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4" name="Straight Connector 333"/>
            <p:cNvCxnSpPr>
              <a:cxnSpLocks noChangeShapeType="1"/>
            </p:cNvCxnSpPr>
            <p:nvPr/>
          </p:nvCxnSpPr>
          <p:spPr bwMode="auto">
            <a:xfrm>
              <a:off x="7205866" y="5484875"/>
              <a:ext cx="4824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5" name="Straight Connector 334"/>
            <p:cNvCxnSpPr>
              <a:cxnSpLocks noChangeShapeType="1"/>
            </p:cNvCxnSpPr>
            <p:nvPr/>
          </p:nvCxnSpPr>
          <p:spPr bwMode="auto">
            <a:xfrm>
              <a:off x="7209350" y="5637180"/>
              <a:ext cx="4824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336" name="TextBox 335"/>
          <p:cNvSpPr txBox="1"/>
          <p:nvPr/>
        </p:nvSpPr>
        <p:spPr>
          <a:xfrm>
            <a:off x="0" y="6469997"/>
            <a:ext cx="9144000" cy="307777"/>
          </a:xfrm>
          <a:prstGeom prst="rect">
            <a:avLst/>
          </a:prstGeom>
          <a:noFill/>
        </p:spPr>
        <p:txBody>
          <a:bodyPr wrap="square" rtlCol="0">
            <a:spAutoFit/>
          </a:bodyPr>
          <a:lstStyle/>
          <a:p>
            <a:pPr algn="ctr"/>
            <a:r>
              <a:rPr lang="fr-FR" sz="1400" i="1" dirty="0" smtClean="0">
                <a:latin typeface="Arial" pitchFamily="34" charset="0"/>
                <a:cs typeface="Arial" pitchFamily="34" charset="0"/>
              </a:rPr>
              <a:t>Heise T, </a:t>
            </a:r>
            <a:r>
              <a:rPr lang="fr-FR" sz="1400" i="1" dirty="0">
                <a:latin typeface="Arial" pitchFamily="34" charset="0"/>
                <a:cs typeface="Arial" pitchFamily="34" charset="0"/>
              </a:rPr>
              <a:t>et al. </a:t>
            </a:r>
            <a:r>
              <a:rPr lang="fr-FR" sz="1400" i="1" dirty="0" err="1">
                <a:latin typeface="Arial" pitchFamily="34" charset="0"/>
                <a:cs typeface="Arial" pitchFamily="34" charset="0"/>
              </a:rPr>
              <a:t>Diabetes</a:t>
            </a:r>
            <a:r>
              <a:rPr lang="fr-FR" sz="1400" i="1" dirty="0">
                <a:latin typeface="Arial" pitchFamily="34" charset="0"/>
                <a:cs typeface="Arial" pitchFamily="34" charset="0"/>
              </a:rPr>
              <a:t> </a:t>
            </a:r>
            <a:r>
              <a:rPr lang="fr-FR" sz="1400" i="1" dirty="0" smtClean="0">
                <a:latin typeface="Arial" pitchFamily="34" charset="0"/>
                <a:cs typeface="Arial" pitchFamily="34" charset="0"/>
              </a:rPr>
              <a:t>2004</a:t>
            </a:r>
            <a:r>
              <a:rPr lang="fr-FR" sz="1400" i="1" dirty="0">
                <a:latin typeface="Arial" pitchFamily="34" charset="0"/>
                <a:cs typeface="Arial" pitchFamily="34" charset="0"/>
              </a:rPr>
              <a:t>; 53:1614–1620.</a:t>
            </a:r>
          </a:p>
        </p:txBody>
      </p:sp>
    </p:spTree>
    <p:extLst>
      <p:ext uri="{BB962C8B-B14F-4D97-AF65-F5344CB8AC3E}">
        <p14:creationId xmlns:p14="http://schemas.microsoft.com/office/powerpoint/2010/main" val="4126340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755576" y="2564904"/>
            <a:ext cx="7772400" cy="1500187"/>
          </a:xfrm>
        </p:spPr>
        <p:txBody>
          <a:bodyPr/>
          <a:lstStyle/>
          <a:p>
            <a:pPr algn="ctr"/>
            <a:r>
              <a:rPr lang="en-US" sz="3600" b="1" dirty="0" err="1" smtClean="0"/>
              <a:t>Insulins</a:t>
            </a:r>
            <a:r>
              <a:rPr lang="en-US" sz="3600" b="1" dirty="0" smtClean="0"/>
              <a:t> </a:t>
            </a:r>
            <a:r>
              <a:rPr lang="en-US" sz="3600" b="1" dirty="0" err="1" smtClean="0"/>
              <a:t>Glargine</a:t>
            </a:r>
            <a:r>
              <a:rPr lang="en-US" sz="3600" b="1" dirty="0" smtClean="0"/>
              <a:t> and </a:t>
            </a:r>
            <a:r>
              <a:rPr lang="en-US" sz="3600" b="1" dirty="0" err="1" smtClean="0"/>
              <a:t>Detemir</a:t>
            </a:r>
            <a:r>
              <a:rPr lang="en-US" sz="3600" b="1" dirty="0" smtClean="0"/>
              <a:t> </a:t>
            </a:r>
          </a:p>
          <a:p>
            <a:pPr algn="ctr"/>
            <a:r>
              <a:rPr lang="en-US" sz="2800" b="1" dirty="0" smtClean="0"/>
              <a:t>versus </a:t>
            </a:r>
          </a:p>
          <a:p>
            <a:pPr algn="ctr"/>
            <a:r>
              <a:rPr lang="en-US" sz="3600" b="1" dirty="0" smtClean="0"/>
              <a:t>Insulin NPH</a:t>
            </a:r>
            <a:endParaRPr lang="en-US" sz="3600" b="1" dirty="0"/>
          </a:p>
        </p:txBody>
      </p:sp>
    </p:spTree>
    <p:extLst>
      <p:ext uri="{BB962C8B-B14F-4D97-AF65-F5344CB8AC3E}">
        <p14:creationId xmlns:p14="http://schemas.microsoft.com/office/powerpoint/2010/main" val="3726969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12</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2007, Issue </a:t>
            </a:r>
            <a:r>
              <a:rPr lang="en-US" sz="1400" i="1" dirty="0" smtClean="0">
                <a:latin typeface="Arial" pitchFamily="34" charset="0"/>
                <a:cs typeface="Arial" pitchFamily="34" charset="0"/>
              </a:rPr>
              <a:t>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866775"/>
            <a:ext cx="770572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553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b="1" dirty="0"/>
              <a:t>Long-acting insulin analogues versus NPH insulin </a:t>
            </a:r>
            <a:r>
              <a:rPr lang="en-US" sz="2400" b="1" dirty="0" smtClean="0"/>
              <a:t>for </a:t>
            </a:r>
            <a:r>
              <a:rPr lang="en-US" sz="2400" b="1" dirty="0"/>
              <a:t>type 2 </a:t>
            </a:r>
            <a:r>
              <a:rPr lang="en-US" sz="2400" b="1" dirty="0" smtClean="0"/>
              <a:t>diabetes mellitus</a:t>
            </a:r>
            <a:endParaRPr lang="en-US" sz="2400" b="1" dirty="0"/>
          </a:p>
        </p:txBody>
      </p:sp>
      <p:sp>
        <p:nvSpPr>
          <p:cNvPr id="3" name="Content Placeholder 2"/>
          <p:cNvSpPr>
            <a:spLocks noGrp="1"/>
          </p:cNvSpPr>
          <p:nvPr>
            <p:ph idx="1"/>
          </p:nvPr>
        </p:nvSpPr>
        <p:spPr/>
        <p:txBody>
          <a:bodyPr/>
          <a:lstStyle/>
          <a:p>
            <a:pPr algn="just"/>
            <a:r>
              <a:rPr lang="en-US" sz="2000" b="1" dirty="0" smtClean="0"/>
              <a:t>Objectives: </a:t>
            </a:r>
          </a:p>
          <a:p>
            <a:pPr lvl="1" algn="just"/>
            <a:r>
              <a:rPr lang="en-US" sz="1800" dirty="0" smtClean="0"/>
              <a:t>To </a:t>
            </a:r>
            <a:r>
              <a:rPr lang="en-US" sz="1800" dirty="0"/>
              <a:t>assess the effects of long-term treatment </a:t>
            </a:r>
            <a:r>
              <a:rPr lang="en-US" sz="1800" dirty="0" smtClean="0"/>
              <a:t>with insulin </a:t>
            </a:r>
            <a:r>
              <a:rPr lang="en-US" sz="1800" dirty="0" err="1">
                <a:solidFill>
                  <a:srgbClr val="C00000"/>
                </a:solidFill>
              </a:rPr>
              <a:t>glargine</a:t>
            </a:r>
            <a:r>
              <a:rPr lang="en-US" sz="1800" dirty="0"/>
              <a:t> and insulin </a:t>
            </a:r>
            <a:r>
              <a:rPr lang="en-US" sz="1800" dirty="0" err="1" smtClean="0">
                <a:solidFill>
                  <a:srgbClr val="C00000"/>
                </a:solidFill>
              </a:rPr>
              <a:t>detemir</a:t>
            </a:r>
            <a:r>
              <a:rPr lang="en-US" sz="1800" dirty="0" smtClean="0"/>
              <a:t> </a:t>
            </a:r>
            <a:r>
              <a:rPr lang="en-US" sz="1800" dirty="0"/>
              <a:t>compared to </a:t>
            </a:r>
            <a:r>
              <a:rPr lang="en-US" sz="1800" dirty="0" smtClean="0">
                <a:solidFill>
                  <a:srgbClr val="C00000"/>
                </a:solidFill>
              </a:rPr>
              <a:t>NPH</a:t>
            </a:r>
            <a:r>
              <a:rPr lang="en-US" sz="1800" dirty="0" smtClean="0"/>
              <a:t> insulin </a:t>
            </a:r>
            <a:r>
              <a:rPr lang="en-US" sz="1800" dirty="0"/>
              <a:t>in patients with type 2 diabetes mellitus</a:t>
            </a:r>
            <a:r>
              <a:rPr lang="en-US" sz="1800" dirty="0" smtClean="0"/>
              <a:t>.</a:t>
            </a:r>
          </a:p>
          <a:p>
            <a:pPr algn="just"/>
            <a:r>
              <a:rPr lang="en-US" sz="2000" b="1" dirty="0"/>
              <a:t>Selection criteria: </a:t>
            </a:r>
            <a:endParaRPr lang="en-US" sz="2000" b="1" dirty="0" smtClean="0"/>
          </a:p>
          <a:p>
            <a:pPr lvl="1" algn="just"/>
            <a:r>
              <a:rPr lang="en-US" sz="1800" dirty="0" err="1" smtClean="0"/>
              <a:t>Randomised</a:t>
            </a:r>
            <a:r>
              <a:rPr lang="en-US" sz="1800" dirty="0" smtClean="0"/>
              <a:t> </a:t>
            </a:r>
            <a:r>
              <a:rPr lang="en-US" sz="1800" dirty="0"/>
              <a:t>controlled </a:t>
            </a:r>
            <a:r>
              <a:rPr lang="en-US" sz="1800" dirty="0" smtClean="0"/>
              <a:t>trials with duration </a:t>
            </a:r>
            <a:r>
              <a:rPr lang="en-US" sz="1800" dirty="0"/>
              <a:t>of </a:t>
            </a:r>
            <a:r>
              <a:rPr lang="en-US" sz="1800" dirty="0" smtClean="0"/>
              <a:t>at least </a:t>
            </a:r>
            <a:r>
              <a:rPr lang="en-US" sz="1800" dirty="0">
                <a:solidFill>
                  <a:srgbClr val="C00000"/>
                </a:solidFill>
              </a:rPr>
              <a:t>24 </a:t>
            </a:r>
            <a:r>
              <a:rPr lang="en-US" sz="1800" dirty="0" smtClean="0">
                <a:solidFill>
                  <a:srgbClr val="C00000"/>
                </a:solidFill>
              </a:rPr>
              <a:t>weeks</a:t>
            </a:r>
            <a:r>
              <a:rPr lang="en-US" sz="1800" dirty="0" smtClean="0"/>
              <a:t>.</a:t>
            </a:r>
          </a:p>
          <a:p>
            <a:pPr algn="just"/>
            <a:r>
              <a:rPr lang="en-US" sz="2000" b="1" dirty="0" smtClean="0"/>
              <a:t>Primary outcomes:</a:t>
            </a:r>
          </a:p>
          <a:p>
            <a:pPr lvl="1" algn="just"/>
            <a:r>
              <a:rPr lang="en-US" sz="1800" dirty="0" smtClean="0"/>
              <a:t>Number </a:t>
            </a:r>
            <a:r>
              <a:rPr lang="en-US" sz="1800" dirty="0"/>
              <a:t>of overall, severe and nocturnal </a:t>
            </a:r>
            <a:r>
              <a:rPr lang="en-US" sz="1800" dirty="0" smtClean="0"/>
              <a:t>hypoglycemia.</a:t>
            </a:r>
            <a:endParaRPr lang="en-US" sz="1800" dirty="0"/>
          </a:p>
          <a:p>
            <a:pPr lvl="1" algn="just"/>
            <a:r>
              <a:rPr lang="en-US" sz="1800" dirty="0" smtClean="0"/>
              <a:t>Glycemic </a:t>
            </a:r>
            <a:r>
              <a:rPr lang="en-US" sz="1800" dirty="0"/>
              <a:t>control </a:t>
            </a:r>
            <a:r>
              <a:rPr lang="en-US" sz="1800" dirty="0" smtClean="0"/>
              <a:t>(</a:t>
            </a:r>
            <a:r>
              <a:rPr lang="en-US" sz="1800" dirty="0"/>
              <a:t>HbA1c).</a:t>
            </a:r>
            <a:endParaRPr lang="en-US" sz="1800" dirty="0" smtClean="0"/>
          </a:p>
          <a:p>
            <a:pPr algn="just"/>
            <a:r>
              <a:rPr lang="en-US" sz="2000" b="1" dirty="0" smtClean="0"/>
              <a:t>Results:</a:t>
            </a:r>
          </a:p>
          <a:p>
            <a:pPr lvl="1" algn="just"/>
            <a:r>
              <a:rPr lang="en-US" sz="1800" dirty="0" smtClean="0"/>
              <a:t>6 studies: </a:t>
            </a:r>
            <a:r>
              <a:rPr lang="en-US" sz="1800" dirty="0" err="1" smtClean="0"/>
              <a:t>Glargine</a:t>
            </a:r>
            <a:r>
              <a:rPr lang="en-US" sz="1800" dirty="0" smtClean="0"/>
              <a:t> </a:t>
            </a:r>
            <a:r>
              <a:rPr lang="en-US" sz="1800" dirty="0" err="1" smtClean="0"/>
              <a:t>vs</a:t>
            </a:r>
            <a:r>
              <a:rPr lang="en-US" sz="1800" dirty="0" smtClean="0"/>
              <a:t> NPH</a:t>
            </a:r>
          </a:p>
          <a:p>
            <a:pPr lvl="1" algn="just"/>
            <a:r>
              <a:rPr lang="en-US" sz="1800" dirty="0" smtClean="0"/>
              <a:t>2 studies: </a:t>
            </a:r>
            <a:r>
              <a:rPr lang="en-US" sz="1800" dirty="0" err="1" smtClean="0"/>
              <a:t>Detemir</a:t>
            </a:r>
            <a:r>
              <a:rPr lang="en-US" sz="1800" dirty="0" smtClean="0"/>
              <a:t> </a:t>
            </a:r>
            <a:r>
              <a:rPr lang="en-US" sz="1800" dirty="0" err="1" smtClean="0"/>
              <a:t>vs</a:t>
            </a:r>
            <a:r>
              <a:rPr lang="en-US" sz="1800" dirty="0" smtClean="0"/>
              <a:t> NPH</a:t>
            </a:r>
          </a:p>
          <a:p>
            <a:pPr algn="just"/>
            <a:endParaRPr lang="en-US" sz="2800" dirty="0" smtClean="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13</a:t>
            </a:fld>
            <a:endParaRPr lang="en-US"/>
          </a:p>
        </p:txBody>
      </p:sp>
      <p:sp>
        <p:nvSpPr>
          <p:cNvPr id="5" name="TextBox 4"/>
          <p:cNvSpPr txBox="1"/>
          <p:nvPr/>
        </p:nvSpPr>
        <p:spPr>
          <a:xfrm>
            <a:off x="-15889" y="6416745"/>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2007, Issue 2.</a:t>
            </a:r>
          </a:p>
        </p:txBody>
      </p:sp>
    </p:spTree>
    <p:extLst>
      <p:ext uri="{BB962C8B-B14F-4D97-AF65-F5344CB8AC3E}">
        <p14:creationId xmlns:p14="http://schemas.microsoft.com/office/powerpoint/2010/main" val="3787086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29208"/>
            <a:ext cx="8229600" cy="1371600"/>
          </a:xfrm>
        </p:spPr>
        <p:txBody>
          <a:bodyPr/>
          <a:lstStyle/>
          <a:p>
            <a:pPr algn="ctr"/>
            <a:r>
              <a:rPr lang="en-US" sz="2400" b="1" dirty="0" smtClean="0"/>
              <a:t>Change in HbA1c: Insulin </a:t>
            </a:r>
            <a:r>
              <a:rPr lang="en-US" sz="2400" b="1" dirty="0" err="1" smtClean="0"/>
              <a:t>glargine</a:t>
            </a:r>
            <a:r>
              <a:rPr lang="en-US" sz="2400" b="1" dirty="0" smtClean="0"/>
              <a:t> </a:t>
            </a:r>
            <a:r>
              <a:rPr lang="en-US" sz="2400" b="1" dirty="0" err="1" smtClean="0"/>
              <a:t>vs</a:t>
            </a:r>
            <a:r>
              <a:rPr lang="en-US" sz="2400" b="1" dirty="0" smtClean="0"/>
              <a:t> NPH</a:t>
            </a:r>
            <a:br>
              <a:rPr lang="en-US" sz="2400" b="1" dirty="0" smtClean="0"/>
            </a:br>
            <a:r>
              <a:rPr lang="en-US" sz="2400" b="1" dirty="0" smtClean="0">
                <a:solidFill>
                  <a:srgbClr val="C00000"/>
                </a:solidFill>
              </a:rPr>
              <a:t>No difference </a:t>
            </a:r>
            <a:endParaRPr lang="en-US" sz="2400" b="1" dirty="0">
              <a:solidFill>
                <a:srgbClr val="C0000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14</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2007, Issue </a:t>
            </a:r>
            <a:r>
              <a:rPr lang="en-US" sz="1400" i="1" dirty="0" smtClean="0">
                <a:latin typeface="Arial" pitchFamily="34" charset="0"/>
                <a:cs typeface="Arial" pitchFamily="34" charset="0"/>
              </a:rPr>
              <a:t>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515350" cy="438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308304" y="4437112"/>
            <a:ext cx="1368152"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79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t>Change in HbA1c: Insulin </a:t>
            </a:r>
            <a:r>
              <a:rPr lang="en-US" sz="2400" b="1" dirty="0" err="1" smtClean="0"/>
              <a:t>detemir</a:t>
            </a:r>
            <a:r>
              <a:rPr lang="en-US" sz="2400" b="1" dirty="0" smtClean="0"/>
              <a:t> </a:t>
            </a:r>
            <a:r>
              <a:rPr lang="en-US" sz="2400" b="1" dirty="0" err="1"/>
              <a:t>vs</a:t>
            </a:r>
            <a:r>
              <a:rPr lang="en-US" sz="2400" b="1" dirty="0"/>
              <a:t> NPH </a:t>
            </a:r>
            <a:r>
              <a:rPr lang="en-US" sz="2400" b="1" dirty="0" smtClean="0"/>
              <a:t/>
            </a:r>
            <a:br>
              <a:rPr lang="en-US" sz="2400" b="1" dirty="0" smtClean="0"/>
            </a:br>
            <a:r>
              <a:rPr lang="en-US" sz="2400" b="1" dirty="0">
                <a:solidFill>
                  <a:srgbClr val="C00000"/>
                </a:solidFill>
              </a:rPr>
              <a:t>No difference</a:t>
            </a:r>
            <a:endParaRPr lang="en-US" sz="2400"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15</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2007, Issue </a:t>
            </a:r>
            <a:r>
              <a:rPr lang="en-US" sz="1400" i="1" dirty="0" smtClean="0">
                <a:latin typeface="Arial" pitchFamily="34" charset="0"/>
                <a:cs typeface="Arial" pitchFamily="34" charset="0"/>
              </a:rPr>
              <a:t>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92896"/>
            <a:ext cx="892899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452320" y="4005065"/>
            <a:ext cx="1512168" cy="3833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44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Fewer people experienced </a:t>
            </a:r>
            <a:r>
              <a:rPr lang="en-US" sz="2400" dirty="0" smtClean="0">
                <a:solidFill>
                  <a:srgbClr val="C00000"/>
                </a:solidFill>
              </a:rPr>
              <a:t>symptomatic</a:t>
            </a:r>
            <a:r>
              <a:rPr lang="en-US" sz="2400" dirty="0" smtClean="0"/>
              <a:t>, </a:t>
            </a:r>
            <a:r>
              <a:rPr lang="en-US" sz="2400" dirty="0">
                <a:solidFill>
                  <a:srgbClr val="C00000"/>
                </a:solidFill>
              </a:rPr>
              <a:t>overall</a:t>
            </a:r>
            <a:r>
              <a:rPr lang="en-US" sz="2400" dirty="0"/>
              <a:t> or </a:t>
            </a:r>
            <a:r>
              <a:rPr lang="en-US" sz="2400" dirty="0">
                <a:solidFill>
                  <a:srgbClr val="C00000"/>
                </a:solidFill>
              </a:rPr>
              <a:t>nocturnal </a:t>
            </a:r>
            <a:r>
              <a:rPr lang="en-US" sz="2400" dirty="0" smtClean="0">
                <a:solidFill>
                  <a:srgbClr val="C00000"/>
                </a:solidFill>
              </a:rPr>
              <a:t>hypoglycemic </a:t>
            </a:r>
            <a:r>
              <a:rPr lang="en-US" sz="2400" dirty="0">
                <a:solidFill>
                  <a:srgbClr val="C00000"/>
                </a:solidFill>
              </a:rPr>
              <a:t>episodes </a:t>
            </a:r>
            <a:r>
              <a:rPr lang="en-US" sz="2400" dirty="0"/>
              <a:t>with treatment with either insulin </a:t>
            </a:r>
            <a:r>
              <a:rPr lang="en-US" sz="2400" dirty="0" err="1"/>
              <a:t>glargine</a:t>
            </a:r>
            <a:r>
              <a:rPr lang="en-US" sz="2400" dirty="0"/>
              <a:t> or </a:t>
            </a:r>
            <a:r>
              <a:rPr lang="en-US" sz="2400" dirty="0" err="1" smtClean="0"/>
              <a:t>detemir</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16</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2007, Issue </a:t>
            </a:r>
            <a:r>
              <a:rPr lang="en-US" sz="1400" i="1" dirty="0" smtClean="0">
                <a:latin typeface="Arial" pitchFamily="34" charset="0"/>
                <a:cs typeface="Arial" pitchFamily="34" charset="0"/>
              </a:rPr>
              <a:t>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71296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1" y="3922137"/>
            <a:ext cx="323528"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ight Arrow 6"/>
          <p:cNvSpPr/>
          <p:nvPr/>
        </p:nvSpPr>
        <p:spPr bwMode="auto">
          <a:xfrm>
            <a:off x="-9363" y="4437112"/>
            <a:ext cx="323528"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ight Arrow 7"/>
          <p:cNvSpPr/>
          <p:nvPr/>
        </p:nvSpPr>
        <p:spPr bwMode="auto">
          <a:xfrm>
            <a:off x="-9363" y="5013176"/>
            <a:ext cx="323528"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ight Arrow 8"/>
          <p:cNvSpPr/>
          <p:nvPr/>
        </p:nvSpPr>
        <p:spPr bwMode="auto">
          <a:xfrm>
            <a:off x="1" y="5517232"/>
            <a:ext cx="323528"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73027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Conclusions</a:t>
            </a:r>
            <a:endParaRPr lang="en-US" sz="2800" b="1" dirty="0"/>
          </a:p>
        </p:txBody>
      </p:sp>
      <p:sp>
        <p:nvSpPr>
          <p:cNvPr id="3" name="Content Placeholder 2"/>
          <p:cNvSpPr>
            <a:spLocks noGrp="1"/>
          </p:cNvSpPr>
          <p:nvPr>
            <p:ph idx="1"/>
          </p:nvPr>
        </p:nvSpPr>
        <p:spPr>
          <a:xfrm>
            <a:off x="457200" y="1981200"/>
            <a:ext cx="8229600" cy="4328120"/>
          </a:xfrm>
        </p:spPr>
        <p:txBody>
          <a:bodyPr/>
          <a:lstStyle/>
          <a:p>
            <a:pPr algn="just"/>
            <a:r>
              <a:rPr lang="en-US" sz="2000" dirty="0" smtClean="0">
                <a:cs typeface="B Mitra" panose="00000400000000000000" pitchFamily="2" charset="-78"/>
              </a:rPr>
              <a:t>Insulin </a:t>
            </a:r>
            <a:r>
              <a:rPr lang="en-US" sz="2000" dirty="0" err="1">
                <a:cs typeface="B Mitra" panose="00000400000000000000" pitchFamily="2" charset="-78"/>
              </a:rPr>
              <a:t>glargine</a:t>
            </a:r>
            <a:r>
              <a:rPr lang="en-US" sz="2000" dirty="0">
                <a:cs typeface="B Mitra" panose="00000400000000000000" pitchFamily="2" charset="-78"/>
              </a:rPr>
              <a:t> and insulin </a:t>
            </a:r>
            <a:r>
              <a:rPr lang="en-US" sz="2000" dirty="0" err="1">
                <a:cs typeface="B Mitra" panose="00000400000000000000" pitchFamily="2" charset="-78"/>
              </a:rPr>
              <a:t>detemir</a:t>
            </a:r>
            <a:r>
              <a:rPr lang="en-US" sz="2000" dirty="0">
                <a:cs typeface="B Mitra" panose="00000400000000000000" pitchFamily="2" charset="-78"/>
              </a:rPr>
              <a:t> were almost identically effective compared to NPH insulin in long-term </a:t>
            </a:r>
            <a:r>
              <a:rPr lang="en-US" sz="2000" dirty="0" smtClean="0">
                <a:cs typeface="B Mitra" panose="00000400000000000000" pitchFamily="2" charset="-78"/>
              </a:rPr>
              <a:t>metabolic control </a:t>
            </a:r>
            <a:r>
              <a:rPr lang="en-US" sz="2000" dirty="0">
                <a:cs typeface="B Mitra" panose="00000400000000000000" pitchFamily="2" charset="-78"/>
              </a:rPr>
              <a:t>(HbA1c). </a:t>
            </a:r>
            <a:endParaRPr lang="en-US" sz="2000" dirty="0" smtClean="0">
              <a:cs typeface="B Mitra" panose="00000400000000000000" pitchFamily="2" charset="-78"/>
            </a:endParaRPr>
          </a:p>
          <a:p>
            <a:pPr marL="0" indent="0" algn="just">
              <a:buNone/>
            </a:pPr>
            <a:endParaRPr lang="en-US" sz="2000" dirty="0">
              <a:cs typeface="B Mitra" panose="00000400000000000000" pitchFamily="2" charset="-78"/>
            </a:endParaRPr>
          </a:p>
          <a:p>
            <a:pPr algn="just"/>
            <a:r>
              <a:rPr lang="en-US" sz="2000" dirty="0">
                <a:cs typeface="B Mitra" panose="00000400000000000000" pitchFamily="2" charset="-78"/>
              </a:rPr>
              <a:t>Fewer people experienced </a:t>
            </a:r>
            <a:r>
              <a:rPr lang="en-US" sz="2000" dirty="0" smtClean="0">
                <a:cs typeface="B Mitra" panose="00000400000000000000" pitchFamily="2" charset="-78"/>
              </a:rPr>
              <a:t>symptomatic, </a:t>
            </a:r>
            <a:r>
              <a:rPr lang="en-US" sz="2000" dirty="0">
                <a:cs typeface="B Mitra" panose="00000400000000000000" pitchFamily="2" charset="-78"/>
              </a:rPr>
              <a:t>overall or nocturnal </a:t>
            </a:r>
            <a:r>
              <a:rPr lang="en-US" sz="2000" dirty="0" smtClean="0">
                <a:cs typeface="B Mitra" panose="00000400000000000000" pitchFamily="2" charset="-78"/>
              </a:rPr>
              <a:t>hypoglycemic </a:t>
            </a:r>
            <a:r>
              <a:rPr lang="en-US" sz="2000" dirty="0">
                <a:cs typeface="B Mitra" panose="00000400000000000000" pitchFamily="2" charset="-78"/>
              </a:rPr>
              <a:t>episodes with treatment with either of </a:t>
            </a:r>
            <a:r>
              <a:rPr lang="en-US" sz="2000" dirty="0" smtClean="0">
                <a:cs typeface="B Mitra" panose="00000400000000000000" pitchFamily="2" charset="-78"/>
              </a:rPr>
              <a:t>the </a:t>
            </a:r>
            <a:r>
              <a:rPr lang="en-US" sz="2000" dirty="0">
                <a:cs typeface="B Mitra" panose="00000400000000000000" pitchFamily="2" charset="-78"/>
              </a:rPr>
              <a:t>two analogues</a:t>
            </a:r>
            <a:r>
              <a:rPr lang="en-US" sz="2000" dirty="0" smtClean="0">
                <a:cs typeface="B Mitra" panose="00000400000000000000" pitchFamily="2" charset="-78"/>
              </a:rPr>
              <a:t>.</a:t>
            </a:r>
          </a:p>
          <a:p>
            <a:pPr algn="just"/>
            <a:endParaRPr lang="en-US" sz="2000" dirty="0">
              <a:cs typeface="B Mitra" panose="00000400000000000000" pitchFamily="2" charset="-78"/>
            </a:endParaRPr>
          </a:p>
          <a:p>
            <a:pPr algn="just"/>
            <a:r>
              <a:rPr lang="en-US" sz="2000" dirty="0">
                <a:cs typeface="B Mitra" panose="00000400000000000000" pitchFamily="2" charset="-78"/>
              </a:rPr>
              <a:t>No evidence for a </a:t>
            </a:r>
            <a:r>
              <a:rPr lang="en-US" sz="2000" dirty="0" smtClean="0">
                <a:cs typeface="B Mitra" panose="00000400000000000000" pitchFamily="2" charset="-78"/>
              </a:rPr>
              <a:t>beneficial effect </a:t>
            </a:r>
            <a:r>
              <a:rPr lang="en-US" sz="2000" dirty="0">
                <a:cs typeface="B Mitra" panose="00000400000000000000" pitchFamily="2" charset="-78"/>
              </a:rPr>
              <a:t>of long-acting analogues on patient-oriented outcomes like mortality, morbidity, quality of life or costs could be </a:t>
            </a:r>
            <a:r>
              <a:rPr lang="en-US" sz="2000" dirty="0" smtClean="0">
                <a:cs typeface="B Mitra" panose="00000400000000000000" pitchFamily="2" charset="-78"/>
              </a:rPr>
              <a:t>obtained.</a:t>
            </a:r>
          </a:p>
          <a:p>
            <a:pPr algn="just"/>
            <a:endParaRPr lang="en-US" sz="20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17</a:t>
            </a:fld>
            <a:endParaRPr lang="en-US"/>
          </a:p>
        </p:txBody>
      </p:sp>
    </p:spTree>
    <p:extLst>
      <p:ext uri="{BB962C8B-B14F-4D97-AF65-F5344CB8AC3E}">
        <p14:creationId xmlns:p14="http://schemas.microsoft.com/office/powerpoint/2010/main" val="1453613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755576" y="2564904"/>
            <a:ext cx="7772400" cy="1500187"/>
          </a:xfrm>
        </p:spPr>
        <p:txBody>
          <a:bodyPr/>
          <a:lstStyle/>
          <a:p>
            <a:pPr algn="ctr"/>
            <a:r>
              <a:rPr lang="en-US" sz="3600" b="1" dirty="0" smtClean="0"/>
              <a:t>Insulin </a:t>
            </a:r>
            <a:r>
              <a:rPr lang="en-US" sz="3600" b="1" dirty="0" err="1" smtClean="0"/>
              <a:t>Detemir</a:t>
            </a:r>
            <a:endParaRPr lang="en-US" sz="3600" b="1" dirty="0" smtClean="0"/>
          </a:p>
          <a:p>
            <a:pPr algn="ctr"/>
            <a:r>
              <a:rPr lang="en-US" sz="2800" b="1" dirty="0" smtClean="0"/>
              <a:t>versus</a:t>
            </a:r>
          </a:p>
          <a:p>
            <a:pPr algn="ctr"/>
            <a:r>
              <a:rPr lang="en-US" sz="3600" b="1" dirty="0" smtClean="0"/>
              <a:t>Insulin </a:t>
            </a:r>
            <a:r>
              <a:rPr lang="en-US" sz="3600" b="1" dirty="0" err="1" smtClean="0"/>
              <a:t>Glargine</a:t>
            </a:r>
            <a:endParaRPr lang="en-US" sz="3600" b="1" dirty="0" smtClean="0"/>
          </a:p>
        </p:txBody>
      </p:sp>
    </p:spTree>
    <p:extLst>
      <p:ext uri="{BB962C8B-B14F-4D97-AF65-F5344CB8AC3E}">
        <p14:creationId xmlns:p14="http://schemas.microsoft.com/office/powerpoint/2010/main" val="1994635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19</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2011,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7</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995363"/>
            <a:ext cx="801052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34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Outlines</a:t>
            </a:r>
            <a:endParaRPr lang="en-US" sz="2800" b="1" dirty="0"/>
          </a:p>
        </p:txBody>
      </p:sp>
      <p:sp>
        <p:nvSpPr>
          <p:cNvPr id="3" name="Content Placeholder 2"/>
          <p:cNvSpPr>
            <a:spLocks noGrp="1"/>
          </p:cNvSpPr>
          <p:nvPr>
            <p:ph idx="1"/>
          </p:nvPr>
        </p:nvSpPr>
        <p:spPr>
          <a:xfrm>
            <a:off x="457200" y="1981200"/>
            <a:ext cx="8229600" cy="4328120"/>
          </a:xfrm>
        </p:spPr>
        <p:txBody>
          <a:bodyPr/>
          <a:lstStyle/>
          <a:p>
            <a:pPr algn="just"/>
            <a:r>
              <a:rPr lang="en-US" sz="2400" dirty="0" smtClean="0">
                <a:cs typeface="B Mitra" panose="00000400000000000000" pitchFamily="2" charset="-78"/>
              </a:rPr>
              <a:t>Introduction to basal </a:t>
            </a:r>
            <a:r>
              <a:rPr lang="en-US" sz="2400" dirty="0" err="1" smtClean="0">
                <a:cs typeface="B Mitra" panose="00000400000000000000" pitchFamily="2" charset="-78"/>
              </a:rPr>
              <a:t>insulins</a:t>
            </a:r>
            <a:endParaRPr lang="en-US" sz="2400" dirty="0" smtClean="0">
              <a:cs typeface="B Mitra" panose="00000400000000000000" pitchFamily="2" charset="-78"/>
            </a:endParaRPr>
          </a:p>
          <a:p>
            <a:pPr algn="just"/>
            <a:r>
              <a:rPr lang="en-US" sz="2400" dirty="0" smtClean="0">
                <a:cs typeface="B Mitra" panose="00000400000000000000" pitchFamily="2" charset="-78"/>
              </a:rPr>
              <a:t>Pharmacodynamics of basal </a:t>
            </a:r>
            <a:r>
              <a:rPr lang="en-US" sz="2400" dirty="0" err="1" smtClean="0">
                <a:cs typeface="B Mitra" panose="00000400000000000000" pitchFamily="2" charset="-78"/>
              </a:rPr>
              <a:t>insulins</a:t>
            </a:r>
            <a:endParaRPr lang="en-US" sz="2400" dirty="0" smtClean="0">
              <a:cs typeface="B Mitra" panose="00000400000000000000" pitchFamily="2" charset="-78"/>
            </a:endParaRPr>
          </a:p>
          <a:p>
            <a:pPr algn="just"/>
            <a:r>
              <a:rPr lang="en-US" sz="2400" dirty="0" smtClean="0">
                <a:cs typeface="B Mitra" panose="00000400000000000000" pitchFamily="2" charset="-78"/>
              </a:rPr>
              <a:t>Comparison of the old conventional </a:t>
            </a:r>
            <a:r>
              <a:rPr lang="en-US" sz="2400" b="1" dirty="0" smtClean="0">
                <a:cs typeface="B Mitra" panose="00000400000000000000" pitchFamily="2" charset="-78"/>
              </a:rPr>
              <a:t>NPH</a:t>
            </a:r>
            <a:r>
              <a:rPr lang="en-US" sz="2400" dirty="0" smtClean="0">
                <a:cs typeface="B Mitra" panose="00000400000000000000" pitchFamily="2" charset="-78"/>
              </a:rPr>
              <a:t> insulin with the long-acting insulin analogues </a:t>
            </a:r>
            <a:r>
              <a:rPr lang="en-US" sz="2400" b="1" dirty="0" err="1" smtClean="0">
                <a:cs typeface="B Mitra" panose="00000400000000000000" pitchFamily="2" charset="-78"/>
              </a:rPr>
              <a:t>glargine</a:t>
            </a:r>
            <a:r>
              <a:rPr lang="en-US" sz="2400" dirty="0" smtClean="0">
                <a:cs typeface="B Mitra" panose="00000400000000000000" pitchFamily="2" charset="-78"/>
              </a:rPr>
              <a:t> and </a:t>
            </a:r>
            <a:r>
              <a:rPr lang="en-US" sz="2400" b="1" dirty="0" err="1" smtClean="0">
                <a:cs typeface="B Mitra" panose="00000400000000000000" pitchFamily="2" charset="-78"/>
              </a:rPr>
              <a:t>detemir</a:t>
            </a:r>
            <a:r>
              <a:rPr lang="en-US" sz="2400" b="1" dirty="0" smtClean="0">
                <a:cs typeface="B Mitra" panose="00000400000000000000" pitchFamily="2" charset="-78"/>
              </a:rPr>
              <a:t> </a:t>
            </a:r>
            <a:r>
              <a:rPr lang="en-US" sz="2400" dirty="0" smtClean="0">
                <a:cs typeface="B Mitra" panose="00000400000000000000" pitchFamily="2" charset="-78"/>
              </a:rPr>
              <a:t>in terms of efficacy and safety</a:t>
            </a:r>
          </a:p>
          <a:p>
            <a:pPr algn="just"/>
            <a:r>
              <a:rPr lang="en-US" sz="2400" dirty="0" smtClean="0">
                <a:cs typeface="B Mitra" panose="00000400000000000000" pitchFamily="2" charset="-78"/>
              </a:rPr>
              <a:t>Insulin </a:t>
            </a:r>
            <a:r>
              <a:rPr lang="en-US" sz="2400" dirty="0" err="1" smtClean="0">
                <a:cs typeface="B Mitra" panose="00000400000000000000" pitchFamily="2" charset="-78"/>
              </a:rPr>
              <a:t>glargine</a:t>
            </a:r>
            <a:r>
              <a:rPr lang="en-US" sz="2400" dirty="0" smtClean="0">
                <a:cs typeface="B Mitra" panose="00000400000000000000" pitchFamily="2" charset="-78"/>
              </a:rPr>
              <a:t> versus insulin </a:t>
            </a:r>
            <a:r>
              <a:rPr lang="en-US" sz="2400" dirty="0" err="1" smtClean="0">
                <a:cs typeface="B Mitra" panose="00000400000000000000" pitchFamily="2" charset="-78"/>
              </a:rPr>
              <a:t>detemir</a:t>
            </a:r>
            <a:endParaRPr lang="en-US" sz="2400" dirty="0" smtClean="0">
              <a:cs typeface="B Mitra" panose="00000400000000000000" pitchFamily="2" charset="-78"/>
            </a:endParaRPr>
          </a:p>
          <a:p>
            <a:pPr algn="just"/>
            <a:r>
              <a:rPr lang="en-US" sz="2400" dirty="0" smtClean="0">
                <a:cs typeface="B Mitra" panose="00000400000000000000" pitchFamily="2" charset="-78"/>
              </a:rPr>
              <a:t>Basal </a:t>
            </a:r>
            <a:r>
              <a:rPr lang="en-US" sz="2400" dirty="0" err="1" smtClean="0">
                <a:cs typeface="B Mitra" panose="00000400000000000000" pitchFamily="2" charset="-78"/>
              </a:rPr>
              <a:t>insulins</a:t>
            </a:r>
            <a:r>
              <a:rPr lang="en-US" sz="2400" dirty="0" smtClean="0">
                <a:cs typeface="B Mitra" panose="00000400000000000000" pitchFamily="2" charset="-78"/>
              </a:rPr>
              <a:t> in specific populations</a:t>
            </a:r>
          </a:p>
          <a:p>
            <a:pPr lvl="1" algn="just"/>
            <a:r>
              <a:rPr lang="en-US" sz="2000" dirty="0" smtClean="0">
                <a:cs typeface="B Mitra" panose="00000400000000000000" pitchFamily="2" charset="-78"/>
              </a:rPr>
              <a:t>Pregnancy</a:t>
            </a:r>
          </a:p>
          <a:p>
            <a:pPr lvl="1" algn="just"/>
            <a:r>
              <a:rPr lang="en-US" sz="2000" dirty="0" smtClean="0">
                <a:cs typeface="B Mitra" panose="00000400000000000000" pitchFamily="2" charset="-78"/>
              </a:rPr>
              <a:t>Pediatric</a:t>
            </a:r>
          </a:p>
          <a:p>
            <a:pPr algn="just"/>
            <a:r>
              <a:rPr lang="en-US" sz="2400" dirty="0" smtClean="0">
                <a:cs typeface="B Mitra" panose="00000400000000000000" pitchFamily="2" charset="-78"/>
              </a:rPr>
              <a:t>Conclusions</a:t>
            </a:r>
          </a:p>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a:t>
            </a:fld>
            <a:endParaRPr lang="en-US"/>
          </a:p>
        </p:txBody>
      </p:sp>
    </p:spTree>
    <p:extLst>
      <p:ext uri="{BB962C8B-B14F-4D97-AF65-F5344CB8AC3E}">
        <p14:creationId xmlns:p14="http://schemas.microsoft.com/office/powerpoint/2010/main" val="73127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Insulin </a:t>
            </a:r>
            <a:r>
              <a:rPr lang="en-US" sz="2800" b="1" dirty="0" err="1"/>
              <a:t>detemir</a:t>
            </a:r>
            <a:r>
              <a:rPr lang="en-US" sz="2800" b="1" dirty="0"/>
              <a:t> versus insulin </a:t>
            </a:r>
            <a:r>
              <a:rPr lang="en-US" sz="2800" b="1" dirty="0" err="1"/>
              <a:t>glargine</a:t>
            </a:r>
            <a:r>
              <a:rPr lang="en-US" sz="2800" b="1" dirty="0"/>
              <a:t> for type 2 diabetes</a:t>
            </a:r>
          </a:p>
        </p:txBody>
      </p:sp>
      <p:sp>
        <p:nvSpPr>
          <p:cNvPr id="3" name="Content Placeholder 2"/>
          <p:cNvSpPr>
            <a:spLocks noGrp="1"/>
          </p:cNvSpPr>
          <p:nvPr>
            <p:ph idx="1"/>
          </p:nvPr>
        </p:nvSpPr>
        <p:spPr/>
        <p:txBody>
          <a:bodyPr/>
          <a:lstStyle/>
          <a:p>
            <a:pPr algn="just"/>
            <a:r>
              <a:rPr lang="en-US" sz="2000" b="1" dirty="0" smtClean="0"/>
              <a:t>Objectives: </a:t>
            </a:r>
          </a:p>
          <a:p>
            <a:pPr lvl="1" algn="just"/>
            <a:r>
              <a:rPr lang="en-US" sz="1800" dirty="0"/>
              <a:t>To assess the effects of insulin </a:t>
            </a:r>
            <a:r>
              <a:rPr lang="en-US" sz="1800" dirty="0" err="1"/>
              <a:t>detemir</a:t>
            </a:r>
            <a:r>
              <a:rPr lang="en-US" sz="1800" dirty="0"/>
              <a:t> and insulin </a:t>
            </a:r>
            <a:r>
              <a:rPr lang="en-US" sz="1800" dirty="0" err="1"/>
              <a:t>glargine</a:t>
            </a:r>
            <a:r>
              <a:rPr lang="en-US" sz="1800" dirty="0"/>
              <a:t> compared with each other in the treatment of type 2 diabetes mellitus</a:t>
            </a:r>
            <a:r>
              <a:rPr lang="en-US" sz="1800" dirty="0" smtClean="0"/>
              <a:t>.</a:t>
            </a:r>
          </a:p>
          <a:p>
            <a:pPr algn="just"/>
            <a:r>
              <a:rPr lang="en-US" sz="2000" b="1" dirty="0" smtClean="0"/>
              <a:t>Selection </a:t>
            </a:r>
            <a:r>
              <a:rPr lang="en-US" sz="2000" b="1" dirty="0"/>
              <a:t>criteria: </a:t>
            </a:r>
            <a:endParaRPr lang="en-US" sz="2000" b="1" dirty="0" smtClean="0"/>
          </a:p>
          <a:p>
            <a:pPr lvl="1" algn="just"/>
            <a:r>
              <a:rPr lang="en-US" sz="1800" dirty="0" err="1" smtClean="0"/>
              <a:t>Randomised</a:t>
            </a:r>
            <a:r>
              <a:rPr lang="en-US" sz="1800" dirty="0" smtClean="0"/>
              <a:t> </a:t>
            </a:r>
            <a:r>
              <a:rPr lang="en-US" sz="1800" dirty="0"/>
              <a:t>controlled </a:t>
            </a:r>
            <a:r>
              <a:rPr lang="en-US" sz="1800" dirty="0" smtClean="0"/>
              <a:t>trials with duration </a:t>
            </a:r>
            <a:r>
              <a:rPr lang="en-US" sz="1800" dirty="0"/>
              <a:t>of </a:t>
            </a:r>
            <a:r>
              <a:rPr lang="en-US" sz="1800" dirty="0" smtClean="0"/>
              <a:t>at least </a:t>
            </a:r>
            <a:r>
              <a:rPr lang="en-US" sz="1800" dirty="0" smtClean="0">
                <a:solidFill>
                  <a:srgbClr val="C00000"/>
                </a:solidFill>
              </a:rPr>
              <a:t>12 weeks</a:t>
            </a:r>
            <a:r>
              <a:rPr lang="en-US" sz="1800" dirty="0" smtClean="0"/>
              <a:t>.</a:t>
            </a:r>
          </a:p>
          <a:p>
            <a:pPr algn="just"/>
            <a:r>
              <a:rPr lang="en-US" sz="2000" b="1" dirty="0" smtClean="0"/>
              <a:t>Primary outcomes:</a:t>
            </a:r>
          </a:p>
          <a:p>
            <a:pPr lvl="1" algn="just"/>
            <a:r>
              <a:rPr lang="en-US" sz="1800" dirty="0" smtClean="0"/>
              <a:t>Glycemic control.</a:t>
            </a:r>
          </a:p>
          <a:p>
            <a:pPr lvl="1" algn="just"/>
            <a:r>
              <a:rPr lang="en-US" sz="1800" dirty="0" smtClean="0"/>
              <a:t>Incidence </a:t>
            </a:r>
            <a:r>
              <a:rPr lang="en-US" sz="1800" dirty="0"/>
              <a:t>and rate of overall, daytime, nocturnal and </a:t>
            </a:r>
            <a:r>
              <a:rPr lang="en-US" sz="1800" dirty="0" smtClean="0"/>
              <a:t>severe hypoglycemia</a:t>
            </a:r>
            <a:r>
              <a:rPr lang="en-US" sz="1800" dirty="0"/>
              <a:t>.</a:t>
            </a:r>
            <a:endParaRPr lang="en-US" sz="1800" dirty="0" smtClean="0"/>
          </a:p>
          <a:p>
            <a:pPr algn="just"/>
            <a:r>
              <a:rPr lang="en-US" sz="2000" b="1" dirty="0" smtClean="0"/>
              <a:t>Results:</a:t>
            </a:r>
          </a:p>
          <a:p>
            <a:pPr lvl="1" algn="just"/>
            <a:r>
              <a:rPr lang="en-US" sz="1800" dirty="0" smtClean="0"/>
              <a:t>4 studies including 2250 people with duration of 24-52 weeks.</a:t>
            </a:r>
            <a:endParaRPr lang="en-US" sz="2800" dirty="0" smtClean="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20</a:t>
            </a:fld>
            <a:endParaRPr lang="en-US"/>
          </a:p>
        </p:txBody>
      </p:sp>
      <p:sp>
        <p:nvSpPr>
          <p:cNvPr id="5" name="TextBox 4"/>
          <p:cNvSpPr txBox="1"/>
          <p:nvPr/>
        </p:nvSpPr>
        <p:spPr>
          <a:xfrm>
            <a:off x="-15889" y="6416745"/>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2011,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7.</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535156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Change in HbA1c</a:t>
            </a:r>
            <a:br>
              <a:rPr lang="en-US" sz="2800" b="1" dirty="0" smtClean="0"/>
            </a:br>
            <a:r>
              <a:rPr lang="en-US" sz="2400" b="1" dirty="0">
                <a:solidFill>
                  <a:srgbClr val="C00000"/>
                </a:solidFill>
              </a:rPr>
              <a:t>No difference</a:t>
            </a:r>
            <a:endParaRPr lang="en-US" sz="28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21</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2011,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7</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 y="1628800"/>
            <a:ext cx="91440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596336" y="3789040"/>
            <a:ext cx="144016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bwMode="auto">
          <a:xfrm>
            <a:off x="2771800" y="4293096"/>
            <a:ext cx="108012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0072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Percentage of participants achieving HbA1c ≤ 7% without hypoglycemia</a:t>
            </a:r>
            <a:endParaRPr lang="en-US" sz="24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22</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2011,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7</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596336" y="3861049"/>
            <a:ext cx="1440160" cy="4013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768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t>Event rate for overall </a:t>
            </a:r>
            <a:r>
              <a:rPr lang="en-US" sz="2400" b="1" dirty="0" smtClean="0"/>
              <a:t>hypoglycemia per patient-year</a:t>
            </a:r>
            <a:br>
              <a:rPr lang="en-US" sz="2400" b="1" dirty="0" smtClean="0"/>
            </a:br>
            <a:r>
              <a:rPr lang="en-US" sz="2400" b="1" dirty="0">
                <a:solidFill>
                  <a:srgbClr val="C00000"/>
                </a:solidFill>
              </a:rPr>
              <a:t>No difference</a:t>
            </a:r>
            <a:endParaRPr lang="en-US" sz="24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23</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2011,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7</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 y="1772816"/>
            <a:ext cx="913467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596336" y="3857669"/>
            <a:ext cx="1440160" cy="29141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bwMode="auto">
          <a:xfrm>
            <a:off x="2807060" y="4365104"/>
            <a:ext cx="1332892"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95983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Weight </a:t>
            </a:r>
            <a:r>
              <a:rPr lang="en-US" sz="2800" b="1" dirty="0"/>
              <a:t>gain</a:t>
            </a:r>
            <a:br>
              <a:rPr lang="en-US" sz="2800" b="1" dirty="0"/>
            </a:br>
            <a:r>
              <a:rPr lang="en-US" sz="2000" dirty="0"/>
              <a:t>Insulin </a:t>
            </a:r>
            <a:r>
              <a:rPr lang="en-US" sz="2000" dirty="0" err="1">
                <a:solidFill>
                  <a:srgbClr val="C00000"/>
                </a:solidFill>
              </a:rPr>
              <a:t>detemir</a:t>
            </a:r>
            <a:r>
              <a:rPr lang="en-US" sz="2000" dirty="0"/>
              <a:t> was associated with statistically </a:t>
            </a:r>
            <a:r>
              <a:rPr lang="en-US" sz="2000" dirty="0" smtClean="0"/>
              <a:t>significant relatively small </a:t>
            </a:r>
            <a:r>
              <a:rPr lang="en-US" sz="2000" dirty="0"/>
              <a:t>reduction of weight </a:t>
            </a:r>
            <a:r>
              <a:rPr lang="en-US" sz="2000" dirty="0" smtClean="0"/>
              <a:t>gain (0.9 kg).</a:t>
            </a:r>
            <a:endParaRPr lang="en-US" sz="2000"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24</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2011,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7</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8" y="2064268"/>
            <a:ext cx="9143999"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514863" y="4221088"/>
            <a:ext cx="1512168" cy="40952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51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568952" cy="1371600"/>
          </a:xfrm>
        </p:spPr>
        <p:txBody>
          <a:bodyPr/>
          <a:lstStyle/>
          <a:p>
            <a:pPr algn="ctr"/>
            <a:r>
              <a:rPr lang="en-US" sz="2000" b="1" dirty="0"/>
              <a:t>Percentage of participants having </a:t>
            </a:r>
            <a:r>
              <a:rPr lang="en-US" sz="2000" b="1" dirty="0" smtClean="0"/>
              <a:t>at least </a:t>
            </a:r>
            <a:r>
              <a:rPr lang="en-US" sz="2000" b="1" dirty="0"/>
              <a:t>one injection </a:t>
            </a:r>
            <a:r>
              <a:rPr lang="en-US" sz="2000" b="1" dirty="0" smtClean="0"/>
              <a:t>site reaction</a:t>
            </a:r>
            <a:r>
              <a:rPr lang="en-US" sz="2000" b="1" dirty="0"/>
              <a:t/>
            </a:r>
            <a:br>
              <a:rPr lang="en-US" sz="2000" b="1" dirty="0"/>
            </a:br>
            <a:r>
              <a:rPr lang="en-US" sz="2000" dirty="0"/>
              <a:t>Treatment with </a:t>
            </a:r>
            <a:r>
              <a:rPr lang="en-US" sz="2000" dirty="0" smtClean="0"/>
              <a:t>insulin </a:t>
            </a:r>
            <a:r>
              <a:rPr lang="en-US" sz="2000" dirty="0" err="1" smtClean="0">
                <a:solidFill>
                  <a:srgbClr val="C00000"/>
                </a:solidFill>
              </a:rPr>
              <a:t>glargine</a:t>
            </a:r>
            <a:r>
              <a:rPr lang="en-US" sz="2000" dirty="0" smtClean="0"/>
              <a:t> </a:t>
            </a:r>
            <a:r>
              <a:rPr lang="en-US" sz="2000" dirty="0"/>
              <a:t>resulted in a </a:t>
            </a:r>
            <a:r>
              <a:rPr lang="en-US" sz="2000" dirty="0" smtClean="0"/>
              <a:t>lower number </a:t>
            </a:r>
            <a:r>
              <a:rPr lang="en-US" sz="2000" dirty="0"/>
              <a:t>of injection site reactions</a:t>
            </a:r>
            <a:r>
              <a:rPr lang="en-US" sz="2000" b="1" dirty="0"/>
              <a:t>.</a:t>
            </a: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25</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2011,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7</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1" y="1628800"/>
            <a:ext cx="9143999" cy="477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9074" y="4365104"/>
            <a:ext cx="2310677" cy="29141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424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Daily basal insulin dose in units per kg</a:t>
            </a:r>
            <a:br>
              <a:rPr lang="en-US" sz="2400" b="1" dirty="0" smtClean="0"/>
            </a:br>
            <a:r>
              <a:rPr lang="en-US" sz="2000" dirty="0">
                <a:solidFill>
                  <a:srgbClr val="000000"/>
                </a:solidFill>
              </a:rPr>
              <a:t>Treatment with insulin </a:t>
            </a:r>
            <a:r>
              <a:rPr lang="en-US" sz="2000" dirty="0" err="1">
                <a:solidFill>
                  <a:srgbClr val="C00000"/>
                </a:solidFill>
              </a:rPr>
              <a:t>glargine</a:t>
            </a:r>
            <a:r>
              <a:rPr lang="en-US" sz="2000" dirty="0">
                <a:solidFill>
                  <a:srgbClr val="000000"/>
                </a:solidFill>
              </a:rPr>
              <a:t> resulted in a lower </a:t>
            </a:r>
            <a:r>
              <a:rPr lang="en-US" sz="2000" dirty="0" smtClean="0">
                <a:solidFill>
                  <a:srgbClr val="000000"/>
                </a:solidFill>
              </a:rPr>
              <a:t>daily dose</a:t>
            </a:r>
            <a:r>
              <a:rPr lang="en-US" sz="2000" b="1" dirty="0" smtClean="0">
                <a:solidFill>
                  <a:srgbClr val="000000"/>
                </a:solidFill>
              </a:rPr>
              <a:t>.</a:t>
            </a:r>
            <a:endParaRPr lang="en-US" sz="24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26</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2011,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7</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23633"/>
            <a:ext cx="9144001"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668343" y="4293096"/>
            <a:ext cx="1358687" cy="3375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bwMode="auto">
          <a:xfrm>
            <a:off x="2915816" y="4869160"/>
            <a:ext cx="1224136"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33260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Conclusions</a:t>
            </a:r>
            <a:endParaRPr lang="en-US" sz="2800" b="1" dirty="0"/>
          </a:p>
        </p:txBody>
      </p:sp>
      <p:sp>
        <p:nvSpPr>
          <p:cNvPr id="3" name="Content Placeholder 2"/>
          <p:cNvSpPr>
            <a:spLocks noGrp="1"/>
          </p:cNvSpPr>
          <p:nvPr>
            <p:ph idx="1"/>
          </p:nvPr>
        </p:nvSpPr>
        <p:spPr>
          <a:xfrm>
            <a:off x="457200" y="1981200"/>
            <a:ext cx="8229600" cy="4328120"/>
          </a:xfrm>
        </p:spPr>
        <p:txBody>
          <a:bodyPr/>
          <a:lstStyle/>
          <a:p>
            <a:pPr algn="just"/>
            <a:r>
              <a:rPr lang="en-US" sz="2000" dirty="0" smtClean="0">
                <a:cs typeface="B Mitra" panose="00000400000000000000" pitchFamily="2" charset="-78"/>
              </a:rPr>
              <a:t>There </a:t>
            </a:r>
            <a:r>
              <a:rPr lang="en-US" sz="2000" dirty="0">
                <a:cs typeface="B Mitra" panose="00000400000000000000" pitchFamily="2" charset="-78"/>
              </a:rPr>
              <a:t>is no clinically relevant difference in the efficacy or </a:t>
            </a:r>
            <a:r>
              <a:rPr lang="en-US" sz="2000" dirty="0" smtClean="0">
                <a:cs typeface="B Mitra" panose="00000400000000000000" pitchFamily="2" charset="-78"/>
              </a:rPr>
              <a:t>safety </a:t>
            </a:r>
            <a:r>
              <a:rPr lang="en-US" sz="2000" dirty="0">
                <a:cs typeface="B Mitra" panose="00000400000000000000" pitchFamily="2" charset="-78"/>
              </a:rPr>
              <a:t>between the use of insulin </a:t>
            </a:r>
            <a:r>
              <a:rPr lang="en-US" sz="2000" dirty="0" err="1">
                <a:cs typeface="B Mitra" panose="00000400000000000000" pitchFamily="2" charset="-78"/>
              </a:rPr>
              <a:t>detemir</a:t>
            </a:r>
            <a:r>
              <a:rPr lang="en-US" sz="2000" dirty="0">
                <a:cs typeface="B Mitra" panose="00000400000000000000" pitchFamily="2" charset="-78"/>
              </a:rPr>
              <a:t> </a:t>
            </a:r>
            <a:r>
              <a:rPr lang="en-US" sz="2000" dirty="0" smtClean="0">
                <a:cs typeface="B Mitra" panose="00000400000000000000" pitchFamily="2" charset="-78"/>
              </a:rPr>
              <a:t>and insulin </a:t>
            </a:r>
            <a:r>
              <a:rPr lang="en-US" sz="2000" dirty="0" err="1">
                <a:cs typeface="B Mitra" panose="00000400000000000000" pitchFamily="2" charset="-78"/>
              </a:rPr>
              <a:t>glargine</a:t>
            </a:r>
            <a:r>
              <a:rPr lang="en-US" sz="2000" dirty="0">
                <a:cs typeface="B Mitra" panose="00000400000000000000" pitchFamily="2" charset="-78"/>
              </a:rPr>
              <a:t> for treating type 2 diabetes mellitus</a:t>
            </a:r>
            <a:r>
              <a:rPr lang="en-US" sz="2000" dirty="0" smtClean="0">
                <a:cs typeface="B Mitra" panose="00000400000000000000" pitchFamily="2" charset="-78"/>
              </a:rPr>
              <a:t>.</a:t>
            </a:r>
          </a:p>
          <a:p>
            <a:pPr marL="0" indent="0" algn="just">
              <a:buNone/>
            </a:pPr>
            <a:r>
              <a:rPr lang="en-US" sz="2000" dirty="0" smtClean="0">
                <a:cs typeface="B Mitra" panose="00000400000000000000" pitchFamily="2" charset="-78"/>
              </a:rPr>
              <a:t> </a:t>
            </a:r>
          </a:p>
          <a:p>
            <a:pPr algn="just"/>
            <a:r>
              <a:rPr lang="en-US" sz="2000" dirty="0">
                <a:cs typeface="B Mitra" panose="00000400000000000000" pitchFamily="2" charset="-78"/>
              </a:rPr>
              <a:t>T</a:t>
            </a:r>
            <a:r>
              <a:rPr lang="en-US" sz="2000" dirty="0" smtClean="0">
                <a:cs typeface="B Mitra" panose="00000400000000000000" pitchFamily="2" charset="-78"/>
              </a:rPr>
              <a:t>o </a:t>
            </a:r>
            <a:r>
              <a:rPr lang="en-US" sz="2000" dirty="0">
                <a:cs typeface="B Mitra" panose="00000400000000000000" pitchFamily="2" charset="-78"/>
              </a:rPr>
              <a:t>achieve the same </a:t>
            </a:r>
            <a:r>
              <a:rPr lang="en-US" sz="2000" dirty="0" smtClean="0">
                <a:cs typeface="B Mitra" panose="00000400000000000000" pitchFamily="2" charset="-78"/>
              </a:rPr>
              <a:t>glycemic control, </a:t>
            </a:r>
            <a:r>
              <a:rPr lang="en-US" sz="2000" dirty="0">
                <a:cs typeface="B Mitra" panose="00000400000000000000" pitchFamily="2" charset="-78"/>
              </a:rPr>
              <a:t>insulin </a:t>
            </a:r>
            <a:r>
              <a:rPr lang="en-US" sz="2000" dirty="0" err="1">
                <a:cs typeface="B Mitra" panose="00000400000000000000" pitchFamily="2" charset="-78"/>
              </a:rPr>
              <a:t>detemir</a:t>
            </a:r>
            <a:r>
              <a:rPr lang="en-US" sz="2000" dirty="0">
                <a:cs typeface="B Mitra" panose="00000400000000000000" pitchFamily="2" charset="-78"/>
              </a:rPr>
              <a:t> was often </a:t>
            </a:r>
            <a:r>
              <a:rPr lang="en-US" sz="2000" dirty="0" smtClean="0">
                <a:cs typeface="B Mitra" panose="00000400000000000000" pitchFamily="2" charset="-78"/>
              </a:rPr>
              <a:t>injected twice-daily </a:t>
            </a:r>
            <a:r>
              <a:rPr lang="en-US" sz="2000" dirty="0">
                <a:cs typeface="B Mitra" panose="00000400000000000000" pitchFamily="2" charset="-78"/>
              </a:rPr>
              <a:t>in a higher dose but with less weight gain, while insulin </a:t>
            </a:r>
            <a:r>
              <a:rPr lang="en-US" sz="2000" dirty="0" err="1">
                <a:cs typeface="B Mitra" panose="00000400000000000000" pitchFamily="2" charset="-78"/>
              </a:rPr>
              <a:t>glargine</a:t>
            </a:r>
            <a:r>
              <a:rPr lang="en-US" sz="2000" dirty="0">
                <a:cs typeface="B Mitra" panose="00000400000000000000" pitchFamily="2" charset="-78"/>
              </a:rPr>
              <a:t> was only injected once-daily, with somewhat fewer </a:t>
            </a:r>
            <a:r>
              <a:rPr lang="en-US" sz="2000" dirty="0" smtClean="0">
                <a:cs typeface="B Mitra" panose="00000400000000000000" pitchFamily="2" charset="-78"/>
              </a:rPr>
              <a:t>injection site </a:t>
            </a:r>
            <a:r>
              <a:rPr lang="en-US" sz="2000" dirty="0">
                <a:cs typeface="B Mitra" panose="00000400000000000000" pitchFamily="2" charset="-78"/>
              </a:rPr>
              <a:t>reactions.</a:t>
            </a:r>
            <a:endParaRPr lang="en-US" sz="2000" dirty="0" smtClean="0">
              <a:cs typeface="B Mitra" panose="00000400000000000000" pitchFamily="2" charset="-78"/>
            </a:endParaRPr>
          </a:p>
          <a:p>
            <a:pPr marL="0" indent="0" algn="just">
              <a:buNone/>
            </a:pPr>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27</a:t>
            </a:fld>
            <a:endParaRPr lang="en-US"/>
          </a:p>
        </p:txBody>
      </p:sp>
    </p:spTree>
    <p:extLst>
      <p:ext uri="{BB962C8B-B14F-4D97-AF65-F5344CB8AC3E}">
        <p14:creationId xmlns:p14="http://schemas.microsoft.com/office/powerpoint/2010/main" val="1464964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350"/>
            <a:ext cx="9144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err="1" smtClean="0">
                <a:latin typeface="Arial" pitchFamily="34" charset="0"/>
                <a:cs typeface="Arial" pitchFamily="34" charset="0"/>
              </a:rPr>
              <a:t>Rys</a:t>
            </a:r>
            <a:r>
              <a:rPr lang="en-US" sz="1400" i="1" dirty="0" smtClean="0">
                <a:latin typeface="Arial" pitchFamily="34" charset="0"/>
                <a:cs typeface="Arial" pitchFamily="34" charset="0"/>
              </a:rPr>
              <a:t> P, et al. </a:t>
            </a:r>
            <a:r>
              <a:rPr lang="en-US" sz="1400" i="1" dirty="0" err="1" smtClean="0">
                <a:latin typeface="Arial" pitchFamily="34" charset="0"/>
                <a:cs typeface="Arial" pitchFamily="34" charset="0"/>
              </a:rPr>
              <a:t>Acta</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Diabetol</a:t>
            </a:r>
            <a:r>
              <a:rPr lang="en-US" sz="1400" i="1" dirty="0" smtClean="0">
                <a:latin typeface="Arial" pitchFamily="34" charset="0"/>
                <a:cs typeface="Arial" pitchFamily="34" charset="0"/>
              </a:rPr>
              <a:t> 2015; 52: 649-662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sp>
        <p:nvSpPr>
          <p:cNvPr id="7" name="TextBox 6"/>
          <p:cNvSpPr txBox="1"/>
          <p:nvPr/>
        </p:nvSpPr>
        <p:spPr>
          <a:xfrm>
            <a:off x="1" y="5301208"/>
            <a:ext cx="9296400" cy="307777"/>
          </a:xfrm>
          <a:prstGeom prst="rect">
            <a:avLst/>
          </a:prstGeom>
          <a:noFill/>
        </p:spPr>
        <p:txBody>
          <a:bodyPr wrap="square" rtlCol="0">
            <a:spAutoFit/>
          </a:bodyPr>
          <a:lstStyle/>
          <a:p>
            <a:r>
              <a:rPr lang="en-US" sz="1400" dirty="0" smtClean="0"/>
              <a:t>This study was supported </a:t>
            </a:r>
            <a:r>
              <a:rPr lang="en-US" sz="1400" dirty="0"/>
              <a:t>by a scientific grant from </a:t>
            </a:r>
            <a:r>
              <a:rPr lang="en-US" sz="1400" dirty="0" err="1"/>
              <a:t>Sanofi</a:t>
            </a:r>
            <a:r>
              <a:rPr lang="en-US" sz="1400" dirty="0"/>
              <a:t> </a:t>
            </a:r>
            <a:r>
              <a:rPr lang="en-US" sz="1400" dirty="0" smtClean="0"/>
              <a:t>Poland.</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3336542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b="1" dirty="0" smtClean="0"/>
              <a:t>Insulin </a:t>
            </a:r>
            <a:r>
              <a:rPr lang="en-US" sz="2400" b="1" dirty="0" err="1" smtClean="0"/>
              <a:t>glargine</a:t>
            </a:r>
            <a:r>
              <a:rPr lang="en-US" sz="2400" b="1" dirty="0" smtClean="0"/>
              <a:t> versus </a:t>
            </a:r>
            <a:r>
              <a:rPr lang="en-US" sz="2400" b="1" dirty="0"/>
              <a:t>NPH insulin, premixed insulin preparations or </a:t>
            </a:r>
            <a:r>
              <a:rPr lang="en-US" sz="2400" b="1" dirty="0" smtClean="0"/>
              <a:t>insulin </a:t>
            </a:r>
            <a:r>
              <a:rPr lang="en-US" sz="2400" b="1" dirty="0" err="1" smtClean="0"/>
              <a:t>detemir</a:t>
            </a:r>
            <a:r>
              <a:rPr lang="en-US" sz="2400" b="1" dirty="0" smtClean="0"/>
              <a:t> </a:t>
            </a:r>
            <a:r>
              <a:rPr lang="en-US" sz="2400" b="1" dirty="0"/>
              <a:t>in type 2 </a:t>
            </a:r>
            <a:r>
              <a:rPr lang="en-US" sz="2400" b="1" dirty="0" smtClean="0"/>
              <a:t>diabetes</a:t>
            </a:r>
            <a:endParaRPr lang="en-US" sz="2400" b="1" dirty="0"/>
          </a:p>
        </p:txBody>
      </p:sp>
      <p:sp>
        <p:nvSpPr>
          <p:cNvPr id="3" name="Content Placeholder 2"/>
          <p:cNvSpPr>
            <a:spLocks noGrp="1"/>
          </p:cNvSpPr>
          <p:nvPr>
            <p:ph idx="1"/>
          </p:nvPr>
        </p:nvSpPr>
        <p:spPr/>
        <p:txBody>
          <a:bodyPr/>
          <a:lstStyle/>
          <a:p>
            <a:pPr algn="just"/>
            <a:r>
              <a:rPr lang="en-US" sz="2000" b="1" dirty="0" smtClean="0"/>
              <a:t>Objectives: </a:t>
            </a:r>
          </a:p>
          <a:p>
            <a:pPr lvl="1" algn="just"/>
            <a:r>
              <a:rPr lang="en-US" sz="1800" dirty="0" smtClean="0"/>
              <a:t>To </a:t>
            </a:r>
            <a:r>
              <a:rPr lang="en-US" sz="1800" dirty="0"/>
              <a:t>summarize scientific evidence on relative </a:t>
            </a:r>
            <a:r>
              <a:rPr lang="en-US" sz="1800" dirty="0" smtClean="0"/>
              <a:t>efficacy and </a:t>
            </a:r>
            <a:r>
              <a:rPr lang="en-US" sz="1800" dirty="0"/>
              <a:t>safety of insulin </a:t>
            </a:r>
            <a:r>
              <a:rPr lang="en-US" sz="1800" dirty="0" err="1"/>
              <a:t>glargine</a:t>
            </a:r>
            <a:r>
              <a:rPr lang="en-US" sz="1800" dirty="0"/>
              <a:t> (</a:t>
            </a:r>
            <a:r>
              <a:rPr lang="en-US" sz="1800" dirty="0" err="1"/>
              <a:t>IGlar</a:t>
            </a:r>
            <a:r>
              <a:rPr lang="en-US" sz="1800" dirty="0"/>
              <a:t>) and other </a:t>
            </a:r>
            <a:r>
              <a:rPr lang="en-US" sz="1800" dirty="0" err="1"/>
              <a:t>insulins</a:t>
            </a:r>
            <a:r>
              <a:rPr lang="en-US" sz="1800" dirty="0"/>
              <a:t> </a:t>
            </a:r>
            <a:r>
              <a:rPr lang="en-US" sz="1800" dirty="0" smtClean="0"/>
              <a:t>in T2DM.</a:t>
            </a:r>
          </a:p>
          <a:p>
            <a:pPr algn="just"/>
            <a:r>
              <a:rPr lang="en-US" sz="2000" b="1" dirty="0" smtClean="0"/>
              <a:t>Selection </a:t>
            </a:r>
            <a:r>
              <a:rPr lang="en-US" sz="2000" b="1" dirty="0"/>
              <a:t>criteria: </a:t>
            </a:r>
            <a:endParaRPr lang="en-US" sz="2000" b="1" dirty="0" smtClean="0"/>
          </a:p>
          <a:p>
            <a:pPr lvl="1" algn="just"/>
            <a:r>
              <a:rPr lang="en-US" sz="1800" dirty="0"/>
              <a:t>Relevant </a:t>
            </a:r>
            <a:r>
              <a:rPr lang="en-US" sz="1800" dirty="0" smtClean="0"/>
              <a:t>studies compared </a:t>
            </a:r>
            <a:r>
              <a:rPr lang="en-US" sz="1800" dirty="0"/>
              <a:t>efficacy and safety of </a:t>
            </a:r>
            <a:r>
              <a:rPr lang="en-US" sz="1800" dirty="0" err="1"/>
              <a:t>IGlar</a:t>
            </a:r>
            <a:r>
              <a:rPr lang="en-US" sz="1800" dirty="0"/>
              <a:t>, added to oral </a:t>
            </a:r>
            <a:r>
              <a:rPr lang="en-US" sz="1800" dirty="0" smtClean="0"/>
              <a:t>drugs or/and </a:t>
            </a:r>
            <a:r>
              <a:rPr lang="en-US" sz="1800" dirty="0"/>
              <a:t>in combination with bolus insulin, </a:t>
            </a:r>
            <a:r>
              <a:rPr lang="en-US" sz="1800" dirty="0" smtClean="0"/>
              <a:t>with NPH </a:t>
            </a:r>
            <a:r>
              <a:rPr lang="en-US" sz="1800" dirty="0"/>
              <a:t>or premixed insulin (MIX) in </a:t>
            </a:r>
            <a:r>
              <a:rPr lang="en-US" sz="1800" dirty="0" smtClean="0"/>
              <a:t>the same </a:t>
            </a:r>
            <a:r>
              <a:rPr lang="en-US" sz="1800" dirty="0"/>
              <a:t>regimen, as well as with insulin </a:t>
            </a:r>
            <a:r>
              <a:rPr lang="en-US" sz="1800" dirty="0" err="1"/>
              <a:t>detemir</a:t>
            </a:r>
            <a:r>
              <a:rPr lang="en-US" sz="1800" dirty="0"/>
              <a:t> (</a:t>
            </a:r>
            <a:r>
              <a:rPr lang="en-US" sz="1800" dirty="0" err="1" smtClean="0"/>
              <a:t>IDet</a:t>
            </a:r>
            <a:r>
              <a:rPr lang="en-US" sz="1800" dirty="0" smtClean="0"/>
              <a:t>).</a:t>
            </a:r>
          </a:p>
          <a:p>
            <a:pPr algn="just"/>
            <a:r>
              <a:rPr lang="en-US" sz="2000" b="1" dirty="0" smtClean="0"/>
              <a:t>Primary outcomes:</a:t>
            </a:r>
          </a:p>
          <a:p>
            <a:pPr lvl="1" algn="just"/>
            <a:r>
              <a:rPr lang="en-US" sz="1800" dirty="0"/>
              <a:t>Target HbA1c level without hypoglycemic </a:t>
            </a:r>
            <a:r>
              <a:rPr lang="en-US" sz="1800" dirty="0" smtClean="0"/>
              <a:t>event.</a:t>
            </a:r>
          </a:p>
          <a:p>
            <a:pPr algn="just"/>
            <a:r>
              <a:rPr lang="en-US" sz="2000" b="1" dirty="0" smtClean="0"/>
              <a:t>Results:</a:t>
            </a:r>
          </a:p>
          <a:p>
            <a:pPr lvl="1" algn="just"/>
            <a:r>
              <a:rPr lang="en-US" sz="1800" dirty="0"/>
              <a:t>28 </a:t>
            </a:r>
            <a:r>
              <a:rPr lang="en-US" sz="1800" dirty="0" smtClean="0"/>
              <a:t>randomized </a:t>
            </a:r>
            <a:r>
              <a:rPr lang="en-US" sz="1800" dirty="0"/>
              <a:t>controlled trials </a:t>
            </a:r>
            <a:r>
              <a:rPr lang="en-US" sz="1800" dirty="0" smtClean="0"/>
              <a:t>with follow-up duration of </a:t>
            </a:r>
            <a:r>
              <a:rPr lang="en-US" sz="1800" dirty="0" smtClean="0">
                <a:solidFill>
                  <a:srgbClr val="C00000"/>
                </a:solidFill>
              </a:rPr>
              <a:t>12-52 weeks</a:t>
            </a:r>
            <a:r>
              <a:rPr lang="en-US" sz="1800" dirty="0" smtClean="0"/>
              <a:t>.</a:t>
            </a:r>
            <a:endParaRPr lang="en-US" sz="2800" dirty="0" smtClean="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29</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err="1" smtClean="0">
                <a:latin typeface="Arial" pitchFamily="34" charset="0"/>
                <a:cs typeface="Arial" pitchFamily="34" charset="0"/>
              </a:rPr>
              <a:t>Rys</a:t>
            </a:r>
            <a:r>
              <a:rPr lang="en-US" sz="1400" i="1" dirty="0" smtClean="0">
                <a:latin typeface="Arial" pitchFamily="34" charset="0"/>
                <a:cs typeface="Arial" pitchFamily="34" charset="0"/>
              </a:rPr>
              <a:t> P, et al. </a:t>
            </a:r>
            <a:r>
              <a:rPr lang="en-US" sz="1400" i="1" dirty="0" err="1" smtClean="0">
                <a:latin typeface="Arial" pitchFamily="34" charset="0"/>
                <a:cs typeface="Arial" pitchFamily="34" charset="0"/>
              </a:rPr>
              <a:t>Acta</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Diabetol</a:t>
            </a:r>
            <a:r>
              <a:rPr lang="en-US" sz="1400" i="1" dirty="0" smtClean="0">
                <a:latin typeface="Arial" pitchFamily="34" charset="0"/>
                <a:cs typeface="Arial" pitchFamily="34" charset="0"/>
              </a:rPr>
              <a:t> 2015; 52: 649-662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1607361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txBox="1">
            <a:spLocks/>
          </p:cNvSpPr>
          <p:nvPr/>
        </p:nvSpPr>
        <p:spPr bwMode="auto">
          <a:xfrm>
            <a:off x="338137" y="658851"/>
            <a:ext cx="8569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2400" dirty="0">
                <a:latin typeface="+mj-lt"/>
              </a:rPr>
              <a:t>In </a:t>
            </a:r>
            <a:r>
              <a:rPr lang="en-US" altLang="en-US" sz="2400" dirty="0" smtClean="0">
                <a:latin typeface="+mj-lt"/>
              </a:rPr>
              <a:t>T2DM</a:t>
            </a:r>
            <a:r>
              <a:rPr lang="en-US" altLang="en-US" sz="2400" dirty="0">
                <a:latin typeface="+mj-lt"/>
              </a:rPr>
              <a:t>, the contribution of fasting hyperglycemia increases</a:t>
            </a:r>
          </a:p>
          <a:p>
            <a:pPr algn="ctr" eaLnBrk="1" hangingPunct="1"/>
            <a:r>
              <a:rPr lang="en-US" altLang="en-US" sz="2400" dirty="0">
                <a:latin typeface="+mj-lt"/>
              </a:rPr>
              <a:t>gradually with diabetes worsening.</a:t>
            </a:r>
          </a:p>
        </p:txBody>
      </p:sp>
      <p:sp>
        <p:nvSpPr>
          <p:cNvPr id="48132" name="Rectangle 6"/>
          <p:cNvSpPr txBox="1">
            <a:spLocks noChangeArrowheads="1"/>
          </p:cNvSpPr>
          <p:nvPr/>
        </p:nvSpPr>
        <p:spPr bwMode="auto">
          <a:xfrm>
            <a:off x="395288" y="1268413"/>
            <a:ext cx="849788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indent="0" eaLnBrk="1" hangingPunct="1">
              <a:lnSpc>
                <a:spcPct val="90000"/>
              </a:lnSpc>
              <a:spcBef>
                <a:spcPts val="700"/>
              </a:spcBef>
              <a:buClr>
                <a:srgbClr val="DD8047"/>
              </a:buClr>
              <a:buSzPct val="60000"/>
            </a:pPr>
            <a:endParaRPr lang="en-GB" altLang="en-US" sz="1800" dirty="0">
              <a:solidFill>
                <a:srgbClr val="000000"/>
              </a:solidFill>
              <a:cs typeface="Calibri" pitchFamily="34" charset="0"/>
            </a:endParaRPr>
          </a:p>
        </p:txBody>
      </p:sp>
      <p:sp>
        <p:nvSpPr>
          <p:cNvPr id="48133" name="Text Box 7"/>
          <p:cNvSpPr txBox="1">
            <a:spLocks noChangeArrowheads="1"/>
          </p:cNvSpPr>
          <p:nvPr/>
        </p:nvSpPr>
        <p:spPr bwMode="auto">
          <a:xfrm>
            <a:off x="585788" y="2466975"/>
            <a:ext cx="120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US" altLang="en-US" sz="1800" dirty="0">
                <a:solidFill>
                  <a:srgbClr val="000000"/>
                </a:solidFill>
                <a:latin typeface="+mn-lt"/>
                <a:ea typeface="MS PGothic" pitchFamily="34" charset="-128"/>
                <a:cs typeface="Calibri" pitchFamily="34" charset="0"/>
              </a:rPr>
              <a:t>100</a:t>
            </a:r>
            <a:endParaRPr lang="en-GB" altLang="en-US" sz="1800" dirty="0">
              <a:solidFill>
                <a:srgbClr val="000000"/>
              </a:solidFill>
              <a:latin typeface="+mn-lt"/>
              <a:ea typeface="MS PGothic" pitchFamily="34" charset="-128"/>
              <a:cs typeface="Calibri" pitchFamily="34" charset="0"/>
            </a:endParaRPr>
          </a:p>
        </p:txBody>
      </p:sp>
      <p:sp>
        <p:nvSpPr>
          <p:cNvPr id="48134" name="Line 8"/>
          <p:cNvSpPr>
            <a:spLocks noChangeShapeType="1"/>
          </p:cNvSpPr>
          <p:nvPr/>
        </p:nvSpPr>
        <p:spPr bwMode="auto">
          <a:xfrm flipH="1">
            <a:off x="1863725" y="2646363"/>
            <a:ext cx="0" cy="31464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5" name="Line 9"/>
          <p:cNvSpPr>
            <a:spLocks noChangeShapeType="1"/>
          </p:cNvSpPr>
          <p:nvPr/>
        </p:nvSpPr>
        <p:spPr bwMode="auto">
          <a:xfrm>
            <a:off x="1754188" y="2636838"/>
            <a:ext cx="1143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6" name="Line 10"/>
          <p:cNvSpPr>
            <a:spLocks noChangeShapeType="1"/>
          </p:cNvSpPr>
          <p:nvPr/>
        </p:nvSpPr>
        <p:spPr bwMode="auto">
          <a:xfrm>
            <a:off x="1754188" y="3411538"/>
            <a:ext cx="114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7" name="Line 11"/>
          <p:cNvSpPr>
            <a:spLocks noChangeShapeType="1"/>
          </p:cNvSpPr>
          <p:nvPr/>
        </p:nvSpPr>
        <p:spPr bwMode="auto">
          <a:xfrm>
            <a:off x="1754188" y="4187825"/>
            <a:ext cx="114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8" name="Line 12"/>
          <p:cNvSpPr>
            <a:spLocks noChangeShapeType="1"/>
          </p:cNvSpPr>
          <p:nvPr/>
        </p:nvSpPr>
        <p:spPr bwMode="auto">
          <a:xfrm>
            <a:off x="1754188" y="4962525"/>
            <a:ext cx="114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9" name="Line 13"/>
          <p:cNvSpPr>
            <a:spLocks noChangeShapeType="1"/>
          </p:cNvSpPr>
          <p:nvPr/>
        </p:nvSpPr>
        <p:spPr bwMode="auto">
          <a:xfrm>
            <a:off x="1754188" y="5694363"/>
            <a:ext cx="1143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0" name="Rectangle 14"/>
          <p:cNvSpPr>
            <a:spLocks noChangeArrowheads="1"/>
          </p:cNvSpPr>
          <p:nvPr/>
        </p:nvSpPr>
        <p:spPr bwMode="auto">
          <a:xfrm>
            <a:off x="2378075" y="4721225"/>
            <a:ext cx="571500" cy="9683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cs typeface="Calibri" pitchFamily="34" charset="0"/>
            </a:endParaRPr>
          </a:p>
        </p:txBody>
      </p:sp>
      <p:sp>
        <p:nvSpPr>
          <p:cNvPr id="48141" name="Rectangle 15"/>
          <p:cNvSpPr>
            <a:spLocks noChangeArrowheads="1"/>
          </p:cNvSpPr>
          <p:nvPr/>
        </p:nvSpPr>
        <p:spPr bwMode="auto">
          <a:xfrm>
            <a:off x="3471863" y="4194175"/>
            <a:ext cx="574675" cy="150336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cs typeface="Calibri" pitchFamily="34" charset="0"/>
            </a:endParaRPr>
          </a:p>
        </p:txBody>
      </p:sp>
      <p:sp>
        <p:nvSpPr>
          <p:cNvPr id="48142" name="Rectangle 16"/>
          <p:cNvSpPr>
            <a:spLocks noChangeArrowheads="1"/>
          </p:cNvSpPr>
          <p:nvPr/>
        </p:nvSpPr>
        <p:spPr bwMode="auto">
          <a:xfrm>
            <a:off x="4622800" y="4048125"/>
            <a:ext cx="571500" cy="164941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cs typeface="Calibri" pitchFamily="34" charset="0"/>
            </a:endParaRPr>
          </a:p>
        </p:txBody>
      </p:sp>
      <p:sp>
        <p:nvSpPr>
          <p:cNvPr id="48143" name="Rectangle 17"/>
          <p:cNvSpPr>
            <a:spLocks noChangeArrowheads="1"/>
          </p:cNvSpPr>
          <p:nvPr/>
        </p:nvSpPr>
        <p:spPr bwMode="auto">
          <a:xfrm>
            <a:off x="5767388" y="3914775"/>
            <a:ext cx="571500" cy="178276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cs typeface="Calibri" pitchFamily="34" charset="0"/>
            </a:endParaRPr>
          </a:p>
        </p:txBody>
      </p:sp>
      <p:sp>
        <p:nvSpPr>
          <p:cNvPr id="48144" name="Rectangle 18"/>
          <p:cNvSpPr>
            <a:spLocks noChangeArrowheads="1"/>
          </p:cNvSpPr>
          <p:nvPr/>
        </p:nvSpPr>
        <p:spPr bwMode="auto">
          <a:xfrm>
            <a:off x="6858000" y="3573463"/>
            <a:ext cx="574675" cy="21240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cs typeface="Calibri" pitchFamily="34" charset="0"/>
            </a:endParaRPr>
          </a:p>
        </p:txBody>
      </p:sp>
      <p:sp>
        <p:nvSpPr>
          <p:cNvPr id="48145" name="Rectangle 19"/>
          <p:cNvSpPr>
            <a:spLocks noChangeArrowheads="1"/>
          </p:cNvSpPr>
          <p:nvPr/>
        </p:nvSpPr>
        <p:spPr bwMode="auto">
          <a:xfrm>
            <a:off x="2374900" y="2620963"/>
            <a:ext cx="574675" cy="2168525"/>
          </a:xfrm>
          <a:prstGeom prst="rect">
            <a:avLst/>
          </a:prstGeom>
          <a:solidFill>
            <a:srgbClr val="00D7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cs typeface="Calibri" pitchFamily="34" charset="0"/>
            </a:endParaRPr>
          </a:p>
        </p:txBody>
      </p:sp>
      <p:sp>
        <p:nvSpPr>
          <p:cNvPr id="48146" name="Rectangle 20"/>
          <p:cNvSpPr>
            <a:spLocks noChangeArrowheads="1"/>
          </p:cNvSpPr>
          <p:nvPr/>
        </p:nvSpPr>
        <p:spPr bwMode="auto">
          <a:xfrm>
            <a:off x="3471863" y="2620963"/>
            <a:ext cx="574675" cy="1573212"/>
          </a:xfrm>
          <a:prstGeom prst="rect">
            <a:avLst/>
          </a:prstGeom>
          <a:solidFill>
            <a:srgbClr val="00D7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cs typeface="Calibri" pitchFamily="34" charset="0"/>
            </a:endParaRPr>
          </a:p>
        </p:txBody>
      </p:sp>
      <p:sp>
        <p:nvSpPr>
          <p:cNvPr id="48147" name="Rectangle 21"/>
          <p:cNvSpPr>
            <a:spLocks noChangeArrowheads="1"/>
          </p:cNvSpPr>
          <p:nvPr/>
        </p:nvSpPr>
        <p:spPr bwMode="auto">
          <a:xfrm>
            <a:off x="4622800" y="2633663"/>
            <a:ext cx="571500" cy="1438275"/>
          </a:xfrm>
          <a:prstGeom prst="rect">
            <a:avLst/>
          </a:prstGeom>
          <a:solidFill>
            <a:srgbClr val="00D7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cs typeface="Calibri" pitchFamily="34" charset="0"/>
            </a:endParaRPr>
          </a:p>
        </p:txBody>
      </p:sp>
      <p:sp>
        <p:nvSpPr>
          <p:cNvPr id="48148" name="Rectangle 22"/>
          <p:cNvSpPr>
            <a:spLocks noChangeArrowheads="1"/>
          </p:cNvSpPr>
          <p:nvPr/>
        </p:nvSpPr>
        <p:spPr bwMode="auto">
          <a:xfrm>
            <a:off x="5767388" y="2620963"/>
            <a:ext cx="571500" cy="1293812"/>
          </a:xfrm>
          <a:prstGeom prst="rect">
            <a:avLst/>
          </a:prstGeom>
          <a:solidFill>
            <a:srgbClr val="00D7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cs typeface="Calibri" pitchFamily="34" charset="0"/>
            </a:endParaRPr>
          </a:p>
        </p:txBody>
      </p:sp>
      <p:sp>
        <p:nvSpPr>
          <p:cNvPr id="48149" name="Rectangle 23"/>
          <p:cNvSpPr>
            <a:spLocks noChangeArrowheads="1"/>
          </p:cNvSpPr>
          <p:nvPr/>
        </p:nvSpPr>
        <p:spPr bwMode="auto">
          <a:xfrm>
            <a:off x="6858000" y="2620963"/>
            <a:ext cx="574675" cy="952500"/>
          </a:xfrm>
          <a:prstGeom prst="rect">
            <a:avLst/>
          </a:prstGeom>
          <a:solidFill>
            <a:srgbClr val="00D7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cs typeface="Calibri" pitchFamily="34" charset="0"/>
            </a:endParaRPr>
          </a:p>
        </p:txBody>
      </p:sp>
      <p:sp>
        <p:nvSpPr>
          <p:cNvPr id="48150" name="Text Box 24"/>
          <p:cNvSpPr txBox="1">
            <a:spLocks noChangeArrowheads="1"/>
          </p:cNvSpPr>
          <p:nvPr/>
        </p:nvSpPr>
        <p:spPr bwMode="auto">
          <a:xfrm>
            <a:off x="1001713" y="5495925"/>
            <a:ext cx="788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US" altLang="en-US" sz="1800" dirty="0">
                <a:solidFill>
                  <a:srgbClr val="000000"/>
                </a:solidFill>
                <a:latin typeface="+mn-lt"/>
                <a:ea typeface="MS PGothic" pitchFamily="34" charset="-128"/>
                <a:cs typeface="Calibri" pitchFamily="34" charset="0"/>
              </a:rPr>
              <a:t>0</a:t>
            </a:r>
            <a:endParaRPr lang="en-GB" altLang="en-US" sz="1800" dirty="0">
              <a:solidFill>
                <a:srgbClr val="000000"/>
              </a:solidFill>
              <a:latin typeface="+mn-lt"/>
              <a:ea typeface="MS PGothic" pitchFamily="34" charset="-128"/>
              <a:cs typeface="Calibri" pitchFamily="34" charset="0"/>
            </a:endParaRPr>
          </a:p>
        </p:txBody>
      </p:sp>
      <p:sp>
        <p:nvSpPr>
          <p:cNvPr id="48151" name="Text Box 25"/>
          <p:cNvSpPr txBox="1">
            <a:spLocks noChangeArrowheads="1"/>
          </p:cNvSpPr>
          <p:nvPr/>
        </p:nvSpPr>
        <p:spPr bwMode="auto">
          <a:xfrm>
            <a:off x="1001713" y="4000500"/>
            <a:ext cx="788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US" altLang="en-US" sz="1800" dirty="0">
                <a:solidFill>
                  <a:srgbClr val="000000"/>
                </a:solidFill>
                <a:latin typeface="+mn-lt"/>
                <a:ea typeface="MS PGothic" pitchFamily="34" charset="-128"/>
                <a:cs typeface="Calibri" pitchFamily="34" charset="0"/>
              </a:rPr>
              <a:t>50</a:t>
            </a:r>
            <a:endParaRPr lang="en-GB" altLang="en-US" sz="1800" dirty="0">
              <a:solidFill>
                <a:srgbClr val="000000"/>
              </a:solidFill>
              <a:latin typeface="+mn-lt"/>
              <a:ea typeface="MS PGothic" pitchFamily="34" charset="-128"/>
              <a:cs typeface="Calibri" pitchFamily="34" charset="0"/>
            </a:endParaRPr>
          </a:p>
        </p:txBody>
      </p:sp>
      <p:sp>
        <p:nvSpPr>
          <p:cNvPr id="48152" name="Text Box 26"/>
          <p:cNvSpPr txBox="1">
            <a:spLocks noChangeArrowheads="1"/>
          </p:cNvSpPr>
          <p:nvPr/>
        </p:nvSpPr>
        <p:spPr bwMode="auto">
          <a:xfrm rot="-5400000">
            <a:off x="-650081" y="3972719"/>
            <a:ext cx="325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1800" b="1" dirty="0">
                <a:solidFill>
                  <a:srgbClr val="000000"/>
                </a:solidFill>
                <a:latin typeface="+mn-lt"/>
                <a:ea typeface="MS PGothic" pitchFamily="34" charset="-128"/>
                <a:cs typeface="Calibri" pitchFamily="34" charset="0"/>
              </a:rPr>
              <a:t>Relative contribution (%)</a:t>
            </a:r>
            <a:endParaRPr lang="en-GB" altLang="en-US" sz="1800" b="1" dirty="0">
              <a:solidFill>
                <a:srgbClr val="000000"/>
              </a:solidFill>
              <a:latin typeface="+mn-lt"/>
              <a:ea typeface="MS PGothic" pitchFamily="34" charset="-128"/>
              <a:cs typeface="Calibri" pitchFamily="34" charset="0"/>
            </a:endParaRPr>
          </a:p>
        </p:txBody>
      </p:sp>
      <p:sp>
        <p:nvSpPr>
          <p:cNvPr id="48153" name="Text Box 27"/>
          <p:cNvSpPr txBox="1">
            <a:spLocks noChangeArrowheads="1"/>
          </p:cNvSpPr>
          <p:nvPr/>
        </p:nvSpPr>
        <p:spPr bwMode="auto">
          <a:xfrm>
            <a:off x="2308225" y="5664200"/>
            <a:ext cx="681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1800" dirty="0">
                <a:solidFill>
                  <a:srgbClr val="000000"/>
                </a:solidFill>
                <a:latin typeface="+mn-lt"/>
                <a:ea typeface="MS PGothic" pitchFamily="34" charset="-128"/>
                <a:cs typeface="Calibri" pitchFamily="34" charset="0"/>
              </a:rPr>
              <a:t>&lt;7.3</a:t>
            </a:r>
            <a:endParaRPr lang="en-GB" altLang="en-US" sz="1800" dirty="0">
              <a:solidFill>
                <a:srgbClr val="000000"/>
              </a:solidFill>
              <a:latin typeface="+mn-lt"/>
              <a:ea typeface="MS PGothic" pitchFamily="34" charset="-128"/>
              <a:cs typeface="Calibri" pitchFamily="34" charset="0"/>
            </a:endParaRPr>
          </a:p>
        </p:txBody>
      </p:sp>
      <p:sp>
        <p:nvSpPr>
          <p:cNvPr id="48154" name="Text Box 28"/>
          <p:cNvSpPr txBox="1">
            <a:spLocks noChangeArrowheads="1"/>
          </p:cNvSpPr>
          <p:nvPr/>
        </p:nvSpPr>
        <p:spPr bwMode="auto">
          <a:xfrm>
            <a:off x="3106738" y="5664200"/>
            <a:ext cx="1303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1800" dirty="0">
                <a:solidFill>
                  <a:srgbClr val="000000"/>
                </a:solidFill>
                <a:latin typeface="+mn-lt"/>
                <a:ea typeface="Arial Unicode MS" pitchFamily="34" charset="-128"/>
                <a:cs typeface="Calibri" pitchFamily="34" charset="0"/>
              </a:rPr>
              <a:t>7.3―</a:t>
            </a:r>
            <a:r>
              <a:rPr lang="en-US" altLang="en-US" sz="1800" dirty="0">
                <a:solidFill>
                  <a:srgbClr val="000000"/>
                </a:solidFill>
                <a:latin typeface="+mn-lt"/>
                <a:ea typeface="MS PGothic" pitchFamily="34" charset="-128"/>
                <a:cs typeface="Calibri" pitchFamily="34" charset="0"/>
              </a:rPr>
              <a:t>8.4</a:t>
            </a:r>
            <a:endParaRPr lang="en-GB" altLang="en-US" sz="1800" dirty="0">
              <a:solidFill>
                <a:srgbClr val="000000"/>
              </a:solidFill>
              <a:latin typeface="+mn-lt"/>
              <a:ea typeface="MS PGothic" pitchFamily="34" charset="-128"/>
              <a:cs typeface="Calibri" pitchFamily="34" charset="0"/>
            </a:endParaRPr>
          </a:p>
        </p:txBody>
      </p:sp>
      <p:sp>
        <p:nvSpPr>
          <p:cNvPr id="48155" name="Text Box 29"/>
          <p:cNvSpPr txBox="1">
            <a:spLocks noChangeArrowheads="1"/>
          </p:cNvSpPr>
          <p:nvPr/>
        </p:nvSpPr>
        <p:spPr bwMode="auto">
          <a:xfrm>
            <a:off x="4168775" y="5664200"/>
            <a:ext cx="146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1800" dirty="0">
                <a:solidFill>
                  <a:srgbClr val="000000"/>
                </a:solidFill>
                <a:latin typeface="+mn-lt"/>
                <a:ea typeface="Arial Unicode MS" pitchFamily="34" charset="-128"/>
                <a:cs typeface="Calibri" pitchFamily="34" charset="0"/>
              </a:rPr>
              <a:t>8.5―</a:t>
            </a:r>
            <a:r>
              <a:rPr lang="en-US" altLang="en-US" sz="1800" dirty="0">
                <a:solidFill>
                  <a:srgbClr val="000000"/>
                </a:solidFill>
                <a:latin typeface="+mn-lt"/>
                <a:ea typeface="MS PGothic" pitchFamily="34" charset="-128"/>
                <a:cs typeface="Calibri" pitchFamily="34" charset="0"/>
              </a:rPr>
              <a:t>9.2</a:t>
            </a:r>
            <a:endParaRPr lang="en-GB" altLang="en-US" sz="1800" dirty="0">
              <a:solidFill>
                <a:srgbClr val="000000"/>
              </a:solidFill>
              <a:latin typeface="+mn-lt"/>
              <a:ea typeface="MS PGothic" pitchFamily="34" charset="-128"/>
              <a:cs typeface="Calibri" pitchFamily="34" charset="0"/>
            </a:endParaRPr>
          </a:p>
        </p:txBody>
      </p:sp>
      <p:sp>
        <p:nvSpPr>
          <p:cNvPr id="48156" name="Text Box 30"/>
          <p:cNvSpPr txBox="1">
            <a:spLocks noChangeArrowheads="1"/>
          </p:cNvSpPr>
          <p:nvPr/>
        </p:nvSpPr>
        <p:spPr bwMode="auto">
          <a:xfrm>
            <a:off x="5378450" y="5664200"/>
            <a:ext cx="1341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1800" dirty="0">
                <a:solidFill>
                  <a:srgbClr val="000000"/>
                </a:solidFill>
                <a:latin typeface="+mn-lt"/>
                <a:ea typeface="MS PGothic" pitchFamily="34" charset="-128"/>
                <a:cs typeface="Calibri" pitchFamily="34" charset="0"/>
              </a:rPr>
              <a:t>9.3</a:t>
            </a:r>
            <a:r>
              <a:rPr lang="en-US" altLang="en-US" sz="1800" dirty="0">
                <a:solidFill>
                  <a:srgbClr val="000000"/>
                </a:solidFill>
                <a:latin typeface="+mn-lt"/>
                <a:ea typeface="Arial Unicode MS" pitchFamily="34" charset="-128"/>
                <a:cs typeface="Calibri" pitchFamily="34" charset="0"/>
              </a:rPr>
              <a:t>―</a:t>
            </a:r>
            <a:r>
              <a:rPr lang="en-US" altLang="en-US" sz="1800" dirty="0">
                <a:solidFill>
                  <a:srgbClr val="000000"/>
                </a:solidFill>
                <a:latin typeface="+mn-lt"/>
                <a:ea typeface="MS PGothic" pitchFamily="34" charset="-128"/>
                <a:cs typeface="Calibri" pitchFamily="34" charset="0"/>
              </a:rPr>
              <a:t>10.2</a:t>
            </a:r>
            <a:endParaRPr lang="en-GB" altLang="en-US" sz="1800" dirty="0">
              <a:solidFill>
                <a:srgbClr val="000000"/>
              </a:solidFill>
              <a:latin typeface="+mn-lt"/>
              <a:ea typeface="MS PGothic" pitchFamily="34" charset="-128"/>
              <a:cs typeface="Calibri" pitchFamily="34" charset="0"/>
            </a:endParaRPr>
          </a:p>
        </p:txBody>
      </p:sp>
      <p:sp>
        <p:nvSpPr>
          <p:cNvPr id="48157" name="Text Box 31"/>
          <p:cNvSpPr txBox="1">
            <a:spLocks noChangeArrowheads="1"/>
          </p:cNvSpPr>
          <p:nvPr/>
        </p:nvSpPr>
        <p:spPr bwMode="auto">
          <a:xfrm>
            <a:off x="6743700" y="5664200"/>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1800" dirty="0">
                <a:solidFill>
                  <a:srgbClr val="000000"/>
                </a:solidFill>
                <a:latin typeface="+mn-lt"/>
                <a:ea typeface="MS PGothic" pitchFamily="34" charset="-128"/>
                <a:cs typeface="Calibri" pitchFamily="34" charset="0"/>
              </a:rPr>
              <a:t>&gt;10.2 </a:t>
            </a:r>
            <a:endParaRPr lang="en-GB" altLang="en-US" sz="1800" dirty="0">
              <a:solidFill>
                <a:srgbClr val="000000"/>
              </a:solidFill>
              <a:latin typeface="+mn-lt"/>
              <a:ea typeface="MS PGothic" pitchFamily="34" charset="-128"/>
              <a:cs typeface="Calibri" pitchFamily="34" charset="0"/>
            </a:endParaRPr>
          </a:p>
        </p:txBody>
      </p:sp>
      <p:sp>
        <p:nvSpPr>
          <p:cNvPr id="48158" name="Text Box 32"/>
          <p:cNvSpPr txBox="1">
            <a:spLocks noChangeArrowheads="1"/>
          </p:cNvSpPr>
          <p:nvPr/>
        </p:nvSpPr>
        <p:spPr bwMode="auto">
          <a:xfrm>
            <a:off x="1827213" y="6103285"/>
            <a:ext cx="583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1800" b="1" dirty="0">
                <a:solidFill>
                  <a:srgbClr val="000000"/>
                </a:solidFill>
                <a:latin typeface="+mn-lt"/>
                <a:ea typeface="MS PGothic" pitchFamily="34" charset="-128"/>
                <a:cs typeface="Calibri" pitchFamily="34" charset="0"/>
              </a:rPr>
              <a:t>HbA</a:t>
            </a:r>
            <a:r>
              <a:rPr lang="en-US" altLang="en-US" sz="1800" b="1" baseline="-25000" dirty="0">
                <a:solidFill>
                  <a:srgbClr val="000000"/>
                </a:solidFill>
                <a:latin typeface="+mn-lt"/>
                <a:ea typeface="MS PGothic" pitchFamily="34" charset="-128"/>
                <a:cs typeface="Calibri" pitchFamily="34" charset="0"/>
              </a:rPr>
              <a:t>1c </a:t>
            </a:r>
            <a:r>
              <a:rPr lang="en-US" altLang="en-US" sz="1800" b="1" dirty="0">
                <a:solidFill>
                  <a:srgbClr val="000000"/>
                </a:solidFill>
                <a:latin typeface="+mn-lt"/>
                <a:ea typeface="MS PGothic" pitchFamily="34" charset="-128"/>
                <a:cs typeface="Calibri" pitchFamily="34" charset="0"/>
              </a:rPr>
              <a:t>(%) quintiles</a:t>
            </a:r>
            <a:endParaRPr lang="en-GB" altLang="en-US" sz="1800" b="1" dirty="0">
              <a:solidFill>
                <a:srgbClr val="000000"/>
              </a:solidFill>
              <a:latin typeface="+mn-lt"/>
              <a:ea typeface="MS PGothic" pitchFamily="34" charset="-128"/>
              <a:cs typeface="Calibri" pitchFamily="34" charset="0"/>
            </a:endParaRPr>
          </a:p>
        </p:txBody>
      </p:sp>
      <p:sp>
        <p:nvSpPr>
          <p:cNvPr id="48159" name="Text Box 33"/>
          <p:cNvSpPr txBox="1">
            <a:spLocks noChangeArrowheads="1"/>
          </p:cNvSpPr>
          <p:nvPr/>
        </p:nvSpPr>
        <p:spPr bwMode="auto">
          <a:xfrm>
            <a:off x="6743700" y="3849687"/>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2000" b="1" dirty="0">
                <a:solidFill>
                  <a:srgbClr val="000000"/>
                </a:solidFill>
                <a:latin typeface="+mn-lt"/>
                <a:ea typeface="MS PGothic" pitchFamily="34" charset="-128"/>
                <a:cs typeface="Calibri" pitchFamily="34" charset="0"/>
              </a:rPr>
              <a:t>70%</a:t>
            </a:r>
            <a:endParaRPr lang="en-GB" altLang="en-US" sz="2000" b="1" dirty="0">
              <a:solidFill>
                <a:srgbClr val="000000"/>
              </a:solidFill>
              <a:latin typeface="+mn-lt"/>
              <a:ea typeface="MS PGothic" pitchFamily="34" charset="-128"/>
              <a:cs typeface="Calibri" pitchFamily="34" charset="0"/>
            </a:endParaRPr>
          </a:p>
        </p:txBody>
      </p:sp>
      <p:sp>
        <p:nvSpPr>
          <p:cNvPr id="48160" name="Text Box 34"/>
          <p:cNvSpPr txBox="1">
            <a:spLocks noChangeArrowheads="1"/>
          </p:cNvSpPr>
          <p:nvPr/>
        </p:nvSpPr>
        <p:spPr bwMode="auto">
          <a:xfrm>
            <a:off x="2233613" y="4962525"/>
            <a:ext cx="87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2000" b="1" dirty="0">
                <a:solidFill>
                  <a:srgbClr val="000000"/>
                </a:solidFill>
                <a:latin typeface="+mn-lt"/>
                <a:ea typeface="MS PGothic" pitchFamily="34" charset="-128"/>
                <a:cs typeface="Calibri" pitchFamily="34" charset="0"/>
              </a:rPr>
              <a:t>30%</a:t>
            </a:r>
            <a:endParaRPr lang="en-GB" altLang="en-US" sz="2000" b="1" dirty="0">
              <a:solidFill>
                <a:srgbClr val="000000"/>
              </a:solidFill>
              <a:latin typeface="+mn-lt"/>
              <a:ea typeface="MS PGothic" pitchFamily="34" charset="-128"/>
              <a:cs typeface="Calibri" pitchFamily="34" charset="0"/>
            </a:endParaRPr>
          </a:p>
        </p:txBody>
      </p:sp>
      <p:sp>
        <p:nvSpPr>
          <p:cNvPr id="48161" name="Line 36"/>
          <p:cNvSpPr>
            <a:spLocks noChangeShapeType="1"/>
          </p:cNvSpPr>
          <p:nvPr/>
        </p:nvSpPr>
        <p:spPr bwMode="auto">
          <a:xfrm flipV="1">
            <a:off x="1839913" y="5689600"/>
            <a:ext cx="5849937"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 Box 35"/>
          <p:cNvSpPr txBox="1">
            <a:spLocks noChangeArrowheads="1"/>
          </p:cNvSpPr>
          <p:nvPr/>
        </p:nvSpPr>
        <p:spPr bwMode="auto">
          <a:xfrm rot="20776694">
            <a:off x="2139950" y="3948083"/>
            <a:ext cx="5538788" cy="400110"/>
          </a:xfrm>
          <a:prstGeom prst="rect">
            <a:avLst/>
          </a:prstGeom>
          <a:solidFill>
            <a:srgbClr val="AFAFFF">
              <a:alpha val="84705"/>
            </a:srgbClr>
          </a:solidFill>
          <a:ln w="9525">
            <a:solidFill>
              <a:schemeClr val="tx1">
                <a:lumMod val="75000"/>
                <a:lumOff val="25000"/>
              </a:schemeClr>
            </a:solidFill>
            <a:miter lim="800000"/>
            <a:headEnd/>
            <a:tailEnd/>
          </a:ln>
        </p:spPr>
        <p:txBody>
          <a:bodyPr anchor="ctr">
            <a:spAutoFit/>
          </a:bodyPr>
          <a:lstStyle/>
          <a:p>
            <a:pPr algn="ctr" eaLnBrk="1" hangingPunct="1">
              <a:defRPr/>
            </a:pPr>
            <a:r>
              <a:rPr lang="en-US" sz="2000" b="1" dirty="0">
                <a:solidFill>
                  <a:srgbClr val="000000"/>
                </a:solidFill>
                <a:latin typeface="+mn-lt"/>
                <a:ea typeface="MS PGothic" pitchFamily="34" charset="-128"/>
                <a:cs typeface="Times New Roman" pitchFamily="18" charset="0"/>
              </a:rPr>
              <a:t>Fasting</a:t>
            </a:r>
            <a:endParaRPr lang="en-GB" sz="2000" b="1" dirty="0">
              <a:solidFill>
                <a:srgbClr val="000000"/>
              </a:solidFill>
              <a:latin typeface="+mn-lt"/>
              <a:ea typeface="MS PGothic" pitchFamily="34" charset="-128"/>
              <a:cs typeface="Times New Roman" pitchFamily="18" charset="0"/>
            </a:endParaRPr>
          </a:p>
        </p:txBody>
      </p:sp>
      <p:sp>
        <p:nvSpPr>
          <p:cNvPr id="36" name="TextBox 35"/>
          <p:cNvSpPr txBox="1"/>
          <p:nvPr/>
        </p:nvSpPr>
        <p:spPr>
          <a:xfrm>
            <a:off x="0" y="6469997"/>
            <a:ext cx="9144000" cy="307777"/>
          </a:xfrm>
          <a:prstGeom prst="rect">
            <a:avLst/>
          </a:prstGeom>
          <a:noFill/>
        </p:spPr>
        <p:txBody>
          <a:bodyPr wrap="square" rtlCol="0">
            <a:spAutoFit/>
          </a:bodyPr>
          <a:lstStyle/>
          <a:p>
            <a:pPr algn="ctr"/>
            <a:r>
              <a:rPr lang="fr-FR" sz="1400" i="1" dirty="0">
                <a:latin typeface="Arial" pitchFamily="34" charset="0"/>
                <a:cs typeface="Arial" pitchFamily="34" charset="0"/>
              </a:rPr>
              <a:t>Monnier L, et al. </a:t>
            </a:r>
            <a:r>
              <a:rPr lang="fr-FR" sz="1400" i="1" dirty="0" err="1">
                <a:latin typeface="Arial" pitchFamily="34" charset="0"/>
                <a:cs typeface="Arial" pitchFamily="34" charset="0"/>
              </a:rPr>
              <a:t>Diabetes</a:t>
            </a:r>
            <a:r>
              <a:rPr lang="fr-FR" sz="1400" i="1" dirty="0">
                <a:latin typeface="Arial" pitchFamily="34" charset="0"/>
                <a:cs typeface="Arial" pitchFamily="34" charset="0"/>
              </a:rPr>
              <a:t> Care 2003</a:t>
            </a:r>
            <a:r>
              <a:rPr lang="fr-FR" sz="1400" i="1" dirty="0" smtClean="0">
                <a:latin typeface="Arial" pitchFamily="34" charset="0"/>
                <a:cs typeface="Arial" pitchFamily="34" charset="0"/>
              </a:rPr>
              <a:t>; 26: 881-5</a:t>
            </a:r>
            <a:r>
              <a:rPr lang="fr-FR" sz="1400" i="1" dirty="0">
                <a:latin typeface="Arial" pitchFamily="34" charset="0"/>
                <a:cs typeface="Arial" pitchFamily="34" charset="0"/>
              </a:rPr>
              <a:t>. </a:t>
            </a:r>
          </a:p>
        </p:txBody>
      </p:sp>
    </p:spTree>
    <p:extLst>
      <p:ext uri="{BB962C8B-B14F-4D97-AF65-F5344CB8AC3E}">
        <p14:creationId xmlns:p14="http://schemas.microsoft.com/office/powerpoint/2010/main" val="1293664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8736" y="188640"/>
            <a:ext cx="8229600" cy="1371600"/>
          </a:xfrm>
        </p:spPr>
        <p:txBody>
          <a:bodyPr/>
          <a:lstStyle/>
          <a:p>
            <a:pPr algn="ctr"/>
            <a:r>
              <a:rPr lang="en-US" sz="2800" b="1" dirty="0" err="1" smtClean="0"/>
              <a:t>Glargine</a:t>
            </a:r>
            <a:r>
              <a:rPr lang="en-US" sz="2800" b="1" dirty="0" smtClean="0"/>
              <a:t> </a:t>
            </a:r>
            <a:r>
              <a:rPr lang="en-US" sz="2800" b="1" dirty="0" err="1" smtClean="0"/>
              <a:t>vs</a:t>
            </a:r>
            <a:r>
              <a:rPr lang="en-US" sz="2800" b="1" dirty="0" smtClean="0"/>
              <a:t> NPH</a:t>
            </a:r>
            <a:endParaRPr lang="en-US" sz="28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30</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41044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92896"/>
            <a:ext cx="4176464" cy="329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340768"/>
            <a:ext cx="3970312" cy="116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2051720" y="2996952"/>
            <a:ext cx="108012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2053545" y="3980833"/>
            <a:ext cx="108012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2088027" y="4797152"/>
            <a:ext cx="108012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6386059" y="2881376"/>
            <a:ext cx="108012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6386059" y="3665250"/>
            <a:ext cx="108012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7653741" y="3667405"/>
            <a:ext cx="108012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 y="6405158"/>
            <a:ext cx="9144000" cy="307777"/>
          </a:xfrm>
          <a:prstGeom prst="rect">
            <a:avLst/>
          </a:prstGeom>
          <a:noFill/>
        </p:spPr>
        <p:txBody>
          <a:bodyPr wrap="square" rtlCol="0">
            <a:spAutoFit/>
          </a:bodyPr>
          <a:lstStyle/>
          <a:p>
            <a:pPr algn="ctr"/>
            <a:r>
              <a:rPr lang="en-US" sz="1400" i="1" dirty="0" err="1" smtClean="0">
                <a:latin typeface="Arial" pitchFamily="34" charset="0"/>
                <a:cs typeface="Arial" pitchFamily="34" charset="0"/>
              </a:rPr>
              <a:t>Rys</a:t>
            </a:r>
            <a:r>
              <a:rPr lang="en-US" sz="1400" i="1" dirty="0" smtClean="0">
                <a:latin typeface="Arial" pitchFamily="34" charset="0"/>
                <a:cs typeface="Arial" pitchFamily="34" charset="0"/>
              </a:rPr>
              <a:t> P, et al. </a:t>
            </a:r>
            <a:r>
              <a:rPr lang="en-US" sz="1400" i="1" dirty="0" err="1" smtClean="0">
                <a:latin typeface="Arial" pitchFamily="34" charset="0"/>
                <a:cs typeface="Arial" pitchFamily="34" charset="0"/>
              </a:rPr>
              <a:t>Acta</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Diabetol</a:t>
            </a:r>
            <a:r>
              <a:rPr lang="en-US" sz="1400" i="1" dirty="0" smtClean="0">
                <a:latin typeface="Arial" pitchFamily="34" charset="0"/>
                <a:cs typeface="Arial" pitchFamily="34" charset="0"/>
              </a:rPr>
              <a:t> 2015; 52: 649-662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sp>
        <p:nvSpPr>
          <p:cNvPr id="18" name="TextBox 17"/>
          <p:cNvSpPr txBox="1"/>
          <p:nvPr/>
        </p:nvSpPr>
        <p:spPr>
          <a:xfrm>
            <a:off x="3168147" y="2497254"/>
            <a:ext cx="1763893" cy="307777"/>
          </a:xfrm>
          <a:prstGeom prst="rect">
            <a:avLst/>
          </a:prstGeom>
          <a:noFill/>
        </p:spPr>
        <p:txBody>
          <a:bodyPr wrap="square" rtlCol="0">
            <a:spAutoFit/>
          </a:bodyPr>
          <a:lstStyle/>
          <a:p>
            <a:r>
              <a:rPr lang="en-US" sz="1400" b="1" dirty="0" smtClean="0">
                <a:solidFill>
                  <a:srgbClr val="C00000"/>
                </a:solidFill>
                <a:latin typeface="Arial" pitchFamily="34" charset="0"/>
                <a:cs typeface="Arial" pitchFamily="34" charset="0"/>
              </a:rPr>
              <a:t>RR: 1.32(1.09-1.59)</a:t>
            </a:r>
            <a:endParaRPr lang="en-US" sz="1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421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8736" y="188640"/>
            <a:ext cx="8229600" cy="1371600"/>
          </a:xfrm>
        </p:spPr>
        <p:txBody>
          <a:bodyPr/>
          <a:lstStyle/>
          <a:p>
            <a:pPr algn="ctr"/>
            <a:r>
              <a:rPr lang="en-US" sz="2800" b="1" dirty="0" err="1" smtClean="0"/>
              <a:t>Glargine</a:t>
            </a:r>
            <a:r>
              <a:rPr lang="en-US" sz="2800" b="1" dirty="0" smtClean="0"/>
              <a:t> </a:t>
            </a:r>
            <a:r>
              <a:rPr lang="en-US" sz="2800" b="1" dirty="0" err="1" smtClean="0"/>
              <a:t>vs</a:t>
            </a:r>
            <a:r>
              <a:rPr lang="en-US" sz="2800" b="1" dirty="0" smtClean="0"/>
              <a:t> </a:t>
            </a:r>
            <a:r>
              <a:rPr lang="en-US" sz="2800" b="1" dirty="0" err="1" smtClean="0"/>
              <a:t>Detemir</a:t>
            </a:r>
            <a:endParaRPr lang="en-US" sz="28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31</a:t>
            </a:fld>
            <a:endParaRPr lang="en-US"/>
          </a:p>
        </p:txBody>
      </p:sp>
      <p:sp>
        <p:nvSpPr>
          <p:cNvPr id="11" name="Rounded Rectangle 10"/>
          <p:cNvSpPr/>
          <p:nvPr/>
        </p:nvSpPr>
        <p:spPr>
          <a:xfrm>
            <a:off x="2051720" y="2996952"/>
            <a:ext cx="108012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2053545" y="3980833"/>
            <a:ext cx="108012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2088027" y="4797152"/>
            <a:ext cx="108012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 y="6405158"/>
            <a:ext cx="9144000" cy="307777"/>
          </a:xfrm>
          <a:prstGeom prst="rect">
            <a:avLst/>
          </a:prstGeom>
          <a:noFill/>
        </p:spPr>
        <p:txBody>
          <a:bodyPr wrap="square" rtlCol="0">
            <a:spAutoFit/>
          </a:bodyPr>
          <a:lstStyle/>
          <a:p>
            <a:pPr algn="ctr"/>
            <a:r>
              <a:rPr lang="en-US" sz="1400" i="1" dirty="0" err="1" smtClean="0">
                <a:latin typeface="Arial" pitchFamily="34" charset="0"/>
                <a:cs typeface="Arial" pitchFamily="34" charset="0"/>
              </a:rPr>
              <a:t>Rys</a:t>
            </a:r>
            <a:r>
              <a:rPr lang="en-US" sz="1400" i="1" dirty="0" smtClean="0">
                <a:latin typeface="Arial" pitchFamily="34" charset="0"/>
                <a:cs typeface="Arial" pitchFamily="34" charset="0"/>
              </a:rPr>
              <a:t> P, et al. </a:t>
            </a:r>
            <a:r>
              <a:rPr lang="en-US" sz="1400" i="1" dirty="0" err="1" smtClean="0">
                <a:latin typeface="Arial" pitchFamily="34" charset="0"/>
                <a:cs typeface="Arial" pitchFamily="34" charset="0"/>
              </a:rPr>
              <a:t>Acta</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Diabetol</a:t>
            </a:r>
            <a:r>
              <a:rPr lang="en-US" sz="1400" i="1" dirty="0" smtClean="0">
                <a:latin typeface="Arial" pitchFamily="34" charset="0"/>
                <a:cs typeface="Arial" pitchFamily="34" charset="0"/>
              </a:rPr>
              <a:t> 2015; 52: 649-662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38274"/>
            <a:ext cx="2880320" cy="451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1" y="1428750"/>
            <a:ext cx="2592289" cy="452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524136"/>
            <a:ext cx="1512168"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543186"/>
            <a:ext cx="2448272"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1428750"/>
            <a:ext cx="2520280" cy="109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3" y="1428750"/>
            <a:ext cx="1224137" cy="10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a:off x="2036927" y="4797152"/>
            <a:ext cx="878889" cy="0"/>
          </a:xfrm>
          <a:prstGeom prst="line">
            <a:avLst/>
          </a:prstGeom>
          <a:solidFill>
            <a:schemeClr val="accent1"/>
          </a:solidFill>
          <a:ln w="31750" cap="flat" cmpd="sng" algn="ctr">
            <a:solidFill>
              <a:schemeClr val="bg2"/>
            </a:solidFill>
            <a:prstDash val="solid"/>
            <a:round/>
            <a:headEnd type="none" w="med" len="med"/>
            <a:tailEnd type="none" w="med" len="med"/>
          </a:ln>
          <a:effectLst/>
        </p:spPr>
      </p:cxnSp>
      <p:cxnSp>
        <p:nvCxnSpPr>
          <p:cNvPr id="25" name="Straight Connector 24"/>
          <p:cNvCxnSpPr/>
          <p:nvPr/>
        </p:nvCxnSpPr>
        <p:spPr bwMode="auto">
          <a:xfrm>
            <a:off x="3275854" y="4797152"/>
            <a:ext cx="878889" cy="0"/>
          </a:xfrm>
          <a:prstGeom prst="line">
            <a:avLst/>
          </a:prstGeom>
          <a:solidFill>
            <a:schemeClr val="accent1"/>
          </a:solidFill>
          <a:ln w="31750" cap="flat" cmpd="sng" algn="ctr">
            <a:solidFill>
              <a:schemeClr val="bg2"/>
            </a:solidFill>
            <a:prstDash val="solid"/>
            <a:round/>
            <a:headEnd type="none" w="med" len="med"/>
            <a:tailEnd type="none" w="med" len="med"/>
          </a:ln>
          <a:effectLst/>
        </p:spPr>
      </p:cxnSp>
      <p:sp>
        <p:nvSpPr>
          <p:cNvPr id="26" name="Rounded Rectangle 25"/>
          <p:cNvSpPr/>
          <p:nvPr/>
        </p:nvSpPr>
        <p:spPr>
          <a:xfrm>
            <a:off x="1963113" y="4077072"/>
            <a:ext cx="1080120" cy="50405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1979711" y="4860707"/>
            <a:ext cx="1080120" cy="89240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3175238" y="3534631"/>
            <a:ext cx="1080120" cy="54244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210134" y="2833769"/>
            <a:ext cx="1080120"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6552220" y="4728456"/>
            <a:ext cx="1080120" cy="644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99691" y="5942584"/>
            <a:ext cx="1440160" cy="307777"/>
          </a:xfrm>
          <a:prstGeom prst="rect">
            <a:avLst/>
          </a:prstGeom>
          <a:noFill/>
        </p:spPr>
        <p:txBody>
          <a:bodyPr wrap="square" rtlCol="0">
            <a:spAutoFit/>
          </a:bodyPr>
          <a:lstStyle/>
          <a:p>
            <a:r>
              <a:rPr lang="en-US" sz="1400" b="1" dirty="0" smtClean="0">
                <a:solidFill>
                  <a:schemeClr val="bg2"/>
                </a:solidFill>
                <a:latin typeface="Arial" pitchFamily="34" charset="0"/>
                <a:cs typeface="Arial" pitchFamily="34" charset="0"/>
              </a:rPr>
              <a:t>0.77(0.44-1.11) </a:t>
            </a:r>
            <a:endParaRPr lang="en-US" sz="1400" b="1" dirty="0">
              <a:solidFill>
                <a:schemeClr val="bg2"/>
              </a:solidFill>
              <a:latin typeface="Arial" pitchFamily="34" charset="0"/>
              <a:cs typeface="Arial" pitchFamily="34" charset="0"/>
            </a:endParaRPr>
          </a:p>
        </p:txBody>
      </p:sp>
      <p:sp>
        <p:nvSpPr>
          <p:cNvPr id="32" name="TextBox 31"/>
          <p:cNvSpPr txBox="1"/>
          <p:nvPr/>
        </p:nvSpPr>
        <p:spPr>
          <a:xfrm>
            <a:off x="3086776" y="5942585"/>
            <a:ext cx="1917272" cy="307777"/>
          </a:xfrm>
          <a:prstGeom prst="rect">
            <a:avLst/>
          </a:prstGeom>
          <a:noFill/>
        </p:spPr>
        <p:txBody>
          <a:bodyPr wrap="square" rtlCol="0">
            <a:spAutoFit/>
          </a:bodyPr>
          <a:lstStyle/>
          <a:p>
            <a:r>
              <a:rPr lang="en-US" sz="1400" b="1" dirty="0" smtClean="0">
                <a:solidFill>
                  <a:schemeClr val="bg2"/>
                </a:solidFill>
                <a:latin typeface="Arial" pitchFamily="34" charset="0"/>
                <a:cs typeface="Arial" pitchFamily="34" charset="0"/>
              </a:rPr>
              <a:t>1.24(0.59-1.89) kg </a:t>
            </a:r>
            <a:endParaRPr lang="en-US" sz="1400" b="1"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80527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6" grpId="0" animBg="1"/>
      <p:bldP spid="27" grpId="0" animBg="1"/>
      <p:bldP spid="28" grpId="0" animBg="1"/>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Conclusions</a:t>
            </a:r>
            <a:endParaRPr lang="en-US" sz="2800" b="1" dirty="0"/>
          </a:p>
        </p:txBody>
      </p:sp>
      <p:sp>
        <p:nvSpPr>
          <p:cNvPr id="3" name="Content Placeholder 2"/>
          <p:cNvSpPr>
            <a:spLocks noGrp="1"/>
          </p:cNvSpPr>
          <p:nvPr>
            <p:ph idx="1"/>
          </p:nvPr>
        </p:nvSpPr>
        <p:spPr>
          <a:xfrm>
            <a:off x="457200" y="1981200"/>
            <a:ext cx="8229600" cy="4328120"/>
          </a:xfrm>
        </p:spPr>
        <p:txBody>
          <a:bodyPr/>
          <a:lstStyle/>
          <a:p>
            <a:r>
              <a:rPr lang="en-US" sz="2000" dirty="0"/>
              <a:t>For the majority of examined efficacy </a:t>
            </a:r>
            <a:r>
              <a:rPr lang="en-US" sz="2000" dirty="0" smtClean="0"/>
              <a:t>and safety </a:t>
            </a:r>
            <a:r>
              <a:rPr lang="en-US" sz="2000" dirty="0"/>
              <a:t>outcomes, </a:t>
            </a:r>
            <a:r>
              <a:rPr lang="en-US" sz="2000" dirty="0" smtClean="0"/>
              <a:t>insulin </a:t>
            </a:r>
            <a:r>
              <a:rPr lang="en-US" sz="2000" dirty="0" err="1" smtClean="0"/>
              <a:t>glargine</a:t>
            </a:r>
            <a:r>
              <a:rPr lang="en-US" sz="2000" dirty="0" smtClean="0"/>
              <a:t> </a:t>
            </a:r>
            <a:r>
              <a:rPr lang="en-US" sz="2000" dirty="0"/>
              <a:t>use in T2DM patients was </a:t>
            </a:r>
            <a:r>
              <a:rPr lang="en-US" sz="2000" dirty="0" smtClean="0"/>
              <a:t>superior or </a:t>
            </a:r>
            <a:r>
              <a:rPr lang="en-US" sz="2000" dirty="0"/>
              <a:t>non-inferior to the alternative insulin treatment options.</a:t>
            </a:r>
            <a:endParaRPr lang="en-US" sz="2000" dirty="0" smtClean="0">
              <a:cs typeface="B Mitra" panose="00000400000000000000" pitchFamily="2" charset="-78"/>
            </a:endParaRPr>
          </a:p>
          <a:p>
            <a:pPr algn="just"/>
            <a:endParaRPr lang="en-US" sz="2000" dirty="0" smtClean="0">
              <a:cs typeface="B Mitra" panose="00000400000000000000" pitchFamily="2" charset="-78"/>
            </a:endParaRPr>
          </a:p>
          <a:p>
            <a:pPr algn="just"/>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32</a:t>
            </a:fld>
            <a:endParaRPr lang="en-US"/>
          </a:p>
        </p:txBody>
      </p:sp>
    </p:spTree>
    <p:extLst>
      <p:ext uri="{BB962C8B-B14F-4D97-AF65-F5344CB8AC3E}">
        <p14:creationId xmlns:p14="http://schemas.microsoft.com/office/powerpoint/2010/main" val="4222403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755576" y="2060848"/>
            <a:ext cx="7772400" cy="1500187"/>
          </a:xfrm>
        </p:spPr>
        <p:txBody>
          <a:bodyPr/>
          <a:lstStyle/>
          <a:p>
            <a:pPr algn="ctr"/>
            <a:r>
              <a:rPr lang="en-US" sz="3600" b="1" dirty="0" smtClean="0"/>
              <a:t>Cardiovascular Safety</a:t>
            </a:r>
          </a:p>
        </p:txBody>
      </p:sp>
    </p:spTree>
    <p:extLst>
      <p:ext uri="{BB962C8B-B14F-4D97-AF65-F5344CB8AC3E}">
        <p14:creationId xmlns:p14="http://schemas.microsoft.com/office/powerpoint/2010/main" val="3942428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34</a:t>
            </a:fld>
            <a:endParaRPr lang="en-US"/>
          </a:p>
        </p:txBody>
      </p:sp>
      <p:sp>
        <p:nvSpPr>
          <p:cNvPr id="3" name="Content Placeholder 2"/>
          <p:cNvSpPr>
            <a:spLocks noGrp="1"/>
          </p:cNvSpPr>
          <p:nvPr>
            <p:ph idx="4294967295"/>
          </p:nvPr>
        </p:nvSpPr>
        <p:spPr>
          <a:xfrm>
            <a:off x="0" y="1981200"/>
            <a:ext cx="8229600" cy="4327525"/>
          </a:xfrm>
        </p:spPr>
        <p:txBody>
          <a:bodyPr/>
          <a:lstStyle/>
          <a:p>
            <a:pPr marL="0" indent="0" algn="just">
              <a:buNone/>
            </a:pPr>
            <a:endParaRPr lang="en-US" sz="2000" dirty="0" smtClean="0">
              <a:cs typeface="B Mitra" panose="00000400000000000000" pitchFamily="2" charset="-78"/>
            </a:endParaRPr>
          </a:p>
          <a:p>
            <a:pPr algn="just"/>
            <a:endParaRPr lang="en-US" sz="2000" dirty="0">
              <a:cs typeface="B Mitra" panose="000004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272808" cy="143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57200" y="1981200"/>
            <a:ext cx="8229600" cy="388620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just"/>
            <a:r>
              <a:rPr lang="en-US" sz="2000" b="1" dirty="0" smtClean="0"/>
              <a:t>Participants:</a:t>
            </a:r>
          </a:p>
          <a:p>
            <a:pPr lvl="1" algn="just"/>
            <a:r>
              <a:rPr lang="en-US" sz="1800" dirty="0"/>
              <a:t>12,537 people </a:t>
            </a:r>
            <a:r>
              <a:rPr lang="en-US" sz="1800" dirty="0" smtClean="0"/>
              <a:t>(≥ 50 y/o; mean </a:t>
            </a:r>
            <a:r>
              <a:rPr lang="en-US" sz="1800" dirty="0"/>
              <a:t>age, 63.5 years) with cardiovascular </a:t>
            </a:r>
            <a:r>
              <a:rPr lang="en-US" sz="1800" dirty="0" smtClean="0"/>
              <a:t>risk factors </a:t>
            </a:r>
            <a:r>
              <a:rPr lang="en-US" sz="1800" dirty="0"/>
              <a:t>plus impaired fasting glucose, impaired glucose tolerance, or type 2 </a:t>
            </a:r>
            <a:r>
              <a:rPr lang="en-US" sz="1800" dirty="0" smtClean="0"/>
              <a:t>diabetes (~ 60%).</a:t>
            </a:r>
          </a:p>
          <a:p>
            <a:pPr algn="just"/>
            <a:r>
              <a:rPr lang="en-US" sz="2000" b="1" dirty="0" smtClean="0"/>
              <a:t>Intervention:</a:t>
            </a:r>
          </a:p>
          <a:p>
            <a:pPr lvl="1" algn="just"/>
            <a:r>
              <a:rPr lang="en-US" sz="1800" dirty="0" smtClean="0"/>
              <a:t>Insulin </a:t>
            </a:r>
            <a:r>
              <a:rPr lang="en-US" sz="1800" dirty="0" err="1">
                <a:solidFill>
                  <a:srgbClr val="C00000"/>
                </a:solidFill>
              </a:rPr>
              <a:t>glargine</a:t>
            </a:r>
            <a:r>
              <a:rPr lang="en-US" sz="1800" dirty="0"/>
              <a:t> (with a target </a:t>
            </a:r>
            <a:r>
              <a:rPr lang="en-US" sz="1800" dirty="0" smtClean="0"/>
              <a:t>FPG of ≤ 95 mg/dl) or </a:t>
            </a:r>
            <a:r>
              <a:rPr lang="en-US" sz="1800" dirty="0">
                <a:solidFill>
                  <a:srgbClr val="C00000"/>
                </a:solidFill>
              </a:rPr>
              <a:t>standard </a:t>
            </a:r>
            <a:r>
              <a:rPr lang="en-US" sz="1800" dirty="0" smtClean="0">
                <a:solidFill>
                  <a:srgbClr val="C00000"/>
                </a:solidFill>
              </a:rPr>
              <a:t>care</a:t>
            </a:r>
            <a:r>
              <a:rPr lang="en-US" sz="1800" dirty="0" smtClean="0"/>
              <a:t>.</a:t>
            </a:r>
            <a:endParaRPr lang="en-US" sz="2000" b="1" dirty="0" smtClean="0"/>
          </a:p>
          <a:p>
            <a:pPr algn="just"/>
            <a:r>
              <a:rPr lang="en-US" sz="2000" b="1" dirty="0" smtClean="0"/>
              <a:t>Primary outcomes:</a:t>
            </a:r>
          </a:p>
          <a:p>
            <a:pPr lvl="1" algn="just"/>
            <a:r>
              <a:rPr lang="en-US" sz="1800" dirty="0" smtClean="0"/>
              <a:t>Nonfatal </a:t>
            </a:r>
            <a:r>
              <a:rPr lang="en-US" sz="1800" dirty="0"/>
              <a:t>myocardial infarction, nonfatal stroke, or death from </a:t>
            </a:r>
            <a:r>
              <a:rPr lang="en-US" sz="1800" dirty="0" smtClean="0"/>
              <a:t>cardiovascular causes </a:t>
            </a:r>
            <a:r>
              <a:rPr lang="en-US" sz="1800" dirty="0"/>
              <a:t>and these events plus revascularization or hospitalization for heart failure</a:t>
            </a:r>
            <a:r>
              <a:rPr lang="en-US" sz="1800" dirty="0" smtClean="0"/>
              <a:t>.</a:t>
            </a:r>
          </a:p>
          <a:p>
            <a:pPr algn="just"/>
            <a:r>
              <a:rPr lang="en-US" sz="2000" b="1" dirty="0" smtClean="0"/>
              <a:t>Duration of follow-up:</a:t>
            </a:r>
          </a:p>
          <a:p>
            <a:pPr lvl="1" algn="just"/>
            <a:r>
              <a:rPr lang="en-US" sz="1800" dirty="0" smtClean="0"/>
              <a:t>Median: 6.2 </a:t>
            </a:r>
            <a:r>
              <a:rPr lang="en-US" sz="1800" dirty="0"/>
              <a:t>years (interquartile range, 5.8 to 6.7</a:t>
            </a:r>
            <a:r>
              <a:rPr lang="en-US" sz="1800" dirty="0" smtClean="0"/>
              <a:t>)</a:t>
            </a:r>
          </a:p>
        </p:txBody>
      </p:sp>
      <p:sp>
        <p:nvSpPr>
          <p:cNvPr id="7" name="TextBox 6"/>
          <p:cNvSpPr txBox="1"/>
          <p:nvPr/>
        </p:nvSpPr>
        <p:spPr>
          <a:xfrm>
            <a:off x="1" y="6405158"/>
            <a:ext cx="9144000" cy="307777"/>
          </a:xfrm>
          <a:prstGeom prst="rect">
            <a:avLst/>
          </a:prstGeom>
          <a:noFill/>
        </p:spPr>
        <p:txBody>
          <a:bodyPr wrap="square" rtlCol="0">
            <a:spAutoFit/>
          </a:bodyPr>
          <a:lstStyle/>
          <a:p>
            <a:pPr algn="ctr"/>
            <a:r>
              <a:rPr lang="en-US" sz="1400" i="1" dirty="0" smtClean="0">
                <a:latin typeface="Arial" pitchFamily="34" charset="0"/>
                <a:cs typeface="Arial" pitchFamily="34" charset="0"/>
              </a:rPr>
              <a:t>N </a:t>
            </a:r>
            <a:r>
              <a:rPr lang="en-US" sz="1400" i="1" dirty="0" err="1" smtClean="0">
                <a:latin typeface="Arial" pitchFamily="34" charset="0"/>
                <a:cs typeface="Arial" pitchFamily="34" charset="0"/>
              </a:rPr>
              <a:t>Engl</a:t>
            </a:r>
            <a:r>
              <a:rPr lang="en-US" sz="1400" i="1" dirty="0" smtClean="0">
                <a:latin typeface="Arial" pitchFamily="34" charset="0"/>
                <a:cs typeface="Arial" pitchFamily="34" charset="0"/>
              </a:rPr>
              <a:t> J Med 2012; 367(4): 319-328.</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2997088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4664"/>
            <a:ext cx="8229600" cy="1371600"/>
          </a:xfrm>
        </p:spPr>
        <p:txBody>
          <a:bodyPr/>
          <a:lstStyle/>
          <a:p>
            <a:pPr algn="ctr"/>
            <a:r>
              <a:rPr lang="en-US" sz="2400" dirty="0" smtClean="0"/>
              <a:t>Similar rates </a:t>
            </a:r>
            <a:r>
              <a:rPr lang="en-US" sz="2400" dirty="0"/>
              <a:t>of </a:t>
            </a:r>
            <a:r>
              <a:rPr lang="en-US" sz="2400" dirty="0" smtClean="0"/>
              <a:t>incident cardiovascular </a:t>
            </a:r>
            <a:r>
              <a:rPr lang="en-US" sz="2400" dirty="0"/>
              <a:t>outcomes </a:t>
            </a:r>
            <a:r>
              <a:rPr lang="en-US" sz="2400" dirty="0" smtClean="0"/>
              <a:t>in </a:t>
            </a:r>
            <a:r>
              <a:rPr lang="en-US" sz="2400" dirty="0"/>
              <a:t>the insulin-</a:t>
            </a:r>
            <a:r>
              <a:rPr lang="en-US" sz="2400" dirty="0" err="1"/>
              <a:t>glargine</a:t>
            </a:r>
            <a:r>
              <a:rPr lang="en-US" sz="2400" dirty="0"/>
              <a:t> and </a:t>
            </a:r>
            <a:r>
              <a:rPr lang="en-US" sz="2400" dirty="0" smtClean="0"/>
              <a:t>standard-care groups</a:t>
            </a:r>
            <a:endParaRPr lang="en-US" sz="2400"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35</a:t>
            </a:fld>
            <a:endParaRPr lang="en-US"/>
          </a:p>
        </p:txBody>
      </p:sp>
      <p:sp>
        <p:nvSpPr>
          <p:cNvPr id="3" name="Content Placeholder 2"/>
          <p:cNvSpPr>
            <a:spLocks noGrp="1"/>
          </p:cNvSpPr>
          <p:nvPr>
            <p:ph idx="4294967295"/>
          </p:nvPr>
        </p:nvSpPr>
        <p:spPr>
          <a:xfrm>
            <a:off x="0" y="1981200"/>
            <a:ext cx="8229600" cy="4327525"/>
          </a:xfrm>
        </p:spPr>
        <p:txBody>
          <a:bodyPr/>
          <a:lstStyle/>
          <a:p>
            <a:pPr marL="0" indent="0" algn="just">
              <a:buNone/>
            </a:pPr>
            <a:endParaRPr lang="en-US" sz="2000" dirty="0" smtClean="0">
              <a:cs typeface="B Mitra" panose="00000400000000000000" pitchFamily="2" charset="-78"/>
            </a:endParaRPr>
          </a:p>
          <a:p>
            <a:pPr algn="just"/>
            <a:endParaRPr lang="en-US" sz="2000" dirty="0">
              <a:cs typeface="B Mitra"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37522"/>
            <a:ext cx="432048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56792"/>
            <a:ext cx="436267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66279" y="1484851"/>
            <a:ext cx="347565" cy="45720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8"/>
          <p:cNvSpPr/>
          <p:nvPr/>
        </p:nvSpPr>
        <p:spPr bwMode="auto">
          <a:xfrm>
            <a:off x="4398217" y="1484851"/>
            <a:ext cx="347565" cy="45720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1" y="6405158"/>
            <a:ext cx="9144000" cy="307777"/>
          </a:xfrm>
          <a:prstGeom prst="rect">
            <a:avLst/>
          </a:prstGeom>
          <a:noFill/>
        </p:spPr>
        <p:txBody>
          <a:bodyPr wrap="square" rtlCol="0">
            <a:spAutoFit/>
          </a:bodyPr>
          <a:lstStyle/>
          <a:p>
            <a:pPr algn="ctr"/>
            <a:r>
              <a:rPr lang="en-US" sz="1400" i="1" dirty="0" smtClean="0">
                <a:latin typeface="Arial" pitchFamily="34" charset="0"/>
                <a:cs typeface="Arial" pitchFamily="34" charset="0"/>
              </a:rPr>
              <a:t>N </a:t>
            </a:r>
            <a:r>
              <a:rPr lang="en-US" sz="1400" i="1" dirty="0" err="1" smtClean="0">
                <a:latin typeface="Arial" pitchFamily="34" charset="0"/>
                <a:cs typeface="Arial" pitchFamily="34" charset="0"/>
              </a:rPr>
              <a:t>Engl</a:t>
            </a:r>
            <a:r>
              <a:rPr lang="en-US" sz="1400" i="1" dirty="0" smtClean="0">
                <a:latin typeface="Arial" pitchFamily="34" charset="0"/>
                <a:cs typeface="Arial" pitchFamily="34" charset="0"/>
              </a:rPr>
              <a:t> J Med 2012; 367(4): 319-328.</a:t>
            </a:r>
            <a:endParaRPr lang="en-US" sz="1400" i="1" dirty="0">
              <a:latin typeface="Arial" pitchFamily="34" charset="0"/>
              <a:cs typeface="Arial" pitchFamily="34" charset="0"/>
            </a:endParaRPr>
          </a:p>
        </p:txBody>
      </p:sp>
      <p:sp>
        <p:nvSpPr>
          <p:cNvPr id="10" name="Rounded Rectangle 9"/>
          <p:cNvSpPr/>
          <p:nvPr/>
        </p:nvSpPr>
        <p:spPr>
          <a:xfrm>
            <a:off x="281286" y="1560173"/>
            <a:ext cx="3570634" cy="3818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745782" y="1551924"/>
            <a:ext cx="4074690" cy="3818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39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36</a:t>
            </a:fld>
            <a:endParaRPr lang="en-US"/>
          </a:p>
        </p:txBody>
      </p:sp>
      <p:sp>
        <p:nvSpPr>
          <p:cNvPr id="3" name="Content Placeholder 2"/>
          <p:cNvSpPr>
            <a:spLocks noGrp="1"/>
          </p:cNvSpPr>
          <p:nvPr>
            <p:ph idx="4294967295"/>
          </p:nvPr>
        </p:nvSpPr>
        <p:spPr>
          <a:xfrm>
            <a:off x="0" y="1981200"/>
            <a:ext cx="8229600" cy="4327525"/>
          </a:xfrm>
        </p:spPr>
        <p:txBody>
          <a:bodyPr/>
          <a:lstStyle/>
          <a:p>
            <a:pPr marL="0" indent="0" algn="just">
              <a:buNone/>
            </a:pPr>
            <a:endParaRPr lang="en-US" sz="2000" dirty="0" smtClean="0">
              <a:cs typeface="B Mitra" panose="00000400000000000000" pitchFamily="2" charset="-78"/>
            </a:endParaRPr>
          </a:p>
          <a:p>
            <a:pPr algn="just"/>
            <a:endParaRPr lang="en-US" sz="2000" dirty="0">
              <a:cs typeface="B Mitra" panose="00000400000000000000"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904656" cy="421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 y="6405158"/>
            <a:ext cx="9144000" cy="307777"/>
          </a:xfrm>
          <a:prstGeom prst="rect">
            <a:avLst/>
          </a:prstGeom>
          <a:noFill/>
        </p:spPr>
        <p:txBody>
          <a:bodyPr wrap="square" rtlCol="0">
            <a:spAutoFit/>
          </a:bodyPr>
          <a:lstStyle/>
          <a:p>
            <a:pPr algn="ctr"/>
            <a:r>
              <a:rPr lang="en-US" sz="1400" i="1" dirty="0" smtClean="0">
                <a:latin typeface="Arial" pitchFamily="34" charset="0"/>
                <a:cs typeface="Arial" pitchFamily="34" charset="0"/>
              </a:rPr>
              <a:t>N </a:t>
            </a:r>
            <a:r>
              <a:rPr lang="en-US" sz="1400" i="1" dirty="0" err="1" smtClean="0">
                <a:latin typeface="Arial" pitchFamily="34" charset="0"/>
                <a:cs typeface="Arial" pitchFamily="34" charset="0"/>
              </a:rPr>
              <a:t>Engl</a:t>
            </a:r>
            <a:r>
              <a:rPr lang="en-US" sz="1400" i="1" dirty="0" smtClean="0">
                <a:latin typeface="Arial" pitchFamily="34" charset="0"/>
                <a:cs typeface="Arial" pitchFamily="34" charset="0"/>
              </a:rPr>
              <a:t> J Med 2012; 367(4): 319-328.</a:t>
            </a:r>
            <a:endParaRPr lang="en-US" sz="1400" i="1" dirty="0">
              <a:latin typeface="Arial" pitchFamily="34" charset="0"/>
              <a:cs typeface="Arial" pitchFamily="34" charset="0"/>
            </a:endParaRPr>
          </a:p>
        </p:txBody>
      </p:sp>
      <p:sp>
        <p:nvSpPr>
          <p:cNvPr id="6" name="Rounded Rectangle 5"/>
          <p:cNvSpPr/>
          <p:nvPr/>
        </p:nvSpPr>
        <p:spPr>
          <a:xfrm>
            <a:off x="1691680" y="1197970"/>
            <a:ext cx="1872208" cy="3818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21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Conclusions</a:t>
            </a:r>
            <a:endParaRPr lang="en-US" sz="2800" b="1" dirty="0"/>
          </a:p>
        </p:txBody>
      </p:sp>
      <p:sp>
        <p:nvSpPr>
          <p:cNvPr id="3" name="Content Placeholder 2"/>
          <p:cNvSpPr>
            <a:spLocks noGrp="1"/>
          </p:cNvSpPr>
          <p:nvPr>
            <p:ph idx="1"/>
          </p:nvPr>
        </p:nvSpPr>
        <p:spPr>
          <a:xfrm>
            <a:off x="457200" y="1981200"/>
            <a:ext cx="8229600" cy="4328120"/>
          </a:xfrm>
        </p:spPr>
        <p:txBody>
          <a:bodyPr/>
          <a:lstStyle/>
          <a:p>
            <a:pPr algn="just"/>
            <a:r>
              <a:rPr lang="en-US" sz="2000" dirty="0"/>
              <a:t>When used to target normal fasting plasma glucose levels for more than 6 </a:t>
            </a:r>
            <a:r>
              <a:rPr lang="en-US" sz="2000" dirty="0" smtClean="0"/>
              <a:t>years, insulin </a:t>
            </a:r>
            <a:r>
              <a:rPr lang="en-US" sz="2000" dirty="0" err="1"/>
              <a:t>glargine</a:t>
            </a:r>
            <a:r>
              <a:rPr lang="en-US" sz="2000" dirty="0"/>
              <a:t> had a neutral effect on cardiovascular outcomes and cancers. </a:t>
            </a:r>
            <a:endParaRPr lang="en-US" sz="2000" dirty="0" smtClean="0"/>
          </a:p>
          <a:p>
            <a:pPr algn="just"/>
            <a:endParaRPr lang="en-US" sz="2000" dirty="0" smtClean="0"/>
          </a:p>
          <a:p>
            <a:pPr algn="just"/>
            <a:r>
              <a:rPr lang="en-US" sz="2000" dirty="0" smtClean="0"/>
              <a:t>Although it </a:t>
            </a:r>
            <a:r>
              <a:rPr lang="en-US" sz="2000" dirty="0"/>
              <a:t>reduced new-onset diabetes, insulin </a:t>
            </a:r>
            <a:r>
              <a:rPr lang="en-US" sz="2000" dirty="0" err="1"/>
              <a:t>glargine</a:t>
            </a:r>
            <a:r>
              <a:rPr lang="en-US" sz="2000" dirty="0"/>
              <a:t> also increased </a:t>
            </a:r>
            <a:r>
              <a:rPr lang="en-US" sz="2000" dirty="0" smtClean="0"/>
              <a:t>hypoglycemia and </a:t>
            </a:r>
            <a:r>
              <a:rPr lang="en-US" sz="2000" dirty="0"/>
              <a:t>modestly increased weight.</a:t>
            </a:r>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37</a:t>
            </a:fld>
            <a:endParaRPr lang="en-US"/>
          </a:p>
        </p:txBody>
      </p:sp>
      <p:sp>
        <p:nvSpPr>
          <p:cNvPr id="5" name="TextBox 4"/>
          <p:cNvSpPr txBox="1"/>
          <p:nvPr/>
        </p:nvSpPr>
        <p:spPr>
          <a:xfrm>
            <a:off x="1" y="6405158"/>
            <a:ext cx="9144000" cy="307777"/>
          </a:xfrm>
          <a:prstGeom prst="rect">
            <a:avLst/>
          </a:prstGeom>
          <a:noFill/>
        </p:spPr>
        <p:txBody>
          <a:bodyPr wrap="square" rtlCol="0">
            <a:spAutoFit/>
          </a:bodyPr>
          <a:lstStyle/>
          <a:p>
            <a:pPr algn="ctr"/>
            <a:r>
              <a:rPr lang="en-US" sz="1400" i="1" dirty="0" smtClean="0">
                <a:latin typeface="Arial" pitchFamily="34" charset="0"/>
                <a:cs typeface="Arial" pitchFamily="34" charset="0"/>
              </a:rPr>
              <a:t>N </a:t>
            </a:r>
            <a:r>
              <a:rPr lang="en-US" sz="1400" i="1" dirty="0" err="1" smtClean="0">
                <a:latin typeface="Arial" pitchFamily="34" charset="0"/>
                <a:cs typeface="Arial" pitchFamily="34" charset="0"/>
              </a:rPr>
              <a:t>Engl</a:t>
            </a:r>
            <a:r>
              <a:rPr lang="en-US" sz="1400" i="1" dirty="0" smtClean="0">
                <a:latin typeface="Arial" pitchFamily="34" charset="0"/>
                <a:cs typeface="Arial" pitchFamily="34" charset="0"/>
              </a:rPr>
              <a:t> J Med 2012; 367(4): 319-328.</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3418603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b="1" dirty="0"/>
          </a:p>
        </p:txBody>
      </p:sp>
      <p:sp>
        <p:nvSpPr>
          <p:cNvPr id="3" name="Content Placeholder 2"/>
          <p:cNvSpPr>
            <a:spLocks noGrp="1"/>
          </p:cNvSpPr>
          <p:nvPr>
            <p:ph idx="1"/>
          </p:nvPr>
        </p:nvSpPr>
        <p:spPr>
          <a:xfrm>
            <a:off x="457200" y="2132856"/>
            <a:ext cx="8229600" cy="4176464"/>
          </a:xfrm>
        </p:spPr>
        <p:txBody>
          <a:bodyPr/>
          <a:lstStyle/>
          <a:p>
            <a:pPr algn="just"/>
            <a:r>
              <a:rPr lang="en-US" sz="2000" b="1" dirty="0" smtClean="0"/>
              <a:t>Design:</a:t>
            </a:r>
            <a:endParaRPr lang="en-US" sz="2000" b="1" dirty="0"/>
          </a:p>
          <a:p>
            <a:pPr lvl="1" algn="just"/>
            <a:r>
              <a:rPr lang="en-US" sz="1800" dirty="0" smtClean="0"/>
              <a:t>A nationwide</a:t>
            </a:r>
            <a:r>
              <a:rPr lang="en-US" sz="1800" dirty="0"/>
              <a:t>, register-based </a:t>
            </a:r>
            <a:r>
              <a:rPr lang="en-US" sz="1800" dirty="0" smtClean="0"/>
              <a:t>longitudinal study from Finland.</a:t>
            </a:r>
            <a:endParaRPr lang="en-US" sz="2000" b="1" dirty="0" smtClean="0"/>
          </a:p>
          <a:p>
            <a:pPr algn="just"/>
            <a:r>
              <a:rPr lang="en-US" sz="2000" b="1" dirty="0" smtClean="0"/>
              <a:t>Objective:</a:t>
            </a:r>
          </a:p>
          <a:p>
            <a:pPr lvl="1" algn="just"/>
            <a:r>
              <a:rPr lang="en-US" sz="1800" dirty="0" smtClean="0"/>
              <a:t>To </a:t>
            </a:r>
            <a:r>
              <a:rPr lang="en-US" sz="1800" dirty="0"/>
              <a:t>investigate the </a:t>
            </a:r>
            <a:r>
              <a:rPr lang="en-US" sz="1800" dirty="0" smtClean="0"/>
              <a:t>differences in </a:t>
            </a:r>
            <a:r>
              <a:rPr lang="en-US" sz="1800" dirty="0"/>
              <a:t>the safety of </a:t>
            </a:r>
            <a:r>
              <a:rPr lang="en-US" sz="1800" dirty="0" err="1"/>
              <a:t>insulins</a:t>
            </a:r>
            <a:r>
              <a:rPr lang="en-US" sz="1800" dirty="0"/>
              <a:t> NPH, </a:t>
            </a:r>
            <a:r>
              <a:rPr lang="en-US" sz="1800" dirty="0" err="1"/>
              <a:t>detemir</a:t>
            </a:r>
            <a:r>
              <a:rPr lang="en-US" sz="1800" dirty="0"/>
              <a:t>, and </a:t>
            </a:r>
            <a:r>
              <a:rPr lang="en-US" sz="1800" dirty="0" err="1"/>
              <a:t>glargine</a:t>
            </a:r>
            <a:r>
              <a:rPr lang="en-US" sz="1800" dirty="0"/>
              <a:t> in terms of </a:t>
            </a:r>
            <a:r>
              <a:rPr lang="en-US" sz="1800" dirty="0">
                <a:solidFill>
                  <a:srgbClr val="C00000"/>
                </a:solidFill>
              </a:rPr>
              <a:t>all-cause</a:t>
            </a:r>
            <a:r>
              <a:rPr lang="en-US" sz="1800" dirty="0"/>
              <a:t> and </a:t>
            </a:r>
            <a:r>
              <a:rPr lang="en-US" sz="1800" dirty="0" smtClean="0">
                <a:solidFill>
                  <a:srgbClr val="C00000"/>
                </a:solidFill>
              </a:rPr>
              <a:t>cause-specific mortality</a:t>
            </a:r>
            <a:r>
              <a:rPr lang="en-US" sz="1800" dirty="0" smtClean="0"/>
              <a:t> </a:t>
            </a:r>
            <a:r>
              <a:rPr lang="en-US" sz="1800" dirty="0"/>
              <a:t>among real-life patients with type 2 diabetes</a:t>
            </a:r>
            <a:r>
              <a:rPr lang="en-US" sz="1800" dirty="0" smtClean="0"/>
              <a:t>.</a:t>
            </a:r>
            <a:endParaRPr lang="en-US" sz="2000" b="1" dirty="0" smtClean="0"/>
          </a:p>
          <a:p>
            <a:pPr algn="just"/>
            <a:r>
              <a:rPr lang="en-US" sz="2000" b="1" dirty="0" smtClean="0"/>
              <a:t>Study population:</a:t>
            </a:r>
            <a:endParaRPr lang="en-US" sz="2000" b="1" dirty="0"/>
          </a:p>
          <a:p>
            <a:pPr lvl="1" algn="just"/>
            <a:r>
              <a:rPr lang="en-US" sz="1800" dirty="0" smtClean="0"/>
              <a:t>23,751 </a:t>
            </a:r>
            <a:r>
              <a:rPr lang="en-US" sz="1800" dirty="0"/>
              <a:t>Finnish patients with type 2 diabetes, who at age </a:t>
            </a:r>
            <a:r>
              <a:rPr lang="en-US" sz="1800" dirty="0" smtClean="0"/>
              <a:t>of ≥ 40 years had </a:t>
            </a:r>
            <a:r>
              <a:rPr lang="en-US" sz="1800" dirty="0"/>
              <a:t>initiated therapy with basal insulin (NPH, </a:t>
            </a:r>
            <a:r>
              <a:rPr lang="en-US" sz="1800" dirty="0" err="1"/>
              <a:t>detemir</a:t>
            </a:r>
            <a:r>
              <a:rPr lang="en-US" sz="1800" dirty="0"/>
              <a:t>, or </a:t>
            </a:r>
            <a:r>
              <a:rPr lang="en-US" sz="1800" dirty="0" err="1"/>
              <a:t>glargine</a:t>
            </a:r>
            <a:r>
              <a:rPr lang="en-US" sz="1800" dirty="0" smtClean="0"/>
              <a:t>).</a:t>
            </a:r>
          </a:p>
          <a:p>
            <a:pPr algn="just"/>
            <a:r>
              <a:rPr lang="en-US" sz="2000" b="1" dirty="0" smtClean="0">
                <a:cs typeface="B Mitra" panose="00000400000000000000" pitchFamily="2" charset="-78"/>
              </a:rPr>
              <a:t>Duration:</a:t>
            </a:r>
          </a:p>
          <a:p>
            <a:pPr lvl="1" algn="just"/>
            <a:r>
              <a:rPr lang="en-US" sz="1800" dirty="0"/>
              <a:t>Follow-up time was up to 4 years (median 1.7 years).</a:t>
            </a:r>
            <a:endParaRPr lang="en-US" sz="1800" b="1"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38</a:t>
            </a:fld>
            <a:endParaRPr lang="en-US"/>
          </a:p>
        </p:txBody>
      </p:sp>
      <p:sp>
        <p:nvSpPr>
          <p:cNvPr id="5" name="TextBox 4"/>
          <p:cNvSpPr txBox="1"/>
          <p:nvPr/>
        </p:nvSpPr>
        <p:spPr>
          <a:xfrm>
            <a:off x="1" y="6405158"/>
            <a:ext cx="9144000" cy="307777"/>
          </a:xfrm>
          <a:prstGeom prst="rect">
            <a:avLst/>
          </a:prstGeom>
          <a:noFill/>
        </p:spPr>
        <p:txBody>
          <a:bodyPr wrap="square" rtlCol="0">
            <a:spAutoFit/>
          </a:bodyPr>
          <a:lstStyle/>
          <a:p>
            <a:pPr algn="ctr"/>
            <a:r>
              <a:rPr lang="en-US" sz="1400" i="1" dirty="0" err="1" smtClean="0"/>
              <a:t>Strandberg</a:t>
            </a:r>
            <a:r>
              <a:rPr lang="en-US" sz="1400" i="1" dirty="0" smtClean="0"/>
              <a:t> AY, et al. </a:t>
            </a:r>
            <a:r>
              <a:rPr lang="en-US" sz="1400" i="1" dirty="0" err="1" smtClean="0">
                <a:latin typeface="Arial" pitchFamily="34" charset="0"/>
                <a:cs typeface="Arial" pitchFamily="34" charset="0"/>
              </a:rPr>
              <a:t>PLoS</a:t>
            </a:r>
            <a:r>
              <a:rPr lang="en-US" sz="1400" i="1" dirty="0" smtClean="0">
                <a:latin typeface="Arial" pitchFamily="34" charset="0"/>
                <a:cs typeface="Arial" pitchFamily="34" charset="0"/>
              </a:rPr>
              <a:t> ONE </a:t>
            </a:r>
            <a:r>
              <a:rPr lang="en-US" sz="1400" i="1" dirty="0">
                <a:latin typeface="Arial" pitchFamily="34" charset="0"/>
                <a:cs typeface="Arial" pitchFamily="34" charset="0"/>
              </a:rPr>
              <a:t>2016; 11(3): e0151910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84887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7544" y="5877272"/>
            <a:ext cx="3779911" cy="307777"/>
          </a:xfrm>
          <a:prstGeom prst="rect">
            <a:avLst/>
          </a:prstGeom>
          <a:noFill/>
        </p:spPr>
        <p:txBody>
          <a:bodyPr wrap="square" rtlCol="0">
            <a:spAutoFit/>
          </a:bodyPr>
          <a:lstStyle/>
          <a:p>
            <a:r>
              <a:rPr lang="en-US" sz="1400" dirty="0" smtClean="0"/>
              <a:t>This study was supported </a:t>
            </a:r>
            <a:r>
              <a:rPr lang="en-US" sz="1400" dirty="0"/>
              <a:t>by </a:t>
            </a:r>
            <a:r>
              <a:rPr lang="en-US" sz="1400" dirty="0" smtClean="0"/>
              <a:t>Novo Nordisk.</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3777549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1" y="188640"/>
            <a:ext cx="8229600" cy="1656184"/>
          </a:xfrm>
        </p:spPr>
        <p:txBody>
          <a:bodyPr/>
          <a:lstStyle/>
          <a:p>
            <a:pPr algn="ctr"/>
            <a:r>
              <a:rPr lang="en-US" sz="2400" b="1" dirty="0"/>
              <a:t>Adjusted hazard </a:t>
            </a:r>
            <a:r>
              <a:rPr lang="en-US" sz="2400" b="1" dirty="0" smtClean="0"/>
              <a:t>ratio for all-cause mortality: </a:t>
            </a:r>
            <a:r>
              <a:rPr lang="en-US" sz="1800" dirty="0" smtClean="0"/>
              <a:t/>
            </a:r>
            <a:br>
              <a:rPr lang="en-US" sz="1800" dirty="0" smtClean="0"/>
            </a:br>
            <a:r>
              <a:rPr lang="en-US" sz="1800" b="1" dirty="0" err="1" smtClean="0"/>
              <a:t>Glargine</a:t>
            </a:r>
            <a:r>
              <a:rPr lang="en-US" sz="1800" b="1" dirty="0" smtClean="0"/>
              <a:t> </a:t>
            </a:r>
            <a:r>
              <a:rPr lang="en-US" sz="1800" b="1" dirty="0" err="1" smtClean="0"/>
              <a:t>vs</a:t>
            </a:r>
            <a:r>
              <a:rPr lang="en-US" sz="1800" b="1" dirty="0" smtClean="0"/>
              <a:t> NPH</a:t>
            </a:r>
            <a:r>
              <a:rPr lang="en-US" sz="1800" dirty="0" smtClean="0"/>
              <a:t>: 0.55</a:t>
            </a:r>
            <a:r>
              <a:rPr lang="en-US" sz="1800" dirty="0"/>
              <a:t> </a:t>
            </a:r>
            <a:r>
              <a:rPr lang="en-US" sz="1800" dirty="0" smtClean="0"/>
              <a:t>(95</a:t>
            </a:r>
            <a:r>
              <a:rPr lang="en-US" sz="1800" dirty="0"/>
              <a:t>% CI, 0.44 to 0.69</a:t>
            </a:r>
            <a:r>
              <a:rPr lang="en-US" sz="1800" dirty="0" smtClean="0"/>
              <a:t>)</a:t>
            </a:r>
            <a:br>
              <a:rPr lang="en-US" sz="1800" dirty="0" smtClean="0"/>
            </a:br>
            <a:r>
              <a:rPr lang="en-US" sz="1800" b="1" dirty="0" err="1" smtClean="0"/>
              <a:t>Detemir</a:t>
            </a:r>
            <a:r>
              <a:rPr lang="en-US" sz="1800" b="1" dirty="0" smtClean="0"/>
              <a:t> </a:t>
            </a:r>
            <a:r>
              <a:rPr lang="en-US" sz="1800" b="1" dirty="0" err="1" smtClean="0"/>
              <a:t>vs</a:t>
            </a:r>
            <a:r>
              <a:rPr lang="en-US" sz="1800" b="1" dirty="0" smtClean="0"/>
              <a:t> NPH: </a:t>
            </a:r>
            <a:r>
              <a:rPr lang="pl-PL" sz="1800" dirty="0"/>
              <a:t>0.39 (95% CI, 0.30 to 0.50</a:t>
            </a:r>
            <a:r>
              <a:rPr lang="pl-PL" sz="1800" dirty="0" smtClean="0"/>
              <a:t>)</a:t>
            </a:r>
            <a:r>
              <a:rPr lang="en-US" sz="1800" dirty="0" smtClean="0"/>
              <a:t/>
            </a:r>
            <a:br>
              <a:rPr lang="en-US" sz="1800" dirty="0" smtClean="0"/>
            </a:br>
            <a:r>
              <a:rPr lang="en-US" sz="1800" b="1" dirty="0" err="1" smtClean="0"/>
              <a:t>Detemir</a:t>
            </a:r>
            <a:r>
              <a:rPr lang="en-US" sz="1800" b="1" dirty="0" smtClean="0"/>
              <a:t> </a:t>
            </a:r>
            <a:r>
              <a:rPr lang="en-US" sz="1800" b="1" dirty="0" err="1" smtClean="0"/>
              <a:t>vs</a:t>
            </a:r>
            <a:r>
              <a:rPr lang="en-US" sz="1800" b="1" dirty="0" smtClean="0"/>
              <a:t> </a:t>
            </a:r>
            <a:r>
              <a:rPr lang="en-US" sz="1800" b="1" dirty="0" err="1" smtClean="0"/>
              <a:t>glargine</a:t>
            </a:r>
            <a:r>
              <a:rPr lang="en-US" sz="1800" b="1" dirty="0" smtClean="0"/>
              <a:t>: </a:t>
            </a:r>
            <a:r>
              <a:rPr lang="pl-PL" sz="1800" dirty="0"/>
              <a:t>0.71 (95% CI, 0.54 to 0.93)</a:t>
            </a:r>
            <a:endParaRPr lang="en-US" sz="1800"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39</a:t>
            </a:fld>
            <a:endParaRPr lang="en-US"/>
          </a:p>
        </p:txBody>
      </p:sp>
      <p:sp>
        <p:nvSpPr>
          <p:cNvPr id="5" name="TextBox 4"/>
          <p:cNvSpPr txBox="1"/>
          <p:nvPr/>
        </p:nvSpPr>
        <p:spPr>
          <a:xfrm>
            <a:off x="1" y="6405158"/>
            <a:ext cx="9144000" cy="307777"/>
          </a:xfrm>
          <a:prstGeom prst="rect">
            <a:avLst/>
          </a:prstGeom>
          <a:noFill/>
        </p:spPr>
        <p:txBody>
          <a:bodyPr wrap="square" rtlCol="0">
            <a:spAutoFit/>
          </a:bodyPr>
          <a:lstStyle/>
          <a:p>
            <a:pPr algn="ctr"/>
            <a:r>
              <a:rPr lang="en-US" sz="1400" i="1" dirty="0" err="1" smtClean="0"/>
              <a:t>Strandberg</a:t>
            </a:r>
            <a:r>
              <a:rPr lang="en-US" sz="1400" i="1" dirty="0" smtClean="0"/>
              <a:t> AY, et al. </a:t>
            </a:r>
            <a:r>
              <a:rPr lang="en-US" sz="1400" i="1" dirty="0" err="1" smtClean="0">
                <a:latin typeface="Arial" pitchFamily="34" charset="0"/>
                <a:cs typeface="Arial" pitchFamily="34" charset="0"/>
              </a:rPr>
              <a:t>PLoS</a:t>
            </a:r>
            <a:r>
              <a:rPr lang="en-US" sz="1400" i="1" dirty="0" smtClean="0">
                <a:latin typeface="Arial" pitchFamily="34" charset="0"/>
                <a:cs typeface="Arial" pitchFamily="34" charset="0"/>
              </a:rPr>
              <a:t> ONE </a:t>
            </a:r>
            <a:r>
              <a:rPr lang="en-US" sz="1400" i="1" dirty="0">
                <a:latin typeface="Arial" pitchFamily="34" charset="0"/>
                <a:cs typeface="Arial" pitchFamily="34" charset="0"/>
              </a:rPr>
              <a:t>2016; 11(3): e0151910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669" y="1700808"/>
            <a:ext cx="5976664" cy="470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6297" y="2293026"/>
            <a:ext cx="936104" cy="307777"/>
          </a:xfrm>
          <a:prstGeom prst="rect">
            <a:avLst/>
          </a:prstGeom>
          <a:noFill/>
        </p:spPr>
        <p:txBody>
          <a:bodyPr wrap="square" rtlCol="0">
            <a:spAutoFit/>
          </a:bodyPr>
          <a:lstStyle/>
          <a:p>
            <a:r>
              <a:rPr lang="en-US" sz="1400" b="1" dirty="0" err="1" smtClean="0">
                <a:solidFill>
                  <a:srgbClr val="C00000"/>
                </a:solidFill>
              </a:rPr>
              <a:t>Detemir</a:t>
            </a:r>
            <a:endParaRPr lang="en-US" sz="1400" b="1" i="1" dirty="0">
              <a:solidFill>
                <a:srgbClr val="C00000"/>
              </a:solidFill>
              <a:latin typeface="Arial" pitchFamily="34" charset="0"/>
              <a:cs typeface="Arial" pitchFamily="34" charset="0"/>
            </a:endParaRPr>
          </a:p>
        </p:txBody>
      </p:sp>
      <p:sp>
        <p:nvSpPr>
          <p:cNvPr id="8" name="TextBox 7"/>
          <p:cNvSpPr txBox="1"/>
          <p:nvPr/>
        </p:nvSpPr>
        <p:spPr>
          <a:xfrm>
            <a:off x="7236297" y="2610806"/>
            <a:ext cx="936104" cy="307777"/>
          </a:xfrm>
          <a:prstGeom prst="rect">
            <a:avLst/>
          </a:prstGeom>
          <a:noFill/>
        </p:spPr>
        <p:txBody>
          <a:bodyPr wrap="square" rtlCol="0">
            <a:spAutoFit/>
          </a:bodyPr>
          <a:lstStyle/>
          <a:p>
            <a:r>
              <a:rPr lang="en-US" sz="1400" b="1" dirty="0" err="1" smtClean="0">
                <a:solidFill>
                  <a:srgbClr val="C00000"/>
                </a:solidFill>
              </a:rPr>
              <a:t>Glargine</a:t>
            </a:r>
            <a:endParaRPr lang="en-US" sz="1400" b="1" i="1" dirty="0">
              <a:solidFill>
                <a:srgbClr val="C00000"/>
              </a:solidFill>
              <a:latin typeface="Arial" pitchFamily="34" charset="0"/>
              <a:cs typeface="Arial" pitchFamily="34" charset="0"/>
            </a:endParaRPr>
          </a:p>
        </p:txBody>
      </p:sp>
      <p:sp>
        <p:nvSpPr>
          <p:cNvPr id="9" name="TextBox 8"/>
          <p:cNvSpPr txBox="1"/>
          <p:nvPr/>
        </p:nvSpPr>
        <p:spPr>
          <a:xfrm>
            <a:off x="7252830" y="3062468"/>
            <a:ext cx="936104" cy="307777"/>
          </a:xfrm>
          <a:prstGeom prst="rect">
            <a:avLst/>
          </a:prstGeom>
          <a:noFill/>
        </p:spPr>
        <p:txBody>
          <a:bodyPr wrap="square" rtlCol="0">
            <a:spAutoFit/>
          </a:bodyPr>
          <a:lstStyle/>
          <a:p>
            <a:r>
              <a:rPr lang="en-US" sz="1400" b="1" dirty="0" smtClean="0">
                <a:solidFill>
                  <a:srgbClr val="C00000"/>
                </a:solidFill>
              </a:rPr>
              <a:t>NPH</a:t>
            </a:r>
            <a:endParaRPr lang="en-US" sz="14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09505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400" dirty="0" smtClean="0"/>
              <a:t>Addressing fasting </a:t>
            </a:r>
            <a:r>
              <a:rPr lang="en-US" sz="2400" dirty="0"/>
              <a:t>glucose can initially </a:t>
            </a:r>
            <a:r>
              <a:rPr lang="en-US" sz="2400" dirty="0" smtClean="0"/>
              <a:t>lower fasting levels and </a:t>
            </a:r>
            <a:r>
              <a:rPr lang="en-US" sz="2400" dirty="0"/>
              <a:t>even improve </a:t>
            </a:r>
            <a:r>
              <a:rPr lang="en-US" sz="2400" dirty="0" smtClean="0"/>
              <a:t>postprandial excursions </a:t>
            </a:r>
            <a:r>
              <a:rPr lang="en-US" sz="2400" dirty="0"/>
              <a:t>by reducing </a:t>
            </a:r>
            <a:r>
              <a:rPr lang="en-US" sz="2400" dirty="0" err="1" smtClean="0"/>
              <a:t>glucotoxicity</a:t>
            </a:r>
            <a:r>
              <a:rPr lang="en-US" sz="2400" dirty="0" smtClean="0"/>
              <a:t> and improving ß-cell </a:t>
            </a:r>
            <a:r>
              <a:rPr lang="en-US" sz="2400" dirty="0"/>
              <a:t>function.</a:t>
            </a:r>
          </a:p>
        </p:txBody>
      </p:sp>
      <p:sp>
        <p:nvSpPr>
          <p:cNvPr id="2" name="Slide Number Placeholder 1"/>
          <p:cNvSpPr>
            <a:spLocks noGrp="1"/>
          </p:cNvSpPr>
          <p:nvPr>
            <p:ph type="sldNum" sz="quarter" idx="11"/>
          </p:nvPr>
        </p:nvSpPr>
        <p:spPr/>
        <p:txBody>
          <a:bodyPr/>
          <a:lstStyle/>
          <a:p>
            <a:pPr>
              <a:defRPr/>
            </a:pPr>
            <a:fld id="{3EB05CFC-81D0-4D48-AD92-10D12D885A6B}" type="slidenum">
              <a:rPr lang="en-US" smtClean="0"/>
              <a:pPr>
                <a:defRPr/>
              </a:pPr>
              <a:t>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1988840"/>
            <a:ext cx="4896543" cy="361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9" y="2132856"/>
            <a:ext cx="4499992" cy="346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205680" y="2276872"/>
            <a:ext cx="673224" cy="57606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ounded Rectangle 7"/>
          <p:cNvSpPr/>
          <p:nvPr/>
        </p:nvSpPr>
        <p:spPr>
          <a:xfrm>
            <a:off x="2123728" y="3429000"/>
            <a:ext cx="1440160" cy="43701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123728" y="4018415"/>
            <a:ext cx="864096" cy="43701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300192" y="4607830"/>
            <a:ext cx="1368152" cy="33333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300192" y="4236922"/>
            <a:ext cx="1512168" cy="33333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0" y="6469997"/>
            <a:ext cx="9144000" cy="307777"/>
          </a:xfrm>
          <a:prstGeom prst="rect">
            <a:avLst/>
          </a:prstGeom>
          <a:noFill/>
        </p:spPr>
        <p:txBody>
          <a:bodyPr wrap="square" rtlCol="0">
            <a:spAutoFit/>
          </a:bodyPr>
          <a:lstStyle/>
          <a:p>
            <a:pPr algn="ctr"/>
            <a:r>
              <a:rPr lang="fr-FR" sz="1400" i="1" dirty="0" err="1" smtClean="0">
                <a:latin typeface="Arial" pitchFamily="34" charset="0"/>
                <a:cs typeface="Arial" pitchFamily="34" charset="0"/>
              </a:rPr>
              <a:t>Hirsch</a:t>
            </a:r>
            <a:r>
              <a:rPr lang="fr-FR" sz="1400" i="1" dirty="0" smtClean="0">
                <a:latin typeface="Arial" pitchFamily="34" charset="0"/>
                <a:cs typeface="Arial" pitchFamily="34" charset="0"/>
              </a:rPr>
              <a:t> I, </a:t>
            </a:r>
            <a:r>
              <a:rPr lang="fr-FR" sz="1400" i="1" dirty="0">
                <a:latin typeface="Arial" pitchFamily="34" charset="0"/>
                <a:cs typeface="Arial" pitchFamily="34" charset="0"/>
              </a:rPr>
              <a:t>et al. </a:t>
            </a:r>
            <a:r>
              <a:rPr lang="fr-FR" sz="1400" i="1" dirty="0" smtClean="0">
                <a:latin typeface="Arial" pitchFamily="34" charset="0"/>
                <a:cs typeface="Arial" pitchFamily="34" charset="0"/>
              </a:rPr>
              <a:t>Clin </a:t>
            </a:r>
            <a:r>
              <a:rPr lang="fr-FR" sz="1400" i="1" dirty="0" err="1" smtClean="0">
                <a:latin typeface="Arial" pitchFamily="34" charset="0"/>
                <a:cs typeface="Arial" pitchFamily="34" charset="0"/>
              </a:rPr>
              <a:t>Diabetes</a:t>
            </a:r>
            <a:r>
              <a:rPr lang="fr-FR" sz="1400" i="1" dirty="0" smtClean="0">
                <a:latin typeface="Arial" pitchFamily="34" charset="0"/>
                <a:cs typeface="Arial" pitchFamily="34" charset="0"/>
              </a:rPr>
              <a:t> 2005; 23(2): 78-86.</a:t>
            </a:r>
            <a:endParaRPr lang="fr-FR" sz="1400" i="1" dirty="0">
              <a:latin typeface="Arial" pitchFamily="34" charset="0"/>
              <a:cs typeface="Arial" pitchFamily="34" charset="0"/>
            </a:endParaRPr>
          </a:p>
        </p:txBody>
      </p:sp>
    </p:spTree>
    <p:extLst>
      <p:ext uri="{BB962C8B-B14F-4D97-AF65-F5344CB8AC3E}">
        <p14:creationId xmlns:p14="http://schemas.microsoft.com/office/powerpoint/2010/main" val="19771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1" y="404664"/>
            <a:ext cx="8229600" cy="1512168"/>
          </a:xfrm>
        </p:spPr>
        <p:txBody>
          <a:bodyPr/>
          <a:lstStyle/>
          <a:p>
            <a:pPr algn="ctr"/>
            <a:r>
              <a:rPr lang="en-US" sz="2400" dirty="0" smtClean="0"/>
              <a:t>Compared to </a:t>
            </a:r>
            <a:r>
              <a:rPr lang="en-US" sz="2400" dirty="0"/>
              <a:t>NPH, the mortality risk for </a:t>
            </a:r>
            <a:r>
              <a:rPr lang="en-US" sz="2400" dirty="0" smtClean="0"/>
              <a:t>both </a:t>
            </a:r>
            <a:r>
              <a:rPr lang="en-US" sz="2400" dirty="0" smtClean="0">
                <a:solidFill>
                  <a:srgbClr val="C00000"/>
                </a:solidFill>
              </a:rPr>
              <a:t>cardiovascular</a:t>
            </a:r>
            <a:r>
              <a:rPr lang="en-US" sz="2400" dirty="0" smtClean="0"/>
              <a:t> </a:t>
            </a:r>
            <a:r>
              <a:rPr lang="en-US" sz="2400" dirty="0"/>
              <a:t>causes as well as </a:t>
            </a:r>
            <a:r>
              <a:rPr lang="en-US" sz="2400" dirty="0">
                <a:solidFill>
                  <a:srgbClr val="C00000"/>
                </a:solidFill>
              </a:rPr>
              <a:t>cancer</a:t>
            </a:r>
            <a:r>
              <a:rPr lang="en-US" sz="2400" dirty="0"/>
              <a:t> </a:t>
            </a:r>
            <a:r>
              <a:rPr lang="en-US" sz="2400" dirty="0" smtClean="0"/>
              <a:t>were</a:t>
            </a:r>
            <a:r>
              <a:rPr lang="en-US" sz="2400" dirty="0"/>
              <a:t/>
            </a:r>
            <a:br>
              <a:rPr lang="en-US" sz="2400" dirty="0"/>
            </a:br>
            <a:r>
              <a:rPr lang="en-US" sz="2400" dirty="0"/>
              <a:t>significantly lower for </a:t>
            </a:r>
            <a:r>
              <a:rPr lang="en-US" sz="2400" dirty="0" err="1"/>
              <a:t>glargine</a:t>
            </a:r>
            <a:r>
              <a:rPr lang="en-US" sz="2400" dirty="0"/>
              <a:t>, and especially for </a:t>
            </a:r>
            <a:r>
              <a:rPr lang="en-US" sz="2400" dirty="0" err="1" smtClean="0"/>
              <a:t>detemir</a:t>
            </a:r>
            <a:r>
              <a:rPr lang="en-US" sz="2400" dirty="0" smtClean="0"/>
              <a:t>.</a:t>
            </a:r>
            <a:endParaRPr lang="en-US" sz="1800"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40</a:t>
            </a:fld>
            <a:endParaRPr lang="en-US"/>
          </a:p>
        </p:txBody>
      </p:sp>
      <p:sp>
        <p:nvSpPr>
          <p:cNvPr id="5" name="TextBox 4"/>
          <p:cNvSpPr txBox="1"/>
          <p:nvPr/>
        </p:nvSpPr>
        <p:spPr>
          <a:xfrm>
            <a:off x="1" y="6405158"/>
            <a:ext cx="9144000" cy="307777"/>
          </a:xfrm>
          <a:prstGeom prst="rect">
            <a:avLst/>
          </a:prstGeom>
          <a:noFill/>
        </p:spPr>
        <p:txBody>
          <a:bodyPr wrap="square" rtlCol="0">
            <a:spAutoFit/>
          </a:bodyPr>
          <a:lstStyle/>
          <a:p>
            <a:pPr algn="ctr"/>
            <a:r>
              <a:rPr lang="en-US" sz="1400" i="1" dirty="0" err="1" smtClean="0"/>
              <a:t>Strandberg</a:t>
            </a:r>
            <a:r>
              <a:rPr lang="en-US" sz="1400" i="1" dirty="0" smtClean="0"/>
              <a:t> AY, et al. </a:t>
            </a:r>
            <a:r>
              <a:rPr lang="en-US" sz="1400" i="1" dirty="0" err="1" smtClean="0">
                <a:latin typeface="Arial" pitchFamily="34" charset="0"/>
                <a:cs typeface="Arial" pitchFamily="34" charset="0"/>
              </a:rPr>
              <a:t>PLoS</a:t>
            </a:r>
            <a:r>
              <a:rPr lang="en-US" sz="1400" i="1" dirty="0" smtClean="0">
                <a:latin typeface="Arial" pitchFamily="34" charset="0"/>
                <a:cs typeface="Arial" pitchFamily="34" charset="0"/>
              </a:rPr>
              <a:t> ONE </a:t>
            </a:r>
            <a:r>
              <a:rPr lang="en-US" sz="1400" i="1" dirty="0">
                <a:latin typeface="Arial" pitchFamily="34" charset="0"/>
                <a:cs typeface="Arial" pitchFamily="34" charset="0"/>
              </a:rPr>
              <a:t>2016; 11(3): e0151910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250"/>
            <a:ext cx="9144001" cy="306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4355976" y="3622806"/>
            <a:ext cx="2232248" cy="6702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6904923" y="3631555"/>
            <a:ext cx="2232248" cy="6702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243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Conclusions</a:t>
            </a:r>
            <a:endParaRPr lang="en-US" sz="2800" b="1" dirty="0"/>
          </a:p>
        </p:txBody>
      </p:sp>
      <p:sp>
        <p:nvSpPr>
          <p:cNvPr id="3" name="Content Placeholder 2"/>
          <p:cNvSpPr>
            <a:spLocks noGrp="1"/>
          </p:cNvSpPr>
          <p:nvPr>
            <p:ph idx="1"/>
          </p:nvPr>
        </p:nvSpPr>
        <p:spPr>
          <a:xfrm>
            <a:off x="457200" y="1981200"/>
            <a:ext cx="8229600" cy="4328120"/>
          </a:xfrm>
        </p:spPr>
        <p:txBody>
          <a:bodyPr/>
          <a:lstStyle/>
          <a:p>
            <a:pPr algn="just"/>
            <a:r>
              <a:rPr lang="en-US" sz="2000" dirty="0"/>
              <a:t>In real clinical practice, mortality was substantially higher among users of NPH insulin </a:t>
            </a:r>
            <a:r>
              <a:rPr lang="en-US" sz="2000" dirty="0" smtClean="0"/>
              <a:t>as compared </a:t>
            </a:r>
            <a:r>
              <a:rPr lang="en-US" sz="2000" dirty="0"/>
              <a:t>to </a:t>
            </a:r>
            <a:r>
              <a:rPr lang="en-US" sz="2000" dirty="0" err="1"/>
              <a:t>insulins</a:t>
            </a:r>
            <a:r>
              <a:rPr lang="en-US" sz="2000" dirty="0"/>
              <a:t> </a:t>
            </a:r>
            <a:r>
              <a:rPr lang="en-US" sz="2000" dirty="0" err="1"/>
              <a:t>detemir</a:t>
            </a:r>
            <a:r>
              <a:rPr lang="en-US" sz="2000" dirty="0"/>
              <a:t> or </a:t>
            </a:r>
            <a:r>
              <a:rPr lang="en-US" sz="2000" dirty="0" err="1"/>
              <a:t>glargine</a:t>
            </a:r>
            <a:r>
              <a:rPr lang="en-US" sz="2000" dirty="0"/>
              <a:t>. </a:t>
            </a:r>
            <a:endParaRPr lang="en-US" sz="2000" dirty="0" smtClean="0"/>
          </a:p>
          <a:p>
            <a:pPr algn="just"/>
            <a:endParaRPr lang="en-US" sz="2000" dirty="0"/>
          </a:p>
          <a:p>
            <a:pPr algn="just"/>
            <a:r>
              <a:rPr lang="en-US" sz="2000" dirty="0" smtClean="0"/>
              <a:t>Considering </a:t>
            </a:r>
            <a:r>
              <a:rPr lang="en-US" sz="2000" dirty="0"/>
              <a:t>the large number of patients </a:t>
            </a:r>
            <a:r>
              <a:rPr lang="en-US" sz="2000" dirty="0" smtClean="0"/>
              <a:t>who require </a:t>
            </a:r>
            <a:r>
              <a:rPr lang="en-US" sz="2000" dirty="0"/>
              <a:t>insulin therapy, this difference in risk may have major clinical and public health implications.</a:t>
            </a:r>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41</a:t>
            </a:fld>
            <a:endParaRPr lang="en-US"/>
          </a:p>
        </p:txBody>
      </p:sp>
      <p:sp>
        <p:nvSpPr>
          <p:cNvPr id="6" name="TextBox 5"/>
          <p:cNvSpPr txBox="1"/>
          <p:nvPr/>
        </p:nvSpPr>
        <p:spPr>
          <a:xfrm>
            <a:off x="1" y="6405158"/>
            <a:ext cx="9144000" cy="307777"/>
          </a:xfrm>
          <a:prstGeom prst="rect">
            <a:avLst/>
          </a:prstGeom>
          <a:noFill/>
        </p:spPr>
        <p:txBody>
          <a:bodyPr wrap="square" rtlCol="0">
            <a:spAutoFit/>
          </a:bodyPr>
          <a:lstStyle/>
          <a:p>
            <a:pPr algn="ctr"/>
            <a:r>
              <a:rPr lang="en-US" sz="1400" i="1" dirty="0" err="1" smtClean="0"/>
              <a:t>Strandberg</a:t>
            </a:r>
            <a:r>
              <a:rPr lang="en-US" sz="1400" i="1" dirty="0" smtClean="0"/>
              <a:t> AY, et al. </a:t>
            </a:r>
            <a:r>
              <a:rPr lang="en-US" sz="1400" i="1" dirty="0" err="1" smtClean="0">
                <a:latin typeface="Arial" pitchFamily="34" charset="0"/>
                <a:cs typeface="Arial" pitchFamily="34" charset="0"/>
              </a:rPr>
              <a:t>PLoS</a:t>
            </a:r>
            <a:r>
              <a:rPr lang="en-US" sz="1400" i="1" dirty="0" smtClean="0">
                <a:latin typeface="Arial" pitchFamily="34" charset="0"/>
                <a:cs typeface="Arial" pitchFamily="34" charset="0"/>
              </a:rPr>
              <a:t> ONE </a:t>
            </a:r>
            <a:r>
              <a:rPr lang="en-US" sz="1400" i="1" dirty="0">
                <a:latin typeface="Arial" pitchFamily="34" charset="0"/>
                <a:cs typeface="Arial" pitchFamily="34" charset="0"/>
              </a:rPr>
              <a:t>2016; 11(3): e0151910 </a:t>
            </a:r>
          </a:p>
        </p:txBody>
      </p:sp>
    </p:spTree>
    <p:extLst>
      <p:ext uri="{BB962C8B-B14F-4D97-AF65-F5344CB8AC3E}">
        <p14:creationId xmlns:p14="http://schemas.microsoft.com/office/powerpoint/2010/main" val="3247289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Specific populations: Pregnancy</a:t>
            </a:r>
            <a:endParaRPr lang="en-US" sz="2800" b="1" dirty="0"/>
          </a:p>
        </p:txBody>
      </p:sp>
      <p:sp>
        <p:nvSpPr>
          <p:cNvPr id="3" name="Content Placeholder 2"/>
          <p:cNvSpPr>
            <a:spLocks noGrp="1"/>
          </p:cNvSpPr>
          <p:nvPr>
            <p:ph idx="1"/>
          </p:nvPr>
        </p:nvSpPr>
        <p:spPr>
          <a:xfrm>
            <a:off x="457200" y="1981200"/>
            <a:ext cx="8229600" cy="4328120"/>
          </a:xfrm>
        </p:spPr>
        <p:txBody>
          <a:bodyPr/>
          <a:lstStyle/>
          <a:p>
            <a:pPr algn="just"/>
            <a:r>
              <a:rPr lang="en-US" sz="2400" b="1" dirty="0" smtClean="0"/>
              <a:t>Insulin </a:t>
            </a:r>
            <a:r>
              <a:rPr lang="en-US" sz="2400" b="1" dirty="0" err="1" smtClean="0"/>
              <a:t>glargine</a:t>
            </a:r>
            <a:r>
              <a:rPr lang="en-US" sz="2400" b="1" dirty="0" smtClean="0"/>
              <a:t> (category C)</a:t>
            </a:r>
          </a:p>
          <a:p>
            <a:pPr lvl="1" algn="just"/>
            <a:r>
              <a:rPr lang="en-US" sz="2000" dirty="0">
                <a:cs typeface="B Mitra" panose="00000400000000000000" pitchFamily="2" charset="-78"/>
              </a:rPr>
              <a:t>There have been no randomized, well-controlled clinical studies of the use of insulin </a:t>
            </a:r>
            <a:r>
              <a:rPr lang="en-US" sz="2000" dirty="0" err="1" smtClean="0">
                <a:cs typeface="B Mitra" panose="00000400000000000000" pitchFamily="2" charset="-78"/>
              </a:rPr>
              <a:t>glargine</a:t>
            </a:r>
            <a:r>
              <a:rPr lang="en-US" sz="2000" dirty="0" smtClean="0">
                <a:cs typeface="B Mitra" panose="00000400000000000000" pitchFamily="2" charset="-78"/>
              </a:rPr>
              <a:t> </a:t>
            </a:r>
            <a:r>
              <a:rPr lang="en-US" sz="2000" dirty="0"/>
              <a:t>in pregnant women. The available data suggest that there are no identifiable, </a:t>
            </a:r>
            <a:r>
              <a:rPr lang="en-US" sz="2000" dirty="0" smtClean="0"/>
              <a:t>consistent adverse </a:t>
            </a:r>
            <a:r>
              <a:rPr lang="en-US" sz="2000" dirty="0"/>
              <a:t>maternal or fetal outcomes for specific malformations or other fetal/neonatal toxicity with the </a:t>
            </a:r>
            <a:r>
              <a:rPr lang="en-US" sz="2000" dirty="0" smtClean="0"/>
              <a:t>use of </a:t>
            </a:r>
            <a:r>
              <a:rPr lang="en-US" sz="2000" dirty="0"/>
              <a:t>insulin </a:t>
            </a:r>
            <a:r>
              <a:rPr lang="en-US" sz="2000" dirty="0" err="1"/>
              <a:t>glargine</a:t>
            </a:r>
            <a:r>
              <a:rPr lang="en-US" sz="2000" dirty="0"/>
              <a:t> during </a:t>
            </a:r>
            <a:r>
              <a:rPr lang="en-US" sz="2000" dirty="0" smtClean="0"/>
              <a:t>pregnancy.</a:t>
            </a:r>
          </a:p>
          <a:p>
            <a:pPr algn="just"/>
            <a:r>
              <a:rPr lang="en-US" sz="2400" b="1" dirty="0" smtClean="0">
                <a:cs typeface="B Mitra" panose="00000400000000000000" pitchFamily="2" charset="-78"/>
              </a:rPr>
              <a:t>Insulin </a:t>
            </a:r>
            <a:r>
              <a:rPr lang="en-US" sz="2400" b="1" dirty="0" err="1" smtClean="0">
                <a:cs typeface="B Mitra" panose="00000400000000000000" pitchFamily="2" charset="-78"/>
              </a:rPr>
              <a:t>detemir</a:t>
            </a:r>
            <a:r>
              <a:rPr lang="en-US" sz="2400" b="1" dirty="0" smtClean="0">
                <a:cs typeface="B Mitra" panose="00000400000000000000" pitchFamily="2" charset="-78"/>
              </a:rPr>
              <a:t> (category B)</a:t>
            </a:r>
          </a:p>
          <a:p>
            <a:pPr lvl="1" algn="just"/>
            <a:r>
              <a:rPr lang="en-US" sz="2000" dirty="0">
                <a:cs typeface="B Mitra" panose="00000400000000000000" pitchFamily="2" charset="-78"/>
              </a:rPr>
              <a:t>A randomized controlled clinical trial of pregnant women with type I diabetes </a:t>
            </a:r>
            <a:r>
              <a:rPr lang="en-US" sz="2000" dirty="0" smtClean="0">
                <a:cs typeface="B Mitra" panose="00000400000000000000" pitchFamily="2" charset="-78"/>
              </a:rPr>
              <a:t>using LEVEMIR </a:t>
            </a:r>
            <a:r>
              <a:rPr lang="en-US" sz="2000" dirty="0">
                <a:cs typeface="B Mitra" panose="00000400000000000000" pitchFamily="2" charset="-78"/>
              </a:rPr>
              <a:t>during pregnancy did not show an increase in the risk of fetal abnormalities. </a:t>
            </a: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42</a:t>
            </a:fld>
            <a:endParaRPr lang="en-US"/>
          </a:p>
        </p:txBody>
      </p:sp>
      <p:sp>
        <p:nvSpPr>
          <p:cNvPr id="5" name="TextBox 4"/>
          <p:cNvSpPr txBox="1"/>
          <p:nvPr/>
        </p:nvSpPr>
        <p:spPr>
          <a:xfrm>
            <a:off x="1" y="6405158"/>
            <a:ext cx="9144000" cy="307777"/>
          </a:xfrm>
          <a:prstGeom prst="rect">
            <a:avLst/>
          </a:prstGeom>
          <a:noFill/>
        </p:spPr>
        <p:txBody>
          <a:bodyPr wrap="square" rtlCol="0">
            <a:spAutoFit/>
          </a:bodyPr>
          <a:lstStyle/>
          <a:p>
            <a:pPr algn="ctr"/>
            <a:r>
              <a:rPr lang="en-US" sz="1400" i="1" dirty="0" smtClean="0">
                <a:latin typeface="Arial" pitchFamily="34" charset="0"/>
                <a:cs typeface="Arial" pitchFamily="34" charset="0"/>
              </a:rPr>
              <a:t>U.S Food &amp; Drug </a:t>
            </a:r>
            <a:r>
              <a:rPr lang="en-US" sz="1400" i="1" dirty="0">
                <a:latin typeface="Arial" pitchFamily="34" charset="0"/>
                <a:cs typeface="Arial" pitchFamily="34" charset="0"/>
              </a:rPr>
              <a:t>Administration. </a:t>
            </a:r>
            <a:r>
              <a:rPr lang="en-US" sz="1400" i="1" dirty="0" smtClean="0">
                <a:latin typeface="Arial" pitchFamily="34" charset="0"/>
                <a:cs typeface="Arial" pitchFamily="34" charset="0"/>
              </a:rPr>
              <a:t>www.fda.gov. </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321074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Specific populations: Pediatric</a:t>
            </a:r>
            <a:endParaRPr lang="en-US" sz="2800" b="1" dirty="0"/>
          </a:p>
        </p:txBody>
      </p:sp>
      <p:sp>
        <p:nvSpPr>
          <p:cNvPr id="3" name="Content Placeholder 2"/>
          <p:cNvSpPr>
            <a:spLocks noGrp="1"/>
          </p:cNvSpPr>
          <p:nvPr>
            <p:ph idx="1"/>
          </p:nvPr>
        </p:nvSpPr>
        <p:spPr>
          <a:xfrm>
            <a:off x="457200" y="1981200"/>
            <a:ext cx="8229600" cy="4328120"/>
          </a:xfrm>
        </p:spPr>
        <p:txBody>
          <a:bodyPr/>
          <a:lstStyle/>
          <a:p>
            <a:pPr algn="just"/>
            <a:r>
              <a:rPr lang="en-US" sz="2400" b="1" dirty="0" smtClean="0"/>
              <a:t>Insulin </a:t>
            </a:r>
            <a:r>
              <a:rPr lang="en-US" sz="2400" b="1" dirty="0" err="1" smtClean="0"/>
              <a:t>glargine</a:t>
            </a:r>
            <a:endParaRPr lang="en-US" sz="2400" b="1" dirty="0" smtClean="0"/>
          </a:p>
          <a:p>
            <a:pPr lvl="1" algn="just"/>
            <a:r>
              <a:rPr lang="en-US" sz="2000" dirty="0">
                <a:cs typeface="B Mitra" panose="00000400000000000000" pitchFamily="2" charset="-78"/>
              </a:rPr>
              <a:t>The safety and effectiveness of LANTUS have been established in pediatric patients (age </a:t>
            </a:r>
            <a:r>
              <a:rPr lang="en-US" sz="2000" dirty="0">
                <a:solidFill>
                  <a:srgbClr val="C00000"/>
                </a:solidFill>
                <a:cs typeface="B Mitra" panose="00000400000000000000" pitchFamily="2" charset="-78"/>
              </a:rPr>
              <a:t>6</a:t>
            </a:r>
            <a:r>
              <a:rPr lang="en-US" sz="2000" dirty="0">
                <a:cs typeface="B Mitra" panose="00000400000000000000" pitchFamily="2" charset="-78"/>
              </a:rPr>
              <a:t> to </a:t>
            </a:r>
            <a:r>
              <a:rPr lang="en-US" sz="2000" dirty="0" smtClean="0">
                <a:cs typeface="B Mitra" panose="00000400000000000000" pitchFamily="2" charset="-78"/>
              </a:rPr>
              <a:t>15 years</a:t>
            </a:r>
            <a:r>
              <a:rPr lang="en-US" sz="2000" dirty="0">
                <a:cs typeface="B Mitra" panose="00000400000000000000" pitchFamily="2" charset="-78"/>
              </a:rPr>
              <a:t>) with type 1 </a:t>
            </a:r>
            <a:r>
              <a:rPr lang="en-US" sz="2000" dirty="0" smtClean="0">
                <a:cs typeface="B Mitra" panose="00000400000000000000" pitchFamily="2" charset="-78"/>
              </a:rPr>
              <a:t>diabetes.</a:t>
            </a:r>
          </a:p>
          <a:p>
            <a:pPr algn="just"/>
            <a:endParaRPr lang="en-US" sz="2400" b="1" dirty="0" smtClean="0">
              <a:cs typeface="B Mitra" panose="00000400000000000000" pitchFamily="2" charset="-78"/>
            </a:endParaRPr>
          </a:p>
          <a:p>
            <a:pPr algn="just"/>
            <a:r>
              <a:rPr lang="en-US" sz="2400" b="1" dirty="0" smtClean="0">
                <a:cs typeface="B Mitra" panose="00000400000000000000" pitchFamily="2" charset="-78"/>
              </a:rPr>
              <a:t>Insulin </a:t>
            </a:r>
            <a:r>
              <a:rPr lang="en-US" sz="2400" b="1" dirty="0" err="1" smtClean="0">
                <a:cs typeface="B Mitra" panose="00000400000000000000" pitchFamily="2" charset="-78"/>
              </a:rPr>
              <a:t>detemir</a:t>
            </a:r>
            <a:r>
              <a:rPr lang="en-US" sz="2400" b="1" dirty="0" smtClean="0">
                <a:cs typeface="B Mitra" panose="00000400000000000000" pitchFamily="2" charset="-78"/>
              </a:rPr>
              <a:t> </a:t>
            </a:r>
            <a:endParaRPr lang="en-US" sz="2400" dirty="0" smtClean="0">
              <a:cs typeface="B Mitra" panose="00000400000000000000" pitchFamily="2" charset="-78"/>
            </a:endParaRPr>
          </a:p>
          <a:p>
            <a:pPr lvl="1" algn="just"/>
            <a:r>
              <a:rPr lang="en-US" sz="2000" dirty="0">
                <a:cs typeface="B Mitra" panose="00000400000000000000" pitchFamily="2" charset="-78"/>
              </a:rPr>
              <a:t>The pharmacokinetics, safety and effectiveness of subcutaneous injections of LEVEMIR have been established in pediatric patients (age </a:t>
            </a:r>
            <a:r>
              <a:rPr lang="en-US" sz="2000" dirty="0">
                <a:solidFill>
                  <a:srgbClr val="C00000"/>
                </a:solidFill>
                <a:cs typeface="B Mitra" panose="00000400000000000000" pitchFamily="2" charset="-78"/>
              </a:rPr>
              <a:t>2</a:t>
            </a:r>
            <a:r>
              <a:rPr lang="en-US" sz="2000" dirty="0">
                <a:cs typeface="B Mitra" panose="00000400000000000000" pitchFamily="2" charset="-78"/>
              </a:rPr>
              <a:t> to 17 years) with type 1 </a:t>
            </a:r>
            <a:r>
              <a:rPr lang="en-US" sz="2000" dirty="0" smtClean="0">
                <a:cs typeface="B Mitra" panose="00000400000000000000" pitchFamily="2" charset="-78"/>
              </a:rPr>
              <a:t>diabetes.</a:t>
            </a:r>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43</a:t>
            </a:fld>
            <a:endParaRPr lang="en-US"/>
          </a:p>
        </p:txBody>
      </p:sp>
      <p:sp>
        <p:nvSpPr>
          <p:cNvPr id="5" name="TextBox 4"/>
          <p:cNvSpPr txBox="1"/>
          <p:nvPr/>
        </p:nvSpPr>
        <p:spPr>
          <a:xfrm>
            <a:off x="1" y="6405158"/>
            <a:ext cx="9144000" cy="307777"/>
          </a:xfrm>
          <a:prstGeom prst="rect">
            <a:avLst/>
          </a:prstGeom>
          <a:noFill/>
        </p:spPr>
        <p:txBody>
          <a:bodyPr wrap="square" rtlCol="0">
            <a:spAutoFit/>
          </a:bodyPr>
          <a:lstStyle/>
          <a:p>
            <a:pPr algn="ctr"/>
            <a:r>
              <a:rPr lang="en-US" sz="1400" i="1" dirty="0" smtClean="0">
                <a:latin typeface="Arial" pitchFamily="34" charset="0"/>
                <a:cs typeface="Arial" pitchFamily="34" charset="0"/>
              </a:rPr>
              <a:t>U.S Food &amp; Drug </a:t>
            </a:r>
            <a:r>
              <a:rPr lang="en-US" sz="1400" i="1" dirty="0">
                <a:latin typeface="Arial" pitchFamily="34" charset="0"/>
                <a:cs typeface="Arial" pitchFamily="34" charset="0"/>
              </a:rPr>
              <a:t>Administration. </a:t>
            </a:r>
            <a:r>
              <a:rPr lang="en-US" sz="1400" i="1" dirty="0" smtClean="0">
                <a:latin typeface="Arial" pitchFamily="34" charset="0"/>
                <a:cs typeface="Arial" pitchFamily="34" charset="0"/>
              </a:rPr>
              <a:t>www.fda.gov. </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4018809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Currently available basal insulin formulations in Iran</a:t>
            </a:r>
            <a:endParaRPr lang="en-US" sz="2400" b="1" dirty="0"/>
          </a:p>
        </p:txBody>
      </p:sp>
      <p:sp>
        <p:nvSpPr>
          <p:cNvPr id="3" name="Content Placeholder 2"/>
          <p:cNvSpPr>
            <a:spLocks noGrp="1"/>
          </p:cNvSpPr>
          <p:nvPr>
            <p:ph idx="1"/>
          </p:nvPr>
        </p:nvSpPr>
        <p:spPr>
          <a:xfrm>
            <a:off x="457200" y="1981200"/>
            <a:ext cx="8229600" cy="4328120"/>
          </a:xfrm>
        </p:spPr>
        <p:txBody>
          <a:bodyPr/>
          <a:lstStyle/>
          <a:p>
            <a:pPr algn="just"/>
            <a:r>
              <a:rPr lang="en-US" sz="2000" dirty="0" smtClean="0">
                <a:cs typeface="B Mitra" panose="00000400000000000000" pitchFamily="2" charset="-78"/>
              </a:rPr>
              <a:t>NPH</a:t>
            </a:r>
          </a:p>
          <a:p>
            <a:pPr algn="just"/>
            <a:endParaRPr lang="en-US" sz="2000" dirty="0" smtClean="0">
              <a:cs typeface="B Mitra" panose="00000400000000000000" pitchFamily="2" charset="-78"/>
            </a:endParaRPr>
          </a:p>
          <a:p>
            <a:pPr algn="just"/>
            <a:r>
              <a:rPr lang="en-US" sz="2000" dirty="0" err="1" smtClean="0">
                <a:cs typeface="B Mitra" panose="00000400000000000000" pitchFamily="2" charset="-78"/>
              </a:rPr>
              <a:t>Glargine</a:t>
            </a:r>
            <a:r>
              <a:rPr lang="en-US" sz="2000" dirty="0" smtClean="0">
                <a:cs typeface="B Mitra" panose="00000400000000000000" pitchFamily="2" charset="-78"/>
              </a:rPr>
              <a:t> (Lantus) </a:t>
            </a:r>
            <a:r>
              <a:rPr lang="en-US" sz="2000" dirty="0" err="1" smtClean="0">
                <a:cs typeface="B Mitra" panose="00000400000000000000" pitchFamily="2" charset="-78"/>
              </a:rPr>
              <a:t>Flexpen</a:t>
            </a:r>
            <a:r>
              <a:rPr lang="en-US" sz="2000" dirty="0">
                <a:cs typeface="B Mitra" panose="00000400000000000000" pitchFamily="2" charset="-78"/>
              </a:rPr>
              <a:t> </a:t>
            </a:r>
            <a:r>
              <a:rPr lang="en-US" sz="2000" dirty="0" smtClean="0">
                <a:cs typeface="B Mitra" panose="00000400000000000000" pitchFamily="2" charset="-78"/>
              </a:rPr>
              <a:t>U-100</a:t>
            </a:r>
          </a:p>
          <a:p>
            <a:pPr lvl="1" algn="just"/>
            <a:r>
              <a:rPr lang="en-US" sz="1800" dirty="0" smtClean="0">
                <a:cs typeface="B Mitra" panose="00000400000000000000" pitchFamily="2" charset="-78"/>
              </a:rPr>
              <a:t>Sanofi-Aventis</a:t>
            </a:r>
          </a:p>
          <a:p>
            <a:pPr lvl="1" algn="just"/>
            <a:r>
              <a:rPr lang="en-US" sz="1800" dirty="0" smtClean="0">
                <a:cs typeface="B Mitra" panose="00000400000000000000" pitchFamily="2" charset="-78"/>
              </a:rPr>
              <a:t>Price: 29,500 T (2,950 T)</a:t>
            </a:r>
          </a:p>
          <a:p>
            <a:pPr marL="0" indent="0" algn="just">
              <a:buNone/>
            </a:pPr>
            <a:endParaRPr lang="en-US" sz="2000" dirty="0" smtClean="0">
              <a:cs typeface="B Mitra" panose="00000400000000000000" pitchFamily="2" charset="-78"/>
            </a:endParaRPr>
          </a:p>
          <a:p>
            <a:pPr algn="just"/>
            <a:r>
              <a:rPr lang="en-US" sz="2000" dirty="0" err="1" smtClean="0">
                <a:cs typeface="B Mitra" panose="00000400000000000000" pitchFamily="2" charset="-78"/>
              </a:rPr>
              <a:t>Detemir</a:t>
            </a:r>
            <a:r>
              <a:rPr lang="en-US" sz="2000" dirty="0" smtClean="0">
                <a:cs typeface="B Mitra" panose="00000400000000000000" pitchFamily="2" charset="-78"/>
              </a:rPr>
              <a:t> (</a:t>
            </a:r>
            <a:r>
              <a:rPr lang="en-US" sz="2000" dirty="0" err="1" smtClean="0">
                <a:cs typeface="B Mitra" panose="00000400000000000000" pitchFamily="2" charset="-78"/>
              </a:rPr>
              <a:t>Levemir</a:t>
            </a:r>
            <a:r>
              <a:rPr lang="en-US" sz="2000" dirty="0">
                <a:cs typeface="B Mitra" panose="00000400000000000000" pitchFamily="2" charset="-78"/>
              </a:rPr>
              <a:t>) </a:t>
            </a:r>
            <a:r>
              <a:rPr lang="en-US" sz="2000" dirty="0" err="1">
                <a:cs typeface="B Mitra" panose="00000400000000000000" pitchFamily="2" charset="-78"/>
              </a:rPr>
              <a:t>Flexpen</a:t>
            </a:r>
            <a:r>
              <a:rPr lang="en-US" sz="2000" dirty="0">
                <a:cs typeface="B Mitra" panose="00000400000000000000" pitchFamily="2" charset="-78"/>
              </a:rPr>
              <a:t> </a:t>
            </a:r>
            <a:r>
              <a:rPr lang="en-US" sz="2000" dirty="0" smtClean="0">
                <a:cs typeface="B Mitra" panose="00000400000000000000" pitchFamily="2" charset="-78"/>
              </a:rPr>
              <a:t>U-100</a:t>
            </a:r>
          </a:p>
          <a:p>
            <a:pPr lvl="1" algn="just"/>
            <a:r>
              <a:rPr lang="en-US" sz="1800" dirty="0" smtClean="0">
                <a:cs typeface="B Mitra" panose="00000400000000000000" pitchFamily="2" charset="-78"/>
              </a:rPr>
              <a:t>Novo </a:t>
            </a:r>
            <a:r>
              <a:rPr lang="en-US" sz="1800" dirty="0" err="1" smtClean="0">
                <a:cs typeface="B Mitra" panose="00000400000000000000" pitchFamily="2" charset="-78"/>
              </a:rPr>
              <a:t>nordisk</a:t>
            </a:r>
            <a:endParaRPr lang="en-US" sz="1800" dirty="0" smtClean="0">
              <a:cs typeface="B Mitra" panose="00000400000000000000" pitchFamily="2" charset="-78"/>
            </a:endParaRPr>
          </a:p>
          <a:p>
            <a:pPr lvl="1" algn="just"/>
            <a:r>
              <a:rPr lang="en-US" sz="1800" dirty="0" smtClean="0">
                <a:cs typeface="B Mitra" panose="00000400000000000000" pitchFamily="2" charset="-78"/>
              </a:rPr>
              <a:t>Price: 35,500 T (10,300 T)</a:t>
            </a:r>
            <a:endParaRPr lang="en-US" sz="1800" dirty="0">
              <a:cs typeface="B Mitra" panose="00000400000000000000" pitchFamily="2" charset="-78"/>
            </a:endParaRPr>
          </a:p>
          <a:p>
            <a:pPr marL="0" indent="0" algn="just">
              <a:buNone/>
            </a:pPr>
            <a:endParaRPr lang="en-US" sz="2000" dirty="0" smtClean="0">
              <a:cs typeface="B Mitra" panose="00000400000000000000" pitchFamily="2" charset="-78"/>
            </a:endParaRPr>
          </a:p>
          <a:p>
            <a:pPr algn="just"/>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44</a:t>
            </a:fld>
            <a:endParaRPr lang="en-US"/>
          </a:p>
        </p:txBody>
      </p:sp>
      <p:pic>
        <p:nvPicPr>
          <p:cNvPr id="9218" name="Picture 2" descr="C:\Users\dr.Abdi\Desktop\Insulin\Lan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341" y="2636912"/>
            <a:ext cx="4104771" cy="5672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dr.Abdi\Desktop\Insulin\Levem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846" y="4176639"/>
            <a:ext cx="3738058" cy="36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34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457200"/>
            <a:ext cx="8784976" cy="1371600"/>
          </a:xfrm>
        </p:spPr>
        <p:txBody>
          <a:bodyPr/>
          <a:lstStyle/>
          <a:p>
            <a:pPr algn="ctr"/>
            <a:r>
              <a:rPr lang="en-US" sz="2400" b="1" dirty="0" err="1"/>
              <a:t>Sanofi</a:t>
            </a:r>
            <a:r>
              <a:rPr lang="en-US" sz="2400" b="1" dirty="0"/>
              <a:t> And Novo Nordisk‘s </a:t>
            </a:r>
            <a:r>
              <a:rPr lang="en-US" sz="2400" b="1" dirty="0" smtClean="0"/>
              <a:t>basal-insulin </a:t>
            </a:r>
            <a:r>
              <a:rPr lang="en-US" sz="2400" b="1" dirty="0"/>
              <a:t>b</a:t>
            </a:r>
            <a:r>
              <a:rPr lang="en-US" sz="2400" b="1" dirty="0" smtClean="0"/>
              <a:t>attle </a:t>
            </a:r>
            <a:r>
              <a:rPr lang="en-US" sz="2400" b="1" dirty="0"/>
              <a:t>c</a:t>
            </a:r>
            <a:r>
              <a:rPr lang="en-US" sz="2400" b="1" dirty="0" smtClean="0"/>
              <a:t>ontinues.</a:t>
            </a:r>
            <a:r>
              <a:rPr lang="en-US" sz="2400" b="1" dirty="0"/>
              <a:t/>
            </a:r>
            <a:br>
              <a:rPr lang="en-US" sz="2400" b="1" dirty="0"/>
            </a:br>
            <a:endParaRPr lang="en-US" sz="24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45</a:t>
            </a:fld>
            <a:endParaRPr lang="en-US"/>
          </a:p>
        </p:txBody>
      </p:sp>
      <p:pic>
        <p:nvPicPr>
          <p:cNvPr id="1026" name="Picture 2" descr="C:\Users\dr.Abdi\Desktop\Insulin\Ba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999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Concluding remarks</a:t>
            </a:r>
            <a:endParaRPr lang="en-US" sz="2800" b="1" dirty="0"/>
          </a:p>
        </p:txBody>
      </p:sp>
      <p:sp>
        <p:nvSpPr>
          <p:cNvPr id="3" name="Content Placeholder 2"/>
          <p:cNvSpPr>
            <a:spLocks noGrp="1"/>
          </p:cNvSpPr>
          <p:nvPr>
            <p:ph idx="1"/>
          </p:nvPr>
        </p:nvSpPr>
        <p:spPr>
          <a:xfrm>
            <a:off x="457200" y="1981200"/>
            <a:ext cx="8229600" cy="4328120"/>
          </a:xfrm>
        </p:spPr>
        <p:txBody>
          <a:bodyPr/>
          <a:lstStyle/>
          <a:p>
            <a:pPr algn="just"/>
            <a:r>
              <a:rPr lang="en-US" sz="2000" dirty="0" smtClean="0">
                <a:cs typeface="B Mitra" panose="00000400000000000000" pitchFamily="2" charset="-78"/>
              </a:rPr>
              <a:t>Basal insulin regimen is recommended as the first step of insulin initiation.</a:t>
            </a:r>
          </a:p>
          <a:p>
            <a:pPr algn="just"/>
            <a:endParaRPr lang="en-US" sz="2000" dirty="0" smtClean="0">
              <a:cs typeface="B Mitra" panose="00000400000000000000" pitchFamily="2" charset="-78"/>
            </a:endParaRPr>
          </a:p>
          <a:p>
            <a:pPr algn="just"/>
            <a:r>
              <a:rPr lang="en-US" sz="2000" dirty="0" smtClean="0">
                <a:cs typeface="B Mitra" panose="00000400000000000000" pitchFamily="2" charset="-78"/>
              </a:rPr>
              <a:t>Given that various basal insulin formulations are currently available, their different aspects of clinical pharmacology data should be considered for a </a:t>
            </a:r>
            <a:r>
              <a:rPr lang="en-US" sz="2000" dirty="0" smtClean="0">
                <a:solidFill>
                  <a:srgbClr val="C00000"/>
                </a:solidFill>
                <a:cs typeface="B Mitra" panose="00000400000000000000" pitchFamily="2" charset="-78"/>
              </a:rPr>
              <a:t>personalized pharmacotherapy</a:t>
            </a:r>
            <a:r>
              <a:rPr lang="en-US" sz="2000" dirty="0" smtClean="0">
                <a:cs typeface="B Mitra" panose="00000400000000000000" pitchFamily="2" charset="-78"/>
              </a:rPr>
              <a:t>.</a:t>
            </a:r>
          </a:p>
          <a:p>
            <a:pPr algn="just"/>
            <a:endParaRPr lang="en-US" sz="2000" dirty="0" smtClean="0">
              <a:cs typeface="B Mitra" panose="00000400000000000000" pitchFamily="2" charset="-78"/>
            </a:endParaRPr>
          </a:p>
          <a:p>
            <a:pPr algn="just"/>
            <a:r>
              <a:rPr lang="en-US" sz="2000" dirty="0" smtClean="0">
                <a:cs typeface="B Mitra" panose="00000400000000000000" pitchFamily="2" charset="-78"/>
              </a:rPr>
              <a:t>Regarding efficacy and safety outcomes, first-generation long-acting insulin analogues (</a:t>
            </a:r>
            <a:r>
              <a:rPr lang="en-US" sz="2000" dirty="0" err="1" smtClean="0">
                <a:cs typeface="B Mitra" panose="00000400000000000000" pitchFamily="2" charset="-78"/>
              </a:rPr>
              <a:t>Glargine</a:t>
            </a:r>
            <a:r>
              <a:rPr lang="en-US" sz="2000" dirty="0" smtClean="0">
                <a:cs typeface="B Mitra" panose="00000400000000000000" pitchFamily="2" charset="-78"/>
              </a:rPr>
              <a:t> and </a:t>
            </a:r>
            <a:r>
              <a:rPr lang="en-US" sz="2000" dirty="0" err="1" smtClean="0">
                <a:cs typeface="B Mitra" panose="00000400000000000000" pitchFamily="2" charset="-78"/>
              </a:rPr>
              <a:t>Detemir</a:t>
            </a:r>
            <a:r>
              <a:rPr lang="en-US" sz="2000" dirty="0" smtClean="0">
                <a:cs typeface="B Mitra" panose="00000400000000000000" pitchFamily="2" charset="-78"/>
              </a:rPr>
              <a:t>) seems to be superior to NPH insulin.</a:t>
            </a:r>
          </a:p>
          <a:p>
            <a:pPr marL="0" indent="0" algn="just">
              <a:buNone/>
            </a:pPr>
            <a:endParaRPr lang="en-US" sz="2000" dirty="0" smtClean="0">
              <a:cs typeface="B Mitra" panose="00000400000000000000" pitchFamily="2" charset="-78"/>
            </a:endParaRPr>
          </a:p>
          <a:p>
            <a:pPr algn="just"/>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46</a:t>
            </a:fld>
            <a:endParaRPr lang="en-US"/>
          </a:p>
        </p:txBody>
      </p:sp>
    </p:spTree>
    <p:extLst>
      <p:ext uri="{BB962C8B-B14F-4D97-AF65-F5344CB8AC3E}">
        <p14:creationId xmlns:p14="http://schemas.microsoft.com/office/powerpoint/2010/main" val="4203307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Concluding remarks</a:t>
            </a:r>
          </a:p>
        </p:txBody>
      </p:sp>
      <p:sp>
        <p:nvSpPr>
          <p:cNvPr id="3" name="Content Placeholder 2"/>
          <p:cNvSpPr>
            <a:spLocks noGrp="1"/>
          </p:cNvSpPr>
          <p:nvPr>
            <p:ph idx="1"/>
          </p:nvPr>
        </p:nvSpPr>
        <p:spPr>
          <a:xfrm>
            <a:off x="457200" y="1981200"/>
            <a:ext cx="8229600" cy="4328120"/>
          </a:xfrm>
        </p:spPr>
        <p:txBody>
          <a:bodyPr/>
          <a:lstStyle/>
          <a:p>
            <a:pPr algn="just"/>
            <a:r>
              <a:rPr lang="en-US" sz="2000" dirty="0" smtClean="0">
                <a:cs typeface="B Mitra" panose="00000400000000000000" pitchFamily="2" charset="-78"/>
              </a:rPr>
              <a:t>To </a:t>
            </a:r>
            <a:r>
              <a:rPr lang="en-US" sz="2000" dirty="0">
                <a:cs typeface="B Mitra" panose="00000400000000000000" pitchFamily="2" charset="-78"/>
              </a:rPr>
              <a:t>achieve the same glycemic </a:t>
            </a:r>
            <a:r>
              <a:rPr lang="en-US" sz="2000" dirty="0" smtClean="0">
                <a:cs typeface="B Mitra" panose="00000400000000000000" pitchFamily="2" charset="-78"/>
              </a:rPr>
              <a:t>control, </a:t>
            </a:r>
            <a:r>
              <a:rPr lang="en-US" sz="2000" dirty="0">
                <a:cs typeface="B Mitra" panose="00000400000000000000" pitchFamily="2" charset="-78"/>
              </a:rPr>
              <a:t>insulin </a:t>
            </a:r>
            <a:r>
              <a:rPr lang="en-US" sz="2000" dirty="0" err="1" smtClean="0">
                <a:cs typeface="B Mitra" panose="00000400000000000000" pitchFamily="2" charset="-78"/>
              </a:rPr>
              <a:t>detemir</a:t>
            </a:r>
            <a:r>
              <a:rPr lang="en-US" sz="2000" dirty="0" smtClean="0">
                <a:cs typeface="B Mitra" panose="00000400000000000000" pitchFamily="2" charset="-78"/>
              </a:rPr>
              <a:t> </a:t>
            </a:r>
            <a:r>
              <a:rPr lang="en-US" sz="2000" dirty="0">
                <a:cs typeface="B Mitra" panose="00000400000000000000" pitchFamily="2" charset="-78"/>
              </a:rPr>
              <a:t>is often injected twice-daily in a higher dose but with less weight gain, while insulin </a:t>
            </a:r>
            <a:r>
              <a:rPr lang="en-US" sz="2000" dirty="0" err="1" smtClean="0">
                <a:cs typeface="B Mitra" panose="00000400000000000000" pitchFamily="2" charset="-78"/>
              </a:rPr>
              <a:t>glargine</a:t>
            </a:r>
            <a:r>
              <a:rPr lang="en-US" sz="2000" dirty="0" smtClean="0">
                <a:cs typeface="B Mitra" panose="00000400000000000000" pitchFamily="2" charset="-78"/>
              </a:rPr>
              <a:t> </a:t>
            </a:r>
            <a:r>
              <a:rPr lang="en-US" sz="2000" dirty="0">
                <a:cs typeface="B Mitra" panose="00000400000000000000" pitchFamily="2" charset="-78"/>
              </a:rPr>
              <a:t>is injected once-daily, with somewhat fewer injection site </a:t>
            </a:r>
            <a:r>
              <a:rPr lang="en-US" sz="2000" dirty="0" smtClean="0">
                <a:cs typeface="B Mitra" panose="00000400000000000000" pitchFamily="2" charset="-78"/>
              </a:rPr>
              <a:t>reactions.</a:t>
            </a:r>
          </a:p>
          <a:p>
            <a:pPr marL="0" indent="0" algn="just">
              <a:buNone/>
            </a:pPr>
            <a:r>
              <a:rPr lang="en-US" sz="2000" dirty="0" smtClean="0">
                <a:cs typeface="B Mitra" panose="00000400000000000000" pitchFamily="2" charset="-78"/>
              </a:rPr>
              <a:t> </a:t>
            </a:r>
          </a:p>
          <a:p>
            <a:pPr algn="just"/>
            <a:endParaRPr lang="en-US" sz="2000" dirty="0">
              <a:cs typeface="B Mitra" panose="00000400000000000000" pitchFamily="2" charset="-78"/>
            </a:endParaRPr>
          </a:p>
          <a:p>
            <a:pPr algn="just"/>
            <a:r>
              <a:rPr lang="en-US" sz="2000" dirty="0" smtClean="0">
                <a:cs typeface="B Mitra" panose="00000400000000000000" pitchFamily="2" charset="-78"/>
              </a:rPr>
              <a:t>Well-designed studies of long-acting insulin analogues for evaluation and comparison of hard outcomes are necessary.</a:t>
            </a:r>
          </a:p>
          <a:p>
            <a:pPr algn="just"/>
            <a:endParaRPr lang="en-US" sz="2000" dirty="0">
              <a:cs typeface="B Mitra" panose="00000400000000000000" pitchFamily="2" charset="-78"/>
            </a:endParaRPr>
          </a:p>
          <a:p>
            <a:pPr marL="0" indent="0" algn="just">
              <a:buNone/>
            </a:pPr>
            <a:endParaRPr lang="en-US" sz="2000" dirty="0">
              <a:cs typeface="B Mitra" panose="00000400000000000000" pitchFamily="2" charset="-78"/>
            </a:endParaRPr>
          </a:p>
          <a:p>
            <a:pPr marL="0" indent="0" algn="just">
              <a:buNone/>
            </a:pPr>
            <a:endParaRPr lang="en-US" sz="2000" dirty="0" smtClean="0">
              <a:cs typeface="B Mitra" panose="00000400000000000000" pitchFamily="2" charset="-78"/>
            </a:endParaRPr>
          </a:p>
          <a:p>
            <a:pPr algn="just"/>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47</a:t>
            </a:fld>
            <a:endParaRPr lang="en-US"/>
          </a:p>
        </p:txBody>
      </p:sp>
    </p:spTree>
    <p:extLst>
      <p:ext uri="{BB962C8B-B14F-4D97-AF65-F5344CB8AC3E}">
        <p14:creationId xmlns:p14="http://schemas.microsoft.com/office/powerpoint/2010/main" val="4293821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00113" y="404813"/>
            <a:ext cx="7772400" cy="1143000"/>
          </a:xfrm>
        </p:spPr>
        <p:txBody>
          <a:bodyPr/>
          <a:lstStyle/>
          <a:p>
            <a:pPr algn="r"/>
            <a:r>
              <a:rPr lang="fa-IR" sz="2400" b="1" smtClean="0">
                <a:solidFill>
                  <a:srgbClr val="FFFF00"/>
                </a:solidFill>
                <a:latin typeface="Yaqouti" pitchFamily="2" charset="2"/>
                <a:cs typeface="B Nazanin" pitchFamily="2" charset="-78"/>
              </a:rPr>
              <a:t>با توجه به بهبود هوشياري بيمار توصيه شما براي ادامه درمان وي چيست؟</a:t>
            </a:r>
            <a:endParaRPr lang="en-US" sz="2400" b="1" dirty="0" smtClean="0">
              <a:solidFill>
                <a:srgbClr val="FFFF00"/>
              </a:solidFill>
              <a:latin typeface="Yaqouti" pitchFamily="2" charset="2"/>
              <a:cs typeface="B Nazanin" pitchFamily="2" charset="-78"/>
            </a:endParaRPr>
          </a:p>
        </p:txBody>
      </p:sp>
      <p:sp>
        <p:nvSpPr>
          <p:cNvPr id="70659" name="Rectangle 3"/>
          <p:cNvSpPr>
            <a:spLocks noGrp="1" noChangeArrowheads="1"/>
          </p:cNvSpPr>
          <p:nvPr>
            <p:ph type="body" idx="1"/>
          </p:nvPr>
        </p:nvSpPr>
        <p:spPr/>
        <p:txBody>
          <a:bodyPr/>
          <a:lstStyle/>
          <a:p>
            <a:r>
              <a:rPr lang="en-US" dirty="0" smtClean="0"/>
              <a:t>Admission for at least 72 hours</a:t>
            </a:r>
          </a:p>
          <a:p>
            <a:pPr>
              <a:buFont typeface="Monotype Sorts" pitchFamily="2" charset="2"/>
              <a:buNone/>
            </a:pPr>
            <a:endParaRPr lang="en-US" dirty="0" smtClean="0"/>
          </a:p>
          <a:p>
            <a:r>
              <a:rPr lang="en-US" dirty="0" smtClean="0"/>
              <a:t>Serum : DW5%  100 cc / h</a:t>
            </a:r>
          </a:p>
          <a:p>
            <a:pPr>
              <a:buFont typeface="Monotype Sorts" pitchFamily="2" charset="2"/>
              <a:buNone/>
            </a:pPr>
            <a:r>
              <a:rPr lang="en-US" dirty="0" smtClean="0"/>
              <a:t>                       saline for hydration</a:t>
            </a:r>
          </a:p>
        </p:txBody>
      </p:sp>
      <p:pic>
        <p:nvPicPr>
          <p:cNvPr id="33796" name="Picture 4" descr="358294912_674eb946da_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1" y="609600"/>
            <a:ext cx="9067800" cy="707886"/>
          </a:xfrm>
          <a:prstGeom prst="rect">
            <a:avLst/>
          </a:prstGeom>
          <a:noFill/>
        </p:spPr>
        <p:txBody>
          <a:bodyPr wrap="square" rtlCol="0">
            <a:spAutoFit/>
          </a:bodyPr>
          <a:lstStyle/>
          <a:p>
            <a:pPr algn="ctr"/>
            <a:r>
              <a:rPr lang="en-US" sz="4000" b="1" dirty="0" smtClean="0">
                <a:latin typeface="Arial" pitchFamily="34" charset="0"/>
                <a:cs typeface="Arial" pitchFamily="34" charset="0"/>
              </a:rPr>
              <a:t>Thanks for your patience!</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15790306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checkerboard(across)">
                                      <p:cBhvr>
                                        <p:cTn id="7" dur="1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diamond(in)">
                                      <p:cBhvr>
                                        <p:cTn id="12" dur="1000"/>
                                        <p:tgtEl>
                                          <p:spTgt spid="70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diamond(in)">
                                      <p:cBhvr>
                                        <p:cTn id="17" dur="10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diamond(in)">
                                      <p:cBhvr>
                                        <p:cTn id="22" dur="10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Case study (1)</a:t>
            </a:r>
            <a:endParaRPr lang="en-US" sz="2800" b="1" dirty="0"/>
          </a:p>
        </p:txBody>
      </p:sp>
      <p:sp>
        <p:nvSpPr>
          <p:cNvPr id="3" name="Content Placeholder 2"/>
          <p:cNvSpPr>
            <a:spLocks noGrp="1"/>
          </p:cNvSpPr>
          <p:nvPr>
            <p:ph idx="1"/>
          </p:nvPr>
        </p:nvSpPr>
        <p:spPr/>
        <p:txBody>
          <a:bodyPr/>
          <a:lstStyle/>
          <a:p>
            <a:pPr lvl="0" algn="just" eaLnBrk="1" fontAlgn="auto" hangingPunct="1">
              <a:spcAft>
                <a:spcPts val="0"/>
              </a:spcAft>
              <a:buClrTx/>
              <a:buSzTx/>
              <a:buFont typeface="Arial" pitchFamily="34" charset="0"/>
              <a:buChar char="•"/>
            </a:pPr>
            <a:r>
              <a:rPr lang="en-US" sz="2000" kern="1200" dirty="0">
                <a:solidFill>
                  <a:prstClr val="black"/>
                </a:solidFill>
                <a:latin typeface="Arial" pitchFamily="34" charset="0"/>
                <a:cs typeface="Arial" pitchFamily="34" charset="0"/>
              </a:rPr>
              <a:t>A 34-year-old healthy pregnant woman with gestational age of 30 weeks is referred to you. Two weeks ago, based on the results of screening glucose tolerance test, gestational diabetes has been diagnosed and after 2 weeks diet therapy, her blood glucose levels are as follows: </a:t>
            </a:r>
          </a:p>
          <a:p>
            <a:pPr marL="400050" lvl="1" indent="0" algn="just" eaLnBrk="1" fontAlgn="auto" hangingPunct="1">
              <a:spcAft>
                <a:spcPts val="0"/>
              </a:spcAft>
              <a:buClrTx/>
              <a:buSzTx/>
              <a:buNone/>
            </a:pPr>
            <a:r>
              <a:rPr lang="en-US" sz="2000" kern="1200" dirty="0">
                <a:solidFill>
                  <a:prstClr val="black"/>
                </a:solidFill>
                <a:latin typeface="Arial" pitchFamily="34" charset="0"/>
                <a:ea typeface="+mn-ea"/>
                <a:cs typeface="Arial" pitchFamily="34" charset="0"/>
              </a:rPr>
              <a:t>FBS: 100-120 mg/dl, Postprandial BS: 90-120 mg/dl</a:t>
            </a:r>
          </a:p>
          <a:p>
            <a:pPr marL="400050" lvl="1" indent="0" algn="just" eaLnBrk="1" fontAlgn="auto" hangingPunct="1">
              <a:spcAft>
                <a:spcPts val="0"/>
              </a:spcAft>
              <a:buClrTx/>
              <a:buSzTx/>
              <a:buNone/>
            </a:pPr>
            <a:endParaRPr lang="en-US" sz="2000" kern="1200" dirty="0">
              <a:solidFill>
                <a:prstClr val="black"/>
              </a:solidFill>
              <a:latin typeface="Arial" pitchFamily="34" charset="0"/>
              <a:ea typeface="+mn-ea"/>
              <a:cs typeface="Arial" pitchFamily="34" charset="0"/>
            </a:endParaRPr>
          </a:p>
          <a:p>
            <a:pPr marL="400050" lvl="1" indent="0" algn="just" eaLnBrk="1" fontAlgn="auto" hangingPunct="1">
              <a:spcAft>
                <a:spcPts val="0"/>
              </a:spcAft>
              <a:buClrTx/>
              <a:buSzTx/>
              <a:buNone/>
            </a:pPr>
            <a:r>
              <a:rPr lang="en-US" sz="2000" kern="1200" dirty="0">
                <a:solidFill>
                  <a:prstClr val="black"/>
                </a:solidFill>
                <a:latin typeface="Arial" pitchFamily="34" charset="0"/>
                <a:ea typeface="+mn-ea"/>
                <a:cs typeface="Arial" pitchFamily="34" charset="0"/>
              </a:rPr>
              <a:t>Which of the following treatment strategies would you recommend?</a:t>
            </a:r>
          </a:p>
          <a:p>
            <a:pPr marL="857250" lvl="1" indent="-457200" algn="just" eaLnBrk="1" fontAlgn="auto" hangingPunct="1">
              <a:spcAft>
                <a:spcPts val="0"/>
              </a:spcAft>
              <a:buClrTx/>
              <a:buSzTx/>
              <a:buFont typeface="+mj-lt"/>
              <a:buAutoNum type="alphaUcPeriod"/>
            </a:pPr>
            <a:r>
              <a:rPr lang="en-US" sz="2000" kern="1200" dirty="0">
                <a:solidFill>
                  <a:prstClr val="black"/>
                </a:solidFill>
                <a:latin typeface="Arial" pitchFamily="34" charset="0"/>
                <a:ea typeface="+mn-ea"/>
                <a:cs typeface="Arial" pitchFamily="34" charset="0"/>
              </a:rPr>
              <a:t>Initiation of basal-bolus insulin regimen</a:t>
            </a:r>
          </a:p>
          <a:p>
            <a:pPr marL="857250" lvl="1" indent="-457200" algn="just" eaLnBrk="1" fontAlgn="auto" hangingPunct="1">
              <a:spcAft>
                <a:spcPts val="0"/>
              </a:spcAft>
              <a:buClrTx/>
              <a:buSzTx/>
              <a:buFont typeface="+mj-lt"/>
              <a:buAutoNum type="alphaUcPeriod"/>
            </a:pPr>
            <a:r>
              <a:rPr lang="en-US" sz="2000" kern="1200" dirty="0">
                <a:solidFill>
                  <a:prstClr val="black"/>
                </a:solidFill>
                <a:latin typeface="Arial" pitchFamily="34" charset="0"/>
                <a:ea typeface="+mn-ea"/>
                <a:cs typeface="Arial" pitchFamily="34" charset="0"/>
              </a:rPr>
              <a:t>Initiation of insulin </a:t>
            </a:r>
            <a:r>
              <a:rPr lang="en-US" sz="2000" kern="1200" dirty="0" err="1">
                <a:solidFill>
                  <a:prstClr val="black"/>
                </a:solidFill>
                <a:latin typeface="Arial" pitchFamily="34" charset="0"/>
                <a:ea typeface="+mn-ea"/>
                <a:cs typeface="Arial" pitchFamily="34" charset="0"/>
              </a:rPr>
              <a:t>glargine</a:t>
            </a:r>
            <a:endParaRPr lang="en-US" sz="2000" kern="1200" dirty="0">
              <a:solidFill>
                <a:prstClr val="black"/>
              </a:solidFill>
              <a:latin typeface="Arial" pitchFamily="34" charset="0"/>
              <a:ea typeface="+mn-ea"/>
              <a:cs typeface="Arial" pitchFamily="34" charset="0"/>
            </a:endParaRPr>
          </a:p>
          <a:p>
            <a:pPr marL="857250" lvl="1" indent="-457200" algn="just" eaLnBrk="1" fontAlgn="auto" hangingPunct="1">
              <a:spcAft>
                <a:spcPts val="0"/>
              </a:spcAft>
              <a:buClrTx/>
              <a:buSzTx/>
              <a:buFont typeface="+mj-lt"/>
              <a:buAutoNum type="alphaUcPeriod"/>
            </a:pPr>
            <a:r>
              <a:rPr lang="en-US" sz="2000" kern="1200" dirty="0">
                <a:solidFill>
                  <a:prstClr val="black"/>
                </a:solidFill>
                <a:latin typeface="Arial" pitchFamily="34" charset="0"/>
                <a:ea typeface="+mn-ea"/>
                <a:cs typeface="Arial" pitchFamily="34" charset="0"/>
              </a:rPr>
              <a:t>Initiation of insulin NPH</a:t>
            </a:r>
          </a:p>
          <a:p>
            <a:pPr marL="857250" lvl="1" indent="-457200" algn="just" eaLnBrk="1" fontAlgn="auto" hangingPunct="1">
              <a:spcAft>
                <a:spcPts val="0"/>
              </a:spcAft>
              <a:buClrTx/>
              <a:buSzTx/>
              <a:buFont typeface="+mj-lt"/>
              <a:buAutoNum type="alphaUcPeriod"/>
            </a:pPr>
            <a:r>
              <a:rPr lang="en-US" sz="2000" kern="1200" dirty="0">
                <a:solidFill>
                  <a:prstClr val="black"/>
                </a:solidFill>
                <a:latin typeface="Arial" pitchFamily="34" charset="0"/>
                <a:ea typeface="+mn-ea"/>
                <a:cs typeface="Arial" pitchFamily="34" charset="0"/>
              </a:rPr>
              <a:t>Initiation of insulin </a:t>
            </a:r>
            <a:r>
              <a:rPr lang="en-US" sz="2000" kern="1200" dirty="0" err="1">
                <a:solidFill>
                  <a:prstClr val="black"/>
                </a:solidFill>
                <a:latin typeface="Arial" pitchFamily="34" charset="0"/>
                <a:ea typeface="+mn-ea"/>
                <a:cs typeface="Arial" pitchFamily="34" charset="0"/>
              </a:rPr>
              <a:t>detemir</a:t>
            </a:r>
            <a:endParaRPr lang="en-US" sz="2000" kern="1200" dirty="0">
              <a:solidFill>
                <a:prstClr val="black"/>
              </a:solidFill>
              <a:latin typeface="Arial" pitchFamily="34" charset="0"/>
              <a:ea typeface="+mn-ea"/>
              <a:cs typeface="Arial" pitchFamily="34" charset="0"/>
            </a:endParaRPr>
          </a:p>
          <a:p>
            <a:pPr marL="857250" lvl="1" indent="-457200" algn="just" eaLnBrk="1" fontAlgn="auto" hangingPunct="1">
              <a:spcAft>
                <a:spcPts val="0"/>
              </a:spcAft>
              <a:buClrTx/>
              <a:buSzTx/>
              <a:buFont typeface="+mj-lt"/>
              <a:buAutoNum type="alphaUcPeriod"/>
            </a:pPr>
            <a:r>
              <a:rPr lang="en-US" sz="2000" kern="1200" dirty="0">
                <a:solidFill>
                  <a:prstClr val="black"/>
                </a:solidFill>
                <a:latin typeface="Arial" pitchFamily="34" charset="0"/>
                <a:ea typeface="+mn-ea"/>
                <a:cs typeface="Arial" pitchFamily="34" charset="0"/>
              </a:rPr>
              <a:t>C and D</a:t>
            </a:r>
          </a:p>
          <a:p>
            <a:pPr marL="0" indent="0">
              <a:buNone/>
            </a:pPr>
            <a:endParaRPr lang="en-US" sz="2000"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49</a:t>
            </a:fld>
            <a:endParaRPr lang="en-US"/>
          </a:p>
        </p:txBody>
      </p:sp>
    </p:spTree>
    <p:extLst>
      <p:ext uri="{BB962C8B-B14F-4D97-AF65-F5344CB8AC3E}">
        <p14:creationId xmlns:p14="http://schemas.microsoft.com/office/powerpoint/2010/main" val="179691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5</a:t>
            </a:fld>
            <a:endParaRPr lang="en-US"/>
          </a:p>
        </p:txBody>
      </p:sp>
      <p:sp>
        <p:nvSpPr>
          <p:cNvPr id="3" name="Content Placeholder 2"/>
          <p:cNvSpPr>
            <a:spLocks noGrp="1"/>
          </p:cNvSpPr>
          <p:nvPr>
            <p:ph idx="4294967295"/>
          </p:nvPr>
        </p:nvSpPr>
        <p:spPr>
          <a:xfrm>
            <a:off x="0" y="1981200"/>
            <a:ext cx="8229600" cy="4327525"/>
          </a:xfrm>
        </p:spPr>
        <p:txBody>
          <a:bodyPr/>
          <a:lstStyle/>
          <a:p>
            <a:pPr marL="457200" lvl="1" indent="0">
              <a:buNone/>
            </a:pPr>
            <a:endParaRPr lang="en-US" sz="2000" dirty="0" smtClean="0">
              <a:cs typeface="B Mitra" panose="00000400000000000000" pitchFamily="2" charset="-78"/>
            </a:endParaRPr>
          </a:p>
          <a:p>
            <a:pPr lvl="1"/>
            <a:endParaRPr lang="en-US" sz="2000" dirty="0" smtClean="0">
              <a:cs typeface="B Mitra" panose="00000400000000000000" pitchFamily="2" charset="-78"/>
            </a:endParaRPr>
          </a:p>
          <a:p>
            <a:pPr lvl="1"/>
            <a:endParaRPr lang="en-US" sz="1800" dirty="0">
              <a:cs typeface="B Mitra" panose="00000400000000000000" pitchFamily="2" charset="-78"/>
            </a:endParaRPr>
          </a:p>
        </p:txBody>
      </p:sp>
      <p:sp>
        <p:nvSpPr>
          <p:cNvPr id="11" name="TextBox 10"/>
          <p:cNvSpPr txBox="1"/>
          <p:nvPr/>
        </p:nvSpPr>
        <p:spPr>
          <a:xfrm>
            <a:off x="0" y="6550223"/>
            <a:ext cx="9144000" cy="307777"/>
          </a:xfrm>
          <a:prstGeom prst="rect">
            <a:avLst/>
          </a:prstGeom>
          <a:noFill/>
        </p:spPr>
        <p:txBody>
          <a:bodyPr wrap="square" rtlCol="0">
            <a:spAutoFit/>
          </a:bodyPr>
          <a:lstStyle/>
          <a:p>
            <a:pPr algn="ctr"/>
            <a:r>
              <a:rPr lang="en-US" sz="1400" i="1" dirty="0" smtClean="0">
                <a:latin typeface="Arial" pitchFamily="34" charset="0"/>
                <a:cs typeface="Arial" pitchFamily="34" charset="0"/>
              </a:rPr>
              <a:t>ADA. Diabetes Care 2017;40(</a:t>
            </a:r>
            <a:r>
              <a:rPr lang="en-US" sz="1400" i="1" dirty="0" err="1" smtClean="0">
                <a:latin typeface="Arial" pitchFamily="34" charset="0"/>
                <a:cs typeface="Arial" pitchFamily="34" charset="0"/>
              </a:rPr>
              <a:t>Suppl</a:t>
            </a:r>
            <a:r>
              <a:rPr lang="en-US" sz="1400" i="1" dirty="0" smtClean="0">
                <a:latin typeface="Arial" pitchFamily="34" charset="0"/>
                <a:cs typeface="Arial" pitchFamily="34" charset="0"/>
              </a:rPr>
              <a:t> 1)</a:t>
            </a:r>
            <a:endParaRPr lang="en-US" sz="1400" i="1" dirty="0">
              <a:latin typeface="Arial" pitchFamily="34" charset="0"/>
              <a:cs typeface="Arial" pitchFamily="34" charset="0"/>
            </a:endParaRPr>
          </a:p>
        </p:txBody>
      </p:sp>
      <p:sp>
        <p:nvSpPr>
          <p:cNvPr id="12" name="Rounded Rectangle 11"/>
          <p:cNvSpPr/>
          <p:nvPr/>
        </p:nvSpPr>
        <p:spPr>
          <a:xfrm>
            <a:off x="3347864" y="6033744"/>
            <a:ext cx="5395516" cy="4195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 y="649263"/>
            <a:ext cx="9151001" cy="5804073"/>
          </a:xfrm>
          <a:prstGeom prst="rect">
            <a:avLst/>
          </a:prstGeom>
          <a:solidFill>
            <a:schemeClr val="bg1"/>
          </a:solidFill>
          <a:ln>
            <a:noFill/>
          </a:ln>
          <a:effectLst/>
        </p:spPr>
      </p:pic>
      <p:sp>
        <p:nvSpPr>
          <p:cNvPr id="13" name="Rounded Rectangle 12"/>
          <p:cNvSpPr/>
          <p:nvPr/>
        </p:nvSpPr>
        <p:spPr>
          <a:xfrm>
            <a:off x="3347864" y="6033743"/>
            <a:ext cx="5796136" cy="4221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bwMode="auto">
          <a:xfrm>
            <a:off x="7703841" y="908720"/>
            <a:ext cx="1440160" cy="1897360"/>
          </a:xfrm>
          <a:prstGeom prst="ellipse">
            <a:avLst/>
          </a:prstGeom>
          <a:noFill/>
          <a:ln w="317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100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Case study (2)</a:t>
            </a:r>
            <a:endParaRPr lang="en-US" sz="2800" b="1" dirty="0"/>
          </a:p>
        </p:txBody>
      </p:sp>
      <p:sp>
        <p:nvSpPr>
          <p:cNvPr id="3" name="Content Placeholder 2"/>
          <p:cNvSpPr>
            <a:spLocks noGrp="1"/>
          </p:cNvSpPr>
          <p:nvPr>
            <p:ph idx="1"/>
          </p:nvPr>
        </p:nvSpPr>
        <p:spPr/>
        <p:txBody>
          <a:bodyPr/>
          <a:lstStyle/>
          <a:p>
            <a:pPr lvl="0" algn="just" eaLnBrk="1" fontAlgn="auto" hangingPunct="1">
              <a:spcAft>
                <a:spcPts val="0"/>
              </a:spcAft>
              <a:buClrTx/>
              <a:buSzTx/>
              <a:buFont typeface="Arial" pitchFamily="34" charset="0"/>
              <a:buChar char="•"/>
            </a:pPr>
            <a:r>
              <a:rPr lang="en-US" sz="2000" kern="1200" dirty="0">
                <a:solidFill>
                  <a:prstClr val="black"/>
                </a:solidFill>
                <a:latin typeface="Arial" pitchFamily="34" charset="0"/>
                <a:cs typeface="Arial" pitchFamily="34" charset="0"/>
              </a:rPr>
              <a:t>A 65-year-old driver man with 6-year history of T2DM is referred to you. He is taking Metformin 2000 mg/day and </a:t>
            </a:r>
            <a:r>
              <a:rPr lang="en-US" sz="2000" kern="1200" dirty="0" err="1">
                <a:solidFill>
                  <a:prstClr val="black"/>
                </a:solidFill>
                <a:latin typeface="Arial" pitchFamily="34" charset="0"/>
                <a:cs typeface="Arial" pitchFamily="34" charset="0"/>
              </a:rPr>
              <a:t>Gliclazide</a:t>
            </a:r>
            <a:r>
              <a:rPr lang="en-US" sz="2000" kern="1200" dirty="0">
                <a:solidFill>
                  <a:prstClr val="black"/>
                </a:solidFill>
                <a:latin typeface="Arial" pitchFamily="34" charset="0"/>
                <a:cs typeface="Arial" pitchFamily="34" charset="0"/>
              </a:rPr>
              <a:t> MR 60 mg/day. In the past few months, his fasting glucose levels have ranged from 160-200 mg/dl. </a:t>
            </a:r>
          </a:p>
          <a:p>
            <a:pPr marL="400050" lvl="1" indent="0" algn="just" eaLnBrk="1" fontAlgn="auto" hangingPunct="1">
              <a:spcAft>
                <a:spcPts val="0"/>
              </a:spcAft>
              <a:buClrTx/>
              <a:buSzTx/>
              <a:buNone/>
            </a:pPr>
            <a:r>
              <a:rPr lang="en-US" sz="2000" kern="1200" dirty="0">
                <a:solidFill>
                  <a:prstClr val="black"/>
                </a:solidFill>
                <a:latin typeface="Arial" pitchFamily="34" charset="0"/>
                <a:ea typeface="+mn-ea"/>
                <a:cs typeface="Arial" pitchFamily="34" charset="0"/>
              </a:rPr>
              <a:t>BMI: 25 kg/m², HbA1c: 9.2%, Cr: 0.8 mg/dl.</a:t>
            </a:r>
          </a:p>
          <a:p>
            <a:pPr marL="400050" lvl="1" indent="0" algn="just" eaLnBrk="1" fontAlgn="auto" hangingPunct="1">
              <a:spcAft>
                <a:spcPts val="0"/>
              </a:spcAft>
              <a:buClrTx/>
              <a:buSzTx/>
              <a:buNone/>
            </a:pPr>
            <a:endParaRPr lang="en-US" sz="2000" kern="1200" dirty="0">
              <a:solidFill>
                <a:prstClr val="black"/>
              </a:solidFill>
              <a:latin typeface="Arial" pitchFamily="34" charset="0"/>
              <a:ea typeface="+mn-ea"/>
              <a:cs typeface="Arial" pitchFamily="34" charset="0"/>
            </a:endParaRPr>
          </a:p>
          <a:p>
            <a:pPr marL="400050" lvl="1" indent="0" algn="just" eaLnBrk="1" fontAlgn="auto" hangingPunct="1">
              <a:spcAft>
                <a:spcPts val="0"/>
              </a:spcAft>
              <a:buClrTx/>
              <a:buSzTx/>
              <a:buNone/>
            </a:pPr>
            <a:r>
              <a:rPr lang="en-US" sz="2000" kern="1200" dirty="0">
                <a:solidFill>
                  <a:prstClr val="black"/>
                </a:solidFill>
                <a:latin typeface="Arial" pitchFamily="34" charset="0"/>
                <a:ea typeface="+mn-ea"/>
                <a:cs typeface="Arial" pitchFamily="34" charset="0"/>
              </a:rPr>
              <a:t>In addition to lifestyle modification, which treatment </a:t>
            </a:r>
            <a:r>
              <a:rPr lang="en-US" sz="2000" u="sng" kern="1200" dirty="0">
                <a:solidFill>
                  <a:prstClr val="black"/>
                </a:solidFill>
                <a:latin typeface="Arial" pitchFamily="34" charset="0"/>
                <a:ea typeface="+mn-ea"/>
                <a:cs typeface="Arial" pitchFamily="34" charset="0"/>
              </a:rPr>
              <a:t>addition</a:t>
            </a:r>
            <a:r>
              <a:rPr lang="en-US" sz="2000" kern="1200" dirty="0">
                <a:solidFill>
                  <a:prstClr val="black"/>
                </a:solidFill>
                <a:latin typeface="Arial" pitchFamily="34" charset="0"/>
                <a:ea typeface="+mn-ea"/>
                <a:cs typeface="Arial" pitchFamily="34" charset="0"/>
              </a:rPr>
              <a:t> would you recommend to him?</a:t>
            </a:r>
          </a:p>
          <a:p>
            <a:pPr marL="857250" lvl="1" indent="-457200" algn="just" eaLnBrk="1" fontAlgn="auto" hangingPunct="1">
              <a:spcAft>
                <a:spcPts val="0"/>
              </a:spcAft>
              <a:buClrTx/>
              <a:buSzTx/>
              <a:buFont typeface="+mj-lt"/>
              <a:buAutoNum type="alphaUcPeriod"/>
            </a:pPr>
            <a:r>
              <a:rPr lang="en-US" sz="2000" kern="1200" dirty="0">
                <a:solidFill>
                  <a:prstClr val="black"/>
                </a:solidFill>
                <a:latin typeface="Arial" pitchFamily="34" charset="0"/>
                <a:ea typeface="+mn-ea"/>
                <a:cs typeface="Arial" pitchFamily="34" charset="0"/>
              </a:rPr>
              <a:t>Long-acting insulin analogue with titration</a:t>
            </a:r>
          </a:p>
          <a:p>
            <a:pPr marL="857250" lvl="1" indent="-457200" algn="just" eaLnBrk="1" fontAlgn="auto" hangingPunct="1">
              <a:spcAft>
                <a:spcPts val="0"/>
              </a:spcAft>
              <a:buClrTx/>
              <a:buSzTx/>
              <a:buFont typeface="+mj-lt"/>
              <a:buAutoNum type="alphaUcPeriod"/>
            </a:pPr>
            <a:r>
              <a:rPr lang="en-US" sz="2000" kern="1200" dirty="0">
                <a:solidFill>
                  <a:prstClr val="black"/>
                </a:solidFill>
                <a:latin typeface="Arial" pitchFamily="34" charset="0"/>
                <a:ea typeface="+mn-ea"/>
                <a:cs typeface="Arial" pitchFamily="34" charset="0"/>
              </a:rPr>
              <a:t>Insulin NPH with titration</a:t>
            </a:r>
          </a:p>
          <a:p>
            <a:pPr marL="857250" lvl="1" indent="-457200" algn="just" eaLnBrk="1" fontAlgn="auto" hangingPunct="1">
              <a:spcAft>
                <a:spcPts val="0"/>
              </a:spcAft>
              <a:buClrTx/>
              <a:buSzTx/>
              <a:buFont typeface="+mj-lt"/>
              <a:buAutoNum type="alphaUcPeriod"/>
            </a:pPr>
            <a:r>
              <a:rPr lang="en-US" sz="2000" kern="1200" dirty="0">
                <a:solidFill>
                  <a:prstClr val="black"/>
                </a:solidFill>
                <a:latin typeface="Arial" pitchFamily="34" charset="0"/>
                <a:ea typeface="+mn-ea"/>
                <a:cs typeface="Arial" pitchFamily="34" charset="0"/>
              </a:rPr>
              <a:t>Glucagon like peptide 1 agonist</a:t>
            </a:r>
          </a:p>
          <a:p>
            <a:pPr marL="857250" lvl="1" indent="-457200" algn="just" eaLnBrk="1" fontAlgn="auto" hangingPunct="1">
              <a:spcAft>
                <a:spcPts val="0"/>
              </a:spcAft>
              <a:buClrTx/>
              <a:buSzTx/>
              <a:buFont typeface="+mj-lt"/>
              <a:buAutoNum type="alphaUcPeriod"/>
            </a:pPr>
            <a:r>
              <a:rPr lang="en-US" sz="2000" kern="1200" dirty="0">
                <a:solidFill>
                  <a:prstClr val="black"/>
                </a:solidFill>
                <a:latin typeface="Arial" pitchFamily="34" charset="0"/>
                <a:ea typeface="+mn-ea"/>
                <a:cs typeface="Arial" pitchFamily="34" charset="0"/>
              </a:rPr>
              <a:t>Premixed insulin</a:t>
            </a:r>
          </a:p>
          <a:p>
            <a:pPr marL="0" indent="0">
              <a:buNone/>
            </a:pPr>
            <a:endParaRPr lang="en-US" sz="2000"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50</a:t>
            </a:fld>
            <a:endParaRPr lang="en-US"/>
          </a:p>
        </p:txBody>
      </p:sp>
    </p:spTree>
    <p:extLst>
      <p:ext uri="{BB962C8B-B14F-4D97-AF65-F5344CB8AC3E}">
        <p14:creationId xmlns:p14="http://schemas.microsoft.com/office/powerpoint/2010/main" val="178769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709" y="188640"/>
            <a:ext cx="8229600" cy="1371600"/>
          </a:xfrm>
        </p:spPr>
        <p:txBody>
          <a:bodyPr/>
          <a:lstStyle/>
          <a:p>
            <a:pPr algn="ctr"/>
            <a:r>
              <a:rPr lang="en-US" sz="2800" b="1" dirty="0" smtClean="0"/>
              <a:t>Historical overview of basal </a:t>
            </a:r>
            <a:r>
              <a:rPr lang="en-US" sz="2800" b="1" dirty="0" err="1" smtClean="0"/>
              <a:t>insulins</a:t>
            </a:r>
            <a:r>
              <a:rPr lang="en-US" sz="2800" b="1" dirty="0" smtClean="0"/>
              <a:t/>
            </a:r>
            <a:br>
              <a:rPr lang="en-US" sz="2800" b="1" dirty="0" smtClean="0"/>
            </a:br>
            <a:r>
              <a:rPr lang="en-US" sz="2400" b="1" dirty="0" smtClean="0"/>
              <a:t>Initial FDA approval date</a:t>
            </a:r>
            <a:r>
              <a:rPr lang="en-US" sz="2800" b="1" dirty="0" smtClean="0"/>
              <a:t> </a:t>
            </a:r>
            <a:endParaRPr lang="en-US" sz="2800" b="1" dirty="0"/>
          </a:p>
        </p:txBody>
      </p:sp>
      <p:sp>
        <p:nvSpPr>
          <p:cNvPr id="2" name="Slide Number Placeholder 1"/>
          <p:cNvSpPr>
            <a:spLocks noGrp="1"/>
          </p:cNvSpPr>
          <p:nvPr>
            <p:ph type="sldNum" sz="quarter" idx="11"/>
          </p:nvPr>
        </p:nvSpPr>
        <p:spPr/>
        <p:txBody>
          <a:bodyPr/>
          <a:lstStyle/>
          <a:p>
            <a:pPr>
              <a:defRPr/>
            </a:pPr>
            <a:fld id="{3EB05CFC-81D0-4D48-AD92-10D12D885A6B}" type="slidenum">
              <a:rPr lang="en-US" smtClean="0"/>
              <a:pPr>
                <a:defRPr/>
              </a:pPr>
              <a:t>6</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09" y="1700808"/>
            <a:ext cx="82486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991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1"/>
            <a:ext cx="8229600" cy="1371600"/>
          </a:xfrm>
        </p:spPr>
        <p:txBody>
          <a:bodyPr/>
          <a:lstStyle/>
          <a:p>
            <a:pPr algn="ctr"/>
            <a:r>
              <a:rPr lang="en-US" sz="2800" b="1" dirty="0" smtClean="0"/>
              <a:t>Primary structures of  basal </a:t>
            </a:r>
            <a:r>
              <a:rPr lang="en-US" sz="2800" b="1" dirty="0" err="1"/>
              <a:t>i</a:t>
            </a:r>
            <a:r>
              <a:rPr lang="en-US" sz="2800" b="1" dirty="0" err="1" smtClean="0"/>
              <a:t>nsulins</a:t>
            </a:r>
            <a:endParaRPr lang="en-US" sz="28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980729"/>
            <a:ext cx="7305675"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469997"/>
            <a:ext cx="9144000" cy="307777"/>
          </a:xfrm>
          <a:prstGeom prst="rect">
            <a:avLst/>
          </a:prstGeom>
          <a:noFill/>
        </p:spPr>
        <p:txBody>
          <a:bodyPr wrap="square" rtlCol="0">
            <a:spAutoFit/>
          </a:bodyPr>
          <a:lstStyle/>
          <a:p>
            <a:pPr algn="ctr"/>
            <a:r>
              <a:rPr lang="fr-FR" sz="1400" i="1" dirty="0" smtClean="0">
                <a:latin typeface="Arial" pitchFamily="34" charset="0"/>
                <a:cs typeface="Arial" pitchFamily="34" charset="0"/>
              </a:rPr>
              <a:t>Owens DR, </a:t>
            </a:r>
            <a:r>
              <a:rPr lang="fr-FR" sz="1400" i="1" dirty="0">
                <a:latin typeface="Arial" pitchFamily="34" charset="0"/>
                <a:cs typeface="Arial" pitchFamily="34" charset="0"/>
              </a:rPr>
              <a:t>et al. </a:t>
            </a:r>
            <a:r>
              <a:rPr lang="fr-FR" sz="1400" i="1" dirty="0" err="1">
                <a:latin typeface="Arial" pitchFamily="34" charset="0"/>
                <a:cs typeface="Arial" pitchFamily="34" charset="0"/>
              </a:rPr>
              <a:t>Diabetes</a:t>
            </a:r>
            <a:r>
              <a:rPr lang="fr-FR" sz="1400" i="1" dirty="0">
                <a:latin typeface="Arial" pitchFamily="34" charset="0"/>
                <a:cs typeface="Arial" pitchFamily="34" charset="0"/>
              </a:rPr>
              <a:t> </a:t>
            </a:r>
            <a:r>
              <a:rPr lang="fr-FR" sz="1400" i="1" dirty="0" err="1">
                <a:latin typeface="Arial" pitchFamily="34" charset="0"/>
                <a:cs typeface="Arial" pitchFamily="34" charset="0"/>
              </a:rPr>
              <a:t>Technol</a:t>
            </a:r>
            <a:r>
              <a:rPr lang="fr-FR" sz="1400" i="1" dirty="0">
                <a:latin typeface="Arial" pitchFamily="34" charset="0"/>
                <a:cs typeface="Arial" pitchFamily="34" charset="0"/>
              </a:rPr>
              <a:t> </a:t>
            </a:r>
            <a:r>
              <a:rPr lang="fr-FR" sz="1400" i="1" dirty="0" err="1" smtClean="0">
                <a:latin typeface="Arial" pitchFamily="34" charset="0"/>
                <a:cs typeface="Arial" pitchFamily="34" charset="0"/>
              </a:rPr>
              <a:t>Ther</a:t>
            </a:r>
            <a:r>
              <a:rPr lang="fr-FR" sz="1400" i="1" dirty="0" smtClean="0">
                <a:latin typeface="Arial" pitchFamily="34" charset="0"/>
                <a:cs typeface="Arial" pitchFamily="34" charset="0"/>
              </a:rPr>
              <a:t> 2008; 10(5): 333-349.</a:t>
            </a:r>
            <a:endParaRPr lang="fr-FR" sz="1400" i="1" dirty="0">
              <a:latin typeface="Arial" pitchFamily="34" charset="0"/>
              <a:cs typeface="Arial" pitchFamily="34" charset="0"/>
            </a:endParaRPr>
          </a:p>
        </p:txBody>
      </p:sp>
    </p:spTree>
    <p:extLst>
      <p:ext uri="{BB962C8B-B14F-4D97-AF65-F5344CB8AC3E}">
        <p14:creationId xmlns:p14="http://schemas.microsoft.com/office/powerpoint/2010/main" val="161887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Ideal basal </a:t>
            </a:r>
            <a:r>
              <a:rPr lang="en-US" sz="2800" b="1" dirty="0"/>
              <a:t>i</a:t>
            </a:r>
            <a:r>
              <a:rPr lang="en-US" sz="2800" b="1" dirty="0" smtClean="0"/>
              <a:t>nsulin</a:t>
            </a:r>
            <a:endParaRPr lang="en-US" sz="2800" b="1" dirty="0"/>
          </a:p>
        </p:txBody>
      </p:sp>
      <p:sp>
        <p:nvSpPr>
          <p:cNvPr id="3" name="Content Placeholder 2"/>
          <p:cNvSpPr>
            <a:spLocks noGrp="1"/>
          </p:cNvSpPr>
          <p:nvPr>
            <p:ph idx="1"/>
          </p:nvPr>
        </p:nvSpPr>
        <p:spPr>
          <a:xfrm>
            <a:off x="457200" y="1981200"/>
            <a:ext cx="8229600" cy="4328120"/>
          </a:xfrm>
        </p:spPr>
        <p:txBody>
          <a:bodyPr/>
          <a:lstStyle/>
          <a:p>
            <a:r>
              <a:rPr lang="en-US" sz="2000" dirty="0" smtClean="0">
                <a:cs typeface="B Mitra" panose="00000400000000000000" pitchFamily="2" charset="-78"/>
              </a:rPr>
              <a:t>Mimic of normal pancreatic basal insulin secretion</a:t>
            </a:r>
          </a:p>
          <a:p>
            <a:r>
              <a:rPr lang="en-US" sz="2000" dirty="0" smtClean="0">
                <a:cs typeface="B Mitra" panose="00000400000000000000" pitchFamily="2" charset="-78"/>
              </a:rPr>
              <a:t>Continued 24-h effect</a:t>
            </a:r>
          </a:p>
          <a:p>
            <a:r>
              <a:rPr lang="en-US" sz="2000" dirty="0" err="1" smtClean="0">
                <a:cs typeface="B Mitra" panose="00000400000000000000" pitchFamily="2" charset="-78"/>
              </a:rPr>
              <a:t>Peakless</a:t>
            </a:r>
            <a:r>
              <a:rPr lang="en-US" sz="2000" dirty="0" smtClean="0">
                <a:cs typeface="B Mitra" panose="00000400000000000000" pitchFamily="2" charset="-78"/>
              </a:rPr>
              <a:t> (flatness) profile</a:t>
            </a:r>
          </a:p>
          <a:p>
            <a:r>
              <a:rPr lang="en-US" sz="2000" dirty="0" smtClean="0">
                <a:cs typeface="B Mitra" panose="00000400000000000000" pitchFamily="2" charset="-78"/>
              </a:rPr>
              <a:t>Once-daily administration</a:t>
            </a:r>
          </a:p>
          <a:p>
            <a:r>
              <a:rPr lang="en-US" sz="2000" dirty="0" smtClean="0">
                <a:cs typeface="B Mitra" panose="00000400000000000000" pitchFamily="2" charset="-78"/>
              </a:rPr>
              <a:t>Optimal glycemic control associated with:</a:t>
            </a:r>
          </a:p>
          <a:p>
            <a:pPr lvl="1"/>
            <a:r>
              <a:rPr lang="en-US" sz="1800" dirty="0" smtClean="0">
                <a:cs typeface="B Mitra" panose="00000400000000000000" pitchFamily="2" charset="-78"/>
              </a:rPr>
              <a:t>Less hypoglycemia</a:t>
            </a:r>
          </a:p>
          <a:p>
            <a:pPr lvl="1"/>
            <a:r>
              <a:rPr lang="en-US" sz="1800" dirty="0" smtClean="0">
                <a:cs typeface="B Mitra" panose="00000400000000000000" pitchFamily="2" charset="-78"/>
              </a:rPr>
              <a:t>Less weight gain</a:t>
            </a:r>
          </a:p>
          <a:p>
            <a:r>
              <a:rPr lang="en-US" sz="2000" dirty="0" smtClean="0">
                <a:cs typeface="B Mitra" panose="00000400000000000000" pitchFamily="2" charset="-78"/>
              </a:rPr>
              <a:t>Acceptable cardiovascular safety</a:t>
            </a:r>
          </a:p>
          <a:p>
            <a:endParaRPr lang="en-US" sz="2000" dirty="0" smtClean="0">
              <a:cs typeface="B Mitra" panose="00000400000000000000" pitchFamily="2" charset="-78"/>
            </a:endParaRPr>
          </a:p>
          <a:p>
            <a:endParaRPr lang="en-US" sz="2000" dirty="0" smtClean="0">
              <a:cs typeface="B Mitra" panose="00000400000000000000" pitchFamily="2" charset="-78"/>
            </a:endParaRPr>
          </a:p>
          <a:p>
            <a:endParaRPr lang="en-US" sz="2000" dirty="0" smtClean="0">
              <a:cs typeface="B Mitra" panose="00000400000000000000" pitchFamily="2" charset="-78"/>
            </a:endParaRPr>
          </a:p>
          <a:p>
            <a:endParaRPr lang="en-US" sz="2400" dirty="0" smtClean="0">
              <a:cs typeface="B Mitra" panose="00000400000000000000" pitchFamily="2" charset="-78"/>
            </a:endParaRPr>
          </a:p>
          <a:p>
            <a:endParaRPr lang="en-US" sz="2400" dirty="0" smtClean="0">
              <a:cs typeface="B Mitra" panose="00000400000000000000" pitchFamily="2" charset="-78"/>
            </a:endParaRPr>
          </a:p>
          <a:p>
            <a:endParaRPr lang="en-US" sz="2400" dirty="0" smtClean="0">
              <a:cs typeface="B Mitra" panose="00000400000000000000" pitchFamily="2" charset="-78"/>
            </a:endParaRPr>
          </a:p>
          <a:p>
            <a:endParaRPr lang="en-US" sz="24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8</a:t>
            </a:fld>
            <a:endParaRPr lang="en-US"/>
          </a:p>
        </p:txBody>
      </p:sp>
    </p:spTree>
    <p:extLst>
      <p:ext uri="{BB962C8B-B14F-4D97-AF65-F5344CB8AC3E}">
        <p14:creationId xmlns:p14="http://schemas.microsoft.com/office/powerpoint/2010/main" val="15141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91" y="116632"/>
            <a:ext cx="8640960" cy="1371600"/>
          </a:xfrm>
        </p:spPr>
        <p:txBody>
          <a:bodyPr/>
          <a:lstStyle/>
          <a:p>
            <a:pPr algn="ctr"/>
            <a:r>
              <a:rPr lang="en-US" sz="2400" b="1" dirty="0" smtClean="0"/>
              <a:t>Pharmacodynamics of currently </a:t>
            </a:r>
            <a:r>
              <a:rPr lang="en-US" sz="2400" b="1" dirty="0"/>
              <a:t>a</a:t>
            </a:r>
            <a:r>
              <a:rPr lang="en-US" sz="2400" b="1" dirty="0" smtClean="0"/>
              <a:t>vailable </a:t>
            </a:r>
            <a:r>
              <a:rPr lang="en-US" sz="2400" b="1" dirty="0"/>
              <a:t>b</a:t>
            </a:r>
            <a:r>
              <a:rPr lang="en-US" sz="2400" b="1" dirty="0" smtClean="0"/>
              <a:t>asal </a:t>
            </a:r>
            <a:r>
              <a:rPr lang="en-US" sz="2400" b="1" dirty="0" err="1"/>
              <a:t>i</a:t>
            </a:r>
            <a:r>
              <a:rPr lang="en-US" sz="2400" b="1" dirty="0" err="1" smtClean="0"/>
              <a:t>nsulins</a:t>
            </a:r>
            <a:endParaRPr lang="en-US" sz="24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9</a:t>
            </a:fld>
            <a:endParaRPr lang="en-US"/>
          </a:p>
        </p:txBody>
      </p:sp>
      <p:sp>
        <p:nvSpPr>
          <p:cNvPr id="3" name="Content Placeholder 2"/>
          <p:cNvSpPr>
            <a:spLocks noGrp="1"/>
          </p:cNvSpPr>
          <p:nvPr>
            <p:ph idx="4294967295"/>
          </p:nvPr>
        </p:nvSpPr>
        <p:spPr>
          <a:xfrm>
            <a:off x="0" y="1981200"/>
            <a:ext cx="8229600" cy="4327525"/>
          </a:xfrm>
        </p:spPr>
        <p:txBody>
          <a:bodyPr/>
          <a:lstStyle/>
          <a:p>
            <a:pPr marL="0" indent="0">
              <a:buNone/>
            </a:pPr>
            <a:endParaRPr lang="en-US" sz="2000" dirty="0" smtClean="0">
              <a:cs typeface="B Mitra" panose="00000400000000000000" pitchFamily="2" charset="-78"/>
            </a:endParaRPr>
          </a:p>
          <a:p>
            <a:endParaRPr lang="en-US" sz="2000" dirty="0" smtClean="0">
              <a:cs typeface="B Mitra" panose="00000400000000000000" pitchFamily="2" charset="-78"/>
            </a:endParaRPr>
          </a:p>
          <a:p>
            <a:endParaRPr lang="en-US" sz="2000" dirty="0" smtClean="0">
              <a:cs typeface="B Mitra" panose="00000400000000000000" pitchFamily="2" charset="-78"/>
            </a:endParaRPr>
          </a:p>
          <a:p>
            <a:endParaRPr lang="en-US" sz="2400" dirty="0" smtClean="0">
              <a:cs typeface="B Mitra" panose="00000400000000000000" pitchFamily="2" charset="-78"/>
            </a:endParaRPr>
          </a:p>
          <a:p>
            <a:endParaRPr lang="en-US" sz="2400" dirty="0" smtClean="0">
              <a:cs typeface="B Mitra" panose="00000400000000000000" pitchFamily="2" charset="-78"/>
            </a:endParaRPr>
          </a:p>
          <a:p>
            <a:endParaRPr lang="en-US" sz="2400" dirty="0" smtClean="0">
              <a:cs typeface="B Mitra" panose="00000400000000000000" pitchFamily="2" charset="-78"/>
            </a:endParaRPr>
          </a:p>
          <a:p>
            <a:endParaRPr lang="en-US" sz="2400" dirty="0">
              <a:cs typeface="B Mitra"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261414727"/>
              </p:ext>
            </p:extLst>
          </p:nvPr>
        </p:nvGraphicFramePr>
        <p:xfrm>
          <a:off x="777347" y="1268760"/>
          <a:ext cx="7632848" cy="1483360"/>
        </p:xfrm>
        <a:graphic>
          <a:graphicData uri="http://schemas.openxmlformats.org/drawingml/2006/table">
            <a:tbl>
              <a:tblPr firstRow="1" bandRow="1">
                <a:tableStyleId>{5C22544A-7EE6-4342-B048-85BDC9FD1C3A}</a:tableStyleId>
              </a:tblPr>
              <a:tblGrid>
                <a:gridCol w="2304256"/>
                <a:gridCol w="1872208"/>
                <a:gridCol w="1296144"/>
                <a:gridCol w="2160240"/>
              </a:tblGrid>
              <a:tr h="370840">
                <a:tc>
                  <a:txBody>
                    <a:bodyPr/>
                    <a:lstStyle/>
                    <a:p>
                      <a:pPr algn="l" rtl="0"/>
                      <a:r>
                        <a:rPr lang="en-US" sz="1800" dirty="0" smtClean="0">
                          <a:solidFill>
                            <a:schemeClr val="tx1"/>
                          </a:solidFill>
                        </a:rPr>
                        <a:t>Insulin formulation</a:t>
                      </a:r>
                      <a:endParaRPr lang="en-US" sz="1800" dirty="0">
                        <a:solidFill>
                          <a:schemeClr val="tx1"/>
                        </a:solidFill>
                      </a:endParaRPr>
                    </a:p>
                  </a:txBody>
                  <a:tcPr/>
                </a:tc>
                <a:tc>
                  <a:txBody>
                    <a:bodyPr/>
                    <a:lstStyle/>
                    <a:p>
                      <a:pPr algn="ctr" rtl="0"/>
                      <a:r>
                        <a:rPr lang="en-US" sz="1800" dirty="0" smtClean="0">
                          <a:solidFill>
                            <a:schemeClr val="tx1"/>
                          </a:solidFill>
                        </a:rPr>
                        <a:t>Onset of action</a:t>
                      </a:r>
                      <a:endParaRPr lang="en-US" sz="1800" dirty="0">
                        <a:solidFill>
                          <a:schemeClr val="tx1"/>
                        </a:solidFill>
                      </a:endParaRPr>
                    </a:p>
                  </a:txBody>
                  <a:tcPr/>
                </a:tc>
                <a:tc>
                  <a:txBody>
                    <a:bodyPr/>
                    <a:lstStyle/>
                    <a:p>
                      <a:pPr algn="ctr" rtl="0"/>
                      <a:r>
                        <a:rPr lang="en-US" sz="1800" dirty="0" smtClean="0">
                          <a:solidFill>
                            <a:schemeClr val="tx1"/>
                          </a:solidFill>
                        </a:rPr>
                        <a:t>Peak time</a:t>
                      </a:r>
                      <a:endParaRPr lang="en-US" sz="1800" dirty="0">
                        <a:solidFill>
                          <a:schemeClr val="tx1"/>
                        </a:solidFill>
                      </a:endParaRPr>
                    </a:p>
                  </a:txBody>
                  <a:tcPr/>
                </a:tc>
                <a:tc>
                  <a:txBody>
                    <a:bodyPr/>
                    <a:lstStyle/>
                    <a:p>
                      <a:pPr algn="ctr" rtl="0"/>
                      <a:r>
                        <a:rPr lang="en-US" sz="1800" dirty="0" smtClean="0">
                          <a:solidFill>
                            <a:schemeClr val="tx1"/>
                          </a:solidFill>
                        </a:rPr>
                        <a:t>Duration of action</a:t>
                      </a:r>
                      <a:endParaRPr lang="en-US" sz="1800" dirty="0">
                        <a:solidFill>
                          <a:schemeClr val="tx1"/>
                        </a:solidFill>
                      </a:endParaRPr>
                    </a:p>
                  </a:txBody>
                  <a:tcPr/>
                </a:tc>
              </a:tr>
              <a:tr h="370840">
                <a:tc>
                  <a:txBody>
                    <a:bodyPr/>
                    <a:lstStyle/>
                    <a:p>
                      <a:pPr algn="l" rtl="0"/>
                      <a:r>
                        <a:rPr lang="en-US" sz="1800" dirty="0" smtClean="0">
                          <a:solidFill>
                            <a:schemeClr val="tx1"/>
                          </a:solidFill>
                        </a:rPr>
                        <a:t>NPH</a:t>
                      </a:r>
                      <a:endParaRPr lang="en-US" sz="1800" dirty="0">
                        <a:solidFill>
                          <a:schemeClr val="tx1"/>
                        </a:solidFill>
                      </a:endParaRPr>
                    </a:p>
                  </a:txBody>
                  <a:tcPr/>
                </a:tc>
                <a:tc>
                  <a:txBody>
                    <a:bodyPr/>
                    <a:lstStyle/>
                    <a:p>
                      <a:pPr algn="ctr" rtl="0"/>
                      <a:r>
                        <a:rPr lang="en-US" sz="1800" dirty="0" smtClean="0">
                          <a:solidFill>
                            <a:schemeClr val="tx1"/>
                          </a:solidFill>
                        </a:rPr>
                        <a:t>1-2 (2-4) h</a:t>
                      </a:r>
                      <a:endParaRPr lang="en-US" sz="1800" dirty="0">
                        <a:solidFill>
                          <a:schemeClr val="tx1"/>
                        </a:solidFill>
                      </a:endParaRPr>
                    </a:p>
                  </a:txBody>
                  <a:tcPr/>
                </a:tc>
                <a:tc>
                  <a:txBody>
                    <a:bodyPr/>
                    <a:lstStyle/>
                    <a:p>
                      <a:pPr algn="ctr" rtl="0"/>
                      <a:r>
                        <a:rPr lang="en-US" sz="1800" dirty="0" smtClean="0">
                          <a:solidFill>
                            <a:schemeClr val="tx1"/>
                          </a:solidFill>
                        </a:rPr>
                        <a:t>4-10 h</a:t>
                      </a:r>
                      <a:endParaRPr lang="en-US" sz="1800" dirty="0">
                        <a:solidFill>
                          <a:schemeClr val="tx1"/>
                        </a:solidFill>
                      </a:endParaRPr>
                    </a:p>
                  </a:txBody>
                  <a:tcPr/>
                </a:tc>
                <a:tc>
                  <a:txBody>
                    <a:bodyPr/>
                    <a:lstStyle/>
                    <a:p>
                      <a:pPr algn="ctr" rtl="0"/>
                      <a:r>
                        <a:rPr lang="en-US" sz="1800" dirty="0" smtClean="0">
                          <a:solidFill>
                            <a:schemeClr val="tx1"/>
                          </a:solidFill>
                        </a:rPr>
                        <a:t>10-16</a:t>
                      </a:r>
                      <a:r>
                        <a:rPr lang="en-US" sz="1800" baseline="0" dirty="0" smtClean="0">
                          <a:solidFill>
                            <a:schemeClr val="tx1"/>
                          </a:solidFill>
                        </a:rPr>
                        <a:t> h</a:t>
                      </a:r>
                      <a:endParaRPr lang="en-US" sz="1800" dirty="0">
                        <a:solidFill>
                          <a:schemeClr val="tx1"/>
                        </a:solidFill>
                      </a:endParaRPr>
                    </a:p>
                  </a:txBody>
                  <a:tcPr/>
                </a:tc>
              </a:tr>
              <a:tr h="370840">
                <a:tc>
                  <a:txBody>
                    <a:bodyPr/>
                    <a:lstStyle/>
                    <a:p>
                      <a:pPr algn="l" rtl="0"/>
                      <a:r>
                        <a:rPr lang="en-US" sz="1800" dirty="0" err="1" smtClean="0">
                          <a:solidFill>
                            <a:schemeClr val="tx1"/>
                          </a:solidFill>
                        </a:rPr>
                        <a:t>Glargine</a:t>
                      </a:r>
                      <a:endParaRPr lang="en-US" sz="1800" dirty="0">
                        <a:solidFill>
                          <a:schemeClr val="tx1"/>
                        </a:solidFill>
                      </a:endParaRPr>
                    </a:p>
                  </a:txBody>
                  <a:tcPr/>
                </a:tc>
                <a:tc>
                  <a:txBody>
                    <a:bodyPr/>
                    <a:lstStyle/>
                    <a:p>
                      <a:pPr algn="ctr" rtl="0"/>
                      <a:r>
                        <a:rPr lang="en-US" sz="1800" dirty="0" smtClean="0">
                          <a:solidFill>
                            <a:schemeClr val="tx1"/>
                          </a:solidFill>
                        </a:rPr>
                        <a:t>1-2 (2-4) h</a:t>
                      </a:r>
                      <a:endParaRPr lang="en-US" sz="1800" dirty="0">
                        <a:solidFill>
                          <a:schemeClr val="tx1"/>
                        </a:solidFill>
                      </a:endParaRPr>
                    </a:p>
                  </a:txBody>
                  <a:tcPr/>
                </a:tc>
                <a:tc>
                  <a:txBody>
                    <a:bodyPr/>
                    <a:lstStyle/>
                    <a:p>
                      <a:pPr algn="ctr" rtl="0"/>
                      <a:r>
                        <a:rPr lang="en-US" sz="1800" dirty="0" smtClean="0">
                          <a:solidFill>
                            <a:schemeClr val="tx1"/>
                          </a:solidFill>
                        </a:rPr>
                        <a:t>-</a:t>
                      </a:r>
                      <a:endParaRPr lang="en-US" sz="1800" dirty="0">
                        <a:solidFill>
                          <a:schemeClr val="tx1"/>
                        </a:solidFill>
                      </a:endParaRPr>
                    </a:p>
                  </a:txBody>
                  <a:tcPr/>
                </a:tc>
                <a:tc>
                  <a:txBody>
                    <a:bodyPr/>
                    <a:lstStyle/>
                    <a:p>
                      <a:pPr algn="ctr" rtl="0"/>
                      <a:r>
                        <a:rPr lang="en-US" sz="1800" dirty="0" smtClean="0">
                          <a:solidFill>
                            <a:schemeClr val="tx1"/>
                          </a:solidFill>
                        </a:rPr>
                        <a:t>20-24 h</a:t>
                      </a:r>
                      <a:endParaRPr lang="en-US" sz="1800" dirty="0">
                        <a:solidFill>
                          <a:schemeClr val="tx1"/>
                        </a:solidFill>
                      </a:endParaRPr>
                    </a:p>
                  </a:txBody>
                  <a:tcPr/>
                </a:tc>
              </a:tr>
              <a:tr h="370840">
                <a:tc>
                  <a:txBody>
                    <a:bodyPr/>
                    <a:lstStyle/>
                    <a:p>
                      <a:pPr algn="l" rtl="0"/>
                      <a:r>
                        <a:rPr lang="en-US" sz="1800" dirty="0" err="1" smtClean="0">
                          <a:solidFill>
                            <a:schemeClr val="tx1"/>
                          </a:solidFill>
                        </a:rPr>
                        <a:t>Detemir</a:t>
                      </a:r>
                      <a:endParaRPr lang="en-US" sz="1800" dirty="0">
                        <a:solidFill>
                          <a:schemeClr val="tx1"/>
                        </a:solidFill>
                      </a:endParaRPr>
                    </a:p>
                  </a:txBody>
                  <a:tcPr/>
                </a:tc>
                <a:tc>
                  <a:txBody>
                    <a:bodyPr/>
                    <a:lstStyle/>
                    <a:p>
                      <a:pPr algn="ctr" rtl="0"/>
                      <a:r>
                        <a:rPr lang="en-US" sz="1800" dirty="0" smtClean="0">
                          <a:solidFill>
                            <a:schemeClr val="tx1"/>
                          </a:solidFill>
                        </a:rPr>
                        <a:t>1-2 (2-4) h</a:t>
                      </a:r>
                      <a:endParaRPr lang="en-US" sz="1800" dirty="0">
                        <a:solidFill>
                          <a:schemeClr val="tx1"/>
                        </a:solidFill>
                      </a:endParaRPr>
                    </a:p>
                  </a:txBody>
                  <a:tcPr/>
                </a:tc>
                <a:tc>
                  <a:txBody>
                    <a:bodyPr/>
                    <a:lstStyle/>
                    <a:p>
                      <a:pPr algn="ctr" rtl="0"/>
                      <a:r>
                        <a:rPr lang="en-US" sz="1800" dirty="0" smtClean="0">
                          <a:solidFill>
                            <a:schemeClr val="tx1"/>
                          </a:solidFill>
                        </a:rPr>
                        <a:t>-</a:t>
                      </a:r>
                      <a:endParaRPr lang="en-US" sz="1800" dirty="0">
                        <a:solidFill>
                          <a:schemeClr val="tx1"/>
                        </a:solidFill>
                      </a:endParaRPr>
                    </a:p>
                  </a:txBody>
                  <a:tcPr/>
                </a:tc>
                <a:tc>
                  <a:txBody>
                    <a:bodyPr/>
                    <a:lstStyle/>
                    <a:p>
                      <a:pPr algn="ctr" rtl="0"/>
                      <a:r>
                        <a:rPr lang="en-US" sz="1800" dirty="0" smtClean="0">
                          <a:solidFill>
                            <a:schemeClr val="tx1"/>
                          </a:solidFill>
                        </a:rPr>
                        <a:t>16-23 h</a:t>
                      </a:r>
                      <a:endParaRPr lang="en-US" sz="1800" dirty="0">
                        <a:solidFill>
                          <a:schemeClr val="tx1"/>
                        </a:solidFill>
                      </a:endParaRPr>
                    </a:p>
                  </a:txBody>
                  <a:tcPr/>
                </a:tc>
              </a:tr>
            </a:tbl>
          </a:graphicData>
        </a:graphic>
      </p:graphicFrame>
      <p:sp>
        <p:nvSpPr>
          <p:cNvPr id="6" name="TextBox 5"/>
          <p:cNvSpPr txBox="1"/>
          <p:nvPr/>
        </p:nvSpPr>
        <p:spPr>
          <a:xfrm>
            <a:off x="7505" y="6211669"/>
            <a:ext cx="9144000" cy="646331"/>
          </a:xfrm>
          <a:prstGeom prst="rect">
            <a:avLst/>
          </a:prstGeom>
          <a:noFill/>
        </p:spPr>
        <p:txBody>
          <a:bodyPr wrap="square" rtlCol="0">
            <a:spAutoFit/>
          </a:bodyPr>
          <a:lstStyle/>
          <a:p>
            <a:pPr algn="ctr"/>
            <a:r>
              <a:rPr lang="fr-FR" sz="1200" i="1" dirty="0" err="1" smtClean="0">
                <a:latin typeface="Arial" pitchFamily="34" charset="0"/>
                <a:cs typeface="Arial" pitchFamily="34" charset="0"/>
              </a:rPr>
              <a:t>Hirsch</a:t>
            </a:r>
            <a:r>
              <a:rPr lang="fr-FR" sz="1200" i="1" dirty="0" smtClean="0">
                <a:latin typeface="Arial" pitchFamily="34" charset="0"/>
                <a:cs typeface="Arial" pitchFamily="34" charset="0"/>
              </a:rPr>
              <a:t> I, </a:t>
            </a:r>
            <a:r>
              <a:rPr lang="fr-FR" sz="1200" i="1" dirty="0">
                <a:latin typeface="Arial" pitchFamily="34" charset="0"/>
                <a:cs typeface="Arial" pitchFamily="34" charset="0"/>
              </a:rPr>
              <a:t>et al. </a:t>
            </a:r>
            <a:r>
              <a:rPr lang="fr-FR" sz="1200" i="1" dirty="0" smtClean="0">
                <a:latin typeface="Arial" pitchFamily="34" charset="0"/>
                <a:cs typeface="Arial" pitchFamily="34" charset="0"/>
              </a:rPr>
              <a:t>Clin </a:t>
            </a:r>
            <a:r>
              <a:rPr lang="fr-FR" sz="1200" i="1" dirty="0" err="1" smtClean="0">
                <a:latin typeface="Arial" pitchFamily="34" charset="0"/>
                <a:cs typeface="Arial" pitchFamily="34" charset="0"/>
              </a:rPr>
              <a:t>Diabetes</a:t>
            </a:r>
            <a:r>
              <a:rPr lang="fr-FR" sz="1200" i="1" dirty="0" smtClean="0">
                <a:latin typeface="Arial" pitchFamily="34" charset="0"/>
                <a:cs typeface="Arial" pitchFamily="34" charset="0"/>
              </a:rPr>
              <a:t> 2005; 23(2): 78-86.</a:t>
            </a:r>
          </a:p>
          <a:p>
            <a:pPr algn="ctr"/>
            <a:r>
              <a:rPr lang="fr-FR" sz="1200" i="1" dirty="0">
                <a:latin typeface="Arial" pitchFamily="34" charset="0"/>
                <a:cs typeface="Arial" pitchFamily="34" charset="0"/>
              </a:rPr>
              <a:t>Heise </a:t>
            </a:r>
            <a:r>
              <a:rPr lang="fr-FR" sz="1200" i="1" dirty="0" smtClean="0">
                <a:latin typeface="Arial" pitchFamily="34" charset="0"/>
                <a:cs typeface="Arial" pitchFamily="34" charset="0"/>
              </a:rPr>
              <a:t>T. </a:t>
            </a:r>
            <a:r>
              <a:rPr lang="fr-FR" sz="1200" i="1" dirty="0" err="1" smtClean="0">
                <a:latin typeface="Arial" pitchFamily="34" charset="0"/>
                <a:cs typeface="Arial" pitchFamily="34" charset="0"/>
              </a:rPr>
              <a:t>Diabetes</a:t>
            </a:r>
            <a:r>
              <a:rPr lang="fr-FR" sz="1200" i="1" dirty="0">
                <a:latin typeface="Arial" pitchFamily="34" charset="0"/>
                <a:cs typeface="Arial" pitchFamily="34" charset="0"/>
              </a:rPr>
              <a:t>, </a:t>
            </a:r>
            <a:r>
              <a:rPr lang="fr-FR" sz="1200" i="1" dirty="0" err="1">
                <a:latin typeface="Arial" pitchFamily="34" charset="0"/>
                <a:cs typeface="Arial" pitchFamily="34" charset="0"/>
              </a:rPr>
              <a:t>Obes</a:t>
            </a:r>
            <a:r>
              <a:rPr lang="fr-FR" sz="1200" i="1" dirty="0">
                <a:latin typeface="Arial" pitchFamily="34" charset="0"/>
                <a:cs typeface="Arial" pitchFamily="34" charset="0"/>
              </a:rPr>
              <a:t> </a:t>
            </a:r>
            <a:r>
              <a:rPr lang="fr-FR" sz="1200" i="1" dirty="0" err="1">
                <a:latin typeface="Arial" pitchFamily="34" charset="0"/>
                <a:cs typeface="Arial" pitchFamily="34" charset="0"/>
              </a:rPr>
              <a:t>Metab</a:t>
            </a:r>
            <a:r>
              <a:rPr lang="fr-FR" sz="1200" i="1" dirty="0">
                <a:latin typeface="Arial" pitchFamily="34" charset="0"/>
                <a:cs typeface="Arial" pitchFamily="34" charset="0"/>
              </a:rPr>
              <a:t> </a:t>
            </a:r>
            <a:r>
              <a:rPr lang="fr-FR" sz="1200" i="1" dirty="0" smtClean="0">
                <a:latin typeface="Arial" pitchFamily="34" charset="0"/>
                <a:cs typeface="Arial" pitchFamily="34" charset="0"/>
              </a:rPr>
              <a:t>2007; 9: 648-659</a:t>
            </a:r>
          </a:p>
          <a:p>
            <a:pPr algn="ctr"/>
            <a:r>
              <a:rPr lang="fr-FR" sz="1200" i="1" dirty="0" smtClean="0">
                <a:latin typeface="Arial" pitchFamily="34" charset="0"/>
                <a:cs typeface="Arial" pitchFamily="34" charset="0"/>
              </a:rPr>
              <a:t>Rossetti P, et al. </a:t>
            </a:r>
            <a:r>
              <a:rPr lang="fr-FR" sz="1200" i="1" dirty="0" err="1" smtClean="0">
                <a:latin typeface="Arial" pitchFamily="34" charset="0"/>
                <a:cs typeface="Arial" pitchFamily="34" charset="0"/>
              </a:rPr>
              <a:t>Diabetes</a:t>
            </a:r>
            <a:r>
              <a:rPr lang="fr-FR" sz="1200" i="1" dirty="0" smtClean="0">
                <a:latin typeface="Arial" pitchFamily="34" charset="0"/>
                <a:cs typeface="Arial" pitchFamily="34" charset="0"/>
              </a:rPr>
              <a:t>, </a:t>
            </a:r>
            <a:r>
              <a:rPr lang="fr-FR" sz="1200" i="1" dirty="0" err="1" smtClean="0">
                <a:latin typeface="Arial" pitchFamily="34" charset="0"/>
                <a:cs typeface="Arial" pitchFamily="34" charset="0"/>
              </a:rPr>
              <a:t>Obes</a:t>
            </a:r>
            <a:r>
              <a:rPr lang="fr-FR" sz="1200" i="1" dirty="0" smtClean="0">
                <a:latin typeface="Arial" pitchFamily="34" charset="0"/>
                <a:cs typeface="Arial" pitchFamily="34" charset="0"/>
              </a:rPr>
              <a:t> </a:t>
            </a:r>
            <a:r>
              <a:rPr lang="fr-FR" sz="1200" i="1" dirty="0" err="1" smtClean="0">
                <a:latin typeface="Arial" pitchFamily="34" charset="0"/>
                <a:cs typeface="Arial" pitchFamily="34" charset="0"/>
              </a:rPr>
              <a:t>Metab</a:t>
            </a:r>
            <a:r>
              <a:rPr lang="fr-FR" sz="1200" i="1" dirty="0">
                <a:latin typeface="Arial" pitchFamily="34" charset="0"/>
                <a:cs typeface="Arial" pitchFamily="34" charset="0"/>
              </a:rPr>
              <a:t> 2014; 16: </a:t>
            </a:r>
            <a:r>
              <a:rPr lang="fr-FR" sz="1200" i="1" dirty="0" smtClean="0">
                <a:latin typeface="Arial" pitchFamily="34" charset="0"/>
                <a:cs typeface="Arial" pitchFamily="34" charset="0"/>
              </a:rPr>
              <a:t>695–706.</a:t>
            </a:r>
            <a:endParaRPr lang="fr-FR" sz="1200" i="1"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21564"/>
            <a:ext cx="4680520" cy="324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921563"/>
            <a:ext cx="4248472" cy="324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83872" y="3573016"/>
            <a:ext cx="1007808" cy="307777"/>
          </a:xfrm>
          <a:prstGeom prst="rect">
            <a:avLst/>
          </a:prstGeom>
          <a:noFill/>
        </p:spPr>
        <p:txBody>
          <a:bodyPr wrap="square" rtlCol="0">
            <a:spAutoFit/>
          </a:bodyPr>
          <a:lstStyle/>
          <a:p>
            <a:r>
              <a:rPr lang="en-US" sz="1400" b="1" dirty="0" err="1" smtClean="0">
                <a:solidFill>
                  <a:srgbClr val="C00000"/>
                </a:solidFill>
                <a:latin typeface="Arial" pitchFamily="34" charset="0"/>
                <a:cs typeface="Arial" pitchFamily="34" charset="0"/>
              </a:rPr>
              <a:t>Glargine</a:t>
            </a:r>
            <a:endParaRPr lang="en-US" sz="1400" b="1" dirty="0">
              <a:solidFill>
                <a:srgbClr val="C00000"/>
              </a:solidFill>
              <a:latin typeface="Arial" pitchFamily="34" charset="0"/>
              <a:cs typeface="Arial" pitchFamily="34" charset="0"/>
            </a:endParaRPr>
          </a:p>
        </p:txBody>
      </p:sp>
      <p:sp>
        <p:nvSpPr>
          <p:cNvPr id="10" name="TextBox 9"/>
          <p:cNvSpPr txBox="1"/>
          <p:nvPr/>
        </p:nvSpPr>
        <p:spPr>
          <a:xfrm>
            <a:off x="5245968" y="3573015"/>
            <a:ext cx="1007808" cy="307777"/>
          </a:xfrm>
          <a:prstGeom prst="rect">
            <a:avLst/>
          </a:prstGeom>
          <a:noFill/>
        </p:spPr>
        <p:txBody>
          <a:bodyPr wrap="square" rtlCol="0">
            <a:spAutoFit/>
          </a:bodyPr>
          <a:lstStyle/>
          <a:p>
            <a:r>
              <a:rPr lang="en-US" sz="1400" b="1" dirty="0" err="1" smtClean="0">
                <a:solidFill>
                  <a:srgbClr val="C00000"/>
                </a:solidFill>
                <a:latin typeface="Arial" pitchFamily="34" charset="0"/>
                <a:cs typeface="Arial" pitchFamily="34" charset="0"/>
              </a:rPr>
              <a:t>Detemir</a:t>
            </a:r>
            <a:endParaRPr lang="en-US" sz="1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57035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5134</TotalTime>
  <Words>2914</Words>
  <Application>Microsoft Office PowerPoint</Application>
  <PresentationFormat>On-screen Show (4:3)</PresentationFormat>
  <Paragraphs>459</Paragraphs>
  <Slides>50</Slides>
  <Notes>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Pixel</vt:lpstr>
      <vt:lpstr>Basal Insulins</vt:lpstr>
      <vt:lpstr>Outlines</vt:lpstr>
      <vt:lpstr>PowerPoint Presentation</vt:lpstr>
      <vt:lpstr>Addressing fasting glucose can initially lower fasting levels and even improve postprandial excursions by reducing glucotoxicity and improving ß-cell function.</vt:lpstr>
      <vt:lpstr>PowerPoint Presentation</vt:lpstr>
      <vt:lpstr>Historical overview of basal insulins Initial FDA approval date </vt:lpstr>
      <vt:lpstr>Primary structures of  basal insulins</vt:lpstr>
      <vt:lpstr>Ideal basal insulin</vt:lpstr>
      <vt:lpstr>Pharmacodynamics of currently available basal insulins</vt:lpstr>
      <vt:lpstr>Lower within-subject variability of insulin detemir compared to insulin glargine and NPH in patients with T1DM </vt:lpstr>
      <vt:lpstr>PowerPoint Presentation</vt:lpstr>
      <vt:lpstr>PowerPoint Presentation</vt:lpstr>
      <vt:lpstr>Long-acting insulin analogues versus NPH insulin for type 2 diabetes mellitus</vt:lpstr>
      <vt:lpstr>Change in HbA1c: Insulin glargine vs NPH No difference </vt:lpstr>
      <vt:lpstr>Change in HbA1c: Insulin detemir vs NPH  No difference</vt:lpstr>
      <vt:lpstr>Fewer people experienced symptomatic, overall or nocturnal hypoglycemic episodes with treatment with either insulin glargine or detemir.</vt:lpstr>
      <vt:lpstr>Conclusions</vt:lpstr>
      <vt:lpstr>PowerPoint Presentation</vt:lpstr>
      <vt:lpstr>PowerPoint Presentation</vt:lpstr>
      <vt:lpstr>Insulin detemir versus insulin glargine for type 2 diabetes</vt:lpstr>
      <vt:lpstr>Change in HbA1c No difference</vt:lpstr>
      <vt:lpstr>Percentage of participants achieving HbA1c ≤ 7% without hypoglycemia</vt:lpstr>
      <vt:lpstr>Event rate for overall hypoglycemia per patient-year No difference</vt:lpstr>
      <vt:lpstr>Weight gain Insulin detemir was associated with statistically significant relatively small reduction of weight gain (0.9 kg).</vt:lpstr>
      <vt:lpstr>Percentage of participants having at least one injection site reaction Treatment with insulin glargine resulted in a lower number of injection site reactions.</vt:lpstr>
      <vt:lpstr>Daily basal insulin dose in units per kg Treatment with insulin glargine resulted in a lower daily dose.</vt:lpstr>
      <vt:lpstr>Conclusions</vt:lpstr>
      <vt:lpstr>PowerPoint Presentation</vt:lpstr>
      <vt:lpstr>Insulin glargine versus NPH insulin, premixed insulin preparations or insulin detemir in type 2 diabetes</vt:lpstr>
      <vt:lpstr>Glargine vs NPH</vt:lpstr>
      <vt:lpstr>Glargine vs Detemir</vt:lpstr>
      <vt:lpstr>Conclusions</vt:lpstr>
      <vt:lpstr>PowerPoint Presentation</vt:lpstr>
      <vt:lpstr>PowerPoint Presentation</vt:lpstr>
      <vt:lpstr>Similar rates of incident cardiovascular outcomes in the insulin-glargine and standard-care groups</vt:lpstr>
      <vt:lpstr>PowerPoint Presentation</vt:lpstr>
      <vt:lpstr>Conclusions</vt:lpstr>
      <vt:lpstr>PowerPoint Presentation</vt:lpstr>
      <vt:lpstr>Adjusted hazard ratio for all-cause mortality:  Glargine vs NPH: 0.55 (95% CI, 0.44 to 0.69) Detemir vs NPH: 0.39 (95% CI, 0.30 to 0.50) Detemir vs glargine: 0.71 (95% CI, 0.54 to 0.93)</vt:lpstr>
      <vt:lpstr>Compared to NPH, the mortality risk for both cardiovascular causes as well as cancer were significantly lower for glargine, and especially for detemir.</vt:lpstr>
      <vt:lpstr>Conclusions</vt:lpstr>
      <vt:lpstr>Specific populations: Pregnancy</vt:lpstr>
      <vt:lpstr>Specific populations: Pediatric</vt:lpstr>
      <vt:lpstr>Currently available basal insulin formulations in Iran</vt:lpstr>
      <vt:lpstr>Sanofi And Novo Nordisk‘s basal-insulin battle continues. </vt:lpstr>
      <vt:lpstr>Concluding remarks</vt:lpstr>
      <vt:lpstr>Concluding remarks</vt:lpstr>
      <vt:lpstr>با توجه به بهبود هوشياري بيمار توصيه شما براي ادامه درمان وي چيست؟</vt:lpstr>
      <vt:lpstr>Case study (1)</vt:lpstr>
      <vt:lpstr>Case study (2)</vt:lpstr>
    </vt:vector>
  </TitlesOfParts>
  <Company>hoiufm9fy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ha</dc:creator>
  <cp:lastModifiedBy>dr.Abdi</cp:lastModifiedBy>
  <cp:revision>599</cp:revision>
  <dcterms:created xsi:type="dcterms:W3CDTF">2006-04-22T19:18:51Z</dcterms:created>
  <dcterms:modified xsi:type="dcterms:W3CDTF">2017-02-16T04:41:11Z</dcterms:modified>
</cp:coreProperties>
</file>