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0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329528-16E2-4C49-A195-8AD067FC7D80}"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49DD9-A4F0-46BD-824C-5E5954F72CA3}" type="slidenum">
              <a:rPr lang="en-US" smtClean="0"/>
              <a:pPr/>
              <a:t>‹#›</a:t>
            </a:fld>
            <a:endParaRPr lang="en-US"/>
          </a:p>
        </p:txBody>
      </p:sp>
    </p:spTree>
    <p:extLst>
      <p:ext uri="{BB962C8B-B14F-4D97-AF65-F5344CB8AC3E}">
        <p14:creationId xmlns:p14="http://schemas.microsoft.com/office/powerpoint/2010/main" xmlns="" val="1902524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329528-16E2-4C49-A195-8AD067FC7D80}"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49DD9-A4F0-46BD-824C-5E5954F72CA3}" type="slidenum">
              <a:rPr lang="en-US" smtClean="0"/>
              <a:pPr/>
              <a:t>‹#›</a:t>
            </a:fld>
            <a:endParaRPr lang="en-US"/>
          </a:p>
        </p:txBody>
      </p:sp>
    </p:spTree>
    <p:extLst>
      <p:ext uri="{BB962C8B-B14F-4D97-AF65-F5344CB8AC3E}">
        <p14:creationId xmlns:p14="http://schemas.microsoft.com/office/powerpoint/2010/main" xmlns="" val="358379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329528-16E2-4C49-A195-8AD067FC7D80}"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49DD9-A4F0-46BD-824C-5E5954F72CA3}"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093287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329528-16E2-4C49-A195-8AD067FC7D80}"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49DD9-A4F0-46BD-824C-5E5954F72CA3}" type="slidenum">
              <a:rPr lang="en-US" smtClean="0"/>
              <a:pPr/>
              <a:t>‹#›</a:t>
            </a:fld>
            <a:endParaRPr lang="en-US"/>
          </a:p>
        </p:txBody>
      </p:sp>
    </p:spTree>
    <p:extLst>
      <p:ext uri="{BB962C8B-B14F-4D97-AF65-F5344CB8AC3E}">
        <p14:creationId xmlns:p14="http://schemas.microsoft.com/office/powerpoint/2010/main" xmlns="" val="3538080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329528-16E2-4C49-A195-8AD067FC7D80}"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49DD9-A4F0-46BD-824C-5E5954F72CA3}"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40029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329528-16E2-4C49-A195-8AD067FC7D80}"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49DD9-A4F0-46BD-824C-5E5954F72CA3}" type="slidenum">
              <a:rPr lang="en-US" smtClean="0"/>
              <a:pPr/>
              <a:t>‹#›</a:t>
            </a:fld>
            <a:endParaRPr lang="en-US"/>
          </a:p>
        </p:txBody>
      </p:sp>
    </p:spTree>
    <p:extLst>
      <p:ext uri="{BB962C8B-B14F-4D97-AF65-F5344CB8AC3E}">
        <p14:creationId xmlns:p14="http://schemas.microsoft.com/office/powerpoint/2010/main" xmlns="" val="3650473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329528-16E2-4C49-A195-8AD067FC7D80}"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49DD9-A4F0-46BD-824C-5E5954F72CA3}" type="slidenum">
              <a:rPr lang="en-US" smtClean="0"/>
              <a:pPr/>
              <a:t>‹#›</a:t>
            </a:fld>
            <a:endParaRPr lang="en-US"/>
          </a:p>
        </p:txBody>
      </p:sp>
    </p:spTree>
    <p:extLst>
      <p:ext uri="{BB962C8B-B14F-4D97-AF65-F5344CB8AC3E}">
        <p14:creationId xmlns:p14="http://schemas.microsoft.com/office/powerpoint/2010/main" xmlns="" val="3504154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329528-16E2-4C49-A195-8AD067FC7D80}"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49DD9-A4F0-46BD-824C-5E5954F72CA3}" type="slidenum">
              <a:rPr lang="en-US" smtClean="0"/>
              <a:pPr/>
              <a:t>‹#›</a:t>
            </a:fld>
            <a:endParaRPr lang="en-US"/>
          </a:p>
        </p:txBody>
      </p:sp>
    </p:spTree>
    <p:extLst>
      <p:ext uri="{BB962C8B-B14F-4D97-AF65-F5344CB8AC3E}">
        <p14:creationId xmlns:p14="http://schemas.microsoft.com/office/powerpoint/2010/main" xmlns="" val="95635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329528-16E2-4C49-A195-8AD067FC7D80}"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49DD9-A4F0-46BD-824C-5E5954F72CA3}" type="slidenum">
              <a:rPr lang="en-US" smtClean="0"/>
              <a:pPr/>
              <a:t>‹#›</a:t>
            </a:fld>
            <a:endParaRPr lang="en-US"/>
          </a:p>
        </p:txBody>
      </p:sp>
    </p:spTree>
    <p:extLst>
      <p:ext uri="{BB962C8B-B14F-4D97-AF65-F5344CB8AC3E}">
        <p14:creationId xmlns:p14="http://schemas.microsoft.com/office/powerpoint/2010/main" xmlns="" val="113985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329528-16E2-4C49-A195-8AD067FC7D80}"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49DD9-A4F0-46BD-824C-5E5954F72CA3}" type="slidenum">
              <a:rPr lang="en-US" smtClean="0"/>
              <a:pPr/>
              <a:t>‹#›</a:t>
            </a:fld>
            <a:endParaRPr lang="en-US"/>
          </a:p>
        </p:txBody>
      </p:sp>
    </p:spTree>
    <p:extLst>
      <p:ext uri="{BB962C8B-B14F-4D97-AF65-F5344CB8AC3E}">
        <p14:creationId xmlns:p14="http://schemas.microsoft.com/office/powerpoint/2010/main" xmlns="" val="267851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29528-16E2-4C49-A195-8AD067FC7D80}" type="datetimeFigureOut">
              <a:rPr lang="en-US" smtClean="0"/>
              <a:pPr/>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49DD9-A4F0-46BD-824C-5E5954F72CA3}" type="slidenum">
              <a:rPr lang="en-US" smtClean="0"/>
              <a:pPr/>
              <a:t>‹#›</a:t>
            </a:fld>
            <a:endParaRPr lang="en-US"/>
          </a:p>
        </p:txBody>
      </p:sp>
    </p:spTree>
    <p:extLst>
      <p:ext uri="{BB962C8B-B14F-4D97-AF65-F5344CB8AC3E}">
        <p14:creationId xmlns:p14="http://schemas.microsoft.com/office/powerpoint/2010/main" xmlns="" val="25185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329528-16E2-4C49-A195-8AD067FC7D80}" type="datetimeFigureOut">
              <a:rPr lang="en-US" smtClean="0"/>
              <a:pPr/>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49DD9-A4F0-46BD-824C-5E5954F72CA3}" type="slidenum">
              <a:rPr lang="en-US" smtClean="0"/>
              <a:pPr/>
              <a:t>‹#›</a:t>
            </a:fld>
            <a:endParaRPr lang="en-US"/>
          </a:p>
        </p:txBody>
      </p:sp>
    </p:spTree>
    <p:extLst>
      <p:ext uri="{BB962C8B-B14F-4D97-AF65-F5344CB8AC3E}">
        <p14:creationId xmlns:p14="http://schemas.microsoft.com/office/powerpoint/2010/main" xmlns="" val="162964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329528-16E2-4C49-A195-8AD067FC7D80}" type="datetimeFigureOut">
              <a:rPr lang="en-US" smtClean="0"/>
              <a:pPr/>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49DD9-A4F0-46BD-824C-5E5954F72CA3}" type="slidenum">
              <a:rPr lang="en-US" smtClean="0"/>
              <a:pPr/>
              <a:t>‹#›</a:t>
            </a:fld>
            <a:endParaRPr lang="en-US"/>
          </a:p>
        </p:txBody>
      </p:sp>
    </p:spTree>
    <p:extLst>
      <p:ext uri="{BB962C8B-B14F-4D97-AF65-F5344CB8AC3E}">
        <p14:creationId xmlns:p14="http://schemas.microsoft.com/office/powerpoint/2010/main" xmlns="" val="245773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29528-16E2-4C49-A195-8AD067FC7D80}" type="datetimeFigureOut">
              <a:rPr lang="en-US" smtClean="0"/>
              <a:pPr/>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49DD9-A4F0-46BD-824C-5E5954F72CA3}" type="slidenum">
              <a:rPr lang="en-US" smtClean="0"/>
              <a:pPr/>
              <a:t>‹#›</a:t>
            </a:fld>
            <a:endParaRPr lang="en-US"/>
          </a:p>
        </p:txBody>
      </p:sp>
    </p:spTree>
    <p:extLst>
      <p:ext uri="{BB962C8B-B14F-4D97-AF65-F5344CB8AC3E}">
        <p14:creationId xmlns:p14="http://schemas.microsoft.com/office/powerpoint/2010/main" xmlns="" val="1068954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29528-16E2-4C49-A195-8AD067FC7D80}" type="datetimeFigureOut">
              <a:rPr lang="en-US" smtClean="0"/>
              <a:pPr/>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49DD9-A4F0-46BD-824C-5E5954F72CA3}" type="slidenum">
              <a:rPr lang="en-US" smtClean="0"/>
              <a:pPr/>
              <a:t>‹#›</a:t>
            </a:fld>
            <a:endParaRPr lang="en-US"/>
          </a:p>
        </p:txBody>
      </p:sp>
    </p:spTree>
    <p:extLst>
      <p:ext uri="{BB962C8B-B14F-4D97-AF65-F5344CB8AC3E}">
        <p14:creationId xmlns:p14="http://schemas.microsoft.com/office/powerpoint/2010/main" xmlns="" val="426374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49DD9-A4F0-46BD-824C-5E5954F72CA3}" type="slidenum">
              <a:rPr lang="en-US" smtClean="0"/>
              <a:pPr/>
              <a:t>‹#›</a:t>
            </a:fld>
            <a:endParaRPr lang="en-US"/>
          </a:p>
        </p:txBody>
      </p:sp>
      <p:sp>
        <p:nvSpPr>
          <p:cNvPr id="5" name="Date Placeholder 4"/>
          <p:cNvSpPr>
            <a:spLocks noGrp="1"/>
          </p:cNvSpPr>
          <p:nvPr>
            <p:ph type="dt" sz="half" idx="10"/>
          </p:nvPr>
        </p:nvSpPr>
        <p:spPr/>
        <p:txBody>
          <a:bodyPr/>
          <a:lstStyle/>
          <a:p>
            <a:fld id="{69329528-16E2-4C49-A195-8AD067FC7D80}" type="datetimeFigureOut">
              <a:rPr lang="en-US" smtClean="0"/>
              <a:pPr/>
              <a:t>6/1/2016</a:t>
            </a:fld>
            <a:endParaRPr lang="en-US"/>
          </a:p>
        </p:txBody>
      </p:sp>
    </p:spTree>
    <p:extLst>
      <p:ext uri="{BB962C8B-B14F-4D97-AF65-F5344CB8AC3E}">
        <p14:creationId xmlns:p14="http://schemas.microsoft.com/office/powerpoint/2010/main" xmlns="" val="277105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329528-16E2-4C49-A195-8AD067FC7D80}" type="datetimeFigureOut">
              <a:rPr lang="en-US" smtClean="0"/>
              <a:pPr/>
              <a:t>6/1/2016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4949DD9-A4F0-46BD-824C-5E5954F72CA3}" type="slidenum">
              <a:rPr lang="en-US" smtClean="0"/>
              <a:pPr/>
              <a:t>‹#›</a:t>
            </a:fld>
            <a:endParaRPr lang="en-US"/>
          </a:p>
        </p:txBody>
      </p:sp>
    </p:spTree>
    <p:extLst>
      <p:ext uri="{BB962C8B-B14F-4D97-AF65-F5344CB8AC3E}">
        <p14:creationId xmlns:p14="http://schemas.microsoft.com/office/powerpoint/2010/main" xmlns="" val="10381034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b="1" dirty="0"/>
              <a:t>Sella Turcica and Parasellar Region</a:t>
            </a:r>
            <a:br>
              <a:rPr lang="it-IT" b="1" dirty="0"/>
            </a:br>
            <a:endParaRPr lang="en-US" dirty="0"/>
          </a:p>
        </p:txBody>
      </p:sp>
      <p:sp>
        <p:nvSpPr>
          <p:cNvPr id="3" name="Subtitle 2"/>
          <p:cNvSpPr>
            <a:spLocks noGrp="1"/>
          </p:cNvSpPr>
          <p:nvPr>
            <p:ph type="subTitle" idx="1"/>
          </p:nvPr>
        </p:nvSpPr>
        <p:spPr/>
        <p:txBody>
          <a:bodyPr/>
          <a:lstStyle/>
          <a:p>
            <a:r>
              <a:rPr lang="en-US" dirty="0" err="1" smtClean="0"/>
              <a:t>F.Niaghi</a:t>
            </a:r>
            <a:r>
              <a:rPr lang="en-US" dirty="0" smtClean="0"/>
              <a:t>, MD Radiologist</a:t>
            </a:r>
            <a:endParaRPr lang="en-US" dirty="0"/>
          </a:p>
        </p:txBody>
      </p:sp>
    </p:spTree>
    <p:extLst>
      <p:ext uri="{BB962C8B-B14F-4D97-AF65-F5344CB8AC3E}">
        <p14:creationId xmlns:p14="http://schemas.microsoft.com/office/powerpoint/2010/main" xmlns="" val="2596026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Hypothalamus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Further </a:t>
            </a:r>
            <a:r>
              <a:rPr lang="en-US" dirty="0"/>
              <a:t>cephalad lies the base of the brain, which at this location is the hypothalamus. </a:t>
            </a:r>
            <a:endParaRPr lang="en-US" dirty="0" smtClean="0"/>
          </a:p>
          <a:p>
            <a:r>
              <a:rPr lang="en-US" dirty="0" smtClean="0"/>
              <a:t>Anatomically </a:t>
            </a:r>
            <a:r>
              <a:rPr lang="en-US" dirty="0"/>
              <a:t>the hypothalamus forms the lateral walls and floor of the third ventricle</a:t>
            </a:r>
            <a:r>
              <a:rPr lang="en-US" dirty="0" smtClean="0"/>
              <a:t>.</a:t>
            </a:r>
          </a:p>
          <a:p>
            <a:r>
              <a:rPr lang="en-US" dirty="0" smtClean="0"/>
              <a:t>The </a:t>
            </a:r>
            <a:r>
              <a:rPr lang="en-US" dirty="0"/>
              <a:t>most common pathologies to arise here are gliomas - in children hamartomas, </a:t>
            </a:r>
            <a:r>
              <a:rPr lang="en-US" dirty="0" err="1"/>
              <a:t>germinomas</a:t>
            </a:r>
            <a:r>
              <a:rPr lang="en-US" dirty="0"/>
              <a:t> and eosinophilic granuloma.</a:t>
            </a:r>
          </a:p>
        </p:txBody>
      </p:sp>
    </p:spTree>
    <p:extLst>
      <p:ext uri="{BB962C8B-B14F-4D97-AF65-F5344CB8AC3E}">
        <p14:creationId xmlns:p14="http://schemas.microsoft.com/office/powerpoint/2010/main" xmlns="" val="130414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09220" y="2189409"/>
            <a:ext cx="7749432" cy="4279800"/>
          </a:xfrm>
          <a:prstGeom prst="rect">
            <a:avLst/>
          </a:prstGeom>
        </p:spPr>
      </p:pic>
    </p:spTree>
    <p:extLst>
      <p:ext uri="{BB962C8B-B14F-4D97-AF65-F5344CB8AC3E}">
        <p14:creationId xmlns:p14="http://schemas.microsoft.com/office/powerpoint/2010/main" xmlns="" val="3622442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Carotid artery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very important structure in this area is the internal carotid artery. </a:t>
            </a:r>
            <a:endParaRPr lang="en-US" dirty="0" smtClean="0"/>
          </a:p>
          <a:p>
            <a:r>
              <a:rPr lang="en-US" dirty="0" smtClean="0"/>
              <a:t>It </a:t>
            </a:r>
            <a:r>
              <a:rPr lang="en-US" dirty="0"/>
              <a:t>runs a complex anatomic course as it passes through the skull base shaped like an S on lateral views. </a:t>
            </a:r>
            <a:endParaRPr lang="en-US" dirty="0" smtClean="0"/>
          </a:p>
          <a:p>
            <a:r>
              <a:rPr lang="en-US" dirty="0" smtClean="0"/>
              <a:t>It </a:t>
            </a:r>
            <a:r>
              <a:rPr lang="en-US" dirty="0"/>
              <a:t>passes through the cavernous sinus. </a:t>
            </a:r>
            <a:endParaRPr lang="en-US" dirty="0" smtClean="0"/>
          </a:p>
          <a:p>
            <a:r>
              <a:rPr lang="en-US" dirty="0" smtClean="0"/>
              <a:t>The </a:t>
            </a:r>
            <a:r>
              <a:rPr lang="en-US" dirty="0"/>
              <a:t>segment cranial to this is known as the </a:t>
            </a:r>
            <a:r>
              <a:rPr lang="en-US" dirty="0" err="1"/>
              <a:t>supracavernous</a:t>
            </a:r>
            <a:r>
              <a:rPr lang="en-US" dirty="0"/>
              <a:t> segment</a:t>
            </a:r>
            <a:r>
              <a:rPr lang="en-US" dirty="0" smtClean="0"/>
              <a:t>.</a:t>
            </a:r>
          </a:p>
          <a:p>
            <a:r>
              <a:rPr lang="en-US" dirty="0" smtClean="0"/>
              <a:t>This </a:t>
            </a:r>
            <a:r>
              <a:rPr lang="en-US" dirty="0"/>
              <a:t>bifurcates into the anterior cerebral artery, which passes cranially to the optic chiasm, and the middle cerebral artery, which runs laterally. </a:t>
            </a:r>
            <a:endParaRPr lang="en-US" dirty="0" smtClean="0"/>
          </a:p>
          <a:p>
            <a:r>
              <a:rPr lang="en-US" dirty="0" smtClean="0"/>
              <a:t>Aneurysms </a:t>
            </a:r>
            <a:r>
              <a:rPr lang="en-US" dirty="0"/>
              <a:t>and ectasias are pathologies that can arise here. </a:t>
            </a:r>
            <a:endParaRPr lang="en-US" dirty="0" smtClean="0"/>
          </a:p>
          <a:p>
            <a:r>
              <a:rPr lang="en-US" dirty="0" smtClean="0"/>
              <a:t>One </a:t>
            </a:r>
            <a:r>
              <a:rPr lang="en-US" dirty="0"/>
              <a:t>must also be aware of congenital variations in the course of the internal carotid </a:t>
            </a:r>
            <a:r>
              <a:rPr lang="en-US" dirty="0" smtClean="0"/>
              <a:t>Sometimes </a:t>
            </a:r>
            <a:r>
              <a:rPr lang="en-US" dirty="0"/>
              <a:t>it is very medially positioned and can actually lie in the midline.</a:t>
            </a:r>
          </a:p>
        </p:txBody>
      </p:sp>
    </p:spTree>
    <p:extLst>
      <p:ext uri="{BB962C8B-B14F-4D97-AF65-F5344CB8AC3E}">
        <p14:creationId xmlns:p14="http://schemas.microsoft.com/office/powerpoint/2010/main" xmlns="" val="4060849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12716" y="1815922"/>
            <a:ext cx="6981541" cy="3633575"/>
          </a:xfrm>
          <a:prstGeom prst="rect">
            <a:avLst/>
          </a:prstGeom>
        </p:spPr>
      </p:pic>
    </p:spTree>
    <p:extLst>
      <p:ext uri="{BB962C8B-B14F-4D97-AF65-F5344CB8AC3E}">
        <p14:creationId xmlns:p14="http://schemas.microsoft.com/office/powerpoint/2010/main" xmlns="" val="45236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Cavernous sinus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cavernous sinus is a paired complex of venous channels</a:t>
            </a:r>
            <a:r>
              <a:rPr lang="en-US" dirty="0" smtClean="0"/>
              <a:t>.</a:t>
            </a:r>
          </a:p>
          <a:p>
            <a:r>
              <a:rPr lang="en-US" dirty="0" smtClean="0"/>
              <a:t>In </a:t>
            </a:r>
            <a:r>
              <a:rPr lang="en-US" dirty="0"/>
              <a:t>the lateral wall of the sinus run nerve III (</a:t>
            </a:r>
            <a:r>
              <a:rPr lang="en-US" dirty="0" err="1"/>
              <a:t>oculomotorius</a:t>
            </a:r>
            <a:r>
              <a:rPr lang="en-US" dirty="0"/>
              <a:t>), IV (</a:t>
            </a:r>
            <a:r>
              <a:rPr lang="en-US" dirty="0" err="1"/>
              <a:t>trochlearis</a:t>
            </a:r>
            <a:r>
              <a:rPr lang="en-US" dirty="0"/>
              <a:t>), V1 and V2 (trigeminus). </a:t>
            </a:r>
            <a:endParaRPr lang="en-US" dirty="0" smtClean="0"/>
          </a:p>
          <a:p>
            <a:r>
              <a:rPr lang="en-US" dirty="0" smtClean="0"/>
              <a:t>The </a:t>
            </a:r>
            <a:r>
              <a:rPr lang="en-US" dirty="0"/>
              <a:t>sixth cranial nerve (</a:t>
            </a:r>
            <a:r>
              <a:rPr lang="en-US" dirty="0" err="1"/>
              <a:t>abducens</a:t>
            </a:r>
            <a:r>
              <a:rPr lang="en-US" dirty="0"/>
              <a:t>) runs more medially and is located caudal to the carotid artery</a:t>
            </a:r>
            <a:r>
              <a:rPr lang="en-US" dirty="0" smtClean="0"/>
              <a:t>.</a:t>
            </a:r>
          </a:p>
          <a:p>
            <a:r>
              <a:rPr lang="en-US" dirty="0" smtClean="0"/>
              <a:t>The </a:t>
            </a:r>
            <a:r>
              <a:rPr lang="en-US" dirty="0"/>
              <a:t>most common pathologies occurring in the cavernous sinus include schwannomas arising from the cranial nerves and inflammation, which can lead to thrombosis</a:t>
            </a:r>
            <a:r>
              <a:rPr lang="en-US" dirty="0" smtClean="0"/>
              <a:t>.</a:t>
            </a:r>
          </a:p>
          <a:p>
            <a:r>
              <a:rPr lang="en-US" dirty="0" smtClean="0"/>
              <a:t>This </a:t>
            </a:r>
            <a:r>
              <a:rPr lang="en-US" dirty="0"/>
              <a:t>is known as cavernous sinus thrombophlebitis. </a:t>
            </a:r>
            <a:endParaRPr lang="en-US" dirty="0" smtClean="0"/>
          </a:p>
          <a:p>
            <a:r>
              <a:rPr lang="en-US" dirty="0" smtClean="0"/>
              <a:t>Carotid-cavernous </a:t>
            </a:r>
            <a:r>
              <a:rPr lang="en-US" dirty="0"/>
              <a:t>fistulas are fistulous communications between the carotid artery and the veins of the cavernous sinus.</a:t>
            </a:r>
          </a:p>
        </p:txBody>
      </p:sp>
    </p:spTree>
    <p:extLst>
      <p:ext uri="{BB962C8B-B14F-4D97-AF65-F5344CB8AC3E}">
        <p14:creationId xmlns:p14="http://schemas.microsoft.com/office/powerpoint/2010/main" xmlns="" val="864199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82722" y="2150772"/>
            <a:ext cx="7185777" cy="3298925"/>
          </a:xfrm>
          <a:prstGeom prst="rect">
            <a:avLst/>
          </a:prstGeom>
        </p:spPr>
      </p:pic>
    </p:spTree>
    <p:extLst>
      <p:ext uri="{BB962C8B-B14F-4D97-AF65-F5344CB8AC3E}">
        <p14:creationId xmlns:p14="http://schemas.microsoft.com/office/powerpoint/2010/main" xmlns="" val="3524828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Meninges</a:t>
            </a:r>
            <a:endParaRPr lang="en-US" dirty="0"/>
          </a:p>
        </p:txBody>
      </p:sp>
      <p:sp>
        <p:nvSpPr>
          <p:cNvPr id="3" name="Content Placeholder 2"/>
          <p:cNvSpPr>
            <a:spLocks noGrp="1"/>
          </p:cNvSpPr>
          <p:nvPr>
            <p:ph idx="1"/>
          </p:nvPr>
        </p:nvSpPr>
        <p:spPr/>
        <p:txBody>
          <a:bodyPr/>
          <a:lstStyle/>
          <a:p>
            <a:r>
              <a:rPr lang="en-US" b="1" dirty="0"/>
              <a:t> </a:t>
            </a:r>
            <a:r>
              <a:rPr lang="en-US" dirty="0" smtClean="0"/>
              <a:t>The </a:t>
            </a:r>
            <a:r>
              <a:rPr lang="en-US" dirty="0"/>
              <a:t>meninges cover the cavernous sinus</a:t>
            </a:r>
            <a:r>
              <a:rPr lang="en-US" dirty="0" smtClean="0"/>
              <a:t>.</a:t>
            </a:r>
          </a:p>
          <a:p>
            <a:r>
              <a:rPr lang="en-US" dirty="0" smtClean="0"/>
              <a:t>They </a:t>
            </a:r>
            <a:r>
              <a:rPr lang="en-US" dirty="0"/>
              <a:t>are thicker laterally and superiorly than medially and inferiorly. </a:t>
            </a:r>
            <a:endParaRPr lang="en-US" dirty="0" smtClean="0"/>
          </a:p>
          <a:p>
            <a:r>
              <a:rPr lang="en-US" dirty="0" smtClean="0"/>
              <a:t>The </a:t>
            </a:r>
            <a:r>
              <a:rPr lang="en-US" dirty="0"/>
              <a:t>most common tumor to arise from the meninges is of course the meningioma. </a:t>
            </a:r>
            <a:endParaRPr lang="en-US" dirty="0" smtClean="0"/>
          </a:p>
          <a:p>
            <a:r>
              <a:rPr lang="en-US" dirty="0" smtClean="0"/>
              <a:t>Dural </a:t>
            </a:r>
            <a:r>
              <a:rPr lang="en-US" dirty="0"/>
              <a:t>metastasis is the second most common tumor to arise here. </a:t>
            </a:r>
            <a:endParaRPr lang="en-US" dirty="0" smtClean="0"/>
          </a:p>
          <a:p>
            <a:r>
              <a:rPr lang="en-US" dirty="0" smtClean="0"/>
              <a:t>Also </a:t>
            </a:r>
            <a:r>
              <a:rPr lang="en-US" dirty="0"/>
              <a:t>inflammatory pathologies occur in the basal meninges - the most common infection being tuberculous meningitis. </a:t>
            </a:r>
            <a:endParaRPr lang="en-US" dirty="0" smtClean="0"/>
          </a:p>
          <a:p>
            <a:r>
              <a:rPr lang="en-US" dirty="0" smtClean="0"/>
              <a:t>Of </a:t>
            </a:r>
            <a:r>
              <a:rPr lang="en-US" dirty="0"/>
              <a:t>the non-infectious inflammatory pathologies sarcoidosis is the commonest.</a:t>
            </a:r>
          </a:p>
        </p:txBody>
      </p:sp>
    </p:spTree>
    <p:extLst>
      <p:ext uri="{BB962C8B-B14F-4D97-AF65-F5344CB8AC3E}">
        <p14:creationId xmlns:p14="http://schemas.microsoft.com/office/powerpoint/2010/main" xmlns="" val="1110665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20212" y="2254326"/>
            <a:ext cx="6710911" cy="3172431"/>
          </a:xfrm>
          <a:prstGeom prst="rect">
            <a:avLst/>
          </a:prstGeom>
        </p:spPr>
      </p:pic>
    </p:spTree>
    <p:extLst>
      <p:ext uri="{BB962C8B-B14F-4D97-AF65-F5344CB8AC3E}">
        <p14:creationId xmlns:p14="http://schemas.microsoft.com/office/powerpoint/2010/main" xmlns="" val="2958810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Sphenoid sinus</a:t>
            </a:r>
            <a:endParaRPr lang="en-US" dirty="0"/>
          </a:p>
        </p:txBody>
      </p:sp>
      <p:sp>
        <p:nvSpPr>
          <p:cNvPr id="3" name="Content Placeholder 2"/>
          <p:cNvSpPr>
            <a:spLocks noGrp="1"/>
          </p:cNvSpPr>
          <p:nvPr>
            <p:ph idx="1"/>
          </p:nvPr>
        </p:nvSpPr>
        <p:spPr/>
        <p:txBody>
          <a:bodyPr>
            <a:normAutofit/>
          </a:bodyPr>
          <a:lstStyle/>
          <a:p>
            <a:r>
              <a:rPr lang="en-US" b="1" dirty="0"/>
              <a:t> </a:t>
            </a:r>
            <a:r>
              <a:rPr lang="en-US" dirty="0" smtClean="0"/>
              <a:t>Inferior </a:t>
            </a:r>
            <a:r>
              <a:rPr lang="en-US" dirty="0"/>
              <a:t>to the pituitary gland lies the sphenoid sinus. </a:t>
            </a:r>
            <a:endParaRPr lang="en-US" dirty="0" smtClean="0"/>
          </a:p>
          <a:p>
            <a:r>
              <a:rPr lang="en-US" dirty="0" smtClean="0"/>
              <a:t>This </a:t>
            </a:r>
            <a:r>
              <a:rPr lang="en-US" dirty="0"/>
              <a:t>structure contains air and is lined by mucosa and bone</a:t>
            </a:r>
            <a:r>
              <a:rPr lang="en-US" dirty="0" smtClean="0"/>
              <a:t>.</a:t>
            </a:r>
          </a:p>
          <a:p>
            <a:r>
              <a:rPr lang="en-US" dirty="0" smtClean="0"/>
              <a:t>Posterior </a:t>
            </a:r>
            <a:r>
              <a:rPr lang="en-US" dirty="0"/>
              <a:t>to the sphenoid sinus lies the </a:t>
            </a:r>
            <a:r>
              <a:rPr lang="en-US" dirty="0" err="1" smtClean="0"/>
              <a:t>clivus</a:t>
            </a:r>
            <a:r>
              <a:rPr lang="en-US" dirty="0" smtClean="0"/>
              <a:t>. </a:t>
            </a:r>
          </a:p>
          <a:p>
            <a:r>
              <a:rPr lang="en-US" dirty="0" smtClean="0"/>
              <a:t>Pathology </a:t>
            </a:r>
            <a:r>
              <a:rPr lang="en-US" dirty="0"/>
              <a:t>that arises in this area includes carcinomas arising from the mucosa of the sphenoid sinus - squamous cell carcinoma and adenoid cystic carcinoma are the most common. </a:t>
            </a:r>
            <a:endParaRPr lang="en-US" dirty="0" smtClean="0"/>
          </a:p>
          <a:p>
            <a:r>
              <a:rPr lang="en-US" dirty="0" err="1" smtClean="0"/>
              <a:t>Chordomas</a:t>
            </a:r>
            <a:r>
              <a:rPr lang="en-US" dirty="0" smtClean="0"/>
              <a:t> </a:t>
            </a:r>
            <a:r>
              <a:rPr lang="en-US" dirty="0"/>
              <a:t>arise in the </a:t>
            </a:r>
            <a:r>
              <a:rPr lang="en-US" dirty="0" err="1"/>
              <a:t>clivus</a:t>
            </a:r>
            <a:r>
              <a:rPr lang="en-US" dirty="0"/>
              <a:t> and chondrosarcomas and osteosarcomas also occur in this area</a:t>
            </a:r>
            <a:r>
              <a:rPr lang="en-US" dirty="0" smtClean="0"/>
              <a:t>.</a:t>
            </a:r>
          </a:p>
          <a:p>
            <a:r>
              <a:rPr lang="en-US" dirty="0" smtClean="0"/>
              <a:t>Metastases </a:t>
            </a:r>
            <a:r>
              <a:rPr lang="en-US" dirty="0"/>
              <a:t>can occur anywhere. </a:t>
            </a:r>
            <a:endParaRPr lang="en-US" dirty="0" smtClean="0"/>
          </a:p>
          <a:p>
            <a:r>
              <a:rPr lang="en-US" dirty="0" smtClean="0"/>
              <a:t>Bacterial </a:t>
            </a:r>
            <a:r>
              <a:rPr lang="en-US" dirty="0"/>
              <a:t>or fungal inflammatory processes in the sphenoid sinus can spread </a:t>
            </a:r>
            <a:r>
              <a:rPr lang="en-US" dirty="0" err="1"/>
              <a:t>intracranially</a:t>
            </a:r>
            <a:r>
              <a:rPr lang="en-US" dirty="0"/>
              <a:t> via the cavernous sinus. </a:t>
            </a:r>
          </a:p>
        </p:txBody>
      </p:sp>
    </p:spTree>
    <p:extLst>
      <p:ext uri="{BB962C8B-B14F-4D97-AF65-F5344CB8AC3E}">
        <p14:creationId xmlns:p14="http://schemas.microsoft.com/office/powerpoint/2010/main" xmlns="" val="1570060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41748" y="2369712"/>
            <a:ext cx="7532254" cy="3184089"/>
          </a:xfrm>
          <a:prstGeom prst="rect">
            <a:avLst/>
          </a:prstGeom>
        </p:spPr>
      </p:pic>
    </p:spTree>
    <p:extLst>
      <p:ext uri="{BB962C8B-B14F-4D97-AF65-F5344CB8AC3E}">
        <p14:creationId xmlns:p14="http://schemas.microsoft.com/office/powerpoint/2010/main" xmlns="" val="1509566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Anatomic Approach to Differential Diagnosis</a:t>
            </a:r>
            <a:br>
              <a:rPr lang="en-US" b="1"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In order to analyze a </a:t>
            </a:r>
            <a:r>
              <a:rPr lang="en-US" dirty="0" err="1"/>
              <a:t>sellar</a:t>
            </a:r>
            <a:r>
              <a:rPr lang="en-US" dirty="0"/>
              <a:t> or </a:t>
            </a:r>
            <a:r>
              <a:rPr lang="en-US" dirty="0" err="1"/>
              <a:t>parasellar</a:t>
            </a:r>
            <a:r>
              <a:rPr lang="en-US" dirty="0"/>
              <a:t> mass on MRI we use the following anatomic approach:</a:t>
            </a:r>
          </a:p>
          <a:p>
            <a:r>
              <a:rPr lang="en-US" dirty="0"/>
              <a:t>First identify the pituitary gland and </a:t>
            </a:r>
            <a:r>
              <a:rPr lang="en-US" dirty="0" err="1"/>
              <a:t>sella</a:t>
            </a:r>
            <a:r>
              <a:rPr lang="en-US" dirty="0"/>
              <a:t> </a:t>
            </a:r>
            <a:r>
              <a:rPr lang="en-US" dirty="0" err="1"/>
              <a:t>turcica</a:t>
            </a:r>
            <a:r>
              <a:rPr lang="en-US" dirty="0"/>
              <a:t>.</a:t>
            </a:r>
          </a:p>
          <a:p>
            <a:r>
              <a:rPr lang="en-US" dirty="0"/>
              <a:t>Then determine the epicenter of the lesion and whether it is in the </a:t>
            </a:r>
            <a:r>
              <a:rPr lang="en-US" dirty="0" err="1"/>
              <a:t>sella</a:t>
            </a:r>
            <a:r>
              <a:rPr lang="en-US" dirty="0"/>
              <a:t> or above, below or lateral to the </a:t>
            </a:r>
            <a:r>
              <a:rPr lang="en-US" dirty="0" err="1"/>
              <a:t>sella</a:t>
            </a:r>
            <a:r>
              <a:rPr lang="en-US" dirty="0"/>
              <a:t>.</a:t>
            </a:r>
          </a:p>
          <a:p>
            <a:r>
              <a:rPr lang="en-US" dirty="0"/>
              <a:t>If it is in the </a:t>
            </a:r>
            <a:r>
              <a:rPr lang="en-US" dirty="0" err="1"/>
              <a:t>sella</a:t>
            </a:r>
            <a:r>
              <a:rPr lang="en-US" dirty="0"/>
              <a:t>, determine whether or not the </a:t>
            </a:r>
            <a:r>
              <a:rPr lang="en-US" dirty="0" err="1"/>
              <a:t>sella</a:t>
            </a:r>
            <a:r>
              <a:rPr lang="en-US" dirty="0"/>
              <a:t> is enlarged.</a:t>
            </a:r>
          </a:p>
          <a:p>
            <a:r>
              <a:rPr lang="en-US" dirty="0"/>
              <a:t>Once the location of the mass is clear, analyze the signal intensity patterns: is the lesion cystic or solid?</a:t>
            </a:r>
          </a:p>
          <a:p>
            <a:r>
              <a:rPr lang="en-US" dirty="0"/>
              <a:t>Does it contain any abnormal vessels?</a:t>
            </a:r>
          </a:p>
          <a:p>
            <a:r>
              <a:rPr lang="en-US" dirty="0"/>
              <a:t>Are there any calcifications? And so on.</a:t>
            </a:r>
          </a:p>
          <a:p>
            <a:r>
              <a:rPr lang="en-US" dirty="0"/>
              <a:t>Finally establish a Differential Diagnosis.</a:t>
            </a:r>
          </a:p>
          <a:p>
            <a:endParaRPr lang="en-US" dirty="0"/>
          </a:p>
        </p:txBody>
      </p:sp>
    </p:spTree>
    <p:extLst>
      <p:ext uri="{BB962C8B-B14F-4D97-AF65-F5344CB8AC3E}">
        <p14:creationId xmlns:p14="http://schemas.microsoft.com/office/powerpoint/2010/main" xmlns="" val="2708607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Pituitary </a:t>
            </a:r>
            <a:r>
              <a:rPr lang="en-US" b="1" dirty="0" err="1"/>
              <a:t>Microadenoma</a:t>
            </a:r>
            <a:r>
              <a:rPr lang="en-US" b="1" dirty="0"/>
              <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By definition, pituitary </a:t>
            </a:r>
            <a:r>
              <a:rPr lang="en-US" dirty="0" err="1"/>
              <a:t>microadenomas</a:t>
            </a:r>
            <a:r>
              <a:rPr lang="en-US" dirty="0"/>
              <a:t> are less than 10 mm in diameter and are located in the pituitary gland. </a:t>
            </a:r>
            <a:endParaRPr lang="en-US" dirty="0" smtClean="0"/>
          </a:p>
          <a:p>
            <a:r>
              <a:rPr lang="en-US" dirty="0" smtClean="0"/>
              <a:t>The </a:t>
            </a:r>
            <a:r>
              <a:rPr lang="en-US" dirty="0"/>
              <a:t>differential diagnosis: pituitary </a:t>
            </a:r>
            <a:r>
              <a:rPr lang="en-US" dirty="0" err="1"/>
              <a:t>microadenoma</a:t>
            </a:r>
            <a:r>
              <a:rPr lang="en-US" dirty="0"/>
              <a:t> or </a:t>
            </a:r>
            <a:r>
              <a:rPr lang="en-US" dirty="0" err="1"/>
              <a:t>Rathke's</a:t>
            </a:r>
            <a:r>
              <a:rPr lang="en-US" dirty="0"/>
              <a:t> cleft cyst (the two can be indistinguishable</a:t>
            </a:r>
            <a:r>
              <a:rPr lang="en-US" dirty="0" smtClean="0"/>
              <a:t>).</a:t>
            </a:r>
          </a:p>
          <a:p>
            <a:r>
              <a:rPr lang="en-US" dirty="0" smtClean="0"/>
              <a:t>The </a:t>
            </a:r>
            <a:r>
              <a:rPr lang="en-US" dirty="0"/>
              <a:t>sensitivity of an unenhanced MRI scan for detecting pituitary </a:t>
            </a:r>
            <a:r>
              <a:rPr lang="en-US" dirty="0" err="1"/>
              <a:t>microadenomas</a:t>
            </a:r>
            <a:r>
              <a:rPr lang="en-US" dirty="0"/>
              <a:t> is about 70%. </a:t>
            </a:r>
            <a:endParaRPr lang="en-US" dirty="0" smtClean="0"/>
          </a:p>
          <a:p>
            <a:r>
              <a:rPr lang="en-US" dirty="0"/>
              <a:t>It is not always necessary to give intravenous contrast for detecting pituitary </a:t>
            </a:r>
            <a:r>
              <a:rPr lang="en-US" dirty="0" err="1"/>
              <a:t>microadenomas</a:t>
            </a:r>
            <a:r>
              <a:rPr lang="en-US" dirty="0"/>
              <a:t> as patients with a negative scan generally receive the same symptomatic treatment as patients with a </a:t>
            </a:r>
            <a:r>
              <a:rPr lang="en-US" dirty="0" err="1"/>
              <a:t>microadenoma</a:t>
            </a:r>
            <a:r>
              <a:rPr lang="en-US" dirty="0"/>
              <a:t> </a:t>
            </a:r>
            <a:r>
              <a:rPr lang="en-US" dirty="0" smtClean="0"/>
              <a:t>.</a:t>
            </a:r>
          </a:p>
          <a:p>
            <a:r>
              <a:rPr lang="en-US" dirty="0" smtClean="0"/>
              <a:t>The </a:t>
            </a:r>
            <a:r>
              <a:rPr lang="en-US" dirty="0"/>
              <a:t>purpose of the scan is to rule out any large lesions. </a:t>
            </a:r>
            <a:endParaRPr lang="en-US" dirty="0" smtClean="0"/>
          </a:p>
          <a:p>
            <a:r>
              <a:rPr lang="en-US" dirty="0" smtClean="0"/>
              <a:t>In </a:t>
            </a:r>
            <a:r>
              <a:rPr lang="en-US" dirty="0"/>
              <a:t>possible surgical candidates (for example patients with failed medical therapy or pituitary disease not amenable to medical therapy such as Cushing's disease) it is necessary to give contrast to localize the lesion as accurately as possible.</a:t>
            </a:r>
          </a:p>
          <a:p>
            <a:endParaRPr lang="en-US" dirty="0"/>
          </a:p>
        </p:txBody>
      </p:sp>
    </p:spTree>
    <p:extLst>
      <p:ext uri="{BB962C8B-B14F-4D97-AF65-F5344CB8AC3E}">
        <p14:creationId xmlns:p14="http://schemas.microsoft.com/office/powerpoint/2010/main" xmlns="" val="1135011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Pituitary </a:t>
            </a:r>
            <a:r>
              <a:rPr lang="en-US" b="1" dirty="0" err="1" smtClean="0"/>
              <a:t>Microadenoma</a:t>
            </a:r>
            <a:r>
              <a:rPr lang="en-US" b="1" dirty="0" smtClean="0"/>
              <a:t/>
            </a:r>
            <a:br>
              <a:rPr lang="en-US" b="1" dirty="0" smtClean="0"/>
            </a:br>
            <a:endParaRPr lang="en-US" dirty="0"/>
          </a:p>
        </p:txBody>
      </p:sp>
      <p:pic>
        <p:nvPicPr>
          <p:cNvPr id="4" name="Content Placeholder 3"/>
          <p:cNvPicPr>
            <a:picLocks noGrp="1" noChangeAspect="1"/>
          </p:cNvPicPr>
          <p:nvPr>
            <p:ph idx="1"/>
          </p:nvPr>
        </p:nvPicPr>
        <p:blipFill>
          <a:blip r:embed="rId2"/>
          <a:stretch>
            <a:fillRect/>
          </a:stretch>
        </p:blipFill>
        <p:spPr>
          <a:xfrm>
            <a:off x="851768" y="2150772"/>
            <a:ext cx="8247800" cy="4255115"/>
          </a:xfrm>
          <a:prstGeom prst="rect">
            <a:avLst/>
          </a:prstGeom>
        </p:spPr>
      </p:pic>
    </p:spTree>
    <p:extLst>
      <p:ext uri="{BB962C8B-B14F-4D97-AF65-F5344CB8AC3E}">
        <p14:creationId xmlns:p14="http://schemas.microsoft.com/office/powerpoint/2010/main" xmlns="" val="819371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Pituitary </a:t>
            </a:r>
            <a:r>
              <a:rPr lang="en-US" b="1" dirty="0" err="1"/>
              <a:t>Microadenoma</a:t>
            </a:r>
            <a:r>
              <a:rPr lang="en-US" b="1" dirty="0"/>
              <a:t/>
            </a:r>
            <a:br>
              <a:rPr lang="en-US" b="1" dirty="0"/>
            </a:br>
            <a:endParaRPr lang="en-US" dirty="0"/>
          </a:p>
        </p:txBody>
      </p:sp>
      <p:sp>
        <p:nvSpPr>
          <p:cNvPr id="3" name="Content Placeholder 2"/>
          <p:cNvSpPr>
            <a:spLocks noGrp="1"/>
          </p:cNvSpPr>
          <p:nvPr>
            <p:ph idx="1"/>
          </p:nvPr>
        </p:nvSpPr>
        <p:spPr/>
        <p:txBody>
          <a:bodyPr/>
          <a:lstStyle/>
          <a:p>
            <a:r>
              <a:rPr lang="en-US" dirty="0"/>
              <a:t>On an unenhanced scan, approximately 70% of all pituitary </a:t>
            </a:r>
            <a:r>
              <a:rPr lang="en-US" dirty="0" err="1"/>
              <a:t>microadenomas</a:t>
            </a:r>
            <a:r>
              <a:rPr lang="en-US" dirty="0"/>
              <a:t> can be detected. </a:t>
            </a:r>
            <a:endParaRPr lang="en-US" dirty="0" smtClean="0"/>
          </a:p>
          <a:p>
            <a:r>
              <a:rPr lang="en-US" dirty="0" smtClean="0"/>
              <a:t>If </a:t>
            </a:r>
            <a:r>
              <a:rPr lang="en-US" dirty="0"/>
              <a:t>you give gadolinium, you can reduce the false-negative rate from 30% to 15%. </a:t>
            </a:r>
            <a:endParaRPr lang="en-US" dirty="0" smtClean="0"/>
          </a:p>
          <a:p>
            <a:r>
              <a:rPr lang="en-US" dirty="0" smtClean="0"/>
              <a:t>As </a:t>
            </a:r>
            <a:r>
              <a:rPr lang="en-US" dirty="0"/>
              <a:t>mentioned earlier, this usually does not affect patient management.</a:t>
            </a:r>
          </a:p>
        </p:txBody>
      </p:sp>
    </p:spTree>
    <p:extLst>
      <p:ext uri="{BB962C8B-B14F-4D97-AF65-F5344CB8AC3E}">
        <p14:creationId xmlns:p14="http://schemas.microsoft.com/office/powerpoint/2010/main" xmlns="" val="361843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186910" y="2805527"/>
            <a:ext cx="9284632" cy="2954201"/>
          </a:xfrm>
          <a:prstGeom prst="rect">
            <a:avLst/>
          </a:prstGeom>
        </p:spPr>
      </p:pic>
      <p:sp>
        <p:nvSpPr>
          <p:cNvPr id="6" name="AutoShape 4" descr="."/>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r>
              <a:rPr lang="en-US" b="1" dirty="0"/>
              <a:t>Pituitary </a:t>
            </a:r>
            <a:r>
              <a:rPr lang="en-US" b="1" dirty="0" err="1"/>
              <a:t>Microadenoma</a:t>
            </a:r>
            <a:r>
              <a:rPr lang="en-US" b="1" dirty="0"/>
              <a:t/>
            </a:r>
            <a:br>
              <a:rPr lang="en-US" b="1" dirty="0"/>
            </a:br>
            <a:endParaRPr lang="en-US" dirty="0"/>
          </a:p>
        </p:txBody>
      </p:sp>
    </p:spTree>
    <p:extLst>
      <p:ext uri="{BB962C8B-B14F-4D97-AF65-F5344CB8AC3E}">
        <p14:creationId xmlns:p14="http://schemas.microsoft.com/office/powerpoint/2010/main" xmlns="" val="4256099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Pituitary </a:t>
            </a:r>
            <a:r>
              <a:rPr lang="en-US" b="1" dirty="0" err="1"/>
              <a:t>Microadenoma</a:t>
            </a:r>
            <a:r>
              <a:rPr lang="en-US" b="1" dirty="0"/>
              <a:t/>
            </a:r>
            <a:br>
              <a:rPr lang="en-US" b="1" dirty="0"/>
            </a:br>
            <a:endParaRPr lang="en-US" dirty="0"/>
          </a:p>
        </p:txBody>
      </p:sp>
      <p:pic>
        <p:nvPicPr>
          <p:cNvPr id="5" name="Content Placeholder 4"/>
          <p:cNvPicPr>
            <a:picLocks noGrp="1" noChangeAspect="1"/>
          </p:cNvPicPr>
          <p:nvPr>
            <p:ph idx="1"/>
          </p:nvPr>
        </p:nvPicPr>
        <p:blipFill>
          <a:blip r:embed="rId2"/>
          <a:stretch>
            <a:fillRect/>
          </a:stretch>
        </p:blipFill>
        <p:spPr>
          <a:xfrm>
            <a:off x="677334" y="2459865"/>
            <a:ext cx="8454375" cy="3689182"/>
          </a:xfrm>
          <a:prstGeom prst="rect">
            <a:avLst/>
          </a:prstGeom>
        </p:spPr>
      </p:pic>
    </p:spTree>
    <p:extLst>
      <p:ext uri="{BB962C8B-B14F-4D97-AF65-F5344CB8AC3E}">
        <p14:creationId xmlns:p14="http://schemas.microsoft.com/office/powerpoint/2010/main" xmlns="" val="1653136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Pituitary </a:t>
            </a:r>
            <a:r>
              <a:rPr lang="en-US" b="1" dirty="0" err="1"/>
              <a:t>Macroadenoma</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r>
              <a:rPr lang="en-US" dirty="0"/>
              <a:t>By definition, pituitary </a:t>
            </a:r>
            <a:r>
              <a:rPr lang="en-US" dirty="0" err="1"/>
              <a:t>macroadenomas</a:t>
            </a:r>
            <a:r>
              <a:rPr lang="en-US" dirty="0"/>
              <a:t> are adenomas over 10mm in size. </a:t>
            </a:r>
            <a:endParaRPr lang="en-US" dirty="0" smtClean="0"/>
          </a:p>
          <a:p>
            <a:r>
              <a:rPr lang="en-US" dirty="0" smtClean="0"/>
              <a:t>They </a:t>
            </a:r>
            <a:r>
              <a:rPr lang="en-US" dirty="0"/>
              <a:t>tend to be soft, solid lesions, often with areas of necrosis or hemorrhage as they get bigger</a:t>
            </a:r>
            <a:r>
              <a:rPr lang="en-US" dirty="0" smtClean="0"/>
              <a:t>.</a:t>
            </a:r>
          </a:p>
          <a:p>
            <a:r>
              <a:rPr lang="en-US" dirty="0" smtClean="0"/>
              <a:t>As </a:t>
            </a:r>
            <a:r>
              <a:rPr lang="en-US" dirty="0"/>
              <a:t>they grow, they first expand the </a:t>
            </a:r>
            <a:r>
              <a:rPr lang="en-US" dirty="0" err="1"/>
              <a:t>sella</a:t>
            </a:r>
            <a:r>
              <a:rPr lang="en-US" dirty="0"/>
              <a:t> </a:t>
            </a:r>
            <a:r>
              <a:rPr lang="en-US" dirty="0" err="1"/>
              <a:t>turcica</a:t>
            </a:r>
            <a:r>
              <a:rPr lang="en-US" dirty="0"/>
              <a:t> and then grow upwards</a:t>
            </a:r>
            <a:r>
              <a:rPr lang="en-US" dirty="0" smtClean="0"/>
              <a:t>.</a:t>
            </a:r>
          </a:p>
          <a:p>
            <a:r>
              <a:rPr lang="en-US" dirty="0" smtClean="0"/>
              <a:t>Because </a:t>
            </a:r>
            <a:r>
              <a:rPr lang="en-US" dirty="0"/>
              <a:t>they are soft tumors, they usually indent at the </a:t>
            </a:r>
            <a:r>
              <a:rPr lang="en-US" dirty="0" err="1"/>
              <a:t>diaphragma</a:t>
            </a:r>
            <a:r>
              <a:rPr lang="en-US" dirty="0"/>
              <a:t> </a:t>
            </a:r>
            <a:r>
              <a:rPr lang="en-US" dirty="0" err="1"/>
              <a:t>sellae</a:t>
            </a:r>
            <a:r>
              <a:rPr lang="en-US" dirty="0"/>
              <a:t>, giving them a 'snowman' configuration. </a:t>
            </a:r>
            <a:endParaRPr lang="en-US" dirty="0" smtClean="0"/>
          </a:p>
          <a:p>
            <a:r>
              <a:rPr lang="en-US" dirty="0" smtClean="0"/>
              <a:t>This </a:t>
            </a:r>
            <a:r>
              <a:rPr lang="en-US" dirty="0"/>
              <a:t>is one feature that can help distinguish between a pituitary </a:t>
            </a:r>
            <a:r>
              <a:rPr lang="en-US" dirty="0" err="1"/>
              <a:t>macroadenoma</a:t>
            </a:r>
            <a:r>
              <a:rPr lang="en-US" dirty="0"/>
              <a:t> and a meningioma. </a:t>
            </a:r>
            <a:endParaRPr lang="en-US" dirty="0" smtClean="0"/>
          </a:p>
          <a:p>
            <a:r>
              <a:rPr lang="en-US" dirty="0" smtClean="0"/>
              <a:t>Another </a:t>
            </a:r>
            <a:r>
              <a:rPr lang="en-US" dirty="0"/>
              <a:t>feature which can help differentiate them is enlargement of the </a:t>
            </a:r>
            <a:r>
              <a:rPr lang="en-US" dirty="0" err="1"/>
              <a:t>sella</a:t>
            </a:r>
            <a:r>
              <a:rPr lang="en-US" dirty="0"/>
              <a:t> </a:t>
            </a:r>
            <a:r>
              <a:rPr lang="en-US" dirty="0" err="1"/>
              <a:t>turcica</a:t>
            </a:r>
            <a:r>
              <a:rPr lang="en-US" dirty="0"/>
              <a:t> - this generally only occurs with pituitary </a:t>
            </a:r>
            <a:r>
              <a:rPr lang="en-US" dirty="0" err="1"/>
              <a:t>macroadenomas</a:t>
            </a:r>
            <a:r>
              <a:rPr lang="en-US" dirty="0"/>
              <a:t> that originate in the </a:t>
            </a:r>
            <a:r>
              <a:rPr lang="en-US" dirty="0" err="1"/>
              <a:t>sella</a:t>
            </a:r>
            <a:r>
              <a:rPr lang="en-US" dirty="0"/>
              <a:t>.</a:t>
            </a:r>
          </a:p>
        </p:txBody>
      </p:sp>
    </p:spTree>
    <p:extLst>
      <p:ext uri="{BB962C8B-B14F-4D97-AF65-F5344CB8AC3E}">
        <p14:creationId xmlns:p14="http://schemas.microsoft.com/office/powerpoint/2010/main" xmlns="" val="466065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Pituitary </a:t>
            </a:r>
            <a:r>
              <a:rPr lang="en-US" b="1" dirty="0" err="1"/>
              <a:t>Macroadenoma</a:t>
            </a:r>
            <a:r>
              <a:rPr lang="en-US" b="1" dirty="0"/>
              <a:t/>
            </a:r>
            <a:br>
              <a:rPr lang="en-US" b="1" dirty="0"/>
            </a:br>
            <a:endParaRPr lang="en-US" dirty="0"/>
          </a:p>
        </p:txBody>
      </p:sp>
      <p:pic>
        <p:nvPicPr>
          <p:cNvPr id="4" name="Content Placeholder 3"/>
          <p:cNvPicPr>
            <a:picLocks noGrp="1" noChangeAspect="1"/>
          </p:cNvPicPr>
          <p:nvPr>
            <p:ph idx="1"/>
          </p:nvPr>
        </p:nvPicPr>
        <p:blipFill>
          <a:blip r:embed="rId2"/>
          <a:stretch>
            <a:fillRect/>
          </a:stretch>
        </p:blipFill>
        <p:spPr>
          <a:xfrm>
            <a:off x="1313645" y="1930400"/>
            <a:ext cx="7766978" cy="4342447"/>
          </a:xfrm>
          <a:prstGeom prst="rect">
            <a:avLst/>
          </a:prstGeom>
        </p:spPr>
      </p:pic>
    </p:spTree>
    <p:extLst>
      <p:ext uri="{BB962C8B-B14F-4D97-AF65-F5344CB8AC3E}">
        <p14:creationId xmlns:p14="http://schemas.microsoft.com/office/powerpoint/2010/main" xmlns="" val="1012647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Pituitary </a:t>
            </a:r>
            <a:r>
              <a:rPr lang="en-US" b="1" dirty="0" err="1"/>
              <a:t>Macroadenoma</a:t>
            </a:r>
            <a:r>
              <a:rPr lang="en-US" b="1" dirty="0"/>
              <a:t/>
            </a:r>
            <a:br>
              <a:rPr lang="en-US" b="1" dirty="0"/>
            </a:br>
            <a:endParaRPr lang="en-US" dirty="0"/>
          </a:p>
        </p:txBody>
      </p:sp>
      <p:pic>
        <p:nvPicPr>
          <p:cNvPr id="5" name="Content Placeholder 4"/>
          <p:cNvPicPr>
            <a:picLocks noGrp="1" noChangeAspect="1"/>
          </p:cNvPicPr>
          <p:nvPr>
            <p:ph idx="1"/>
          </p:nvPr>
        </p:nvPicPr>
        <p:blipFill>
          <a:blip r:embed="rId2"/>
          <a:stretch>
            <a:fillRect/>
          </a:stretch>
        </p:blipFill>
        <p:spPr>
          <a:xfrm>
            <a:off x="1718875" y="1738648"/>
            <a:ext cx="6704925" cy="4373440"/>
          </a:xfrm>
          <a:prstGeom prst="rect">
            <a:avLst/>
          </a:prstGeom>
        </p:spPr>
      </p:pic>
    </p:spTree>
    <p:extLst>
      <p:ext uri="{BB962C8B-B14F-4D97-AF65-F5344CB8AC3E}">
        <p14:creationId xmlns:p14="http://schemas.microsoft.com/office/powerpoint/2010/main" xmlns="" val="3650587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Meningioma (</a:t>
            </a:r>
            <a:r>
              <a:rPr lang="en-US" dirty="0" err="1" smtClean="0"/>
              <a:t>DDx</a:t>
            </a:r>
            <a:r>
              <a:rPr lang="en-US" dirty="0" smtClean="0"/>
              <a:t>)</a:t>
            </a:r>
            <a:endParaRPr lang="en-US" dirty="0"/>
          </a:p>
        </p:txBody>
      </p:sp>
      <p:pic>
        <p:nvPicPr>
          <p:cNvPr id="5" name="Content Placeholder 4"/>
          <p:cNvPicPr>
            <a:picLocks noGrp="1" noChangeAspect="1"/>
          </p:cNvPicPr>
          <p:nvPr>
            <p:ph idx="1"/>
          </p:nvPr>
        </p:nvPicPr>
        <p:blipFill>
          <a:blip r:embed="rId2"/>
          <a:stretch>
            <a:fillRect/>
          </a:stretch>
        </p:blipFill>
        <p:spPr>
          <a:xfrm>
            <a:off x="991305" y="2523886"/>
            <a:ext cx="10055866" cy="3131031"/>
          </a:xfrm>
          <a:prstGeom prst="rect">
            <a:avLst/>
          </a:prstGeom>
        </p:spPr>
      </p:pic>
    </p:spTree>
    <p:extLst>
      <p:ext uri="{BB962C8B-B14F-4D97-AF65-F5344CB8AC3E}">
        <p14:creationId xmlns:p14="http://schemas.microsoft.com/office/powerpoint/2010/main" xmlns="" val="1979398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Cavernous </a:t>
            </a:r>
            <a:r>
              <a:rPr lang="en-US" dirty="0"/>
              <a:t>sinus invasion</a:t>
            </a:r>
          </a:p>
        </p:txBody>
      </p:sp>
      <p:sp>
        <p:nvSpPr>
          <p:cNvPr id="3" name="Content Placeholder 2"/>
          <p:cNvSpPr>
            <a:spLocks noGrp="1"/>
          </p:cNvSpPr>
          <p:nvPr>
            <p:ph idx="1"/>
          </p:nvPr>
        </p:nvSpPr>
        <p:spPr/>
        <p:txBody>
          <a:bodyPr/>
          <a:lstStyle/>
          <a:p>
            <a:r>
              <a:rPr lang="en-US" dirty="0"/>
              <a:t>It is not always possible to tell if there is cavernous sinus invasion, but there are three signs to look out for</a:t>
            </a:r>
            <a:r>
              <a:rPr lang="en-US" dirty="0" smtClean="0"/>
              <a:t>:</a:t>
            </a:r>
          </a:p>
          <a:p>
            <a:r>
              <a:rPr lang="en-US" dirty="0" smtClean="0"/>
              <a:t> </a:t>
            </a:r>
            <a:r>
              <a:rPr lang="en-US" dirty="0"/>
              <a:t>-Is there more than 50% encirclement of the carotid artery? </a:t>
            </a:r>
            <a:endParaRPr lang="en-US" dirty="0" smtClean="0"/>
          </a:p>
          <a:p>
            <a:r>
              <a:rPr lang="en-US" dirty="0" smtClean="0"/>
              <a:t>Note</a:t>
            </a:r>
            <a:r>
              <a:rPr lang="en-US" dirty="0"/>
              <a:t>: </a:t>
            </a:r>
            <a:r>
              <a:rPr lang="en-US" dirty="0" err="1"/>
              <a:t>meningiomas</a:t>
            </a:r>
            <a:r>
              <a:rPr lang="en-US" dirty="0"/>
              <a:t> tend to constrict the carotid artery, </a:t>
            </a:r>
            <a:r>
              <a:rPr lang="en-US" dirty="0" err="1"/>
              <a:t>macroadenomas</a:t>
            </a:r>
            <a:r>
              <a:rPr lang="en-US" dirty="0"/>
              <a:t> do not. </a:t>
            </a:r>
            <a:endParaRPr lang="en-US" dirty="0" smtClean="0"/>
          </a:p>
          <a:p>
            <a:r>
              <a:rPr lang="en-US" dirty="0" smtClean="0"/>
              <a:t>-</a:t>
            </a:r>
            <a:r>
              <a:rPr lang="en-US" dirty="0"/>
              <a:t>Is there lateral displacement of the lateral wall of the cavernous sinus compared to the opposite side? </a:t>
            </a:r>
            <a:endParaRPr lang="en-US" dirty="0" smtClean="0"/>
          </a:p>
          <a:p>
            <a:r>
              <a:rPr lang="en-US" dirty="0" smtClean="0"/>
              <a:t>-</a:t>
            </a:r>
            <a:r>
              <a:rPr lang="en-US" dirty="0"/>
              <a:t>Is there an increased amount of tissue interposed between the carotid artery and the lateral wall of the cavernous sinus?</a:t>
            </a:r>
          </a:p>
        </p:txBody>
      </p:sp>
    </p:spTree>
    <p:extLst>
      <p:ext uri="{BB962C8B-B14F-4D97-AF65-F5344CB8AC3E}">
        <p14:creationId xmlns:p14="http://schemas.microsoft.com/office/powerpoint/2010/main" xmlns="" val="3095783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2176530" y="1370765"/>
            <a:ext cx="6336942" cy="4738304"/>
          </a:xfrm>
          <a:prstGeom prst="rect">
            <a:avLst/>
          </a:prstGeom>
        </p:spPr>
      </p:pic>
    </p:spTree>
    <p:extLst>
      <p:ext uri="{BB962C8B-B14F-4D97-AF65-F5344CB8AC3E}">
        <p14:creationId xmlns:p14="http://schemas.microsoft.com/office/powerpoint/2010/main" xmlns="" val="2328112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79473" y="2640169"/>
            <a:ext cx="7778423" cy="2793161"/>
          </a:xfrm>
          <a:prstGeom prst="rect">
            <a:avLst/>
          </a:prstGeom>
        </p:spPr>
      </p:pic>
    </p:spTree>
    <p:extLst>
      <p:ext uri="{BB962C8B-B14F-4D97-AF65-F5344CB8AC3E}">
        <p14:creationId xmlns:p14="http://schemas.microsoft.com/office/powerpoint/2010/main" xmlns="" val="84730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Rathke's</a:t>
            </a:r>
            <a:r>
              <a:rPr lang="en-US" dirty="0"/>
              <a:t> cleft cyst </a:t>
            </a:r>
          </a:p>
        </p:txBody>
      </p:sp>
      <p:sp>
        <p:nvSpPr>
          <p:cNvPr id="3" name="Content Placeholder 2"/>
          <p:cNvSpPr>
            <a:spLocks noGrp="1"/>
          </p:cNvSpPr>
          <p:nvPr>
            <p:ph idx="1"/>
          </p:nvPr>
        </p:nvSpPr>
        <p:spPr/>
        <p:txBody>
          <a:bodyPr>
            <a:normAutofit/>
          </a:bodyPr>
          <a:lstStyle/>
          <a:p>
            <a:r>
              <a:rPr lang="en-US" dirty="0" err="1"/>
              <a:t>Rathke's</a:t>
            </a:r>
            <a:r>
              <a:rPr lang="en-US" dirty="0"/>
              <a:t> cleft cyst is the second of three pathologies derived from </a:t>
            </a:r>
            <a:r>
              <a:rPr lang="en-US" dirty="0" err="1"/>
              <a:t>Rathke's</a:t>
            </a:r>
            <a:r>
              <a:rPr lang="en-US" dirty="0"/>
              <a:t> cleft epithelium. </a:t>
            </a:r>
            <a:endParaRPr lang="en-US" dirty="0" smtClean="0"/>
          </a:p>
          <a:p>
            <a:r>
              <a:rPr lang="en-US" dirty="0" smtClean="0"/>
              <a:t>The </a:t>
            </a:r>
            <a:r>
              <a:rPr lang="en-US" dirty="0"/>
              <a:t>cyst is fluid-filled and has very thin walls with a thickness of only one or two cell layers</a:t>
            </a:r>
            <a:r>
              <a:rPr lang="en-US" dirty="0" smtClean="0"/>
              <a:t>.</a:t>
            </a:r>
          </a:p>
          <a:p>
            <a:r>
              <a:rPr lang="en-US" dirty="0" smtClean="0"/>
              <a:t> These </a:t>
            </a:r>
            <a:r>
              <a:rPr lang="en-US" dirty="0"/>
              <a:t>walls can contain cells which secrete fluid, allowing the cyst to grow and compress </a:t>
            </a:r>
            <a:r>
              <a:rPr lang="en-US" dirty="0" smtClean="0"/>
              <a:t>adjacent </a:t>
            </a:r>
            <a:r>
              <a:rPr lang="en-US" dirty="0"/>
              <a:t>structures</a:t>
            </a:r>
            <a:r>
              <a:rPr lang="en-US" dirty="0" smtClean="0"/>
              <a:t>.</a:t>
            </a:r>
          </a:p>
          <a:p>
            <a:r>
              <a:rPr lang="en-US" dirty="0" err="1" smtClean="0"/>
              <a:t>Rathke's</a:t>
            </a:r>
            <a:r>
              <a:rPr lang="en-US" dirty="0" smtClean="0"/>
              <a:t> </a:t>
            </a:r>
            <a:r>
              <a:rPr lang="en-US" dirty="0"/>
              <a:t>cleft cysts can occur either in or above the </a:t>
            </a:r>
            <a:r>
              <a:rPr lang="en-US" dirty="0" err="1"/>
              <a:t>sella</a:t>
            </a:r>
            <a:r>
              <a:rPr lang="en-US" dirty="0"/>
              <a:t> </a:t>
            </a:r>
            <a:r>
              <a:rPr lang="en-US" dirty="0" err="1"/>
              <a:t>turcica</a:t>
            </a:r>
            <a:r>
              <a:rPr lang="en-US" dirty="0" smtClean="0"/>
              <a:t>.</a:t>
            </a:r>
          </a:p>
        </p:txBody>
      </p:sp>
    </p:spTree>
    <p:extLst>
      <p:ext uri="{BB962C8B-B14F-4D97-AF65-F5344CB8AC3E}">
        <p14:creationId xmlns:p14="http://schemas.microsoft.com/office/powerpoint/2010/main" xmlns="" val="3236829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Rathke's</a:t>
            </a:r>
            <a:r>
              <a:rPr lang="en-US" dirty="0"/>
              <a:t> cleft cyst </a:t>
            </a:r>
          </a:p>
        </p:txBody>
      </p:sp>
      <p:pic>
        <p:nvPicPr>
          <p:cNvPr id="5" name="Content Placeholder 4"/>
          <p:cNvPicPr>
            <a:picLocks noGrp="1" noChangeAspect="1"/>
          </p:cNvPicPr>
          <p:nvPr>
            <p:ph idx="1"/>
          </p:nvPr>
        </p:nvPicPr>
        <p:blipFill>
          <a:blip r:embed="rId2"/>
          <a:stretch>
            <a:fillRect/>
          </a:stretch>
        </p:blipFill>
        <p:spPr>
          <a:xfrm>
            <a:off x="1406873" y="2408351"/>
            <a:ext cx="7583247" cy="4119082"/>
          </a:xfrm>
          <a:prstGeom prst="rect">
            <a:avLst/>
          </a:prstGeom>
        </p:spPr>
      </p:pic>
    </p:spTree>
    <p:extLst>
      <p:ext uri="{BB962C8B-B14F-4D97-AF65-F5344CB8AC3E}">
        <p14:creationId xmlns:p14="http://schemas.microsoft.com/office/powerpoint/2010/main" xmlns="" val="3865735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Rathke's</a:t>
            </a:r>
            <a:r>
              <a:rPr lang="en-US" dirty="0"/>
              <a:t> cleft cyst </a:t>
            </a:r>
          </a:p>
        </p:txBody>
      </p:sp>
      <p:pic>
        <p:nvPicPr>
          <p:cNvPr id="4" name="Content Placeholder 3"/>
          <p:cNvPicPr>
            <a:picLocks noGrp="1" noChangeAspect="1"/>
          </p:cNvPicPr>
          <p:nvPr>
            <p:ph idx="1"/>
          </p:nvPr>
        </p:nvPicPr>
        <p:blipFill>
          <a:blip r:embed="rId2"/>
          <a:stretch>
            <a:fillRect/>
          </a:stretch>
        </p:blipFill>
        <p:spPr>
          <a:xfrm>
            <a:off x="1694932" y="2730322"/>
            <a:ext cx="6909173" cy="2873588"/>
          </a:xfrm>
          <a:prstGeom prst="rect">
            <a:avLst/>
          </a:prstGeom>
        </p:spPr>
      </p:pic>
    </p:spTree>
    <p:extLst>
      <p:ext uri="{BB962C8B-B14F-4D97-AF65-F5344CB8AC3E}">
        <p14:creationId xmlns:p14="http://schemas.microsoft.com/office/powerpoint/2010/main" xmlns="" val="1520741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Craniopharyngioma</a:t>
            </a:r>
            <a:endParaRPr lang="en-US" dirty="0"/>
          </a:p>
        </p:txBody>
      </p:sp>
      <p:sp>
        <p:nvSpPr>
          <p:cNvPr id="3" name="Content Placeholder 2"/>
          <p:cNvSpPr>
            <a:spLocks noGrp="1"/>
          </p:cNvSpPr>
          <p:nvPr>
            <p:ph idx="1"/>
          </p:nvPr>
        </p:nvSpPr>
        <p:spPr/>
        <p:txBody>
          <a:bodyPr/>
          <a:lstStyle/>
          <a:p>
            <a:r>
              <a:rPr lang="en-US" dirty="0" err="1"/>
              <a:t>Craniopharyngioma</a:t>
            </a:r>
            <a:r>
              <a:rPr lang="en-US" dirty="0"/>
              <a:t> is the third of the three pathologies derived from </a:t>
            </a:r>
            <a:r>
              <a:rPr lang="en-US" dirty="0" err="1"/>
              <a:t>Rathke's</a:t>
            </a:r>
            <a:r>
              <a:rPr lang="en-US" dirty="0"/>
              <a:t> cleft epithelium. </a:t>
            </a:r>
            <a:endParaRPr lang="en-US" dirty="0" smtClean="0"/>
          </a:p>
          <a:p>
            <a:r>
              <a:rPr lang="en-US" dirty="0" smtClean="0"/>
              <a:t>Technically </a:t>
            </a:r>
            <a:r>
              <a:rPr lang="en-US" dirty="0"/>
              <a:t>these are benign tumors, but unlike </a:t>
            </a:r>
            <a:r>
              <a:rPr lang="en-US" dirty="0" err="1"/>
              <a:t>Rathke's</a:t>
            </a:r>
            <a:r>
              <a:rPr lang="en-US" dirty="0"/>
              <a:t> cleft cysts, they have thick walls and are locally invasive</a:t>
            </a:r>
            <a:r>
              <a:rPr lang="en-US" dirty="0" smtClean="0"/>
              <a:t>.</a:t>
            </a:r>
          </a:p>
          <a:p>
            <a:r>
              <a:rPr lang="en-US" dirty="0" smtClean="0"/>
              <a:t>Macroscopically</a:t>
            </a:r>
            <a:r>
              <a:rPr lang="en-US" dirty="0"/>
              <a:t>, it is a complex mass with multiple nodules at the base of the brain, sinuating along the fissures. </a:t>
            </a:r>
            <a:endParaRPr lang="en-US" dirty="0" smtClean="0"/>
          </a:p>
          <a:p>
            <a:r>
              <a:rPr lang="en-US" dirty="0" smtClean="0"/>
              <a:t>Often</a:t>
            </a:r>
            <a:r>
              <a:rPr lang="en-US" dirty="0"/>
              <a:t>, it can not be completely resected. </a:t>
            </a:r>
            <a:br>
              <a:rPr lang="en-US" dirty="0"/>
            </a:br>
            <a:endParaRPr lang="en-US" dirty="0"/>
          </a:p>
        </p:txBody>
      </p:sp>
    </p:spTree>
    <p:extLst>
      <p:ext uri="{BB962C8B-B14F-4D97-AF65-F5344CB8AC3E}">
        <p14:creationId xmlns:p14="http://schemas.microsoft.com/office/powerpoint/2010/main" xmlns="" val="502025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Craniopharyngioma</a:t>
            </a:r>
            <a:endParaRPr lang="en-US" dirty="0"/>
          </a:p>
        </p:txBody>
      </p:sp>
      <p:sp>
        <p:nvSpPr>
          <p:cNvPr id="3" name="Content Placeholder 2"/>
          <p:cNvSpPr>
            <a:spLocks noGrp="1"/>
          </p:cNvSpPr>
          <p:nvPr>
            <p:ph idx="1"/>
          </p:nvPr>
        </p:nvSpPr>
        <p:spPr/>
        <p:txBody>
          <a:bodyPr/>
          <a:lstStyle/>
          <a:p>
            <a:r>
              <a:rPr lang="en-US" dirty="0"/>
              <a:t>In over 50% of cases </a:t>
            </a:r>
            <a:r>
              <a:rPr lang="en-US" dirty="0" err="1"/>
              <a:t>craniopharyngiomas</a:t>
            </a:r>
            <a:r>
              <a:rPr lang="en-US" dirty="0"/>
              <a:t> have a pathognomonic appearance. </a:t>
            </a:r>
            <a:endParaRPr lang="en-US" dirty="0" smtClean="0"/>
          </a:p>
          <a:p>
            <a:r>
              <a:rPr lang="en-US" dirty="0" smtClean="0"/>
              <a:t>A </a:t>
            </a:r>
            <a:r>
              <a:rPr lang="en-US" dirty="0"/>
              <a:t>compressed pituitary gland can be identified</a:t>
            </a:r>
            <a:r>
              <a:rPr lang="en-US" dirty="0" smtClean="0"/>
              <a:t>.</a:t>
            </a:r>
          </a:p>
          <a:p>
            <a:r>
              <a:rPr lang="en-US" dirty="0" smtClean="0"/>
              <a:t>There </a:t>
            </a:r>
            <a:r>
              <a:rPr lang="en-US" dirty="0"/>
              <a:t>is a large </a:t>
            </a:r>
            <a:r>
              <a:rPr lang="en-US" dirty="0" err="1"/>
              <a:t>intrasellar</a:t>
            </a:r>
            <a:r>
              <a:rPr lang="en-US" dirty="0"/>
              <a:t> and </a:t>
            </a:r>
            <a:r>
              <a:rPr lang="en-US" dirty="0" err="1"/>
              <a:t>suprasellar</a:t>
            </a:r>
            <a:r>
              <a:rPr lang="en-US" dirty="0"/>
              <a:t> mass with cystic and enhancing components as well as calcifications. </a:t>
            </a:r>
            <a:endParaRPr lang="en-US" dirty="0" smtClean="0"/>
          </a:p>
          <a:p>
            <a:r>
              <a:rPr lang="en-US" dirty="0" smtClean="0"/>
              <a:t>These </a:t>
            </a:r>
            <a:r>
              <a:rPr lang="en-US" dirty="0"/>
              <a:t>findings in a child are virtually pathognomonic for </a:t>
            </a:r>
            <a:r>
              <a:rPr lang="en-US" dirty="0" err="1"/>
              <a:t>craniopharyngioma</a:t>
            </a:r>
            <a:r>
              <a:rPr lang="en-US" dirty="0"/>
              <a:t> (perhaps with only a dermoid in the differential diagnosis).</a:t>
            </a:r>
          </a:p>
        </p:txBody>
      </p:sp>
    </p:spTree>
    <p:extLst>
      <p:ext uri="{BB962C8B-B14F-4D97-AF65-F5344CB8AC3E}">
        <p14:creationId xmlns:p14="http://schemas.microsoft.com/office/powerpoint/2010/main" xmlns="" val="3177533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Craniopharyngioma</a:t>
            </a:r>
            <a:endParaRPr lang="en-US" dirty="0"/>
          </a:p>
        </p:txBody>
      </p:sp>
      <p:pic>
        <p:nvPicPr>
          <p:cNvPr id="5" name="Content Placeholder 4"/>
          <p:cNvPicPr>
            <a:picLocks noGrp="1" noChangeAspect="1"/>
          </p:cNvPicPr>
          <p:nvPr>
            <p:ph idx="1"/>
          </p:nvPr>
        </p:nvPicPr>
        <p:blipFill>
          <a:blip r:embed="rId2"/>
          <a:stretch>
            <a:fillRect/>
          </a:stretch>
        </p:blipFill>
        <p:spPr>
          <a:xfrm>
            <a:off x="1545465" y="2052922"/>
            <a:ext cx="7071168" cy="4210559"/>
          </a:xfrm>
          <a:prstGeom prst="rect">
            <a:avLst/>
          </a:prstGeom>
        </p:spPr>
      </p:pic>
    </p:spTree>
    <p:extLst>
      <p:ext uri="{BB962C8B-B14F-4D97-AF65-F5344CB8AC3E}">
        <p14:creationId xmlns:p14="http://schemas.microsoft.com/office/powerpoint/2010/main" xmlns="" val="411132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Craniopharyngioma</a:t>
            </a:r>
            <a:endParaRPr lang="en-US" dirty="0"/>
          </a:p>
        </p:txBody>
      </p:sp>
      <p:pic>
        <p:nvPicPr>
          <p:cNvPr id="5" name="Content Placeholder 4"/>
          <p:cNvPicPr>
            <a:picLocks noGrp="1" noChangeAspect="1"/>
          </p:cNvPicPr>
          <p:nvPr>
            <p:ph idx="1"/>
          </p:nvPr>
        </p:nvPicPr>
        <p:blipFill>
          <a:blip r:embed="rId2"/>
          <a:stretch>
            <a:fillRect/>
          </a:stretch>
        </p:blipFill>
        <p:spPr>
          <a:xfrm>
            <a:off x="938975" y="2511380"/>
            <a:ext cx="7806447" cy="3299998"/>
          </a:xfrm>
          <a:prstGeom prst="rect">
            <a:avLst/>
          </a:prstGeom>
        </p:spPr>
      </p:pic>
    </p:spTree>
    <p:extLst>
      <p:ext uri="{BB962C8B-B14F-4D97-AF65-F5344CB8AC3E}">
        <p14:creationId xmlns:p14="http://schemas.microsoft.com/office/powerpoint/2010/main" xmlns="" val="1738926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Craniopharyngioma</a:t>
            </a:r>
            <a:endParaRPr lang="en-US" dirty="0"/>
          </a:p>
        </p:txBody>
      </p:sp>
      <p:pic>
        <p:nvPicPr>
          <p:cNvPr id="7" name="Content Placeholder 6"/>
          <p:cNvPicPr>
            <a:picLocks noGrp="1" noChangeAspect="1"/>
          </p:cNvPicPr>
          <p:nvPr>
            <p:ph idx="1"/>
          </p:nvPr>
        </p:nvPicPr>
        <p:blipFill>
          <a:blip r:embed="rId2"/>
          <a:stretch>
            <a:fillRect/>
          </a:stretch>
        </p:blipFill>
        <p:spPr>
          <a:xfrm>
            <a:off x="1172173" y="2586646"/>
            <a:ext cx="8101829" cy="3259145"/>
          </a:xfrm>
          <a:prstGeom prst="rect">
            <a:avLst/>
          </a:prstGeom>
        </p:spPr>
      </p:pic>
    </p:spTree>
    <p:extLst>
      <p:ext uri="{BB962C8B-B14F-4D97-AF65-F5344CB8AC3E}">
        <p14:creationId xmlns:p14="http://schemas.microsoft.com/office/powerpoint/2010/main" xmlns="" val="1900147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Craniopharyngioma</a:t>
            </a:r>
            <a:endParaRPr lang="en-US" dirty="0"/>
          </a:p>
        </p:txBody>
      </p:sp>
      <p:pic>
        <p:nvPicPr>
          <p:cNvPr id="5" name="Content Placeholder 4"/>
          <p:cNvPicPr>
            <a:picLocks noGrp="1" noChangeAspect="1"/>
          </p:cNvPicPr>
          <p:nvPr>
            <p:ph idx="1"/>
          </p:nvPr>
        </p:nvPicPr>
        <p:blipFill>
          <a:blip r:embed="rId2"/>
          <a:stretch>
            <a:fillRect/>
          </a:stretch>
        </p:blipFill>
        <p:spPr>
          <a:xfrm>
            <a:off x="1687132" y="2106761"/>
            <a:ext cx="7071519" cy="3841121"/>
          </a:xfrm>
          <a:prstGeom prst="rect">
            <a:avLst/>
          </a:prstGeom>
        </p:spPr>
      </p:pic>
    </p:spTree>
    <p:extLst>
      <p:ext uri="{BB962C8B-B14F-4D97-AF65-F5344CB8AC3E}">
        <p14:creationId xmlns:p14="http://schemas.microsoft.com/office/powerpoint/2010/main" xmlns="" val="412714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Pituitary gland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On </a:t>
            </a:r>
            <a:r>
              <a:rPr lang="en-US" dirty="0"/>
              <a:t>a coronal section through the brain the reference structure is the pituitary gland which lies in the </a:t>
            </a:r>
            <a:r>
              <a:rPr lang="en-US" dirty="0" err="1"/>
              <a:t>sella</a:t>
            </a:r>
            <a:r>
              <a:rPr lang="en-US" dirty="0"/>
              <a:t> </a:t>
            </a:r>
            <a:r>
              <a:rPr lang="en-US" dirty="0" err="1"/>
              <a:t>turcica</a:t>
            </a:r>
            <a:r>
              <a:rPr lang="en-US" dirty="0"/>
              <a:t>. </a:t>
            </a:r>
            <a:endParaRPr lang="en-US" dirty="0" smtClean="0"/>
          </a:p>
          <a:p>
            <a:r>
              <a:rPr lang="en-US" dirty="0" smtClean="0"/>
              <a:t>It </a:t>
            </a:r>
            <a:r>
              <a:rPr lang="en-US" dirty="0"/>
              <a:t>is usually larger in females than in males - in females the superior border tends to be convex, whereas in males it is usually concave. </a:t>
            </a:r>
            <a:endParaRPr lang="en-US" dirty="0" smtClean="0"/>
          </a:p>
          <a:p>
            <a:r>
              <a:rPr lang="en-US" dirty="0" smtClean="0"/>
              <a:t>The </a:t>
            </a:r>
            <a:r>
              <a:rPr lang="en-US" dirty="0"/>
              <a:t>most common abnormalities that arise in the pituitary gland are pituitary adenoma, </a:t>
            </a:r>
            <a:r>
              <a:rPr lang="en-US" dirty="0" err="1"/>
              <a:t>Rathke's</a:t>
            </a:r>
            <a:r>
              <a:rPr lang="en-US" dirty="0"/>
              <a:t> cleft cyst and </a:t>
            </a:r>
            <a:r>
              <a:rPr lang="en-US" dirty="0" err="1"/>
              <a:t>craniopharyngioma</a:t>
            </a:r>
            <a:r>
              <a:rPr lang="en-US" dirty="0"/>
              <a:t>. </a:t>
            </a:r>
          </a:p>
        </p:txBody>
      </p:sp>
    </p:spTree>
    <p:extLst>
      <p:ext uri="{BB962C8B-B14F-4D97-AF65-F5344CB8AC3E}">
        <p14:creationId xmlns:p14="http://schemas.microsoft.com/office/powerpoint/2010/main" xmlns="" val="3047039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Meningioma</a:t>
            </a:r>
            <a:endParaRPr lang="en-US" dirty="0"/>
          </a:p>
        </p:txBody>
      </p:sp>
      <p:sp>
        <p:nvSpPr>
          <p:cNvPr id="3" name="Content Placeholder 2"/>
          <p:cNvSpPr>
            <a:spLocks noGrp="1"/>
          </p:cNvSpPr>
          <p:nvPr>
            <p:ph idx="1"/>
          </p:nvPr>
        </p:nvSpPr>
        <p:spPr/>
        <p:txBody>
          <a:bodyPr/>
          <a:lstStyle/>
          <a:p>
            <a:r>
              <a:rPr lang="en-US" dirty="0" smtClean="0"/>
              <a:t>The most common intracranial tumor in adults is the </a:t>
            </a:r>
            <a:r>
              <a:rPr lang="en-US" dirty="0" err="1" smtClean="0"/>
              <a:t>meningioma</a:t>
            </a:r>
            <a:r>
              <a:rPr lang="en-US" dirty="0" smtClean="0"/>
              <a:t> with 20% of occurring at the skull base. </a:t>
            </a:r>
            <a:endParaRPr lang="en-US" dirty="0" smtClean="0"/>
          </a:p>
          <a:p>
            <a:r>
              <a:rPr lang="en-US" dirty="0" err="1" smtClean="0"/>
              <a:t>Meningiomas</a:t>
            </a:r>
            <a:r>
              <a:rPr lang="en-US" dirty="0" smtClean="0"/>
              <a:t> </a:t>
            </a:r>
            <a:r>
              <a:rPr lang="en-US" dirty="0" smtClean="0"/>
              <a:t>are almost always solid lesions, sometimes with a cyst on the edge. </a:t>
            </a:r>
            <a:endParaRPr lang="en-US" dirty="0" smtClean="0"/>
          </a:p>
          <a:p>
            <a:r>
              <a:rPr lang="en-US" dirty="0" smtClean="0"/>
              <a:t>They </a:t>
            </a:r>
            <a:r>
              <a:rPr lang="en-US" dirty="0" smtClean="0"/>
              <a:t>can lift up the </a:t>
            </a:r>
            <a:r>
              <a:rPr lang="en-US" dirty="0" err="1" smtClean="0"/>
              <a:t>arachnoid</a:t>
            </a:r>
            <a:r>
              <a:rPr lang="en-US" dirty="0" smtClean="0"/>
              <a:t> a little bit and enhance uniformly as a general rule.</a:t>
            </a:r>
            <a:endParaRPr lang="en-US" dirty="0"/>
          </a:p>
        </p:txBody>
      </p:sp>
    </p:spTree>
    <p:extLst>
      <p:ext uri="{BB962C8B-B14F-4D97-AF65-F5344CB8AC3E}">
        <p14:creationId xmlns:p14="http://schemas.microsoft.com/office/powerpoint/2010/main" xmlns="" val="3297116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4626280" y="2312126"/>
            <a:ext cx="5462497" cy="3538209"/>
          </a:xfrm>
          <a:prstGeom prst="rect">
            <a:avLst/>
          </a:prstGeom>
          <a:noFill/>
          <a:ln w="9525">
            <a:noFill/>
            <a:miter lim="800000"/>
            <a:headEnd/>
            <a:tailEnd/>
          </a:ln>
          <a:effectLst/>
        </p:spPr>
      </p:pic>
      <p:sp>
        <p:nvSpPr>
          <p:cNvPr id="5" name="TextBox 4"/>
          <p:cNvSpPr txBox="1"/>
          <p:nvPr/>
        </p:nvSpPr>
        <p:spPr>
          <a:xfrm>
            <a:off x="653143" y="2338251"/>
            <a:ext cx="3605348" cy="3693319"/>
          </a:xfrm>
          <a:prstGeom prst="rect">
            <a:avLst/>
          </a:prstGeom>
          <a:noFill/>
        </p:spPr>
        <p:txBody>
          <a:bodyPr wrap="square" rtlCol="0">
            <a:spAutoFit/>
          </a:bodyPr>
          <a:lstStyle/>
          <a:p>
            <a:r>
              <a:rPr lang="en-US" dirty="0" smtClean="0"/>
              <a:t>On the top-left unenhanced and enhanced CT-images, the main differential diagnosis of the enhancing mass would include </a:t>
            </a:r>
            <a:r>
              <a:rPr lang="en-US" dirty="0" err="1" smtClean="0"/>
              <a:t>meningioma</a:t>
            </a:r>
            <a:r>
              <a:rPr lang="en-US" dirty="0" smtClean="0"/>
              <a:t>, pituitary adenoma and an aneurysm. </a:t>
            </a:r>
            <a:br>
              <a:rPr lang="en-US" dirty="0" smtClean="0"/>
            </a:br>
            <a:r>
              <a:rPr lang="en-US" dirty="0" smtClean="0"/>
              <a:t>The post-</a:t>
            </a:r>
            <a:r>
              <a:rPr lang="en-US" dirty="0" err="1" smtClean="0"/>
              <a:t>constrast</a:t>
            </a:r>
            <a:r>
              <a:rPr lang="en-US" dirty="0" smtClean="0"/>
              <a:t> MR-image on the top-right rules out an aneurysm as a possible diagnosis (no flow void), but on axial images a pituitary adenoma and </a:t>
            </a:r>
            <a:r>
              <a:rPr lang="en-US" dirty="0" err="1" smtClean="0"/>
              <a:t>meningioma</a:t>
            </a:r>
            <a:r>
              <a:rPr lang="en-US" dirty="0" smtClean="0"/>
              <a:t> are still difficult to differentiate</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366397" y="1985555"/>
            <a:ext cx="7324655" cy="3329389"/>
          </a:xfrm>
          <a:prstGeom prst="rect">
            <a:avLst/>
          </a:prstGeom>
          <a:noFill/>
          <a:ln w="9525">
            <a:noFill/>
            <a:miter lim="800000"/>
            <a:headEnd/>
            <a:tailEnd/>
          </a:ln>
          <a:effectLst/>
        </p:spPr>
      </p:pic>
      <p:sp>
        <p:nvSpPr>
          <p:cNvPr id="5" name="TextBox 4"/>
          <p:cNvSpPr txBox="1"/>
          <p:nvPr/>
        </p:nvSpPr>
        <p:spPr>
          <a:xfrm>
            <a:off x="1645920" y="5639252"/>
            <a:ext cx="6165668" cy="646331"/>
          </a:xfrm>
          <a:prstGeom prst="rect">
            <a:avLst/>
          </a:prstGeom>
          <a:noFill/>
        </p:spPr>
        <p:txBody>
          <a:bodyPr wrap="square" rtlCol="0">
            <a:spAutoFit/>
          </a:bodyPr>
          <a:lstStyle/>
          <a:p>
            <a:r>
              <a:rPr lang="en-US" dirty="0" smtClean="0"/>
              <a:t>Notice the spread of the lesion along the </a:t>
            </a:r>
            <a:r>
              <a:rPr lang="en-US" dirty="0" err="1" smtClean="0"/>
              <a:t>meninges</a:t>
            </a:r>
            <a:r>
              <a:rPr lang="en-US" dirty="0" smtClean="0"/>
              <a:t>.</a:t>
            </a:r>
            <a:br>
              <a:rPr lang="en-US" dirty="0" smtClean="0"/>
            </a:br>
            <a:r>
              <a:rPr lang="en-US" dirty="0" smtClean="0"/>
              <a:t>The </a:t>
            </a:r>
            <a:r>
              <a:rPr lang="en-US" dirty="0" err="1" smtClean="0"/>
              <a:t>epicentre</a:t>
            </a:r>
            <a:r>
              <a:rPr lang="en-US" dirty="0" smtClean="0"/>
              <a:t> of the lesion is above the </a:t>
            </a:r>
            <a:r>
              <a:rPr lang="en-US" dirty="0" err="1" smtClean="0"/>
              <a:t>sella</a:t>
            </a:r>
            <a:r>
              <a:rPr lang="en-US" dirty="0" smtClean="0"/>
              <a:t>.</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1998617" y="1659529"/>
            <a:ext cx="6026228" cy="3643130"/>
          </a:xfrm>
          <a:prstGeom prst="rect">
            <a:avLst/>
          </a:prstGeom>
          <a:noFill/>
          <a:ln w="9525">
            <a:noFill/>
            <a:miter lim="800000"/>
            <a:headEnd/>
            <a:tailEnd/>
          </a:ln>
          <a:effectLst/>
        </p:spPr>
      </p:pic>
      <p:sp>
        <p:nvSpPr>
          <p:cNvPr id="5" name="TextBox 4"/>
          <p:cNvSpPr txBox="1"/>
          <p:nvPr/>
        </p:nvSpPr>
        <p:spPr>
          <a:xfrm>
            <a:off x="1724297" y="5773783"/>
            <a:ext cx="5904412" cy="646331"/>
          </a:xfrm>
          <a:prstGeom prst="rect">
            <a:avLst/>
          </a:prstGeom>
          <a:noFill/>
        </p:spPr>
        <p:txBody>
          <a:bodyPr wrap="square" rtlCol="0">
            <a:spAutoFit/>
          </a:bodyPr>
          <a:lstStyle/>
          <a:p>
            <a:r>
              <a:rPr lang="en-US" dirty="0" smtClean="0"/>
              <a:t>Note the compresses pituitary gland</a:t>
            </a:r>
          </a:p>
          <a:p>
            <a:r>
              <a:rPr lang="en-US" dirty="0" smtClean="0"/>
              <a:t>There is no evidence of cystic change or hemorrhage</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44 year old female with high </a:t>
            </a:r>
            <a:r>
              <a:rPr lang="en-US" dirty="0" err="1" smtClean="0"/>
              <a:t>prolactin</a:t>
            </a:r>
            <a:r>
              <a:rPr lang="en-US" dirty="0" smtClean="0"/>
              <a:t> and </a:t>
            </a:r>
            <a:r>
              <a:rPr lang="en-US" dirty="0" err="1" smtClean="0"/>
              <a:t>galactorrhea</a:t>
            </a:r>
            <a:r>
              <a:rPr lang="en-US" dirty="0" smtClean="0"/>
              <a:t> </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509212" y="1918132"/>
            <a:ext cx="6302377" cy="4268428"/>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a:t>
            </a:r>
            <a:r>
              <a:rPr lang="en-US" dirty="0" err="1" smtClean="0"/>
              <a:t>bromocriptine</a:t>
            </a:r>
            <a:r>
              <a:rPr lang="en-US" dirty="0" smtClean="0"/>
              <a:t> effect</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1604212" y="2325188"/>
            <a:ext cx="7034588" cy="3869024"/>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Stalk section effect</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1723580" y="2155371"/>
            <a:ext cx="6601711" cy="4171081"/>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Thrombosed</a:t>
            </a:r>
            <a:r>
              <a:rPr lang="en-US" dirty="0" smtClean="0"/>
              <a:t> aneurysm</a:t>
            </a: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1227907" y="2098581"/>
            <a:ext cx="7463143" cy="3256645"/>
          </a:xfrm>
          <a:prstGeom prst="rect">
            <a:avLst/>
          </a:prstGeom>
          <a:noFill/>
          <a:ln w="9525">
            <a:noFill/>
            <a:miter lim="800000"/>
            <a:headEnd/>
            <a:tailEnd/>
          </a:ln>
          <a:effectLst/>
        </p:spPr>
      </p:pic>
      <p:sp>
        <p:nvSpPr>
          <p:cNvPr id="5" name="TextBox 4"/>
          <p:cNvSpPr txBox="1"/>
          <p:nvPr/>
        </p:nvSpPr>
        <p:spPr>
          <a:xfrm>
            <a:off x="587829" y="5381897"/>
            <a:ext cx="10881360" cy="1200329"/>
          </a:xfrm>
          <a:prstGeom prst="rect">
            <a:avLst/>
          </a:prstGeom>
          <a:noFill/>
        </p:spPr>
        <p:txBody>
          <a:bodyPr wrap="square" rtlCol="0">
            <a:spAutoFit/>
          </a:bodyPr>
          <a:lstStyle/>
          <a:p>
            <a:r>
              <a:rPr lang="en-US" dirty="0" smtClean="0"/>
              <a:t>On the left the T1-weighted image of a </a:t>
            </a:r>
            <a:r>
              <a:rPr lang="en-US" dirty="0" err="1" smtClean="0"/>
              <a:t>thrombosed</a:t>
            </a:r>
            <a:r>
              <a:rPr lang="en-US" dirty="0" smtClean="0"/>
              <a:t> aneurysm with high signal intensity on the unenhanced scan. </a:t>
            </a:r>
            <a:br>
              <a:rPr lang="en-US" dirty="0" smtClean="0"/>
            </a:br>
            <a:r>
              <a:rPr lang="en-US" dirty="0" smtClean="0"/>
              <a:t>It originates in the </a:t>
            </a:r>
            <a:r>
              <a:rPr lang="en-US" dirty="0" err="1" smtClean="0"/>
              <a:t>intracavernous</a:t>
            </a:r>
            <a:r>
              <a:rPr lang="en-US" dirty="0" smtClean="0"/>
              <a:t> segment of the right internal carotid artery. On the right the T2-weighted images: the </a:t>
            </a:r>
            <a:r>
              <a:rPr lang="en-US" dirty="0" err="1" smtClean="0"/>
              <a:t>thrombosed</a:t>
            </a:r>
            <a:r>
              <a:rPr lang="en-US" dirty="0" smtClean="0"/>
              <a:t> aneurysm has a dark rim.</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Partially </a:t>
            </a:r>
            <a:r>
              <a:rPr lang="en-US" dirty="0" err="1" smtClean="0"/>
              <a:t>thrombosed</a:t>
            </a:r>
            <a:r>
              <a:rPr lang="en-US" dirty="0" smtClean="0"/>
              <a:t> aneurysm</a:t>
            </a:r>
            <a:endParaRPr lang="en-US" dirty="0"/>
          </a:p>
        </p:txBody>
      </p:sp>
      <p:pic>
        <p:nvPicPr>
          <p:cNvPr id="8194" name="Picture 2"/>
          <p:cNvPicPr>
            <a:picLocks noGrp="1" noChangeAspect="1" noChangeArrowheads="1"/>
          </p:cNvPicPr>
          <p:nvPr>
            <p:ph idx="1"/>
          </p:nvPr>
        </p:nvPicPr>
        <p:blipFill>
          <a:blip r:embed="rId2"/>
          <a:srcRect/>
          <a:stretch>
            <a:fillRect/>
          </a:stretch>
        </p:blipFill>
        <p:spPr bwMode="auto">
          <a:xfrm>
            <a:off x="1136469" y="2349919"/>
            <a:ext cx="7528457" cy="3730009"/>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Hamartoma</a:t>
            </a:r>
            <a:endParaRPr lang="en-US" dirty="0"/>
          </a:p>
        </p:txBody>
      </p:sp>
      <p:sp>
        <p:nvSpPr>
          <p:cNvPr id="3" name="Content Placeholder 2"/>
          <p:cNvSpPr>
            <a:spLocks noGrp="1"/>
          </p:cNvSpPr>
          <p:nvPr>
            <p:ph idx="1"/>
          </p:nvPr>
        </p:nvSpPr>
        <p:spPr/>
        <p:txBody>
          <a:bodyPr/>
          <a:lstStyle/>
          <a:p>
            <a:r>
              <a:rPr lang="en-US" dirty="0" err="1" smtClean="0"/>
              <a:t>Hamartomas</a:t>
            </a:r>
            <a:r>
              <a:rPr lang="en-US" dirty="0" smtClean="0"/>
              <a:t> are masses of dysplastic tissue found almost exclusively in young children</a:t>
            </a:r>
            <a:r>
              <a:rPr lang="en-US" dirty="0" smtClean="0"/>
              <a:t>.</a:t>
            </a:r>
          </a:p>
          <a:p>
            <a:r>
              <a:rPr lang="en-US" dirty="0" smtClean="0"/>
              <a:t>One </a:t>
            </a:r>
            <a:r>
              <a:rPr lang="en-US" dirty="0" smtClean="0"/>
              <a:t>of the most common locations is the floor of the third ventricle</a:t>
            </a:r>
            <a:r>
              <a:rPr lang="en-US" dirty="0" smtClean="0"/>
              <a:t>.</a:t>
            </a:r>
          </a:p>
          <a:p>
            <a:r>
              <a:rPr lang="en-US" dirty="0" smtClean="0"/>
              <a:t>They </a:t>
            </a:r>
            <a:r>
              <a:rPr lang="en-US" dirty="0" smtClean="0"/>
              <a:t>are benign lesions, but patients do succumb to them because of the bad location.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439811" y="2099257"/>
            <a:ext cx="8619606" cy="3036452"/>
          </a:xfrm>
          <a:prstGeom prst="rect">
            <a:avLst/>
          </a:prstGeom>
        </p:spPr>
      </p:pic>
    </p:spTree>
    <p:extLst>
      <p:ext uri="{BB962C8B-B14F-4D97-AF65-F5344CB8AC3E}">
        <p14:creationId xmlns:p14="http://schemas.microsoft.com/office/powerpoint/2010/main" xmlns="" val="2494506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Hamartoma</a:t>
            </a:r>
            <a:r>
              <a:rPr lang="en-US" dirty="0" smtClean="0"/>
              <a:t> (non-enhancing)</a:t>
            </a:r>
            <a:endParaRPr lang="en-US" dirty="0"/>
          </a:p>
        </p:txBody>
      </p:sp>
      <p:pic>
        <p:nvPicPr>
          <p:cNvPr id="9218" name="Picture 2"/>
          <p:cNvPicPr>
            <a:picLocks noGrp="1" noChangeAspect="1" noChangeArrowheads="1"/>
          </p:cNvPicPr>
          <p:nvPr>
            <p:ph idx="1"/>
          </p:nvPr>
        </p:nvPicPr>
        <p:blipFill>
          <a:blip r:embed="rId2"/>
          <a:srcRect/>
          <a:stretch>
            <a:fillRect/>
          </a:stretch>
        </p:blipFill>
        <p:spPr bwMode="auto">
          <a:xfrm>
            <a:off x="1739249" y="2272937"/>
            <a:ext cx="6416226" cy="3820571"/>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Hamartoma</a:t>
            </a:r>
            <a:r>
              <a:rPr lang="en-US" dirty="0" smtClean="0"/>
              <a:t> (non-enhancing)</a:t>
            </a:r>
            <a:endParaRPr lang="en-US" dirty="0"/>
          </a:p>
        </p:txBody>
      </p:sp>
      <p:pic>
        <p:nvPicPr>
          <p:cNvPr id="10242" name="Picture 2"/>
          <p:cNvPicPr>
            <a:picLocks noGrp="1" noChangeAspect="1" noChangeArrowheads="1"/>
          </p:cNvPicPr>
          <p:nvPr>
            <p:ph idx="1"/>
          </p:nvPr>
        </p:nvPicPr>
        <p:blipFill>
          <a:blip r:embed="rId2"/>
          <a:srcRect/>
          <a:stretch>
            <a:fillRect/>
          </a:stretch>
        </p:blipFill>
        <p:spPr bwMode="auto">
          <a:xfrm>
            <a:off x="1875172" y="2338252"/>
            <a:ext cx="6345617" cy="3821793"/>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Sagittal</a:t>
            </a:r>
            <a:r>
              <a:rPr lang="en-US" dirty="0" smtClean="0"/>
              <a:t> T1 with gad is the best for diagnosis of </a:t>
            </a:r>
            <a:r>
              <a:rPr lang="en-US" dirty="0" err="1" smtClean="0"/>
              <a:t>hamartoma</a:t>
            </a:r>
            <a:endParaRPr lang="en-US" dirty="0"/>
          </a:p>
        </p:txBody>
      </p:sp>
      <p:pic>
        <p:nvPicPr>
          <p:cNvPr id="11266" name="Picture 2"/>
          <p:cNvPicPr>
            <a:picLocks noGrp="1" noChangeAspect="1" noChangeArrowheads="1"/>
          </p:cNvPicPr>
          <p:nvPr>
            <p:ph idx="1"/>
          </p:nvPr>
        </p:nvPicPr>
        <p:blipFill>
          <a:blip r:embed="rId2"/>
          <a:srcRect/>
          <a:stretch>
            <a:fillRect/>
          </a:stretch>
        </p:blipFill>
        <p:spPr bwMode="auto">
          <a:xfrm>
            <a:off x="2168435" y="2092837"/>
            <a:ext cx="6052354" cy="4470489"/>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Hypothalamic and </a:t>
            </a:r>
            <a:r>
              <a:rPr lang="en-US" dirty="0" err="1" smtClean="0"/>
              <a:t>chiasmatic</a:t>
            </a:r>
            <a:r>
              <a:rPr lang="en-US" dirty="0" smtClean="0"/>
              <a:t> </a:t>
            </a:r>
            <a:r>
              <a:rPr lang="en-US" dirty="0" err="1" smtClean="0"/>
              <a:t>gliomas</a:t>
            </a:r>
            <a:endParaRPr lang="en-US" dirty="0"/>
          </a:p>
        </p:txBody>
      </p:sp>
      <p:sp>
        <p:nvSpPr>
          <p:cNvPr id="3" name="Content Placeholder 2"/>
          <p:cNvSpPr>
            <a:spLocks noGrp="1"/>
          </p:cNvSpPr>
          <p:nvPr>
            <p:ph idx="1"/>
          </p:nvPr>
        </p:nvSpPr>
        <p:spPr/>
        <p:txBody>
          <a:bodyPr/>
          <a:lstStyle/>
          <a:p>
            <a:r>
              <a:rPr lang="en-US" dirty="0" err="1" smtClean="0"/>
              <a:t>Gliomas</a:t>
            </a:r>
            <a:r>
              <a:rPr lang="en-US" dirty="0" smtClean="0"/>
              <a:t> can occur in any part of the brain and the optic chiasm is a common location, particularly in patients with neurofibromatosis type 1. </a:t>
            </a:r>
            <a:endParaRPr lang="en-US" dirty="0" smtClean="0"/>
          </a:p>
          <a:p>
            <a:r>
              <a:rPr lang="en-US" dirty="0" smtClean="0"/>
              <a:t>A supra </a:t>
            </a:r>
            <a:r>
              <a:rPr lang="en-US" dirty="0" err="1" smtClean="0"/>
              <a:t>sellar</a:t>
            </a:r>
            <a:r>
              <a:rPr lang="en-US" dirty="0" smtClean="0"/>
              <a:t> mass indistinguishable from optic </a:t>
            </a:r>
            <a:r>
              <a:rPr lang="en-US" dirty="0" err="1" smtClean="0"/>
              <a:t>chiasma</a:t>
            </a:r>
            <a:r>
              <a:rPr lang="en-US" dirty="0" smtClean="0"/>
              <a:t>.</a:t>
            </a:r>
          </a:p>
          <a:p>
            <a:r>
              <a:rPr lang="en-US" dirty="0" smtClean="0"/>
              <a:t>Swelling and edema of optic nerves.</a:t>
            </a:r>
          </a:p>
          <a:p>
            <a:r>
              <a:rPr lang="en-US" dirty="0" smtClean="0"/>
              <a:t>25 % without enhancement</a:t>
            </a:r>
          </a:p>
          <a:p>
            <a:endParaRPr lang="en-US"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srcRect/>
          <a:stretch>
            <a:fillRect/>
          </a:stretch>
        </p:blipFill>
        <p:spPr bwMode="auto">
          <a:xfrm>
            <a:off x="1632507" y="2233750"/>
            <a:ext cx="7163047" cy="3858278"/>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srcRect/>
          <a:stretch>
            <a:fillRect/>
          </a:stretch>
        </p:blipFill>
        <p:spPr bwMode="auto">
          <a:xfrm>
            <a:off x="1502228" y="2122701"/>
            <a:ext cx="6744685" cy="3893523"/>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Enhancement of optic nerve</a:t>
            </a:r>
            <a:br>
              <a:rPr lang="en-US" dirty="0" smtClean="0"/>
            </a:br>
            <a:r>
              <a:rPr lang="en-US" dirty="0" err="1" smtClean="0"/>
              <a:t>meningeal</a:t>
            </a:r>
            <a:r>
              <a:rPr lang="en-US" dirty="0" smtClean="0"/>
              <a:t> sparing</a:t>
            </a:r>
            <a:endParaRPr lang="en-US" dirty="0"/>
          </a:p>
        </p:txBody>
      </p:sp>
      <p:pic>
        <p:nvPicPr>
          <p:cNvPr id="14338" name="Picture 2"/>
          <p:cNvPicPr>
            <a:picLocks noGrp="1" noChangeAspect="1" noChangeArrowheads="1"/>
          </p:cNvPicPr>
          <p:nvPr>
            <p:ph idx="1"/>
          </p:nvPr>
        </p:nvPicPr>
        <p:blipFill>
          <a:blip r:embed="rId2"/>
          <a:srcRect/>
          <a:stretch>
            <a:fillRect/>
          </a:stretch>
        </p:blipFill>
        <p:spPr bwMode="auto">
          <a:xfrm>
            <a:off x="1434798" y="2063933"/>
            <a:ext cx="7164814" cy="4559428"/>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Germioma</a:t>
            </a:r>
            <a:r>
              <a:rPr lang="en-US" dirty="0" smtClean="0"/>
              <a:t> </a:t>
            </a:r>
            <a:endParaRPr lang="en-US" dirty="0"/>
          </a:p>
        </p:txBody>
      </p:sp>
      <p:sp>
        <p:nvSpPr>
          <p:cNvPr id="3" name="Content Placeholder 2"/>
          <p:cNvSpPr>
            <a:spLocks noGrp="1"/>
          </p:cNvSpPr>
          <p:nvPr>
            <p:ph idx="1"/>
          </p:nvPr>
        </p:nvSpPr>
        <p:spPr/>
        <p:txBody>
          <a:bodyPr/>
          <a:lstStyle/>
          <a:p>
            <a:r>
              <a:rPr lang="en-US" dirty="0" smtClean="0"/>
              <a:t>Enhancing mass lesion at pineal and </a:t>
            </a:r>
            <a:r>
              <a:rPr lang="en-US" dirty="0" err="1" smtClean="0"/>
              <a:t>suprasellar</a:t>
            </a:r>
            <a:r>
              <a:rPr lang="en-US" dirty="0" smtClean="0"/>
              <a:t> regions.</a:t>
            </a:r>
          </a:p>
          <a:p>
            <a:r>
              <a:rPr lang="en-US" dirty="0" smtClean="0"/>
              <a:t>Predominantly in children</a:t>
            </a:r>
          </a:p>
          <a:p>
            <a:r>
              <a:rPr lang="en-US" dirty="0" smtClean="0"/>
              <a:t>These lesions crawl along the floor of the 3rd ventricle.</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srcRect/>
          <a:stretch>
            <a:fillRect/>
          </a:stretch>
        </p:blipFill>
        <p:spPr bwMode="auto">
          <a:xfrm>
            <a:off x="1763486" y="2344933"/>
            <a:ext cx="6431177" cy="4019486"/>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srcRect/>
          <a:stretch>
            <a:fillRect/>
          </a:stretch>
        </p:blipFill>
        <p:spPr bwMode="auto">
          <a:xfrm>
            <a:off x="1502228" y="2343212"/>
            <a:ext cx="7019005" cy="416354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Pituitary stalk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next structure to identify is the pituitary stalk</a:t>
            </a:r>
            <a:r>
              <a:rPr lang="en-US" dirty="0" smtClean="0"/>
              <a:t>.</a:t>
            </a:r>
          </a:p>
          <a:p>
            <a:r>
              <a:rPr lang="en-US" dirty="0" smtClean="0"/>
              <a:t>This </a:t>
            </a:r>
            <a:r>
              <a:rPr lang="en-US" dirty="0"/>
              <a:t>is a vertically oriented structure which connects the pituitary gland to the brain. </a:t>
            </a:r>
            <a:endParaRPr lang="en-US" dirty="0" smtClean="0"/>
          </a:p>
          <a:p>
            <a:r>
              <a:rPr lang="en-US" dirty="0" smtClean="0"/>
              <a:t>It </a:t>
            </a:r>
            <a:r>
              <a:rPr lang="en-US" dirty="0"/>
              <a:t>is thinner at the bottom and thicker at the top. </a:t>
            </a:r>
            <a:endParaRPr lang="en-US" dirty="0" smtClean="0"/>
          </a:p>
          <a:p>
            <a:r>
              <a:rPr lang="en-US" dirty="0" err="1" smtClean="0"/>
              <a:t>Embryologically</a:t>
            </a:r>
            <a:r>
              <a:rPr lang="en-US" dirty="0"/>
              <a:t>, it is also derived from </a:t>
            </a:r>
            <a:r>
              <a:rPr lang="en-US" dirty="0" err="1"/>
              <a:t>Rathke's</a:t>
            </a:r>
            <a:r>
              <a:rPr lang="en-US" dirty="0"/>
              <a:t> cleft epithelium and therefore the pathologies, which can arise in the pituitary gland can also arise in the stalk</a:t>
            </a:r>
            <a:r>
              <a:rPr lang="en-US" dirty="0" smtClean="0"/>
              <a:t>.</a:t>
            </a:r>
          </a:p>
          <a:p>
            <a:r>
              <a:rPr lang="en-US" dirty="0" smtClean="0"/>
              <a:t>There </a:t>
            </a:r>
            <a:r>
              <a:rPr lang="en-US" dirty="0"/>
              <a:t>are a few unusual things to be considered in children, such as </a:t>
            </a:r>
            <a:r>
              <a:rPr lang="en-US" dirty="0" err="1"/>
              <a:t>germinomas</a:t>
            </a:r>
            <a:r>
              <a:rPr lang="en-US" dirty="0"/>
              <a:t> and eosinophilic granulomas</a:t>
            </a:r>
            <a:r>
              <a:rPr lang="en-US" dirty="0" smtClean="0"/>
              <a:t>.</a:t>
            </a:r>
          </a:p>
          <a:p>
            <a:r>
              <a:rPr lang="en-US" dirty="0" smtClean="0"/>
              <a:t>In </a:t>
            </a:r>
            <a:r>
              <a:rPr lang="en-US" dirty="0"/>
              <a:t>adults metastases and occasionally lymphoma can arise in the pituitary stalk</a:t>
            </a:r>
          </a:p>
        </p:txBody>
      </p:sp>
    </p:spTree>
    <p:extLst>
      <p:ext uri="{BB962C8B-B14F-4D97-AF65-F5344CB8AC3E}">
        <p14:creationId xmlns:p14="http://schemas.microsoft.com/office/powerpoint/2010/main" xmlns="" val="4323984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Chondromas</a:t>
            </a:r>
            <a:endParaRPr lang="en-US" dirty="0"/>
          </a:p>
        </p:txBody>
      </p:sp>
      <p:sp>
        <p:nvSpPr>
          <p:cNvPr id="3" name="Content Placeholder 2"/>
          <p:cNvSpPr>
            <a:spLocks noGrp="1"/>
          </p:cNvSpPr>
          <p:nvPr>
            <p:ph idx="1"/>
          </p:nvPr>
        </p:nvSpPr>
        <p:spPr/>
        <p:txBody>
          <a:bodyPr/>
          <a:lstStyle/>
          <a:p>
            <a:r>
              <a:rPr lang="en-US" dirty="0" err="1" smtClean="0"/>
              <a:t>Chondromas</a:t>
            </a:r>
            <a:r>
              <a:rPr lang="en-US" dirty="0" smtClean="0"/>
              <a:t> are the most common lesions of the </a:t>
            </a:r>
            <a:r>
              <a:rPr lang="en-US" dirty="0" err="1" smtClean="0"/>
              <a:t>clivus</a:t>
            </a:r>
            <a:r>
              <a:rPr lang="en-US" dirty="0" smtClean="0"/>
              <a:t>, also a favored location for metastases and </a:t>
            </a:r>
            <a:r>
              <a:rPr lang="en-US" dirty="0" err="1" smtClean="0"/>
              <a:t>chondrosarcomas</a:t>
            </a:r>
            <a:r>
              <a:rPr lang="en-US" dirty="0" smtClean="0"/>
              <a:t>. </a:t>
            </a:r>
            <a:endParaRPr lang="en-US" dirty="0" smtClean="0"/>
          </a:p>
          <a:p>
            <a:r>
              <a:rPr lang="en-US" dirty="0" smtClean="0"/>
              <a:t>A mass lesion posterior to normal pituitary gland.</a:t>
            </a:r>
          </a:p>
          <a:p>
            <a:r>
              <a:rPr lang="en-US" dirty="0" smtClean="0"/>
              <a:t>Some calcifications</a:t>
            </a:r>
          </a:p>
          <a:p>
            <a:r>
              <a:rPr lang="en-US" dirty="0" err="1" smtClean="0"/>
              <a:t>Chordomas</a:t>
            </a:r>
            <a:r>
              <a:rPr lang="en-US" dirty="0" smtClean="0"/>
              <a:t> </a:t>
            </a:r>
            <a:r>
              <a:rPr lang="en-US" dirty="0" smtClean="0"/>
              <a:t>tend to occur in the midline, whereas </a:t>
            </a:r>
            <a:r>
              <a:rPr lang="en-US" dirty="0" err="1" smtClean="0"/>
              <a:t>chondrosarcomas</a:t>
            </a:r>
            <a:r>
              <a:rPr lang="en-US" dirty="0" smtClean="0"/>
              <a:t> tend to occur off the midline.</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7410" name="Picture 2"/>
          <p:cNvPicPr>
            <a:picLocks noGrp="1" noChangeAspect="1" noChangeArrowheads="1"/>
          </p:cNvPicPr>
          <p:nvPr>
            <p:ph idx="1"/>
          </p:nvPr>
        </p:nvPicPr>
        <p:blipFill>
          <a:blip r:embed="rId2"/>
          <a:srcRect/>
          <a:stretch>
            <a:fillRect/>
          </a:stretch>
        </p:blipFill>
        <p:spPr bwMode="auto">
          <a:xfrm>
            <a:off x="2246810" y="2231034"/>
            <a:ext cx="5947851" cy="4379781"/>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2404534"/>
            <a:ext cx="8303139" cy="1646302"/>
          </a:xfrm>
        </p:spPr>
        <p:txBody>
          <a:bodyPr/>
          <a:lstStyle/>
          <a:p>
            <a:r>
              <a:rPr lang="en-US" dirty="0" smtClean="0"/>
              <a:t>Thanks for your attention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94730" y="2395472"/>
            <a:ext cx="8374535" cy="2721724"/>
          </a:xfrm>
          <a:prstGeom prst="rect">
            <a:avLst/>
          </a:prstGeom>
        </p:spPr>
      </p:pic>
    </p:spTree>
    <p:extLst>
      <p:ext uri="{BB962C8B-B14F-4D97-AF65-F5344CB8AC3E}">
        <p14:creationId xmlns:p14="http://schemas.microsoft.com/office/powerpoint/2010/main" xmlns="" val="51274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Optic chiasm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Another </a:t>
            </a:r>
            <a:r>
              <a:rPr lang="en-US" dirty="0"/>
              <a:t>major structure in the </a:t>
            </a:r>
            <a:r>
              <a:rPr lang="en-US" dirty="0" err="1"/>
              <a:t>suprasellar</a:t>
            </a:r>
            <a:r>
              <a:rPr lang="en-US" dirty="0"/>
              <a:t> cistern is the optic chiasm. </a:t>
            </a:r>
            <a:endParaRPr lang="en-US" dirty="0" smtClean="0"/>
          </a:p>
          <a:p>
            <a:r>
              <a:rPr lang="en-US" dirty="0" smtClean="0"/>
              <a:t>It </a:t>
            </a:r>
            <a:r>
              <a:rPr lang="en-US" dirty="0"/>
              <a:t>is an extension of the brain and looks like the number 8 lying on its side. </a:t>
            </a:r>
            <a:endParaRPr lang="en-US" dirty="0" smtClean="0"/>
          </a:p>
          <a:p>
            <a:r>
              <a:rPr lang="en-US" dirty="0" smtClean="0"/>
              <a:t>It </a:t>
            </a:r>
            <a:r>
              <a:rPr lang="en-US" dirty="0"/>
              <a:t>is glial tissue - therefore the most common tumors to originate here are gliomas. </a:t>
            </a:r>
            <a:endParaRPr lang="en-US" dirty="0" smtClean="0"/>
          </a:p>
          <a:p>
            <a:r>
              <a:rPr lang="en-US" dirty="0" smtClean="0"/>
              <a:t>Another </a:t>
            </a:r>
            <a:r>
              <a:rPr lang="en-US" dirty="0"/>
              <a:t>frequent pathology in this region is demyelinating disease - particularly multiple sclerosis. </a:t>
            </a:r>
            <a:br>
              <a:rPr lang="en-US" dirty="0"/>
            </a:br>
            <a:r>
              <a:rPr lang="en-US" dirty="0"/>
              <a:t>This can also be associated with some swelling of the optic chiasm. </a:t>
            </a:r>
          </a:p>
        </p:txBody>
      </p:sp>
    </p:spTree>
    <p:extLst>
      <p:ext uri="{BB962C8B-B14F-4D97-AF65-F5344CB8AC3E}">
        <p14:creationId xmlns:p14="http://schemas.microsoft.com/office/powerpoint/2010/main" xmlns="" val="40151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24657" y="1622738"/>
            <a:ext cx="6933239" cy="3829039"/>
          </a:xfrm>
          <a:prstGeom prst="rect">
            <a:avLst/>
          </a:prstGeom>
        </p:spPr>
      </p:pic>
    </p:spTree>
    <p:extLst>
      <p:ext uri="{BB962C8B-B14F-4D97-AF65-F5344CB8AC3E}">
        <p14:creationId xmlns:p14="http://schemas.microsoft.com/office/powerpoint/2010/main" xmlns="" val="294740993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115</TotalTime>
  <Words>818</Words>
  <Application>Microsoft Office PowerPoint</Application>
  <PresentationFormat>Custom</PresentationFormat>
  <Paragraphs>149</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Facet</vt:lpstr>
      <vt:lpstr>Sella Turcica and Parasellar Region </vt:lpstr>
      <vt:lpstr>Anatomic Approach to Differential Diagnosis </vt:lpstr>
      <vt:lpstr>Slide 3</vt:lpstr>
      <vt:lpstr>Pituitary gland  </vt:lpstr>
      <vt:lpstr>Slide 5</vt:lpstr>
      <vt:lpstr>Pituitary stalk  </vt:lpstr>
      <vt:lpstr>Slide 7</vt:lpstr>
      <vt:lpstr>Optic chiasm  </vt:lpstr>
      <vt:lpstr>Slide 9</vt:lpstr>
      <vt:lpstr>Hypothalamus  </vt:lpstr>
      <vt:lpstr>Slide 11</vt:lpstr>
      <vt:lpstr>Carotid artery  </vt:lpstr>
      <vt:lpstr>Slide 13</vt:lpstr>
      <vt:lpstr>Cavernous sinus  </vt:lpstr>
      <vt:lpstr>Slide 15</vt:lpstr>
      <vt:lpstr>Meninges</vt:lpstr>
      <vt:lpstr>Slide 17</vt:lpstr>
      <vt:lpstr>Sphenoid sinus</vt:lpstr>
      <vt:lpstr>Slide 19</vt:lpstr>
      <vt:lpstr>Pituitary Microadenoma </vt:lpstr>
      <vt:lpstr>Pituitary Microadenoma </vt:lpstr>
      <vt:lpstr>Pituitary Microadenoma </vt:lpstr>
      <vt:lpstr>Pituitary Microadenoma </vt:lpstr>
      <vt:lpstr>Pituitary Microadenoma </vt:lpstr>
      <vt:lpstr>Pituitary Macroadenoma </vt:lpstr>
      <vt:lpstr>Pituitary Macroadenoma </vt:lpstr>
      <vt:lpstr>Pituitary Macroadenoma </vt:lpstr>
      <vt:lpstr>Meningioma (DDx)</vt:lpstr>
      <vt:lpstr>Cavernous sinus invasion</vt:lpstr>
      <vt:lpstr>Slide 30</vt:lpstr>
      <vt:lpstr>Rathke's cleft cyst </vt:lpstr>
      <vt:lpstr>Rathke's cleft cyst </vt:lpstr>
      <vt:lpstr>Rathke's cleft cyst </vt:lpstr>
      <vt:lpstr>Craniopharyngioma</vt:lpstr>
      <vt:lpstr>Craniopharyngioma</vt:lpstr>
      <vt:lpstr>Craniopharyngioma</vt:lpstr>
      <vt:lpstr>Craniopharyngioma</vt:lpstr>
      <vt:lpstr>Craniopharyngioma</vt:lpstr>
      <vt:lpstr>Craniopharyngioma</vt:lpstr>
      <vt:lpstr>Meningioma</vt:lpstr>
      <vt:lpstr>Slide 41</vt:lpstr>
      <vt:lpstr>Slide 42</vt:lpstr>
      <vt:lpstr>Slide 43</vt:lpstr>
      <vt:lpstr>A 44 year old female with high prolactin and galactorrhea </vt:lpstr>
      <vt:lpstr>No bromocriptine effect</vt:lpstr>
      <vt:lpstr>Stalk section effect</vt:lpstr>
      <vt:lpstr>Thrombosed aneurysm</vt:lpstr>
      <vt:lpstr>Partially thrombosed aneurysm</vt:lpstr>
      <vt:lpstr>Hamartoma</vt:lpstr>
      <vt:lpstr>Hamartoma (non-enhancing)</vt:lpstr>
      <vt:lpstr>Hamartoma (non-enhancing)</vt:lpstr>
      <vt:lpstr>Sagittal T1 with gad is the best for diagnosis of hamartoma</vt:lpstr>
      <vt:lpstr>Hypothalamic and chiasmatic gliomas</vt:lpstr>
      <vt:lpstr>Slide 54</vt:lpstr>
      <vt:lpstr>Slide 55</vt:lpstr>
      <vt:lpstr>Enhancement of optic nerve meningeal sparing</vt:lpstr>
      <vt:lpstr>Germioma </vt:lpstr>
      <vt:lpstr>Slide 58</vt:lpstr>
      <vt:lpstr>Slide 59</vt:lpstr>
      <vt:lpstr>Chondromas</vt:lpstr>
      <vt:lpstr>Slide 61</vt:lpstr>
      <vt:lpstr>Thanks for your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f.niaghi</cp:lastModifiedBy>
  <cp:revision>11</cp:revision>
  <dcterms:created xsi:type="dcterms:W3CDTF">2016-05-23T18:55:47Z</dcterms:created>
  <dcterms:modified xsi:type="dcterms:W3CDTF">2016-06-01T06:33:00Z</dcterms:modified>
</cp:coreProperties>
</file>