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464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489" r:id="rId19"/>
    <p:sldId id="491" r:id="rId20"/>
    <p:sldId id="492" r:id="rId21"/>
    <p:sldId id="274" r:id="rId22"/>
    <p:sldId id="490" r:id="rId23"/>
    <p:sldId id="493" r:id="rId24"/>
    <p:sldId id="494" r:id="rId25"/>
    <p:sldId id="495" r:id="rId26"/>
    <p:sldId id="517" r:id="rId27"/>
    <p:sldId id="518" r:id="rId28"/>
    <p:sldId id="496" r:id="rId29"/>
    <p:sldId id="497" r:id="rId30"/>
    <p:sldId id="498" r:id="rId31"/>
    <p:sldId id="519" r:id="rId32"/>
    <p:sldId id="520" r:id="rId33"/>
    <p:sldId id="521" r:id="rId34"/>
    <p:sldId id="522" r:id="rId35"/>
    <p:sldId id="499" r:id="rId36"/>
    <p:sldId id="500" r:id="rId37"/>
    <p:sldId id="501" r:id="rId3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3300"/>
    <a:srgbClr val="006600"/>
    <a:srgbClr val="FFCC00"/>
    <a:srgbClr val="EA8F16"/>
    <a:srgbClr val="E28A14"/>
    <a:srgbClr val="F57B17"/>
    <a:srgbClr val="8D560D"/>
    <a:srgbClr val="DE8714"/>
    <a:srgbClr val="EB94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7269" autoAdjust="0"/>
    <p:restoredTop sz="94660"/>
  </p:normalViewPr>
  <p:slideViewPr>
    <p:cSldViewPr>
      <p:cViewPr varScale="1">
        <p:scale>
          <a:sx n="78" d="100"/>
          <a:sy n="78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03BC9-948B-4A5F-8706-EF2295C9623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</dgm:pt>
    <dgm:pt modelId="{2F3DE851-6F67-419B-8BE1-1AE3F97DB3A5}">
      <dgm:prSet phldrT="[Text]" custT="1"/>
      <dgm:spPr/>
      <dgm:t>
        <a:bodyPr/>
        <a:lstStyle/>
        <a:p>
          <a:r>
            <a:rPr lang="id-ID" sz="4000" b="0" dirty="0" smtClean="0"/>
            <a:t>1</a:t>
          </a:r>
          <a:endParaRPr lang="en-US" sz="4000" b="0" dirty="0" smtClean="0"/>
        </a:p>
      </dgm:t>
    </dgm:pt>
    <dgm:pt modelId="{E52DB554-64CE-4A9D-B74E-55876B689F05}" type="parTrans" cxnId="{4E6F51C7-5A7B-4E72-996C-D4B06A6C79FC}">
      <dgm:prSet/>
      <dgm:spPr/>
      <dgm:t>
        <a:bodyPr/>
        <a:lstStyle/>
        <a:p>
          <a:endParaRPr lang="en-US" sz="2000"/>
        </a:p>
      </dgm:t>
    </dgm:pt>
    <dgm:pt modelId="{C58BBD5C-1701-4A06-BAB8-9CDD2026B5BA}" type="sibTrans" cxnId="{4E6F51C7-5A7B-4E72-996C-D4B06A6C79FC}">
      <dgm:prSet/>
      <dgm:spPr/>
      <dgm:t>
        <a:bodyPr/>
        <a:lstStyle/>
        <a:p>
          <a:endParaRPr lang="en-US" sz="2000"/>
        </a:p>
      </dgm:t>
    </dgm:pt>
    <dgm:pt modelId="{76829067-D51F-4EC0-8C9B-B31F5268B50C}">
      <dgm:prSet phldrT="[Text]" custT="1"/>
      <dgm:spPr/>
      <dgm:t>
        <a:bodyPr/>
        <a:lstStyle/>
        <a:p>
          <a:r>
            <a:rPr lang="id-ID" sz="4000" b="0" dirty="0" smtClean="0"/>
            <a:t>2</a:t>
          </a:r>
          <a:endParaRPr lang="en-US" sz="4000" b="0" dirty="0" smtClean="0"/>
        </a:p>
      </dgm:t>
    </dgm:pt>
    <dgm:pt modelId="{EE3E4CF5-1861-4FDF-B4E1-BC5EA3E333E9}" type="parTrans" cxnId="{F266A68B-FE39-464F-8AC7-91C2084573ED}">
      <dgm:prSet/>
      <dgm:spPr/>
      <dgm:t>
        <a:bodyPr/>
        <a:lstStyle/>
        <a:p>
          <a:endParaRPr lang="id-ID"/>
        </a:p>
      </dgm:t>
    </dgm:pt>
    <dgm:pt modelId="{2F0DA56E-7E14-4471-8404-13527E58F875}" type="sibTrans" cxnId="{F266A68B-FE39-464F-8AC7-91C2084573ED}">
      <dgm:prSet/>
      <dgm:spPr/>
      <dgm:t>
        <a:bodyPr/>
        <a:lstStyle/>
        <a:p>
          <a:endParaRPr lang="id-ID"/>
        </a:p>
      </dgm:t>
    </dgm:pt>
    <dgm:pt modelId="{9D967AE5-F2DA-4248-AF6C-CFC763272B66}">
      <dgm:prSet phldrT="[Text]" custT="1"/>
      <dgm:spPr/>
      <dgm:t>
        <a:bodyPr/>
        <a:lstStyle/>
        <a:p>
          <a:r>
            <a:rPr lang="id-ID" sz="4000" b="0" dirty="0" smtClean="0"/>
            <a:t>3</a:t>
          </a:r>
          <a:endParaRPr lang="en-US" sz="4000" b="0" dirty="0" smtClean="0"/>
        </a:p>
      </dgm:t>
    </dgm:pt>
    <dgm:pt modelId="{04F7BDA6-D2C1-4503-87B8-E0BAE421B376}" type="parTrans" cxnId="{AF0840BB-8F4E-4209-BB5C-1048E6BBB16D}">
      <dgm:prSet/>
      <dgm:spPr/>
      <dgm:t>
        <a:bodyPr/>
        <a:lstStyle/>
        <a:p>
          <a:endParaRPr lang="id-ID"/>
        </a:p>
      </dgm:t>
    </dgm:pt>
    <dgm:pt modelId="{C31AEBF9-6DE4-4A7D-9240-91F82A830A0C}" type="sibTrans" cxnId="{AF0840BB-8F4E-4209-BB5C-1048E6BBB16D}">
      <dgm:prSet/>
      <dgm:spPr/>
      <dgm:t>
        <a:bodyPr/>
        <a:lstStyle/>
        <a:p>
          <a:endParaRPr lang="id-ID"/>
        </a:p>
      </dgm:t>
    </dgm:pt>
    <dgm:pt modelId="{76707B65-8E3D-4F78-A5C8-C13A52E000C0}">
      <dgm:prSet/>
      <dgm:spPr/>
      <dgm:t>
        <a:bodyPr/>
        <a:lstStyle/>
        <a:p>
          <a:r>
            <a:rPr lang="id-ID" dirty="0" smtClean="0"/>
            <a:t>Strengthening of health system capacity and accessibility</a:t>
          </a:r>
          <a:endParaRPr lang="id-ID" dirty="0"/>
        </a:p>
      </dgm:t>
    </dgm:pt>
    <dgm:pt modelId="{0FBD39DC-0478-49DF-9F0B-C907FD289825}" type="parTrans" cxnId="{45CED8D3-5370-4788-88AC-8BD2553D0542}">
      <dgm:prSet/>
      <dgm:spPr/>
      <dgm:t>
        <a:bodyPr/>
        <a:lstStyle/>
        <a:p>
          <a:endParaRPr lang="id-ID"/>
        </a:p>
      </dgm:t>
    </dgm:pt>
    <dgm:pt modelId="{28F634C2-F9F9-4200-AC2A-C29B76FB2C92}" type="sibTrans" cxnId="{45CED8D3-5370-4788-88AC-8BD2553D0542}">
      <dgm:prSet/>
      <dgm:spPr/>
      <dgm:t>
        <a:bodyPr/>
        <a:lstStyle/>
        <a:p>
          <a:endParaRPr lang="id-ID"/>
        </a:p>
      </dgm:t>
    </dgm:pt>
    <dgm:pt modelId="{BCBD4C91-81B1-4A84-8B71-BCDCA130C8B2}">
      <dgm:prSet/>
      <dgm:spPr/>
      <dgm:t>
        <a:bodyPr/>
        <a:lstStyle/>
        <a:p>
          <a:r>
            <a:rPr lang="id-ID" dirty="0" smtClean="0"/>
            <a:t>Developing multipartner collaboration</a:t>
          </a:r>
          <a:endParaRPr lang="id-ID" dirty="0"/>
        </a:p>
      </dgm:t>
    </dgm:pt>
    <dgm:pt modelId="{022D01C9-5007-402D-B557-BAA6857CE031}" type="parTrans" cxnId="{84A7FF8C-B23F-4843-832D-0F2A23A1DB36}">
      <dgm:prSet/>
      <dgm:spPr/>
      <dgm:t>
        <a:bodyPr/>
        <a:lstStyle/>
        <a:p>
          <a:endParaRPr lang="id-ID"/>
        </a:p>
      </dgm:t>
    </dgm:pt>
    <dgm:pt modelId="{9BC8CD87-5C85-422A-AE26-9D61B6EB587F}" type="sibTrans" cxnId="{84A7FF8C-B23F-4843-832D-0F2A23A1DB36}">
      <dgm:prSet/>
      <dgm:spPr/>
      <dgm:t>
        <a:bodyPr/>
        <a:lstStyle/>
        <a:p>
          <a:endParaRPr lang="id-ID"/>
        </a:p>
      </dgm:t>
    </dgm:pt>
    <dgm:pt modelId="{00924894-5FD1-449D-845F-4338254D0AE2}">
      <dgm:prSet/>
      <dgm:spPr/>
      <dgm:t>
        <a:bodyPr/>
        <a:lstStyle/>
        <a:p>
          <a:r>
            <a:rPr lang="id-ID" dirty="0" smtClean="0"/>
            <a:t>Strengthening NCD surveillance</a:t>
          </a:r>
          <a:endParaRPr lang="id-ID" dirty="0"/>
        </a:p>
      </dgm:t>
    </dgm:pt>
    <dgm:pt modelId="{C7257AFF-3215-45D5-B481-0028F43CD2C3}" type="parTrans" cxnId="{83E21721-85E0-4C2F-8479-222E8A4EE39A}">
      <dgm:prSet/>
      <dgm:spPr/>
      <dgm:t>
        <a:bodyPr/>
        <a:lstStyle/>
        <a:p>
          <a:endParaRPr lang="id-ID"/>
        </a:p>
      </dgm:t>
    </dgm:pt>
    <dgm:pt modelId="{121195B4-7431-406E-8A78-73709AEDF1F7}" type="sibTrans" cxnId="{83E21721-85E0-4C2F-8479-222E8A4EE39A}">
      <dgm:prSet/>
      <dgm:spPr/>
      <dgm:t>
        <a:bodyPr/>
        <a:lstStyle/>
        <a:p>
          <a:endParaRPr lang="id-ID"/>
        </a:p>
      </dgm:t>
    </dgm:pt>
    <dgm:pt modelId="{9DBA95B9-A822-48FA-BC94-65F71D7791A4}" type="pres">
      <dgm:prSet presAssocID="{56C03BC9-948B-4A5F-8706-EF2295C96231}" presName="linearFlow" presStyleCnt="0">
        <dgm:presLayoutVars>
          <dgm:dir/>
          <dgm:animLvl val="lvl"/>
          <dgm:resizeHandles val="exact"/>
        </dgm:presLayoutVars>
      </dgm:prSet>
      <dgm:spPr/>
    </dgm:pt>
    <dgm:pt modelId="{B1788B33-41AA-46BA-8658-813DC331C09C}" type="pres">
      <dgm:prSet presAssocID="{2F3DE851-6F67-419B-8BE1-1AE3F97DB3A5}" presName="composite" presStyleCnt="0"/>
      <dgm:spPr/>
    </dgm:pt>
    <dgm:pt modelId="{3725E946-5F0C-4F9D-B6B5-AAF2D9A8BD60}" type="pres">
      <dgm:prSet presAssocID="{2F3DE851-6F67-419B-8BE1-1AE3F97DB3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FF1B7F-79F5-4E05-9418-056A9B3E61F6}" type="pres">
      <dgm:prSet presAssocID="{2F3DE851-6F67-419B-8BE1-1AE3F97DB3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E87102-B463-4FFC-B184-B4801B80529C}" type="pres">
      <dgm:prSet presAssocID="{C58BBD5C-1701-4A06-BAB8-9CDD2026B5BA}" presName="sp" presStyleCnt="0"/>
      <dgm:spPr/>
    </dgm:pt>
    <dgm:pt modelId="{5060A467-E3C8-48BF-9F64-48ADFAE5D29F}" type="pres">
      <dgm:prSet presAssocID="{76829067-D51F-4EC0-8C9B-B31F5268B50C}" presName="composite" presStyleCnt="0"/>
      <dgm:spPr/>
    </dgm:pt>
    <dgm:pt modelId="{42FE9D32-B0B5-40C6-9C45-1460B031B79F}" type="pres">
      <dgm:prSet presAssocID="{76829067-D51F-4EC0-8C9B-B31F5268B50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2F7530-8048-4680-B25F-E61603E68B10}" type="pres">
      <dgm:prSet presAssocID="{76829067-D51F-4EC0-8C9B-B31F5268B50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B54B46-DA36-45BD-A4A5-FC5A4556EB52}" type="pres">
      <dgm:prSet presAssocID="{2F0DA56E-7E14-4471-8404-13527E58F875}" presName="sp" presStyleCnt="0"/>
      <dgm:spPr/>
    </dgm:pt>
    <dgm:pt modelId="{71FA13C5-E38A-4F79-9F7C-30BE6EBB32E8}" type="pres">
      <dgm:prSet presAssocID="{9D967AE5-F2DA-4248-AF6C-CFC763272B66}" presName="composite" presStyleCnt="0"/>
      <dgm:spPr/>
    </dgm:pt>
    <dgm:pt modelId="{240FC221-3E81-454F-B152-F5CE9918ABFE}" type="pres">
      <dgm:prSet presAssocID="{9D967AE5-F2DA-4248-AF6C-CFC763272B6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38D6FA-2841-4478-B244-49DCD78DAB7C}" type="pres">
      <dgm:prSet presAssocID="{9D967AE5-F2DA-4248-AF6C-CFC763272B6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0840BB-8F4E-4209-BB5C-1048E6BBB16D}" srcId="{56C03BC9-948B-4A5F-8706-EF2295C96231}" destId="{9D967AE5-F2DA-4248-AF6C-CFC763272B66}" srcOrd="2" destOrd="0" parTransId="{04F7BDA6-D2C1-4503-87B8-E0BAE421B376}" sibTransId="{C31AEBF9-6DE4-4A7D-9240-91F82A830A0C}"/>
    <dgm:cxn modelId="{116F4D3F-95C6-4974-9878-DAD412CDD18B}" type="presOf" srcId="{56C03BC9-948B-4A5F-8706-EF2295C96231}" destId="{9DBA95B9-A822-48FA-BC94-65F71D7791A4}" srcOrd="0" destOrd="0" presId="urn:microsoft.com/office/officeart/2005/8/layout/chevron2"/>
    <dgm:cxn modelId="{B5E54223-6B56-42F4-9352-DCF812D924F5}" type="presOf" srcId="{00924894-5FD1-449D-845F-4338254D0AE2}" destId="{C438D6FA-2841-4478-B244-49DCD78DAB7C}" srcOrd="0" destOrd="0" presId="urn:microsoft.com/office/officeart/2005/8/layout/chevron2"/>
    <dgm:cxn modelId="{4E6F51C7-5A7B-4E72-996C-D4B06A6C79FC}" srcId="{56C03BC9-948B-4A5F-8706-EF2295C96231}" destId="{2F3DE851-6F67-419B-8BE1-1AE3F97DB3A5}" srcOrd="0" destOrd="0" parTransId="{E52DB554-64CE-4A9D-B74E-55876B689F05}" sibTransId="{C58BBD5C-1701-4A06-BAB8-9CDD2026B5BA}"/>
    <dgm:cxn modelId="{32CC5A8C-C6E8-4D54-8E96-B6061ABA9B34}" type="presOf" srcId="{2F3DE851-6F67-419B-8BE1-1AE3F97DB3A5}" destId="{3725E946-5F0C-4F9D-B6B5-AAF2D9A8BD60}" srcOrd="0" destOrd="0" presId="urn:microsoft.com/office/officeart/2005/8/layout/chevron2"/>
    <dgm:cxn modelId="{EE2AF21B-5895-4536-B7B3-00BBFEBD8AD7}" type="presOf" srcId="{76707B65-8E3D-4F78-A5C8-C13A52E000C0}" destId="{EDFF1B7F-79F5-4E05-9418-056A9B3E61F6}" srcOrd="0" destOrd="0" presId="urn:microsoft.com/office/officeart/2005/8/layout/chevron2"/>
    <dgm:cxn modelId="{83E21721-85E0-4C2F-8479-222E8A4EE39A}" srcId="{9D967AE5-F2DA-4248-AF6C-CFC763272B66}" destId="{00924894-5FD1-449D-845F-4338254D0AE2}" srcOrd="0" destOrd="0" parTransId="{C7257AFF-3215-45D5-B481-0028F43CD2C3}" sibTransId="{121195B4-7431-406E-8A78-73709AEDF1F7}"/>
    <dgm:cxn modelId="{65A3D8A4-3733-4CCF-83CC-E9BE07B09EE0}" type="presOf" srcId="{BCBD4C91-81B1-4A84-8B71-BCDCA130C8B2}" destId="{2C2F7530-8048-4680-B25F-E61603E68B10}" srcOrd="0" destOrd="0" presId="urn:microsoft.com/office/officeart/2005/8/layout/chevron2"/>
    <dgm:cxn modelId="{84A7FF8C-B23F-4843-832D-0F2A23A1DB36}" srcId="{76829067-D51F-4EC0-8C9B-B31F5268B50C}" destId="{BCBD4C91-81B1-4A84-8B71-BCDCA130C8B2}" srcOrd="0" destOrd="0" parTransId="{022D01C9-5007-402D-B557-BAA6857CE031}" sibTransId="{9BC8CD87-5C85-422A-AE26-9D61B6EB587F}"/>
    <dgm:cxn modelId="{F266A68B-FE39-464F-8AC7-91C2084573ED}" srcId="{56C03BC9-948B-4A5F-8706-EF2295C96231}" destId="{76829067-D51F-4EC0-8C9B-B31F5268B50C}" srcOrd="1" destOrd="0" parTransId="{EE3E4CF5-1861-4FDF-B4E1-BC5EA3E333E9}" sibTransId="{2F0DA56E-7E14-4471-8404-13527E58F875}"/>
    <dgm:cxn modelId="{1249D37F-26E4-4038-8C38-FCFA6080AF23}" type="presOf" srcId="{76829067-D51F-4EC0-8C9B-B31F5268B50C}" destId="{42FE9D32-B0B5-40C6-9C45-1460B031B79F}" srcOrd="0" destOrd="0" presId="urn:microsoft.com/office/officeart/2005/8/layout/chevron2"/>
    <dgm:cxn modelId="{45CED8D3-5370-4788-88AC-8BD2553D0542}" srcId="{2F3DE851-6F67-419B-8BE1-1AE3F97DB3A5}" destId="{76707B65-8E3D-4F78-A5C8-C13A52E000C0}" srcOrd="0" destOrd="0" parTransId="{0FBD39DC-0478-49DF-9F0B-C907FD289825}" sibTransId="{28F634C2-F9F9-4200-AC2A-C29B76FB2C92}"/>
    <dgm:cxn modelId="{976CB991-FA1B-404A-8454-913DF885D588}" type="presOf" srcId="{9D967AE5-F2DA-4248-AF6C-CFC763272B66}" destId="{240FC221-3E81-454F-B152-F5CE9918ABFE}" srcOrd="0" destOrd="0" presId="urn:microsoft.com/office/officeart/2005/8/layout/chevron2"/>
    <dgm:cxn modelId="{9E9EC2E1-E61B-4F19-ACB4-F04B6ACB704E}" type="presParOf" srcId="{9DBA95B9-A822-48FA-BC94-65F71D7791A4}" destId="{B1788B33-41AA-46BA-8658-813DC331C09C}" srcOrd="0" destOrd="0" presId="urn:microsoft.com/office/officeart/2005/8/layout/chevron2"/>
    <dgm:cxn modelId="{24D2EF73-EE52-43B1-BE9A-8777DE8DAECF}" type="presParOf" srcId="{B1788B33-41AA-46BA-8658-813DC331C09C}" destId="{3725E946-5F0C-4F9D-B6B5-AAF2D9A8BD60}" srcOrd="0" destOrd="0" presId="urn:microsoft.com/office/officeart/2005/8/layout/chevron2"/>
    <dgm:cxn modelId="{66AE3279-E564-4AAA-9606-037BF5AF47A6}" type="presParOf" srcId="{B1788B33-41AA-46BA-8658-813DC331C09C}" destId="{EDFF1B7F-79F5-4E05-9418-056A9B3E61F6}" srcOrd="1" destOrd="0" presId="urn:microsoft.com/office/officeart/2005/8/layout/chevron2"/>
    <dgm:cxn modelId="{E1D6EC7D-993E-46ED-8AD2-3A625C16AC1C}" type="presParOf" srcId="{9DBA95B9-A822-48FA-BC94-65F71D7791A4}" destId="{7EE87102-B463-4FFC-B184-B4801B80529C}" srcOrd="1" destOrd="0" presId="urn:microsoft.com/office/officeart/2005/8/layout/chevron2"/>
    <dgm:cxn modelId="{AE9764FB-A4AE-4221-9B82-5D69C76FEFFB}" type="presParOf" srcId="{9DBA95B9-A822-48FA-BC94-65F71D7791A4}" destId="{5060A467-E3C8-48BF-9F64-48ADFAE5D29F}" srcOrd="2" destOrd="0" presId="urn:microsoft.com/office/officeart/2005/8/layout/chevron2"/>
    <dgm:cxn modelId="{D5CCE537-A233-44D9-8E94-7A366B3D9612}" type="presParOf" srcId="{5060A467-E3C8-48BF-9F64-48ADFAE5D29F}" destId="{42FE9D32-B0B5-40C6-9C45-1460B031B79F}" srcOrd="0" destOrd="0" presId="urn:microsoft.com/office/officeart/2005/8/layout/chevron2"/>
    <dgm:cxn modelId="{7CCAE908-61A9-4D80-BCB7-39723A44083B}" type="presParOf" srcId="{5060A467-E3C8-48BF-9F64-48ADFAE5D29F}" destId="{2C2F7530-8048-4680-B25F-E61603E68B10}" srcOrd="1" destOrd="0" presId="urn:microsoft.com/office/officeart/2005/8/layout/chevron2"/>
    <dgm:cxn modelId="{CCB97054-4C94-4D76-9B48-C023234485DD}" type="presParOf" srcId="{9DBA95B9-A822-48FA-BC94-65F71D7791A4}" destId="{FAB54B46-DA36-45BD-A4A5-FC5A4556EB52}" srcOrd="3" destOrd="0" presId="urn:microsoft.com/office/officeart/2005/8/layout/chevron2"/>
    <dgm:cxn modelId="{CBF6BA5C-5137-40C3-BEEF-34D42230ABC8}" type="presParOf" srcId="{9DBA95B9-A822-48FA-BC94-65F71D7791A4}" destId="{71FA13C5-E38A-4F79-9F7C-30BE6EBB32E8}" srcOrd="4" destOrd="0" presId="urn:microsoft.com/office/officeart/2005/8/layout/chevron2"/>
    <dgm:cxn modelId="{43FCB6AF-CA1B-4DC7-AA7F-B6B62217FFCF}" type="presParOf" srcId="{71FA13C5-E38A-4F79-9F7C-30BE6EBB32E8}" destId="{240FC221-3E81-454F-B152-F5CE9918ABFE}" srcOrd="0" destOrd="0" presId="urn:microsoft.com/office/officeart/2005/8/layout/chevron2"/>
    <dgm:cxn modelId="{5E372983-49A1-4EB8-B891-676138A4FA40}" type="presParOf" srcId="{71FA13C5-E38A-4F79-9F7C-30BE6EBB32E8}" destId="{C438D6FA-2841-4478-B244-49DCD78DAB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5E946-5F0C-4F9D-B6B5-AAF2D9A8BD60}">
      <dsp:nvSpPr>
        <dsp:cNvPr id="0" name=""/>
        <dsp:cNvSpPr/>
      </dsp:nvSpPr>
      <dsp:spPr>
        <a:xfrm rot="5400000">
          <a:off x="-273080" y="276379"/>
          <a:ext cx="1820538" cy="12743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b="0" kern="1200" dirty="0" smtClean="0"/>
            <a:t>1</a:t>
          </a:r>
          <a:endParaRPr lang="en-US" sz="4000" b="0" kern="1200" dirty="0" smtClean="0"/>
        </a:p>
      </dsp:txBody>
      <dsp:txXfrm rot="5400000">
        <a:off x="-273080" y="276379"/>
        <a:ext cx="1820538" cy="1274376"/>
      </dsp:txXfrm>
    </dsp:sp>
    <dsp:sp modelId="{EDFF1B7F-79F5-4E05-9418-056A9B3E61F6}">
      <dsp:nvSpPr>
        <dsp:cNvPr id="0" name=""/>
        <dsp:cNvSpPr/>
      </dsp:nvSpPr>
      <dsp:spPr>
        <a:xfrm rot="5400000">
          <a:off x="4617202" y="-3339526"/>
          <a:ext cx="1183972" cy="7869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600" kern="1200" dirty="0" smtClean="0"/>
            <a:t>Strengthening of health system capacity and accessibility</a:t>
          </a:r>
          <a:endParaRPr lang="id-ID" sz="3600" kern="1200" dirty="0"/>
        </a:p>
      </dsp:txBody>
      <dsp:txXfrm rot="5400000">
        <a:off x="4617202" y="-3339526"/>
        <a:ext cx="1183972" cy="7869623"/>
      </dsp:txXfrm>
    </dsp:sp>
    <dsp:sp modelId="{42FE9D32-B0B5-40C6-9C45-1460B031B79F}">
      <dsp:nvSpPr>
        <dsp:cNvPr id="0" name=""/>
        <dsp:cNvSpPr/>
      </dsp:nvSpPr>
      <dsp:spPr>
        <a:xfrm rot="5400000">
          <a:off x="-273080" y="1905118"/>
          <a:ext cx="1820538" cy="12743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b="0" kern="1200" dirty="0" smtClean="0"/>
            <a:t>2</a:t>
          </a:r>
          <a:endParaRPr lang="en-US" sz="4000" b="0" kern="1200" dirty="0" smtClean="0"/>
        </a:p>
      </dsp:txBody>
      <dsp:txXfrm rot="5400000">
        <a:off x="-273080" y="1905118"/>
        <a:ext cx="1820538" cy="1274376"/>
      </dsp:txXfrm>
    </dsp:sp>
    <dsp:sp modelId="{2C2F7530-8048-4680-B25F-E61603E68B10}">
      <dsp:nvSpPr>
        <dsp:cNvPr id="0" name=""/>
        <dsp:cNvSpPr/>
      </dsp:nvSpPr>
      <dsp:spPr>
        <a:xfrm rot="5400000">
          <a:off x="4617513" y="-1711098"/>
          <a:ext cx="1183349" cy="7869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600" kern="1200" dirty="0" smtClean="0"/>
            <a:t>Developing multipartner collaboration</a:t>
          </a:r>
          <a:endParaRPr lang="id-ID" sz="3600" kern="1200" dirty="0"/>
        </a:p>
      </dsp:txBody>
      <dsp:txXfrm rot="5400000">
        <a:off x="4617513" y="-1711098"/>
        <a:ext cx="1183349" cy="7869623"/>
      </dsp:txXfrm>
    </dsp:sp>
    <dsp:sp modelId="{240FC221-3E81-454F-B152-F5CE9918ABFE}">
      <dsp:nvSpPr>
        <dsp:cNvPr id="0" name=""/>
        <dsp:cNvSpPr/>
      </dsp:nvSpPr>
      <dsp:spPr>
        <a:xfrm rot="5400000">
          <a:off x="-273080" y="3533857"/>
          <a:ext cx="1820538" cy="12743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b="0" kern="1200" dirty="0" smtClean="0"/>
            <a:t>3</a:t>
          </a:r>
          <a:endParaRPr lang="en-US" sz="4000" b="0" kern="1200" dirty="0" smtClean="0"/>
        </a:p>
      </dsp:txBody>
      <dsp:txXfrm rot="5400000">
        <a:off x="-273080" y="3533857"/>
        <a:ext cx="1820538" cy="1274376"/>
      </dsp:txXfrm>
    </dsp:sp>
    <dsp:sp modelId="{C438D6FA-2841-4478-B244-49DCD78DAB7C}">
      <dsp:nvSpPr>
        <dsp:cNvPr id="0" name=""/>
        <dsp:cNvSpPr/>
      </dsp:nvSpPr>
      <dsp:spPr>
        <a:xfrm rot="5400000">
          <a:off x="4617513" y="-82360"/>
          <a:ext cx="1183349" cy="7869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600" kern="1200" dirty="0" smtClean="0"/>
            <a:t>Strengthening NCD surveillance</a:t>
          </a:r>
          <a:endParaRPr lang="id-ID" sz="3600" kern="1200" dirty="0"/>
        </a:p>
      </dsp:txBody>
      <dsp:txXfrm rot="5400000">
        <a:off x="4617513" y="-82360"/>
        <a:ext cx="1183349" cy="7869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6953E05-AD21-40F6-AD4C-092820504EE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ACDFF8-D1B6-4186-85CF-00AD2B95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C05B983-5360-4BA0-B4C7-FF1F394DEC8A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5494F3-69E9-4091-A735-436D9AC4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56F3C-48B2-4A8A-8EB4-7C03A74927FD}" type="slidenum">
              <a:rPr lang="en-US"/>
              <a:pPr/>
              <a:t>3</a:t>
            </a:fld>
            <a:endParaRPr lang="en-US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921996" y="-1614"/>
            <a:ext cx="2951852" cy="4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372" y="8779933"/>
            <a:ext cx="2951852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372" y="-1614"/>
            <a:ext cx="2951852" cy="4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13107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30250"/>
            <a:ext cx="4459287" cy="3344863"/>
          </a:xfrm>
          <a:ln/>
        </p:spPr>
      </p:sp>
      <p:sp>
        <p:nvSpPr>
          <p:cNvPr id="131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03239" y="4457754"/>
            <a:ext cx="5084895" cy="4155943"/>
          </a:xfrm>
        </p:spPr>
        <p:txBody>
          <a:bodyPr/>
          <a:lstStyle/>
          <a:p>
            <a:pPr marL="115557" indent="-115557">
              <a:tabLst>
                <a:tab pos="179756" algn="l"/>
              </a:tabLst>
            </a:pPr>
            <a:r>
              <a:rPr lang="en-US" b="1" dirty="0" err="1"/>
              <a:t>Comorbid</a:t>
            </a:r>
            <a:r>
              <a:rPr lang="en-US" b="1" dirty="0"/>
              <a:t> Conditions and BMI </a:t>
            </a:r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b="1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As BMI increases, the prevalence of </a:t>
            </a:r>
            <a:r>
              <a:rPr lang="en-US" dirty="0" err="1"/>
              <a:t>comorbid</a:t>
            </a:r>
            <a:r>
              <a:rPr lang="en-US" dirty="0"/>
              <a:t> conditions such as hypertension, </a:t>
            </a:r>
            <a:r>
              <a:rPr lang="en-US" dirty="0" err="1"/>
              <a:t>dyslipidemia</a:t>
            </a:r>
            <a:r>
              <a:rPr lang="en-US" dirty="0"/>
              <a:t> and type 2 diabetes also increases.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Fully 65% of patients age 25 or older with a BMI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27 have at least     one </a:t>
            </a:r>
            <a:r>
              <a:rPr lang="en-US" dirty="0" err="1"/>
              <a:t>comorbidity</a:t>
            </a:r>
            <a:r>
              <a:rPr lang="en-US" dirty="0"/>
              <a:t>. 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56% of patients with hypertension, 47% of patients with </a:t>
            </a:r>
            <a:r>
              <a:rPr lang="en-US" dirty="0" err="1"/>
              <a:t>dyslipidemia</a:t>
            </a:r>
            <a:r>
              <a:rPr lang="en-US" dirty="0"/>
              <a:t> and 70% of patients with type 2 diabetes have a BMI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27. </a:t>
            </a:r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dirty="0"/>
          </a:p>
          <a:p>
            <a:pPr marL="115557" indent="-115557"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b="1" dirty="0"/>
              <a:t>Reference:</a:t>
            </a:r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dirty="0"/>
              <a:t>Data on file (Reference 038-014). Analysis of data from the National Center for Health </a:t>
            </a:r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dirty="0"/>
              <a:t>Statistics NHANES III (National Health and Nutrition Examination Survey III),</a:t>
            </a:r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dirty="0"/>
              <a:t>1988–1994.</a:t>
            </a:r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sz="1000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sz="1000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19CE3-AEC9-405A-B00D-960150CDF98E}" type="slidenum">
              <a:rPr lang="en-US"/>
              <a:pPr/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30250"/>
            <a:ext cx="4459287" cy="3344863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39" y="4457754"/>
            <a:ext cx="5084895" cy="4155943"/>
          </a:xfrm>
        </p:spPr>
        <p:txBody>
          <a:bodyPr/>
          <a:lstStyle/>
          <a:p>
            <a:pPr marL="115557" indent="-115557">
              <a:tabLst>
                <a:tab pos="179756" algn="l"/>
              </a:tabLst>
            </a:pPr>
            <a:r>
              <a:rPr lang="en-US" b="1" dirty="0"/>
              <a:t>Relation Between BMI and </a:t>
            </a:r>
            <a:r>
              <a:rPr lang="en-US" b="1" dirty="0" err="1"/>
              <a:t>Comorbidities</a:t>
            </a:r>
            <a:endParaRPr lang="en-US" b="1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b="1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Two large-scale studies, the Nurses’ Health Study and the Health Professionals Follow-up Study, followed large groups of subjects for several years. 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Among these subjects, the risk of various diseases was closely related to BMI. 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 err="1"/>
              <a:t>Cholelithiasis</a:t>
            </a:r>
            <a:r>
              <a:rPr lang="en-US" dirty="0"/>
              <a:t>, hypertension and coronary heart disease all increased   at comparable rates—a person with a BMI of 30 had approximately   3</a:t>
            </a:r>
            <a:r>
              <a:rPr lang="en-US" sz="1000" dirty="0"/>
              <a:t>–</a:t>
            </a:r>
            <a:r>
              <a:rPr lang="en-US" dirty="0"/>
              <a:t>4 times the risk of a person with a BMI of 21. 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Risk of type 2 diabetes, however, increased much more sharply. </a:t>
            </a:r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endParaRPr lang="en-US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b="1" dirty="0"/>
              <a:t>Reference:</a:t>
            </a:r>
            <a:endParaRPr lang="en-US" sz="1000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dirty="0"/>
              <a:t>Willett WC, Dietz WH, </a:t>
            </a:r>
            <a:r>
              <a:rPr lang="en-US" sz="1000" dirty="0" err="1"/>
              <a:t>Colditz</a:t>
            </a:r>
            <a:r>
              <a:rPr lang="en-US" sz="1000" dirty="0"/>
              <a:t> GA. Guidelines for healthy weight. </a:t>
            </a:r>
            <a:r>
              <a:rPr lang="en-US" sz="1000" i="1" dirty="0"/>
              <a:t>N </a:t>
            </a:r>
            <a:r>
              <a:rPr lang="en-US" sz="1000" i="1" dirty="0" err="1"/>
              <a:t>Engl</a:t>
            </a:r>
            <a:r>
              <a:rPr lang="en-US" sz="1000" i="1" dirty="0"/>
              <a:t> J </a:t>
            </a:r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i="1" dirty="0"/>
              <a:t>Med.</a:t>
            </a:r>
            <a:r>
              <a:rPr lang="en-US" sz="1000" dirty="0"/>
              <a:t> 1999;341:427–434.</a:t>
            </a:r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dirty="0"/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DE992-5B38-45F4-865B-F94B2FBF7051}" type="slidenum">
              <a:rPr lang="en-US"/>
              <a:pPr/>
              <a:t>5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30250"/>
            <a:ext cx="4459287" cy="3344863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39" y="4457754"/>
            <a:ext cx="5084895" cy="4155943"/>
          </a:xfrm>
        </p:spPr>
        <p:txBody>
          <a:bodyPr/>
          <a:lstStyle/>
          <a:p>
            <a:pPr marL="115557" indent="-115557">
              <a:tabLst>
                <a:tab pos="179756" algn="l"/>
              </a:tabLst>
            </a:pPr>
            <a:r>
              <a:rPr lang="en-US" b="1" dirty="0"/>
              <a:t>Obesity and Mortality Risk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Working from a database of 750,000 people, Gray found that mortality and BMI are correlated and that mortality is lowest at BMI 20-25. 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buFontTx/>
              <a:buChar char="•"/>
              <a:tabLst>
                <a:tab pos="179756" algn="l"/>
              </a:tabLst>
            </a:pPr>
            <a:r>
              <a:rPr lang="en-US" dirty="0"/>
              <a:t>Note that, although at any given BMI women tend to have more body fat than men, their risk is virtually identical.</a:t>
            </a:r>
          </a:p>
          <a:p>
            <a:pPr marL="115557" indent="-115557">
              <a:tabLst>
                <a:tab pos="179756" algn="l"/>
              </a:tabLst>
            </a:pPr>
            <a:endParaRPr lang="en-US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b="1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b="1" dirty="0"/>
              <a:t>Reference:</a:t>
            </a:r>
            <a:endParaRPr lang="en-US" sz="1000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r>
              <a:rPr lang="en-US" sz="1000" dirty="0"/>
              <a:t>Gray DS. Diagnosis and prevalence of obesity. </a:t>
            </a:r>
            <a:r>
              <a:rPr lang="en-US" sz="1000" i="1" dirty="0"/>
              <a:t>Med </a:t>
            </a:r>
            <a:r>
              <a:rPr lang="en-US" sz="1000" i="1" dirty="0" err="1"/>
              <a:t>Clin</a:t>
            </a:r>
            <a:r>
              <a:rPr lang="en-US" sz="1000" i="1" dirty="0"/>
              <a:t> North Am.</a:t>
            </a:r>
            <a:r>
              <a:rPr lang="en-US" sz="1000" dirty="0"/>
              <a:t> 1989;73(1):1–13. </a:t>
            </a:r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dirty="0"/>
          </a:p>
          <a:p>
            <a:pPr marL="115557" indent="-115557">
              <a:spcBef>
                <a:spcPct val="0"/>
              </a:spcBef>
              <a:tabLst>
                <a:tab pos="179756" algn="l"/>
              </a:tabLst>
            </a:pPr>
            <a:endParaRPr 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E0F2-FD3B-4F79-ABED-665BEF820AB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2F652-2363-4664-A683-E3755C2F9050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018" y="4415530"/>
            <a:ext cx="5505779" cy="41836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18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89A40-77B4-4E84-B099-F00EE3488E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rtl="1" eaLnBrk="1" hangingPunct="1">
              <a:spcBef>
                <a:spcPct val="0"/>
              </a:spcBef>
              <a:buClr>
                <a:srgbClr val="FF0066"/>
              </a:buClr>
              <a:buSzPct val="110000"/>
              <a:buFontTx/>
              <a:buChar char="•"/>
            </a:pPr>
            <a:r>
              <a:rPr lang="ar-SA" b="1" smtClean="0">
                <a:solidFill>
                  <a:schemeClr val="bg1"/>
                </a:solidFill>
                <a:latin typeface="Mitra Mazar" pitchFamily="2" charset="-78"/>
                <a:cs typeface="Mitra" pitchFamily="2" charset="-78"/>
              </a:rPr>
              <a:t>تاليف، تنظيم و طراحي بوكلت و پمفلت‌هاي آموزشي و توزيع آنها بين خانواده‌ها، اماكن عمومي، كسبه و مدارس منطقه مداخله</a:t>
            </a:r>
            <a:endParaRPr lang="ar-SA" b="1" smtClean="0">
              <a:solidFill>
                <a:schemeClr val="bg1"/>
              </a:solidFill>
              <a:cs typeface="Mitra" pitchFamily="2" charset="-78"/>
            </a:endParaRPr>
          </a:p>
          <a:p>
            <a:pPr algn="just" rtl="1" eaLnBrk="1" hangingPunct="1">
              <a:spcBef>
                <a:spcPct val="0"/>
              </a:spcBef>
              <a:buClr>
                <a:srgbClr val="FF0066"/>
              </a:buClr>
              <a:buSzPct val="110000"/>
              <a:buFontTx/>
              <a:buChar char="•"/>
            </a:pPr>
            <a:r>
              <a:rPr lang="ar-SA" b="1" smtClean="0">
                <a:solidFill>
                  <a:schemeClr val="bg1"/>
                </a:solidFill>
                <a:cs typeface="Mitra" pitchFamily="2" charset="-78"/>
              </a:rPr>
              <a:t>  </a:t>
            </a:r>
            <a:r>
              <a:rPr lang="ar-SA" b="1" smtClean="0">
                <a:solidFill>
                  <a:schemeClr val="bg1"/>
                </a:solidFill>
                <a:latin typeface="Mitra Mazar" pitchFamily="2" charset="-78"/>
                <a:cs typeface="Mitra" pitchFamily="2" charset="-78"/>
              </a:rPr>
              <a:t>تدوين و تنظيم بخش پيشگيري و كنترل مصرف دخانيات شامل مطالب آموزشي، گزارش و اخبار منطقه مداخله جهت درج در پيك تندرستي (شماره 3 تا 7)</a:t>
            </a:r>
            <a:endParaRPr lang="en-US" b="1" smtClean="0">
              <a:solidFill>
                <a:schemeClr val="bg1"/>
              </a:solidFill>
              <a:cs typeface="Mitra" pitchFamily="2" charset="-78"/>
            </a:endParaRPr>
          </a:p>
          <a:p>
            <a:pPr algn="just" rtl="1" eaLnBrk="1" hangingPunct="1">
              <a:spcBef>
                <a:spcPct val="0"/>
              </a:spcBef>
              <a:buClr>
                <a:srgbClr val="FF0066"/>
              </a:buClr>
              <a:buSzPct val="110000"/>
              <a:buFontTx/>
              <a:buChar char="•"/>
            </a:pPr>
            <a:r>
              <a:rPr lang="ar-SA" b="1" smtClean="0">
                <a:solidFill>
                  <a:schemeClr val="bg1"/>
                </a:solidFill>
                <a:cs typeface="Mitra" pitchFamily="2" charset="-78"/>
              </a:rPr>
              <a:t>   </a:t>
            </a:r>
            <a:r>
              <a:rPr lang="ar-SA" b="1" smtClean="0">
                <a:solidFill>
                  <a:schemeClr val="bg1"/>
                </a:solidFill>
                <a:latin typeface="Mitra Mazar" pitchFamily="2" charset="-78"/>
                <a:cs typeface="Mitra" pitchFamily="2" charset="-78"/>
              </a:rPr>
              <a:t>تدوين پروتكل راهنما و برنامه‌ريزي براي استفاده از نيروهاي داوطلب مردمي تحت عنوان پيام‌آوران تندرستي براي انتقال آموزش‌ها و همكاري در ساير موارد در جهت ارتقاء سلامت عمومي منطقه</a:t>
            </a:r>
            <a:endParaRPr lang="ar-SA" b="1" smtClean="0">
              <a:solidFill>
                <a:schemeClr val="bg1"/>
              </a:solidFill>
              <a:cs typeface="Mitra" pitchFamily="2" charset="-78"/>
            </a:endParaRPr>
          </a:p>
          <a:p>
            <a:pPr algn="just" rtl="1" eaLnBrk="1" hangingPunct="1">
              <a:spcBef>
                <a:spcPct val="0"/>
              </a:spcBef>
              <a:buClr>
                <a:srgbClr val="FF0066"/>
              </a:buClr>
              <a:buSzPct val="110000"/>
              <a:buFontTx/>
              <a:buChar char="•"/>
            </a:pPr>
            <a:r>
              <a:rPr lang="ar-SA" b="1" smtClean="0">
                <a:solidFill>
                  <a:schemeClr val="bg1"/>
                </a:solidFill>
                <a:cs typeface="Mitra" pitchFamily="2" charset="-78"/>
              </a:rPr>
              <a:t>   </a:t>
            </a:r>
            <a:r>
              <a:rPr lang="ar-SA" b="1" smtClean="0">
                <a:solidFill>
                  <a:schemeClr val="bg1"/>
                </a:solidFill>
                <a:latin typeface="Mitra Mazar" pitchFamily="2" charset="-78"/>
                <a:cs typeface="Mitra" pitchFamily="2" charset="-78"/>
              </a:rPr>
              <a:t>برگزاري و ارائه چندين جلسه سخنراني در برنامه دعوت از خانواده‌هاي تحت پوشش طرح مداخله (جهت حدود 5000 نفر) و جلسات متعدد سخنراني و پرسش و پاسخ در مدارس منطقه مداخله در خصوص پيشگيري از بيماريهاي غيرواگير</a:t>
            </a:r>
            <a:endParaRPr lang="ar-SA" b="1" smtClean="0">
              <a:solidFill>
                <a:schemeClr val="bg1"/>
              </a:solidFill>
              <a:cs typeface="Mitra" pitchFamily="2" charset="-78"/>
            </a:endParaRPr>
          </a:p>
          <a:p>
            <a:pPr algn="just" rtl="1" eaLnBrk="1" hangingPunct="1">
              <a:spcBef>
                <a:spcPct val="0"/>
              </a:spcBef>
              <a:buClr>
                <a:srgbClr val="FF0066"/>
              </a:buClr>
              <a:buSzPct val="110000"/>
              <a:buFontTx/>
              <a:buChar char="•"/>
            </a:pPr>
            <a:r>
              <a:rPr lang="ar-SA" b="1" smtClean="0">
                <a:solidFill>
                  <a:schemeClr val="bg1"/>
                </a:solidFill>
                <a:cs typeface="Mitra" pitchFamily="2" charset="-78"/>
              </a:rPr>
              <a:t>   </a:t>
            </a:r>
            <a:r>
              <a:rPr lang="ar-SA" b="1" smtClean="0">
                <a:solidFill>
                  <a:schemeClr val="bg1"/>
                </a:solidFill>
                <a:latin typeface="Mitra Mazar" pitchFamily="2" charset="-78"/>
                <a:cs typeface="Mitra" pitchFamily="2" charset="-78"/>
              </a:rPr>
              <a:t>برگزاري جلسات ادواري آموزشي ـ توجيهي جهت پيام‌آوران تندرستي در واحد بررسي قند و چربي‌هاي خون</a:t>
            </a:r>
            <a:endParaRPr lang="en-US" b="1" smtClean="0">
              <a:solidFill>
                <a:schemeClr val="bg1"/>
              </a:solidFill>
              <a:cs typeface="Mitra" pitchFamily="2" charset="-78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CCA4C0-5BBF-468A-A0AD-3F71BDE55F88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12DFED-18F8-4F35-8BF3-A2E9A02FD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3B4CC1-BF7A-47CA-9BA2-C4C3D2107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20000"/>
                <a:lumOff val="80000"/>
              </a:schemeClr>
            </a:gs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A9F6-AF03-454F-A625-2A84E449A70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ncbi.nlm.nih.gov/pubmed/2049423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9296400" cy="6996113"/>
        </p:xfrm>
        <a:graphic>
          <a:graphicData uri="http://schemas.openxmlformats.org/presentationml/2006/ole">
            <p:oleObj spid="_x0000_s1026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654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3733799" cy="12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5486400" cy="193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81400"/>
            <a:ext cx="3581400" cy="140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تعریف سبک زندگی در حوزه سلامت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52578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000" dirty="0" smtClean="0">
                <a:solidFill>
                  <a:srgbClr val="002060"/>
                </a:solidFill>
                <a:cs typeface="A  Mitra_1 (MRT)" pitchFamily="2" charset="-78"/>
              </a:rPr>
              <a:t>سلامت و بیماری افراد و جوامع ناشی از سه دسته عوامل است: </a:t>
            </a:r>
            <a:r>
              <a:rPr lang="fa-IR" sz="3000" dirty="0" smtClean="0">
                <a:solidFill>
                  <a:srgbClr val="FF0000"/>
                </a:solidFill>
                <a:cs typeface="A  Mitra_1 (MRT)" pitchFamily="2" charset="-78"/>
              </a:rPr>
              <a:t>ژنتیک، محیط زیست و رفتار</a:t>
            </a:r>
            <a:r>
              <a:rPr lang="fa-IR" sz="3000" dirty="0" smtClean="0">
                <a:solidFill>
                  <a:srgbClr val="002060"/>
                </a:solidFill>
                <a:cs typeface="A  Mitra_1 (MRT)" pitchFamily="2" charset="-78"/>
              </a:rPr>
              <a:t>. از این میان، تنها عامل آخر بیش از بقیه به انتخاب فرد بستگی، اما در عین حال ارزیابی، مداخله و اعمال تغییرات مناسب نیز امکان پذیر است. </a:t>
            </a:r>
            <a:r>
              <a:rPr lang="fa-IR" sz="3000" dirty="0" smtClean="0">
                <a:solidFill>
                  <a:srgbClr val="00B050"/>
                </a:solidFill>
                <a:cs typeface="A  Mitra_1 (MRT)" pitchFamily="2" charset="-78"/>
              </a:rPr>
              <a:t>روش توصیف زندگی افراد، خانواده ها و جوامع و رفتاری که روزانه برای مقابله با محیط فیزیکی، روانی، اجتماعی و اقتصادی از خود بروز می دهند، سبک زندگی نامیده می شود.</a:t>
            </a:r>
            <a:endParaRPr lang="en-US" sz="3000" dirty="0">
              <a:solidFill>
                <a:srgbClr val="00B05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5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85799"/>
          </a:xfrm>
        </p:spPr>
        <p:txBody>
          <a:bodyPr>
            <a:noAutofit/>
          </a:bodyPr>
          <a:lstStyle/>
          <a:p>
            <a:r>
              <a:rPr lang="fa-IR" sz="4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سبک زندگی در حوزه سلامت</a:t>
            </a:r>
            <a:endParaRPr lang="en-US" sz="4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486400"/>
          </a:xfrm>
        </p:spPr>
        <p:txBody>
          <a:bodyPr>
            <a:noAutofit/>
          </a:bodyPr>
          <a:lstStyle/>
          <a:p>
            <a:pPr algn="just" rtl="1">
              <a:lnSpc>
                <a:spcPct val="170000"/>
              </a:lnSpc>
            </a:pPr>
            <a:r>
              <a:rPr lang="fa-IR" sz="2400" b="1" dirty="0" smtClean="0">
                <a:solidFill>
                  <a:srgbClr val="00B050"/>
                </a:solidFill>
                <a:cs typeface="A  Mitra_1 (MRT)" pitchFamily="2" charset="-78"/>
              </a:rPr>
              <a:t>بسياري از مشكلات بهداشتي از قبيل چاقي، بيماري هاي قلب و عروق، انواع سرطان و اعتياد كه امروزه در اغلب كشورها بخصوص جوامع در حال توسعه به چشم مي خورد، با دگرگوني سبك زندگي افراد ارتباط دارد. </a:t>
            </a:r>
            <a:r>
              <a:rPr lang="fa-IR" sz="2400" b="1" dirty="0" smtClean="0">
                <a:solidFill>
                  <a:srgbClr val="002060"/>
                </a:solidFill>
                <a:cs typeface="A  Mitra_1 (MRT)" pitchFamily="2" charset="-78"/>
              </a:rPr>
              <a:t>به علاوه سبك زندگي ناسالم يكي از عوامل تأثير گذار در بروز بيماري هاي مزمن از جمله سرطان كولون، فشارخون بالا، بيماري هاي مزمن انسدادي ريه، سيروز كبدي، زخم معده، ايدز و بيماري هاي قلب و عروق مي باشد. </a:t>
            </a:r>
            <a:r>
              <a:rPr lang="fa-IR" sz="2400" b="1" dirty="0" smtClean="0">
                <a:solidFill>
                  <a:srgbClr val="FF0000"/>
                </a:solidFill>
                <a:cs typeface="A  Mitra_1 (MRT)" pitchFamily="2" charset="-78"/>
              </a:rPr>
              <a:t>علاوه بر مشكلات جسمي، الگو هاي رفتاري سبك زندگي با سلامت رواني افراد هم ارتباط دارد. </a:t>
            </a:r>
            <a:r>
              <a:rPr lang="fa-IR" sz="2400" b="1" dirty="0" smtClean="0">
                <a:solidFill>
                  <a:srgbClr val="002060"/>
                </a:solidFill>
                <a:cs typeface="A  Mitra_1 (MRT)" pitchFamily="2" charset="-78"/>
              </a:rPr>
              <a:t>به طوري كه سبك زندگي سالم با افسردگي ارتباط معكوس دارد. سبك زندگي با پيش بيني موفقيت تحصيلي نيز مرتبط است.</a:t>
            </a:r>
          </a:p>
          <a:p>
            <a:pPr algn="just" rtl="1">
              <a:lnSpc>
                <a:spcPct val="170000"/>
              </a:lnSpc>
            </a:pPr>
            <a:endParaRPr lang="en-US" sz="1900" dirty="0">
              <a:solidFill>
                <a:srgbClr val="00206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85799"/>
          </a:xfrm>
        </p:spPr>
        <p:txBody>
          <a:bodyPr>
            <a:noAutofit/>
          </a:bodyPr>
          <a:lstStyle/>
          <a:p>
            <a:r>
              <a:rPr lang="fa-IR" sz="4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تعریف سبک زندگی در حوزه سلامت</a:t>
            </a:r>
            <a:endParaRPr lang="en-US" sz="4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486400"/>
          </a:xfrm>
        </p:spPr>
        <p:txBody>
          <a:bodyPr>
            <a:noAutofit/>
          </a:bodyPr>
          <a:lstStyle/>
          <a:p>
            <a:pPr algn="just" rtl="1">
              <a:lnSpc>
                <a:spcPct val="170000"/>
              </a:lnSpc>
              <a:buFont typeface="Arial" pitchFamily="34" charset="0"/>
              <a:buChar char="•"/>
            </a:pPr>
            <a:r>
              <a:rPr lang="fa-IR" sz="2900" dirty="0" smtClean="0">
                <a:solidFill>
                  <a:srgbClr val="00B050"/>
                </a:solidFill>
                <a:cs typeface="A  Mitra_1 (MRT)" pitchFamily="2" charset="-78"/>
              </a:rPr>
              <a:t>سبک زندگی در حوزه سلامت نحوه تعامل و برخورد افراد با مقوله های روزمره سلامت است.</a:t>
            </a:r>
          </a:p>
          <a:p>
            <a:pPr algn="just" rtl="1">
              <a:lnSpc>
                <a:spcPct val="170000"/>
              </a:lnSpc>
              <a:buFont typeface="Arial" pitchFamily="34" charset="0"/>
              <a:buChar char="•"/>
            </a:pPr>
            <a:r>
              <a:rPr lang="fa-IR" sz="2900" b="1" dirty="0" smtClean="0">
                <a:solidFill>
                  <a:srgbClr val="002060"/>
                </a:solidFill>
                <a:cs typeface="A  Mitra_1 (MRT)" pitchFamily="2" charset="-78"/>
              </a:rPr>
              <a:t>به عبارت دیگر شیوه ها و الگوهای روزمره و عادات و روش هایی است که در حفظ، تامین و ارتقا سلامت دخالت دارند.</a:t>
            </a:r>
          </a:p>
          <a:p>
            <a:pPr algn="just" rtl="1">
              <a:lnSpc>
                <a:spcPct val="170000"/>
              </a:lnSpc>
              <a:buFont typeface="Arial" pitchFamily="34" charset="0"/>
              <a:buChar char="•"/>
            </a:pPr>
            <a:r>
              <a:rPr lang="fa-IR" sz="2900" b="1" dirty="0" smtClean="0">
                <a:solidFill>
                  <a:srgbClr val="FF0000"/>
                </a:solidFill>
                <a:cs typeface="A  Mitra_1 (MRT)" pitchFamily="2" charset="-78"/>
              </a:rPr>
              <a:t>لذا سبک زندگی در حوزه سلامت طیف وسیعی دارد و در هر یک از بخش ها و تخصص های پزشکی ویژه گی خاصی را دارا است.</a:t>
            </a:r>
          </a:p>
          <a:p>
            <a:pPr algn="just" rtl="1">
              <a:lnSpc>
                <a:spcPct val="170000"/>
              </a:lnSpc>
              <a:buFont typeface="Arial" pitchFamily="34" charset="0"/>
              <a:buChar char="•"/>
            </a:pPr>
            <a:endParaRPr lang="fa-IR" sz="2900" b="1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lnSpc>
                <a:spcPct val="170000"/>
              </a:lnSpc>
            </a:pPr>
            <a:endParaRPr lang="fa-IR" sz="29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lnSpc>
                <a:spcPct val="170000"/>
              </a:lnSpc>
            </a:pPr>
            <a:endParaRPr lang="en-US" sz="2900" dirty="0">
              <a:solidFill>
                <a:srgbClr val="00206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428625"/>
            <a:ext cx="8286750" cy="5572125"/>
          </a:xfrm>
        </p:spPr>
        <p:txBody>
          <a:bodyPr/>
          <a:lstStyle/>
          <a:p>
            <a:pPr eaLnBrk="1" hangingPunct="1"/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Intervention</a:t>
            </a:r>
            <a:b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Lifestyle intervention towards changes</a:t>
            </a:r>
            <a:r>
              <a:rPr lang="fa-IR" sz="4000" b="1" dirty="0" smtClean="0">
                <a:latin typeface="Times New Roman" pitchFamily="18" charset="0"/>
              </a:rPr>
              <a:t>:</a:t>
            </a:r>
            <a:br>
              <a:rPr lang="fa-IR" sz="4000" b="1" dirty="0" smtClean="0"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nutritional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habits, </a:t>
            </a:r>
            <a:r>
              <a:rPr lang="fa-IR" sz="4000" b="1" dirty="0" smtClean="0">
                <a:latin typeface="Times New Roman" pitchFamily="18" charset="0"/>
              </a:rPr>
              <a:t/>
            </a:r>
            <a:br>
              <a:rPr lang="fa-IR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increase in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activities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a-IR" sz="40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fa-IR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decrease in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cigarette smoking,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a-IR" sz="4000" b="1" dirty="0" smtClean="0">
                <a:latin typeface="Times New Roman" pitchFamily="18" charset="0"/>
              </a:rPr>
              <a:t/>
            </a:r>
            <a:br>
              <a:rPr lang="fa-IR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better management of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DC8C-556E-4161-A877-6803DF390C8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8133" name="Picture 3" descr="tlgs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57875"/>
            <a:ext cx="5572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Health consequences of an evolutionary mismatch or novel environment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Many people around the world are exposed to an environment beyond their evolved capacity to adapt, or to novel environmental challenges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Energy – dense nutrition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Unbalanced macro &amp; micronutrient diet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Decreased energy expenditure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physical environment:</a:t>
            </a: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artificial light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lack of sunlight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New social pressures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 in the symbiotic environment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9208" y="64770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Peter Gluck and Mark Hanson</a:t>
            </a:r>
            <a:endParaRPr lang="en-US" b="1" i="1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105" y="3276600"/>
            <a:ext cx="162449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807427" cy="8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22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85728"/>
            <a:ext cx="8501122" cy="628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 Mazar" pitchFamily="2" charset="-78"/>
            </a:endParaRPr>
          </a:p>
          <a:p>
            <a:pPr algn="ctr" rtl="1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fa-IR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  Mitra_1 (MRT)" pitchFamily="2" charset="-78"/>
              </a:rPr>
              <a:t>اصلاح شیوه زندگی</a:t>
            </a:r>
          </a:p>
          <a:p>
            <a:pPr algn="ctr" rtl="1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fa-IR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  Mitra_1 (MRT)" pitchFamily="2" charset="-78"/>
              </a:rPr>
              <a:t>در پیشگیری از چاقی: برنامه ها ی پیشگیری و کنترل</a:t>
            </a:r>
            <a:endParaRPr lang="en-US" sz="43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  Mitra_1 (MRT)" pitchFamily="2" charset="-78"/>
            </a:endParaRPr>
          </a:p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500" dirty="0" smtClean="0">
              <a:solidFill>
                <a:srgbClr val="FF0000"/>
              </a:solidFill>
              <a:cs typeface="Titr Mazar" pitchFamily="2" charset="-78"/>
            </a:endParaRPr>
          </a:p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33CC33"/>
              </a:solidFill>
              <a:latin typeface="Albertus Extra Bold" pitchFamily="34" charset="0"/>
            </a:endParaRPr>
          </a:p>
          <a:p>
            <a:pPr algn="ctr" rtl="1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fa-IR" dirty="0" smtClean="0">
                <a:solidFill>
                  <a:srgbClr val="003399"/>
                </a:solidFill>
                <a:cs typeface="Mitra Bold Mazar" pitchFamily="2" charset="-78"/>
              </a:rPr>
              <a:t>دكتر فريدون عزيزي</a:t>
            </a:r>
            <a:endParaRPr lang="en-US" dirty="0" smtClean="0">
              <a:solidFill>
                <a:srgbClr val="003399"/>
              </a:solidFill>
              <a:cs typeface="Mitra Bold Mazar" pitchFamily="2" charset="-78"/>
            </a:endParaRPr>
          </a:p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dirty="0" smtClean="0">
              <a:solidFill>
                <a:srgbClr val="003399"/>
              </a:solidFill>
              <a:cs typeface="Mitra Bold Mazar" pitchFamily="2" charset="-78"/>
            </a:endParaRPr>
          </a:p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0066CC"/>
              </a:solidFill>
              <a:cs typeface="Mitra Bold Mazar" pitchFamily="2" charset="-78"/>
            </a:endParaRPr>
          </a:p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800" dirty="0" smtClean="0">
              <a:solidFill>
                <a:srgbClr val="0066CC"/>
              </a:solidFill>
              <a:cs typeface="Mitra Bold Mazar" pitchFamily="2" charset="-78"/>
            </a:endParaRPr>
          </a:p>
          <a:p>
            <a:pPr algn="ctr" rtl="1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fa-IR" sz="2400" dirty="0" smtClean="0">
                <a:solidFill>
                  <a:srgbClr val="CC0099"/>
                </a:solidFill>
                <a:cs typeface="A  Mitra_1 (MRT)" pitchFamily="2" charset="-78"/>
              </a:rPr>
              <a:t>چهارمین کنگره پیشگیری و درمان چاقی ایران</a:t>
            </a:r>
          </a:p>
          <a:p>
            <a:pPr algn="ctr" rtl="1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fa-IR" sz="2400" dirty="0" smtClean="0">
                <a:solidFill>
                  <a:srgbClr val="CC0099"/>
                </a:solidFill>
                <a:cs typeface="A  Mitra_1 (MRT)" pitchFamily="2" charset="-78"/>
              </a:rPr>
              <a:t>13 تا 15 آذر ماه 1392</a:t>
            </a:r>
            <a:endParaRPr lang="en-US" sz="2400" dirty="0" smtClean="0">
              <a:solidFill>
                <a:srgbClr val="0066CC"/>
              </a:solidFill>
              <a:cs typeface="A  Mitra_1 (MRT)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857256"/>
          </a:xfrm>
        </p:spPr>
        <p:txBody>
          <a:bodyPr anchor="ctr">
            <a:normAutofit/>
          </a:bodyPr>
          <a:lstStyle/>
          <a:p>
            <a:r>
              <a:rPr lang="en-US" sz="3200" b="1" i="0" dirty="0" smtClean="0">
                <a:solidFill>
                  <a:srgbClr val="C00000"/>
                </a:solidFill>
              </a:rPr>
              <a:t>Life Course Strategy for Disease Prevention</a:t>
            </a:r>
            <a:endParaRPr lang="en-US" sz="3200" b="1" i="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96" y="990600"/>
            <a:ext cx="8264407" cy="5334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282" y="6421461"/>
            <a:ext cx="5357850" cy="365125"/>
          </a:xfrm>
        </p:spPr>
        <p:txBody>
          <a:bodyPr anchor="b"/>
          <a:lstStyle/>
          <a:p>
            <a:pPr algn="l"/>
            <a:r>
              <a:rPr lang="en-US" dirty="0" err="1" smtClean="0">
                <a:solidFill>
                  <a:srgbClr val="002060"/>
                </a:solidFill>
              </a:rPr>
              <a:t>Gluckman</a:t>
            </a:r>
            <a:r>
              <a:rPr lang="en-US" dirty="0" smtClean="0">
                <a:solidFill>
                  <a:srgbClr val="002060"/>
                </a:solidFill>
              </a:rPr>
              <a:t> PD et al. </a:t>
            </a:r>
            <a:r>
              <a:rPr lang="en-PH" dirty="0" smtClean="0">
                <a:solidFill>
                  <a:srgbClr val="002060"/>
                </a:solidFill>
              </a:rPr>
              <a:t>N </a:t>
            </a:r>
            <a:r>
              <a:rPr lang="en-PH" dirty="0" err="1">
                <a:solidFill>
                  <a:srgbClr val="002060"/>
                </a:solidFill>
              </a:rPr>
              <a:t>Engl</a:t>
            </a:r>
            <a:r>
              <a:rPr lang="en-PH" dirty="0">
                <a:solidFill>
                  <a:srgbClr val="002060"/>
                </a:solidFill>
              </a:rPr>
              <a:t> J Med 2008;359:61-73.</a:t>
            </a:r>
            <a:endParaRPr lang="en-PH" dirty="0" smtClean="0">
              <a:solidFill>
                <a:srgbClr val="002060"/>
              </a:solidFill>
            </a:endParaRPr>
          </a:p>
          <a:p>
            <a:pPr algn="l"/>
            <a:r>
              <a:rPr lang="en-PH" dirty="0" smtClean="0">
                <a:solidFill>
                  <a:srgbClr val="002060"/>
                </a:solidFill>
              </a:rPr>
              <a:t>Hanson</a:t>
            </a:r>
            <a:r>
              <a:rPr lang="en-PH" dirty="0">
                <a:solidFill>
                  <a:srgbClr val="002060"/>
                </a:solidFill>
              </a:rPr>
              <a:t>, M., Godfrey, K.M., et al. </a:t>
            </a:r>
            <a:r>
              <a:rPr lang="en-PH" dirty="0" err="1">
                <a:solidFill>
                  <a:srgbClr val="002060"/>
                </a:solidFill>
              </a:rPr>
              <a:t>Prog</a:t>
            </a:r>
            <a:r>
              <a:rPr lang="en-PH" dirty="0">
                <a:solidFill>
                  <a:srgbClr val="002060"/>
                </a:solidFill>
              </a:rPr>
              <a:t> </a:t>
            </a:r>
            <a:r>
              <a:rPr lang="en-PH" dirty="0" err="1" smtClean="0">
                <a:solidFill>
                  <a:srgbClr val="002060"/>
                </a:solidFill>
              </a:rPr>
              <a:t>Biophys</a:t>
            </a:r>
            <a:r>
              <a:rPr lang="en-PH" dirty="0" smtClean="0">
                <a:solidFill>
                  <a:srgbClr val="002060"/>
                </a:solidFill>
              </a:rPr>
              <a:t> </a:t>
            </a:r>
            <a:r>
              <a:rPr lang="en-PH" dirty="0" err="1" smtClean="0">
                <a:solidFill>
                  <a:srgbClr val="002060"/>
                </a:solidFill>
              </a:rPr>
              <a:t>Mol</a:t>
            </a:r>
            <a:r>
              <a:rPr lang="en-PH" dirty="0" smtClean="0">
                <a:solidFill>
                  <a:srgbClr val="002060"/>
                </a:solidFill>
              </a:rPr>
              <a:t> </a:t>
            </a:r>
            <a:r>
              <a:rPr lang="en-PH" dirty="0">
                <a:solidFill>
                  <a:srgbClr val="002060"/>
                </a:solidFill>
              </a:rPr>
              <a:t>Biol. 2011;106(1):272–280.</a:t>
            </a:r>
          </a:p>
        </p:txBody>
      </p:sp>
    </p:spTree>
    <p:extLst>
      <p:ext uri="{BB962C8B-B14F-4D97-AF65-F5344CB8AC3E}">
        <p14:creationId xmlns:p14="http://schemas.microsoft.com/office/powerpoint/2010/main" xmlns="" val="274738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ph/>
          </p:nvPr>
        </p:nvGraphicFramePr>
        <p:xfrm>
          <a:off x="381000" y="381000"/>
          <a:ext cx="8382000" cy="6061075"/>
        </p:xfrm>
        <a:graphic>
          <a:graphicData uri="http://schemas.openxmlformats.org/presentationml/2006/ole">
            <p:oleObj spid="_x0000_s24578" name="Slide" r:id="rId4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80166"/>
          <a:ext cx="8229600" cy="4892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00618"/>
                <a:gridCol w="332898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3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عوامل خطر تغذیه ای برای </a:t>
                      </a:r>
                      <a:r>
                        <a:rPr lang="en-US" sz="23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DALYS</a:t>
                      </a:r>
                      <a:r>
                        <a:rPr lang="fa-IR" sz="23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 جهانی</a:t>
                      </a:r>
                      <a:endParaRPr lang="en-US" sz="2300" b="1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500" dirty="0" smtClean="0">
                          <a:solidFill>
                            <a:schemeClr val="tx1"/>
                          </a:solidFill>
                          <a:cs typeface="A  Mitra_1 (MRT)" pitchFamily="2" charset="-78"/>
                        </a:rPr>
                        <a:t>از 25 عامل</a:t>
                      </a:r>
                      <a:r>
                        <a:rPr lang="fa-IR" sz="2500" baseline="0" dirty="0" smtClean="0">
                          <a:solidFill>
                            <a:schemeClr val="tx1"/>
                          </a:solidFill>
                          <a:cs typeface="A  Mitra_1 (MRT)" pitchFamily="2" charset="-78"/>
                        </a:rPr>
                        <a:t> مهم خطر 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500" baseline="0" dirty="0" smtClean="0">
                          <a:solidFill>
                            <a:schemeClr val="tx1"/>
                          </a:solidFill>
                          <a:cs typeface="A  Mitra_1 (MRT)" pitchFamily="2" charset="-78"/>
                        </a:rPr>
                        <a:t>12 مورد آن مربوط به 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500" baseline="0" dirty="0" smtClean="0">
                          <a:solidFill>
                            <a:schemeClr val="tx1"/>
                          </a:solidFill>
                          <a:cs typeface="A  Mitra_1 (MRT)" pitchFamily="2" charset="-78"/>
                        </a:rPr>
                        <a:t>تغذیه بوده است</a:t>
                      </a:r>
                      <a:endParaRPr lang="en-US" sz="2500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مصرف کم</a:t>
                      </a:r>
                      <a:r>
                        <a:rPr lang="fa-IR" baseline="0" dirty="0" smtClean="0">
                          <a:cs typeface="A  Mitra_1 (MRT)" pitchFamily="2" charset="-78"/>
                        </a:rPr>
                        <a:t> میوه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2. افزایش نمایه توده بدن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3. کاهش وزن کودکان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4. مصرف زیاد نمک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5. مصرف</a:t>
                      </a:r>
                      <a:r>
                        <a:rPr lang="fa-IR" baseline="0" dirty="0" smtClean="0">
                          <a:cs typeface="A  Mitra_1 (MRT)" pitchFamily="2" charset="-78"/>
                        </a:rPr>
                        <a:t> کم دانه ها و آحیل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6. کمبود آهن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7. زیادی کلسترول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8.</a:t>
                      </a:r>
                      <a:r>
                        <a:rPr lang="fa-IR" baseline="0" dirty="0" smtClean="0">
                          <a:cs typeface="A  Mitra_1 (MRT)" pitchFamily="2" charset="-78"/>
                        </a:rPr>
                        <a:t> مصرف کم غلات سبوس دار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9. مصرف کم سبزیجات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10.</a:t>
                      </a:r>
                      <a:r>
                        <a:rPr lang="fa-IR" baseline="0" dirty="0" smtClean="0">
                          <a:cs typeface="A  Mitra_1 (MRT)" pitchFamily="2" charset="-78"/>
                        </a:rPr>
                        <a:t> مصرف کم غذاهای دریائی </a:t>
                      </a:r>
                      <a:r>
                        <a:rPr lang="en-US" baseline="0" dirty="0" smtClean="0">
                          <a:cs typeface="A  Mitra_1 (MRT)" pitchFamily="2" charset="-78"/>
                        </a:rPr>
                        <a:t>M-3 fatty acids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11. مصرف زیاد گوشت های فرآوری شده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None/>
                      </a:pPr>
                      <a:r>
                        <a:rPr lang="fa-IR" dirty="0" smtClean="0">
                          <a:cs typeface="A  Mitra_1 (MRT)" pitchFamily="2" charset="-78"/>
                        </a:rPr>
                        <a:t>12. مصرف کم فیبر</a:t>
                      </a:r>
                      <a:endParaRPr lang="en-US" dirty="0">
                        <a:cs typeface="A  Mitra_1 (MRT)" pitchFamily="2" charset="-78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DALY’s: Disability-Adjusted Life-Years</a:t>
                      </a:r>
                      <a:endParaRPr lang="en-US" sz="13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4282" y="71415"/>
            <a:ext cx="857256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  Mitra_1 (MRT)" pitchFamily="2" charset="-78"/>
              </a:rPr>
              <a:t>مهمترین عوامل خطر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  Mitra_1 (MRT)" pitchFamily="2" charset="-78"/>
              </a:rPr>
              <a:t>DALYS</a:t>
            </a: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  Mitra_1 (MRT)" pitchFamily="2" charset="-78"/>
              </a:rPr>
              <a:t> جهانی در سال 2010</a:t>
            </a: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  Mitra_1 (MRT)" pitchFamily="2" charset="-78"/>
              </a:rPr>
              <a:t/>
            </a:r>
            <a:b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  Mitra_1 (MRT)" pitchFamily="2" charset="-78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  Mitra_1 (MRT)" pitchFamily="2" charset="-78"/>
              </a:rPr>
              <a:t>(Global Daly’s Attributable to the Leading Risk Factors in 2010)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6351322"/>
            <a:ext cx="4429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Murray C, Lopez A. N </a:t>
            </a:r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J Med 2013; 369: 448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83013"/>
            <a:ext cx="7429500" cy="2092325"/>
          </a:xfrm>
          <a:prstGeom prst="rect">
            <a:avLst/>
          </a:prstGeom>
          <a:noFill/>
          <a:ln w="38100">
            <a:solidFill>
              <a:srgbClr val="292929"/>
            </a:solidFill>
            <a:miter lim="800000"/>
            <a:headEnd/>
            <a:tailEnd/>
          </a:ln>
          <a:effectLst/>
        </p:spPr>
      </p:pic>
      <p:pic>
        <p:nvPicPr>
          <p:cNvPr id="222211" name="Picture 3" descr="Cycling to School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300038"/>
            <a:ext cx="2405063" cy="3127375"/>
          </a:xfrm>
          <a:prstGeom prst="rect">
            <a:avLst/>
          </a:prstGeom>
          <a:noFill/>
          <a:ln w="38100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4" cstate="print"/>
          <a:srcRect t="2063" b="1237"/>
          <a:stretch>
            <a:fillRect/>
          </a:stretch>
        </p:blipFill>
        <p:spPr bwMode="auto">
          <a:xfrm>
            <a:off x="6526213" y="427038"/>
            <a:ext cx="2122487" cy="2976562"/>
          </a:xfrm>
          <a:prstGeom prst="rect">
            <a:avLst/>
          </a:prstGeom>
          <a:noFill/>
          <a:ln w="28575">
            <a:solidFill>
              <a:srgbClr val="212165"/>
            </a:solidFill>
            <a:miter lim="800000"/>
            <a:headEnd/>
            <a:tailEnd/>
          </a:ln>
          <a:effectLst/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7450" y="4505325"/>
            <a:ext cx="39036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6" cstate="print"/>
          <a:srcRect t="1329" r="2065" b="3989"/>
          <a:stretch>
            <a:fillRect/>
          </a:stretch>
        </p:blipFill>
        <p:spPr bwMode="auto">
          <a:xfrm>
            <a:off x="3036888" y="476250"/>
            <a:ext cx="3011487" cy="2713038"/>
          </a:xfrm>
          <a:prstGeom prst="rect">
            <a:avLst/>
          </a:prstGeom>
          <a:noFill/>
          <a:ln w="28575">
            <a:solidFill>
              <a:srgbClr val="212165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491880" y="2420888"/>
            <a:ext cx="2304256" cy="208823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2106414">
            <a:off x="2399767" y="2246839"/>
            <a:ext cx="100811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2338422">
            <a:off x="5655114" y="4172062"/>
            <a:ext cx="100811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089943">
            <a:off x="5872490" y="2278710"/>
            <a:ext cx="100811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219342">
            <a:off x="2398302" y="3978797"/>
            <a:ext cx="100811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4082592" y="4945006"/>
            <a:ext cx="100811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9062289">
            <a:off x="3703089" y="2334985"/>
            <a:ext cx="1900193" cy="2012766"/>
          </a:xfrm>
          <a:prstGeom prst="teardrop">
            <a:avLst/>
          </a:prstGeom>
          <a:solidFill>
            <a:schemeClr val="tx2">
              <a:lumMod val="40000"/>
              <a:lumOff val="6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92729" y="1300035"/>
            <a:ext cx="212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2000" b="1" dirty="0">
                <a:cs typeface="B Mitra" pitchFamily="2" charset="-78"/>
              </a:rPr>
              <a:t>ارزیابی و بررسی اولیه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1971527"/>
            <a:ext cx="13681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b="1" dirty="0">
                <a:cs typeface="B Mitra" pitchFamily="2" charset="-78"/>
              </a:rPr>
              <a:t>آمـــوزش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224" y="4451900"/>
            <a:ext cx="20102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b="1" dirty="0">
                <a:cs typeface="B Mitra" pitchFamily="2" charset="-78"/>
              </a:rPr>
              <a:t>مشارکت و </a:t>
            </a:r>
            <a:r>
              <a:rPr lang="fa-IR" b="1" dirty="0" smtClean="0">
                <a:cs typeface="B Mitra" pitchFamily="2" charset="-78"/>
              </a:rPr>
              <a:t>سازماندهی </a:t>
            </a:r>
            <a:r>
              <a:rPr lang="fa-IR" b="1" dirty="0">
                <a:cs typeface="B Mitra" pitchFamily="2" charset="-78"/>
              </a:rPr>
              <a:t>در سطح جامعه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9495" y="5877272"/>
            <a:ext cx="25543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b="1" dirty="0">
                <a:cs typeface="B Mitra" pitchFamily="2" charset="-78"/>
              </a:rPr>
              <a:t>تامین</a:t>
            </a:r>
            <a:r>
              <a:rPr lang="fa-IR" b="1" dirty="0" smtClean="0">
                <a:cs typeface="B Mitra" pitchFamily="2" charset="-78"/>
              </a:rPr>
              <a:t> </a:t>
            </a:r>
            <a:r>
              <a:rPr lang="fa-IR" b="1" dirty="0">
                <a:cs typeface="B Mitra" pitchFamily="2" charset="-78"/>
              </a:rPr>
              <a:t>سلامت فردی از طریق ارائه خدمات بهداشتی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895" y="4304250"/>
            <a:ext cx="16489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b="1" dirty="0">
                <a:cs typeface="B Mitra" pitchFamily="2" charset="-78"/>
              </a:rPr>
              <a:t>تغییر محیــــط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895" y="192041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cs typeface="B Mitra" pitchFamily="2" charset="-78"/>
              </a:rPr>
              <a:t>تغییر سیــاست ها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3129002"/>
            <a:ext cx="122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2000" b="1" dirty="0" smtClean="0">
                <a:cs typeface="B Mitra" pitchFamily="2" charset="-78"/>
              </a:rPr>
              <a:t>جــامعـه</a:t>
            </a:r>
            <a:endParaRPr lang="fa-IR" sz="20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500" b="1" dirty="0" smtClean="0">
                <a:solidFill>
                  <a:srgbClr val="C00000"/>
                </a:solidFill>
                <a:cs typeface="A  Mitra_1 (MRT)" pitchFamily="2" charset="-78"/>
              </a:rPr>
              <a:t>پیشگیری و کنترل جامعه محور عوامل خطرساز و پیامدهای بیماری های غیرواگیر</a:t>
            </a:r>
            <a:endParaRPr lang="en-US" sz="3500" b="1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00634"/>
          </a:xfrm>
        </p:spPr>
        <p:txBody>
          <a:bodyPr>
            <a:normAutofit fontScale="62500" lnSpcReduction="2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sz="3600" dirty="0" smtClean="0">
                <a:solidFill>
                  <a:srgbClr val="002060"/>
                </a:solidFill>
                <a:cs typeface="A  Mitra_1 (MRT)" pitchFamily="2" charset="-78"/>
              </a:rPr>
              <a:t>راهبردهای اساسی</a:t>
            </a:r>
          </a:p>
          <a:p>
            <a:pPr marL="514350" indent="-514350" algn="just" rtl="1">
              <a:lnSpc>
                <a:spcPct val="160000"/>
              </a:lnSpc>
              <a:buFont typeface="+mj-lt"/>
              <a:buAutoNum type="arabicPeriod"/>
            </a:pPr>
            <a:r>
              <a:rPr lang="fa-IR" sz="3600" dirty="0" smtClean="0">
                <a:solidFill>
                  <a:srgbClr val="0070C0"/>
                </a:solidFill>
                <a:cs typeface="A  Mitra_1 (MRT)" pitchFamily="2" charset="-78"/>
              </a:rPr>
              <a:t>بررسی اولیه و ارزیابی مستمر</a:t>
            </a:r>
          </a:p>
          <a:p>
            <a:pPr marL="514350" indent="-514350" algn="just" rtl="1">
              <a:lnSpc>
                <a:spcPct val="160000"/>
              </a:lnSpc>
              <a:buFont typeface="+mj-lt"/>
              <a:buAutoNum type="arabicPeriod"/>
            </a:pPr>
            <a:r>
              <a:rPr lang="fa-IR" sz="3600" dirty="0" smtClean="0">
                <a:solidFill>
                  <a:srgbClr val="0070C0"/>
                </a:solidFill>
                <a:cs typeface="A  Mitra_1 (MRT)" pitchFamily="2" charset="-78"/>
              </a:rPr>
              <a:t>آموزش: </a:t>
            </a:r>
            <a:r>
              <a:rPr lang="fa-IR" sz="2700" dirty="0" smtClean="0">
                <a:solidFill>
                  <a:srgbClr val="006600"/>
                </a:solidFill>
                <a:cs typeface="A  Mitra_1 (MRT)" pitchFamily="2" charset="-78"/>
              </a:rPr>
              <a:t>عمومی، کودکان و نوجوانان در مدارس، جوانان در نظام وظیفه، پایگاه های مراقبت سلامت، محل کار، پرسنل بهداشتی درمانی</a:t>
            </a:r>
          </a:p>
          <a:p>
            <a:pPr marL="514350" indent="-514350" algn="just" rtl="1">
              <a:lnSpc>
                <a:spcPct val="160000"/>
              </a:lnSpc>
              <a:buFont typeface="+mj-lt"/>
              <a:buAutoNum type="arabicPeriod"/>
            </a:pPr>
            <a:r>
              <a:rPr lang="fa-IR" sz="3600" dirty="0" smtClean="0">
                <a:solidFill>
                  <a:srgbClr val="0070C0"/>
                </a:solidFill>
                <a:cs typeface="A  Mitra_1 (MRT)" pitchFamily="2" charset="-78"/>
              </a:rPr>
              <a:t>مشارکت و سازماندهی در سطح جامعه</a:t>
            </a:r>
          </a:p>
          <a:p>
            <a:pPr marL="514350" indent="-514350" algn="just" rtl="1">
              <a:lnSpc>
                <a:spcPct val="160000"/>
              </a:lnSpc>
              <a:buFont typeface="+mj-lt"/>
              <a:buAutoNum type="arabicPeriod"/>
            </a:pPr>
            <a:r>
              <a:rPr lang="fa-IR" sz="3600" dirty="0" smtClean="0">
                <a:solidFill>
                  <a:srgbClr val="0070C0"/>
                </a:solidFill>
                <a:cs typeface="A  Mitra_1 (MRT)" pitchFamily="2" charset="-78"/>
              </a:rPr>
              <a:t>تامین سلامت فردی از طریق ارایه خدمات بهداشتی درمانی</a:t>
            </a:r>
          </a:p>
          <a:p>
            <a:pPr marL="514350" indent="-514350" algn="just" rtl="1">
              <a:lnSpc>
                <a:spcPct val="160000"/>
              </a:lnSpc>
              <a:buFont typeface="+mj-lt"/>
              <a:buAutoNum type="arabicPeriod"/>
            </a:pPr>
            <a:r>
              <a:rPr lang="fa-IR" sz="4000" dirty="0" smtClean="0">
                <a:solidFill>
                  <a:srgbClr val="0070C0"/>
                </a:solidFill>
                <a:cs typeface="A  Mitra_1 (MRT)" pitchFamily="2" charset="-78"/>
              </a:rPr>
              <a:t>تغییر محیطی: </a:t>
            </a:r>
            <a:r>
              <a:rPr lang="fa-IR" sz="2700" dirty="0" smtClean="0">
                <a:solidFill>
                  <a:srgbClr val="006600"/>
                </a:solidFill>
                <a:cs typeface="A  Mitra_1 (MRT)" pitchFamily="2" charset="-78"/>
              </a:rPr>
              <a:t>دسترسی به انواع ایمن و مناسب و فرح بخش فعالیت بدنی، محیط عاری از دخانیات، دسترسی به غذاهای سالم</a:t>
            </a:r>
          </a:p>
          <a:p>
            <a:pPr marL="514350" indent="-514350" algn="just" rtl="1">
              <a:lnSpc>
                <a:spcPct val="160000"/>
              </a:lnSpc>
              <a:buFont typeface="+mj-lt"/>
              <a:buAutoNum type="arabicPeriod"/>
            </a:pPr>
            <a:r>
              <a:rPr lang="fa-IR" sz="4000" dirty="0" smtClean="0">
                <a:solidFill>
                  <a:srgbClr val="0070C0"/>
                </a:solidFill>
                <a:cs typeface="A  Mitra_1 (MRT)" pitchFamily="2" charset="-78"/>
              </a:rPr>
              <a:t>تغییر سیاست ها</a:t>
            </a:r>
          </a:p>
          <a:p>
            <a:pPr algn="just" rtl="1">
              <a:lnSpc>
                <a:spcPct val="160000"/>
              </a:lnSpc>
              <a:buNone/>
            </a:pPr>
            <a:endParaRPr lang="en-US" dirty="0"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9600"/>
            <a:ext cx="6400800" cy="5181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Changes following </a:t>
            </a:r>
          </a:p>
          <a:p>
            <a:pPr>
              <a:lnSpc>
                <a:spcPct val="150000"/>
              </a:lnSpc>
              <a:defRPr/>
            </a:pP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lifestyle modification </a:t>
            </a:r>
            <a:endParaRPr lang="en-US" sz="4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30BE9-60D4-43E7-B89B-F8FCB60641F8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57348" name="Picture 2" descr="tlgs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657600"/>
            <a:ext cx="1866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3" y="228600"/>
            <a:ext cx="4700587" cy="9144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rtl="1" eaLnBrk="1" hangingPunct="1"/>
            <a:r>
              <a:rPr lang="ar-SA" sz="2000" smtClean="0">
                <a:solidFill>
                  <a:srgbClr val="FF0000"/>
                </a:solidFill>
                <a:cs typeface="Mitra" pitchFamily="2" charset="-78"/>
              </a:rPr>
              <a:t>مداخله براي پيشگيري از بيماري</a:t>
            </a:r>
            <a:r>
              <a:rPr lang="fa-IR" sz="2000" smtClean="0">
                <a:solidFill>
                  <a:srgbClr val="FF0000"/>
                </a:solidFill>
                <a:cs typeface="Mitra" pitchFamily="2" charset="-78"/>
              </a:rPr>
              <a:t> هاي</a:t>
            </a:r>
            <a:r>
              <a:rPr lang="ar-SA" sz="2000" smtClean="0">
                <a:solidFill>
                  <a:srgbClr val="FF0000"/>
                </a:solidFill>
                <a:cs typeface="Mitra" pitchFamily="2" charset="-78"/>
              </a:rPr>
              <a:t> مهم غير واگير</a:t>
            </a:r>
            <a:br>
              <a:rPr lang="ar-SA" sz="200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ar-SA" sz="1600" smtClean="0">
                <a:solidFill>
                  <a:srgbClr val="FF0000"/>
                </a:solidFill>
                <a:cs typeface="Mitra" pitchFamily="2" charset="-78"/>
              </a:rPr>
              <a:t>(بيماري هاي قلبي عروقي, سرطان ها, ديابت و ...)</a:t>
            </a:r>
            <a:endParaRPr lang="en-US" sz="1600" smtClean="0">
              <a:solidFill>
                <a:srgbClr val="FF0000"/>
              </a:solidFill>
              <a:cs typeface="Mitra" pitchFamily="2" charset="-7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E9B80-6BF6-428F-AE9A-2F7536762DA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9563" y="766763"/>
            <a:ext cx="2047875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ar-SA" sz="1600" dirty="0">
                <a:cs typeface="B Mitra" pitchFamily="2" charset="-78"/>
              </a:rPr>
              <a:t>مركز بهداشتي درماني</a:t>
            </a:r>
            <a:endParaRPr lang="en-US" sz="1600" dirty="0">
              <a:cs typeface="B Mitra" pitchFamily="2" charset="-78"/>
            </a:endParaRPr>
          </a:p>
        </p:txBody>
      </p:sp>
      <p:graphicFrame>
        <p:nvGraphicFramePr>
          <p:cNvPr id="527364" name="Group 4"/>
          <p:cNvGraphicFramePr>
            <a:graphicFrameLocks noGrp="1"/>
          </p:cNvGraphicFramePr>
          <p:nvPr/>
        </p:nvGraphicFramePr>
        <p:xfrm>
          <a:off x="304800" y="1223963"/>
          <a:ext cx="4724400" cy="1883664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</a:tblGrid>
              <a:tr h="180975">
                <a:tc gridSpan="2">
                  <a:txBody>
                    <a:bodyPr/>
                    <a:lstStyle/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بعدازظهر</a:t>
                      </a:r>
                    </a:p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آموزش تغذيه, فعاليت بدني, تطابق استرس, حذف دخانيات(ساليانه)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marL="533400" marR="0" lvl="0" indent="-5334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مشاوره رواني</a:t>
                      </a:r>
                    </a:p>
                    <a:p>
                      <a:pPr marL="533400" marR="0" lvl="0" indent="-5334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مشاوره سيگار</a:t>
                      </a:r>
                    </a:p>
                    <a:p>
                      <a:pPr marL="533400" marR="0" lvl="0" indent="-5334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مشاوره فعاليت بدني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کلينيک 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تغذيه</a:t>
                      </a:r>
                    </a:p>
                    <a:p>
                      <a:pPr marL="533400" marR="0" lvl="0" indent="-5334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کلينيک 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ديابت</a:t>
                      </a:r>
                    </a:p>
                    <a:p>
                      <a:pPr marL="533400" marR="0" lvl="0" indent="-5334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کلينيک ليپيد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533400" marR="0" lvl="0" indent="-5334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(موردي)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0" y="3276600"/>
            <a:ext cx="909638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ar-SA" sz="1600" dirty="0">
                <a:cs typeface="B Mitra" pitchFamily="2" charset="-78"/>
              </a:rPr>
              <a:t>مدارس</a:t>
            </a:r>
            <a:endParaRPr lang="en-US" sz="1600" dirty="0">
              <a:cs typeface="B Mitra" pitchFamily="2" charset="-78"/>
            </a:endParaRPr>
          </a:p>
        </p:txBody>
      </p:sp>
      <p:graphicFrame>
        <p:nvGraphicFramePr>
          <p:cNvPr id="527375" name="Group 15"/>
          <p:cNvGraphicFramePr>
            <a:graphicFrameLocks noGrp="1"/>
          </p:cNvGraphicFramePr>
          <p:nvPr/>
        </p:nvGraphicFramePr>
        <p:xfrm>
          <a:off x="304800" y="3733800"/>
          <a:ext cx="4800600" cy="1164336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آموزش تغذيه, فعاليت بدني,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تطابق با 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استرس, منع دخانيات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مستمر: توسط معلمان و دانش اموزان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، تشکيل و فعاليت گروههاي ضددخانيات و مروج تغيير در شيوه زندگي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دوره اي: توسط كادر بهداشتي درماني و قند و ليپيد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19088" y="5003800"/>
            <a:ext cx="1395412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ar-SA" sz="1600" dirty="0">
                <a:cs typeface="B Mitra" pitchFamily="2" charset="-78"/>
              </a:rPr>
              <a:t>اماكن عمومي</a:t>
            </a:r>
            <a:endParaRPr lang="en-US" sz="1600" dirty="0">
              <a:cs typeface="B Mitra" pitchFamily="2" charset="-78"/>
            </a:endParaRPr>
          </a:p>
        </p:txBody>
      </p:sp>
      <p:graphicFrame>
        <p:nvGraphicFramePr>
          <p:cNvPr id="527382" name="Group 22"/>
          <p:cNvGraphicFramePr>
            <a:graphicFrameLocks noGrp="1"/>
          </p:cNvGraphicFramePr>
          <p:nvPr/>
        </p:nvGraphicFramePr>
        <p:xfrm>
          <a:off x="176213" y="5514975"/>
          <a:ext cx="4038600" cy="62788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آموزش تغذيه, فعاليت بدني,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تطابق با 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استرس, منع دخانيات (دوره اي)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مساجد , پارك ها, ورزشگاه ها, فرهنگسراها و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ساير اجتماعات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5334000" y="3894138"/>
            <a:ext cx="2309813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1600" dirty="0">
                <a:cs typeface="B Mitra" pitchFamily="2" charset="-78"/>
              </a:rPr>
              <a:t>فروشگاههاي مواد غذائي</a:t>
            </a:r>
            <a:endParaRPr lang="en-US" sz="1600" dirty="0">
              <a:cs typeface="B Mitra" pitchFamily="2" charset="-78"/>
            </a:endParaRPr>
          </a:p>
        </p:txBody>
      </p:sp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5334000" y="4351338"/>
          <a:ext cx="3352800" cy="57912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آموزش تغذيه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، حساس نمودن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 و ايجاد انگيزه جهت انتخاب بهتر غذاهاي سالم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در فروشنده ها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6019800" y="1338263"/>
            <a:ext cx="8382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1600" dirty="0">
                <a:cs typeface="B Mitra" pitchFamily="2" charset="-78"/>
              </a:rPr>
              <a:t>خانوارها</a:t>
            </a:r>
            <a:endParaRPr lang="en-US" sz="1600" dirty="0">
              <a:cs typeface="B Mitra" pitchFamily="2" charset="-78"/>
            </a:endParaRPr>
          </a:p>
        </p:txBody>
      </p:sp>
      <p:cxnSp>
        <p:nvCxnSpPr>
          <p:cNvPr id="36901" name="AutoShape 36"/>
          <p:cNvCxnSpPr>
            <a:cxnSpLocks noChangeShapeType="1"/>
            <a:endCxn id="39971" idx="1"/>
          </p:cNvCxnSpPr>
          <p:nvPr/>
        </p:nvCxnSpPr>
        <p:spPr bwMode="auto">
          <a:xfrm flipV="1">
            <a:off x="5029200" y="1508125"/>
            <a:ext cx="990600" cy="1111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5357813" y="1971675"/>
            <a:ext cx="3481387" cy="1692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ar-SA" sz="1600" dirty="0">
                <a:cs typeface="B Mitra" pitchFamily="2" charset="-78"/>
              </a:rPr>
              <a:t> فعاليت بدني دسته جمعي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ar-SA" sz="1600" dirty="0">
                <a:cs typeface="B Mitra" pitchFamily="2" charset="-78"/>
              </a:rPr>
              <a:t> فعاليت خودجوش جامعه براي افزايش أگاهي, نگرش و عملكرد در زمينه هاي مختلف</a:t>
            </a:r>
            <a:r>
              <a:rPr lang="fa-IR" sz="1600" dirty="0">
                <a:cs typeface="B Mitra" pitchFamily="2" charset="-78"/>
              </a:rPr>
              <a:t> مداخله</a:t>
            </a:r>
            <a:endParaRPr lang="ar-SA" sz="1600" dirty="0">
              <a:cs typeface="B Mitra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ar-SA" sz="1600" dirty="0">
                <a:cs typeface="B Mitra" pitchFamily="2" charset="-78"/>
              </a:rPr>
              <a:t> أموزش مستمر از طريق جزوات أموزشي و خبرنامه</a:t>
            </a:r>
            <a:endParaRPr lang="en-US" sz="1600" dirty="0">
              <a:cs typeface="B Mitra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sz="1600" dirty="0">
                <a:cs typeface="B Mitra" pitchFamily="2" charset="-78"/>
              </a:rPr>
              <a:t> فعاليت پيام آوران تندرستي در جامعه</a:t>
            </a:r>
            <a:endParaRPr lang="en-US" sz="1600" dirty="0">
              <a:cs typeface="B Mitra" pitchFamily="2" charset="-78"/>
            </a:endParaRPr>
          </a:p>
        </p:txBody>
      </p:sp>
      <p:cxnSp>
        <p:nvCxnSpPr>
          <p:cNvPr id="36903" name="AutoShape 38"/>
          <p:cNvCxnSpPr>
            <a:cxnSpLocks noChangeShapeType="1"/>
            <a:stCxn id="39971" idx="3"/>
            <a:endCxn id="39973" idx="0"/>
          </p:cNvCxnSpPr>
          <p:nvPr/>
        </p:nvCxnSpPr>
        <p:spPr bwMode="auto">
          <a:xfrm>
            <a:off x="6858000" y="1508125"/>
            <a:ext cx="241300" cy="463550"/>
          </a:xfrm>
          <a:prstGeom prst="bentConnector2">
            <a:avLst/>
          </a:prstGeom>
          <a:noFill/>
          <a:ln w="9525">
            <a:solidFill>
              <a:srgbClr val="008000"/>
            </a:solidFill>
            <a:miter lim="800000"/>
            <a:headEnd/>
            <a:tailEnd type="triangle" w="med" len="med"/>
          </a:ln>
        </p:spPr>
      </p:cxn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5032375" y="5248275"/>
            <a:ext cx="2039938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ar-SA" sz="1600" dirty="0">
                <a:cs typeface="B Mitra" pitchFamily="2" charset="-78"/>
              </a:rPr>
              <a:t>ارزيابي واحد قند و ليپيد</a:t>
            </a:r>
            <a:endParaRPr lang="en-US" sz="1600" dirty="0">
              <a:cs typeface="B Mitra" pitchFamily="2" charset="-78"/>
            </a:endParaRPr>
          </a:p>
        </p:txBody>
      </p:sp>
      <p:graphicFrame>
        <p:nvGraphicFramePr>
          <p:cNvPr id="527400" name="Group 40"/>
          <p:cNvGraphicFramePr>
            <a:graphicFrameLocks noGrp="1"/>
          </p:cNvGraphicFramePr>
          <p:nvPr/>
        </p:nvGraphicFramePr>
        <p:xfrm>
          <a:off x="4714875" y="5705475"/>
          <a:ext cx="2981324" cy="627888"/>
        </p:xfrm>
        <a:graphic>
          <a:graphicData uri="http://schemas.openxmlformats.org/drawingml/2006/table">
            <a:tbl>
              <a:tblPr/>
              <a:tblGrid>
                <a:gridCol w="2981324"/>
              </a:tblGrid>
              <a:tr h="1809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 بررسي سه سال يكبار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عوامل خطرساز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Mitr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 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 جمع اوري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وقايع نهائي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Mitra" pitchFamily="2" charset="-78"/>
                        </a:rPr>
                        <a:t> به طور فعال و مستمر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7924800" y="5848350"/>
            <a:ext cx="838200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ar-SA" sz="1600" dirty="0">
                <a:cs typeface="B Mitra" pitchFamily="2" charset="-78"/>
              </a:rPr>
              <a:t>خانوارها</a:t>
            </a:r>
            <a:endParaRPr lang="en-US" sz="1600" dirty="0">
              <a:cs typeface="B Mitra" pitchFamily="2" charset="-78"/>
            </a:endParaRPr>
          </a:p>
        </p:txBody>
      </p:sp>
      <p:cxnSp>
        <p:nvCxnSpPr>
          <p:cNvPr id="36912" name="AutoShape 47"/>
          <p:cNvCxnSpPr>
            <a:cxnSpLocks noChangeShapeType="1"/>
            <a:stCxn id="39982" idx="1"/>
          </p:cNvCxnSpPr>
          <p:nvPr/>
        </p:nvCxnSpPr>
        <p:spPr bwMode="auto">
          <a:xfrm rot="10800000">
            <a:off x="7696200" y="5984875"/>
            <a:ext cx="228600" cy="3333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pic>
        <p:nvPicPr>
          <p:cNvPr id="36913" name="Picture 3" descr="tlg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994400"/>
            <a:ext cx="557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-315913" y="1778000"/>
          <a:ext cx="6099176" cy="4573588"/>
        </p:xfrm>
        <a:graphic>
          <a:graphicData uri="http://schemas.openxmlformats.org/presentationml/2006/ole">
            <p:oleObj spid="_x0000_s30722" name="Chart" r:id="rId4" imgW="6858120" imgH="4572000" progId="MSGraph.Chart.8">
              <p:embed followColorScheme="full"/>
            </p:oleObj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844550" y="64627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1" tIns="46036" rIns="92071" bIns="46036">
            <a:spAutoFit/>
          </a:bodyPr>
          <a:lstStyle/>
          <a:p>
            <a:pPr defTabSz="912813" eaLnBrk="0" hangingPunct="0"/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52450" y="1566863"/>
            <a:ext cx="4200525" cy="45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4" tIns="44448" rIns="90484" bIns="44448">
            <a:spAutoFit/>
          </a:bodyPr>
          <a:lstStyle/>
          <a:p>
            <a:pPr algn="ctr" defTabSz="762000" eaLnBrk="0" hangingPunct="0"/>
            <a:r>
              <a:rPr lang="en-US" sz="2400" b="1" dirty="0">
                <a:solidFill>
                  <a:srgbClr val="006600"/>
                </a:solidFill>
              </a:rPr>
              <a:t>Patients With BMI </a:t>
            </a:r>
            <a:r>
              <a:rPr lang="en-US" sz="2400" b="1" dirty="0">
                <a:solidFill>
                  <a:srgbClr val="006600"/>
                </a:solidFill>
                <a:sym typeface="Symbol" pitchFamily="18" charset="2"/>
              </a:rPr>
              <a:t></a:t>
            </a:r>
            <a:r>
              <a:rPr lang="en-US" sz="2400" b="1" dirty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754188" y="4475163"/>
            <a:ext cx="2025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1" tIns="46036" rIns="92071" bIns="46036">
            <a:spAutoFit/>
          </a:bodyPr>
          <a:lstStyle/>
          <a:p>
            <a:pPr algn="ctr" defTabSz="912813" eaLnBrk="0" hangingPunct="0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Comorbidity</a:t>
            </a:r>
            <a:b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65%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628775" y="2344738"/>
            <a:ext cx="22796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1" tIns="46036" rIns="92071" bIns="46036">
            <a:spAutoFit/>
          </a:bodyPr>
          <a:lstStyle/>
          <a:p>
            <a:pPr algn="ctr" defTabSz="912813" eaLnBrk="0" hangingPunct="0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</a:t>
            </a:r>
          </a:p>
          <a:p>
            <a:pPr algn="ctr" defTabSz="912813" eaLnBrk="0" hangingPunct="0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Comorbidity</a:t>
            </a:r>
            <a:b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35%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title"/>
          </p:nvPr>
        </p:nvSpPr>
        <p:spPr>
          <a:xfrm>
            <a:off x="835025" y="573088"/>
            <a:ext cx="7723188" cy="496887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Comorbid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Conditions and BMI</a:t>
            </a:r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05350" y="2378075"/>
            <a:ext cx="4403725" cy="3067050"/>
          </a:xfrm>
        </p:spPr>
        <p:txBody>
          <a:bodyPr>
            <a:normAutofit lnSpcReduction="10000"/>
          </a:bodyPr>
          <a:lstStyle/>
          <a:p>
            <a:pPr marL="0" indent="0" defTabSz="1027113"/>
            <a:r>
              <a:rPr lang="en-US" dirty="0" err="1">
                <a:solidFill>
                  <a:srgbClr val="006600"/>
                </a:solidFill>
              </a:rPr>
              <a:t>Comorbid</a:t>
            </a:r>
            <a:r>
              <a:rPr lang="en-US" dirty="0">
                <a:solidFill>
                  <a:srgbClr val="006600"/>
                </a:solidFill>
              </a:rPr>
              <a:t> conditions </a:t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dirty="0">
                <a:solidFill>
                  <a:srgbClr val="006600"/>
                </a:solidFill>
              </a:rPr>
              <a:t>that increase as BMI </a:t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dirty="0">
                <a:solidFill>
                  <a:srgbClr val="006600"/>
                </a:solidFill>
              </a:rPr>
              <a:t>increases</a:t>
            </a:r>
          </a:p>
          <a:p>
            <a:pPr marL="455613" lvl="1" indent="-341313" defTabSz="1027113"/>
            <a:r>
              <a:rPr lang="en-US" dirty="0">
                <a:solidFill>
                  <a:srgbClr val="006600"/>
                </a:solidFill>
              </a:rPr>
              <a:t>Hypertension (56%) </a:t>
            </a:r>
          </a:p>
          <a:p>
            <a:pPr marL="455613" lvl="1" indent="-341313" defTabSz="1027113"/>
            <a:r>
              <a:rPr lang="en-US" dirty="0" err="1">
                <a:solidFill>
                  <a:srgbClr val="006600"/>
                </a:solidFill>
              </a:rPr>
              <a:t>Dyslipidemia</a:t>
            </a:r>
            <a:r>
              <a:rPr lang="en-US" dirty="0">
                <a:solidFill>
                  <a:srgbClr val="006600"/>
                </a:solidFill>
              </a:rPr>
              <a:t> (47%)</a:t>
            </a:r>
          </a:p>
          <a:p>
            <a:pPr marL="455613" lvl="1" indent="-341313" defTabSz="1027113"/>
            <a:r>
              <a:rPr lang="en-US" dirty="0">
                <a:solidFill>
                  <a:srgbClr val="006600"/>
                </a:solidFill>
              </a:rPr>
              <a:t>Type 2 diabetes (70%)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81924" name="Picture 5" descr="C:\Documents and Settings\Dr.Nouri\Desktop\nutrition\P1020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142875"/>
            <a:ext cx="97155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786188" y="3500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5" descr="C:\Documents and Settings\Dr.Nouri\My Documents\My Pictures\ddddd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228600"/>
            <a:ext cx="6894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Box 6"/>
          <p:cNvSpPr txBox="1">
            <a:spLocks noChangeArrowheads="1"/>
          </p:cNvSpPr>
          <p:nvPr/>
        </p:nvSpPr>
        <p:spPr bwMode="auto">
          <a:xfrm>
            <a:off x="5429250" y="2928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2" name="Picture 6" descr="C:\Documents and Settings\Dr.Nouri\My Documents\My Pictures\sds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785813"/>
            <a:ext cx="22193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9" name="TextBox 8"/>
          <p:cNvSpPr txBox="1">
            <a:spLocks noChangeArrowheads="1"/>
          </p:cNvSpPr>
          <p:nvPr/>
        </p:nvSpPr>
        <p:spPr bwMode="auto">
          <a:xfrm>
            <a:off x="2000250" y="3786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" name="Picture 7" descr="C:\Documents and Settings\Dr.Nouri\My Documents\My Pictures\sss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88" y="1066800"/>
            <a:ext cx="3152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TextBox 10"/>
          <p:cNvSpPr txBox="1">
            <a:spLocks noChangeArrowheads="1"/>
          </p:cNvSpPr>
          <p:nvPr/>
        </p:nvSpPr>
        <p:spPr bwMode="auto">
          <a:xfrm>
            <a:off x="5214938" y="457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4" name="Picture 8" descr="C:\Documents and Settings\Dr.Nouri\My Documents\My Pictures\wsw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5143500"/>
            <a:ext cx="2381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3" name="TextBox 12"/>
          <p:cNvSpPr txBox="1">
            <a:spLocks noChangeArrowheads="1"/>
          </p:cNvSpPr>
          <p:nvPr/>
        </p:nvSpPr>
        <p:spPr bwMode="auto">
          <a:xfrm>
            <a:off x="5000625" y="3857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59C33-446F-40DD-B302-17713E6824C8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38200" y="533400"/>
          <a:ext cx="7239000" cy="5632450"/>
        </p:xfrm>
        <a:graphic>
          <a:graphicData uri="http://schemas.openxmlformats.org/presentationml/2006/ole">
            <p:oleObj spid="_x0000_s54274" name="Chart" r:id="rId3" imgW="4713840" imgH="3217680" progId="Excel.Sheet.8">
              <p:embed/>
            </p:oleObj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791200" y="5334000"/>
            <a:ext cx="779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  <a:cs typeface="Times New Roman" pitchFamily="18" charset="0"/>
              </a:rPr>
              <a:t>Control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0" y="5334000"/>
            <a:ext cx="1141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  <a:cs typeface="Times New Roman" pitchFamily="18" charset="0"/>
              </a:rPr>
              <a:t>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84150"/>
            <a:ext cx="8229600" cy="581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Results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406525" y="768350"/>
            <a:ext cx="658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cs typeface="Times New Roman" pitchFamily="18" charset="0"/>
              </a:rPr>
              <a:t>The change in the prevalence of metabolic syndrome components</a:t>
            </a:r>
          </a:p>
          <a:p>
            <a:r>
              <a:rPr lang="en-US">
                <a:cs typeface="Times New Roman" pitchFamily="18" charset="0"/>
              </a:rPr>
              <a:t>Over the time in cases and controls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6140450"/>
            <a:ext cx="12239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Cases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29313" y="6140450"/>
            <a:ext cx="12239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Controls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487613" y="1230313"/>
          <a:ext cx="4029075" cy="4935537"/>
        </p:xfrm>
        <a:graphic>
          <a:graphicData uri="http://schemas.openxmlformats.org/presentationml/2006/ole">
            <p:oleObj spid="_x0000_s55298" name="Chart" r:id="rId3" imgW="4305287" imgH="4533804" progId="MSGraph.Chart.8">
              <p:embed followColorScheme="full"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484438" y="1230313"/>
          <a:ext cx="4029075" cy="4935537"/>
        </p:xfrm>
        <a:graphic>
          <a:graphicData uri="http://schemas.openxmlformats.org/presentationml/2006/ole">
            <p:oleObj spid="_x0000_s55299" name="Chart" r:id="rId4" imgW="4305287" imgH="4533804" progId="MSGraph.Chart.8">
              <p:embed followColorScheme="full"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 rot="-5400000">
            <a:off x="1148556" y="3348832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cs typeface="Times New Roman" pitchFamily="18" charset="0"/>
              </a:rPr>
              <a:t>Prevalence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OleChart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7467600" cy="3352800"/>
          </a:xfrm>
        </p:spPr>
        <p:txBody>
          <a:bodyPr/>
          <a:lstStyle/>
          <a:p>
            <a:pPr marL="36513" indent="0">
              <a:buFontTx/>
              <a:buNone/>
            </a:pPr>
            <a:endParaRPr lang="en-US" sz="2100" smtClean="0"/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304800" y="6473825"/>
            <a:ext cx="716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/>
              <a:t>Harati et al. </a:t>
            </a:r>
            <a:r>
              <a:rPr lang="en-US" sz="1400">
                <a:hlinkClick r:id="rId2" tooltip="American journal of preventive medicine."/>
              </a:rPr>
              <a:t>Am J Prev Med.</a:t>
            </a:r>
            <a:r>
              <a:rPr lang="en-US" sz="1400"/>
              <a:t> 2010 Jun;38(6):628-636.e1.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0"/>
            <a:ext cx="89249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5373216"/>
            <a:ext cx="9072000" cy="0"/>
          </a:xfrm>
          <a:prstGeom prst="line">
            <a:avLst/>
          </a:prstGeom>
          <a:ln w="15875" cmpd="thickThin">
            <a:solidFill>
              <a:srgbClr val="FF000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496" y="5085184"/>
            <a:ext cx="8964488" cy="0"/>
          </a:xfrm>
          <a:prstGeom prst="line">
            <a:avLst/>
          </a:prstGeom>
          <a:ln>
            <a:solidFill>
              <a:srgbClr val="FF000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96" y="6093296"/>
            <a:ext cx="8964488" cy="0"/>
          </a:xfrm>
          <a:prstGeom prst="line">
            <a:avLst/>
          </a:prstGeom>
          <a:ln>
            <a:solidFill>
              <a:srgbClr val="FF000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496" y="6381328"/>
            <a:ext cx="8964488" cy="0"/>
          </a:xfrm>
          <a:prstGeom prst="line">
            <a:avLst/>
          </a:prstGeom>
          <a:ln>
            <a:solidFill>
              <a:srgbClr val="FF000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939213" cy="11382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00B050"/>
                </a:solidFill>
                <a:cs typeface="Arial" pitchFamily="34" charset="0"/>
              </a:rPr>
              <a:t/>
            </a:r>
            <a:br>
              <a:rPr lang="en-US" sz="3000" dirty="0" smtClean="0">
                <a:solidFill>
                  <a:srgbClr val="00B050"/>
                </a:solidFill>
                <a:cs typeface="Arial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 Cigarette Smoking men</a:t>
            </a: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47813" y="1849438"/>
          <a:ext cx="6270625" cy="4051300"/>
        </p:xfrm>
        <a:graphic>
          <a:graphicData uri="http://schemas.openxmlformats.org/presentationml/2006/ole">
            <p:oleObj spid="_x0000_s56322" r:id="rId3" imgW="6273328" imgH="4054191" progId="Excel.Sheet.8">
              <p:embed/>
            </p:oleObj>
          </a:graphicData>
        </a:graphic>
      </p:graphicFrame>
      <p:pic>
        <p:nvPicPr>
          <p:cNvPr id="17412" name="Picture 3" descr="tlg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5857875"/>
            <a:ext cx="5572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altLang="en-US" b="1" dirty="0" smtClean="0">
                <a:solidFill>
                  <a:srgbClr val="FF0000"/>
                </a:solidFill>
              </a:rPr>
              <a:t>Policy </a:t>
            </a:r>
            <a:r>
              <a:rPr lang="en-US" altLang="en-US" b="1" dirty="0" smtClean="0">
                <a:solidFill>
                  <a:srgbClr val="FF0000"/>
                </a:solidFill>
              </a:rPr>
              <a:t>of Prevention and Control NCDs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773386"/>
          <a:ext cx="9144000" cy="508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91513" cy="5903912"/>
          </a:xfrm>
        </p:spPr>
        <p:txBody>
          <a:bodyPr/>
          <a:lstStyle/>
          <a:p>
            <a:pPr algn="just" rtl="1">
              <a:lnSpc>
                <a:spcPct val="130000"/>
              </a:lnSpc>
              <a:buFontTx/>
              <a:buNone/>
            </a:pPr>
            <a:r>
              <a:rPr lang="fa-IR" sz="2800" dirty="0">
                <a:solidFill>
                  <a:srgbClr val="002060"/>
                </a:solidFill>
                <a:cs typeface="Mitra Bold Mazar" pitchFamily="2" charset="-78"/>
              </a:rPr>
              <a:t>يكي از ملوك عجم، طبيبي حاذق به خدمت مصطفي (ص)، فرستاد. سالي در ديار عرب بود و كسي تجربه پيش او نياورد، و معالجه از وي درنخواست. پيش پيغمبر آمد، و گله كرد كه مرين بنده را براي معالجت اصحاب فرستاده اند، و درين مدت كسي التفاتي نكرد. تا خدمتي كه بر بنده معين است به جاي آورد. رسول (ص) گفت: </a:t>
            </a:r>
            <a:r>
              <a:rPr lang="fa-IR" sz="2800" dirty="0">
                <a:solidFill>
                  <a:srgbClr val="C00000"/>
                </a:solidFill>
                <a:cs typeface="Mitra Bold Mazar" pitchFamily="2" charset="-78"/>
              </a:rPr>
              <a:t>اين طايفه را طريقتي است كه تا اشتها غالب نشود نخورند، و هنوز اشتها باقي بود كه دست از طعام بدارند. </a:t>
            </a:r>
            <a:r>
              <a:rPr lang="fa-IR" sz="2800" dirty="0">
                <a:solidFill>
                  <a:srgbClr val="002060"/>
                </a:solidFill>
                <a:cs typeface="Mitra Bold Mazar" pitchFamily="2" charset="-78"/>
              </a:rPr>
              <a:t>حكيم گفت: </a:t>
            </a:r>
            <a:r>
              <a:rPr lang="fa-IR" sz="2800" dirty="0">
                <a:solidFill>
                  <a:srgbClr val="00B050"/>
                </a:solidFill>
                <a:cs typeface="Mitra Bold Mazar" pitchFamily="2" charset="-78"/>
              </a:rPr>
              <a:t>اين است موجب تندرستي.</a:t>
            </a:r>
            <a:r>
              <a:rPr lang="fa-IR" sz="2800" dirty="0">
                <a:solidFill>
                  <a:schemeClr val="bg1"/>
                </a:solidFill>
                <a:cs typeface="Mitra Bold Mazar" pitchFamily="2" charset="-78"/>
              </a:rPr>
              <a:t> </a:t>
            </a:r>
            <a:r>
              <a:rPr lang="fa-IR" sz="2800" dirty="0">
                <a:solidFill>
                  <a:srgbClr val="002060"/>
                </a:solidFill>
                <a:cs typeface="Mitra Bold Mazar" pitchFamily="2" charset="-78"/>
              </a:rPr>
              <a:t>زمين ببوسيد و برفت.</a:t>
            </a:r>
            <a:endParaRPr lang="en-US" sz="2800" dirty="0">
              <a:solidFill>
                <a:srgbClr val="002060"/>
              </a:solidFill>
              <a:cs typeface="Mitra Bold Mazar" pitchFamily="2" charset="-78"/>
            </a:endParaRPr>
          </a:p>
          <a:p>
            <a:pPr algn="just" rtl="1">
              <a:lnSpc>
                <a:spcPct val="130000"/>
              </a:lnSpc>
              <a:buFontTx/>
              <a:buNone/>
            </a:pPr>
            <a:endParaRPr lang="fa-IR" sz="2800" dirty="0">
              <a:solidFill>
                <a:schemeClr val="bg1"/>
              </a:solidFill>
              <a:cs typeface="Mitra Bold Mazar" pitchFamily="2" charset="-78"/>
            </a:endParaRPr>
          </a:p>
          <a:p>
            <a:pPr algn="r" rtl="1">
              <a:lnSpc>
                <a:spcPct val="130000"/>
              </a:lnSpc>
              <a:buFontTx/>
              <a:buNone/>
            </a:pPr>
            <a:r>
              <a:rPr lang="fa-IR" sz="1200" b="1" dirty="0">
                <a:solidFill>
                  <a:srgbClr val="002060"/>
                </a:solidFill>
                <a:cs typeface="Mitra Bold Mazar" pitchFamily="2" charset="-78"/>
              </a:rPr>
              <a:t>شرف الدين مصلح (صعدي) شيرازي؛ افصح المتكلمين (شيواترين سخنور) 690-606 هـ.ق (</a:t>
            </a:r>
            <a:r>
              <a:rPr lang="en-US" sz="1200" b="1" dirty="0" err="1">
                <a:solidFill>
                  <a:srgbClr val="002060"/>
                </a:solidFill>
                <a:cs typeface="Mitra Bold Mazar" pitchFamily="2" charset="-78"/>
              </a:rPr>
              <a:t>Saedi</a:t>
            </a:r>
            <a:r>
              <a:rPr lang="en-US" sz="1200" b="1" dirty="0">
                <a:solidFill>
                  <a:srgbClr val="002060"/>
                </a:solidFill>
                <a:cs typeface="Mitra Bold Mazar" pitchFamily="2" charset="-78"/>
              </a:rPr>
              <a:t> 1247 AD</a:t>
            </a:r>
            <a:r>
              <a:rPr lang="fa-IR" sz="1200" b="1" dirty="0">
                <a:solidFill>
                  <a:srgbClr val="002060"/>
                </a:solidFill>
                <a:cs typeface="Mitra Bold Mazar" pitchFamily="2" charset="-78"/>
              </a:rPr>
              <a:t>)</a:t>
            </a:r>
            <a:endParaRPr lang="en-US" sz="1200" b="1" dirty="0">
              <a:solidFill>
                <a:srgbClr val="002060"/>
              </a:solidFill>
              <a:cs typeface="Mitra Bold Ma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 descr="http://t3.gstatic.com/images?q=tbn:ANd9GcTx7T-rHSKlS7rX6etHfghOXWrmcShcGqpvXqhSHJ5MFP-XFIf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424781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auto">
          <a:xfrm>
            <a:off x="1612900" y="3681413"/>
            <a:ext cx="2755900" cy="938212"/>
          </a:xfrm>
          <a:custGeom>
            <a:avLst/>
            <a:gdLst/>
            <a:ahLst/>
            <a:cxnLst>
              <a:cxn ang="0">
                <a:pos x="0" y="591"/>
              </a:cxn>
              <a:cxn ang="0">
                <a:pos x="219" y="489"/>
              </a:cxn>
              <a:cxn ang="0">
                <a:pos x="453" y="519"/>
              </a:cxn>
              <a:cxn ang="0">
                <a:pos x="672" y="477"/>
              </a:cxn>
              <a:cxn ang="0">
                <a:pos x="1029" y="201"/>
              </a:cxn>
              <a:cxn ang="0">
                <a:pos x="1491" y="102"/>
              </a:cxn>
              <a:cxn ang="0">
                <a:pos x="1953" y="0"/>
              </a:cxn>
            </a:cxnLst>
            <a:rect l="0" t="0" r="r" b="b"/>
            <a:pathLst>
              <a:path w="1953" h="591">
                <a:moveTo>
                  <a:pt x="0" y="591"/>
                </a:moveTo>
                <a:lnTo>
                  <a:pt x="219" y="489"/>
                </a:lnTo>
                <a:lnTo>
                  <a:pt x="453" y="519"/>
                </a:lnTo>
                <a:lnTo>
                  <a:pt x="672" y="477"/>
                </a:lnTo>
                <a:lnTo>
                  <a:pt x="1029" y="201"/>
                </a:lnTo>
                <a:lnTo>
                  <a:pt x="1491" y="102"/>
                </a:lnTo>
                <a:lnTo>
                  <a:pt x="1953" y="0"/>
                </a:lnTo>
              </a:path>
            </a:pathLst>
          </a:custGeom>
          <a:noFill/>
          <a:ln w="2603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862138" y="4410075"/>
            <a:ext cx="93662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9125" y="4371975"/>
            <a:ext cx="74613" cy="103188"/>
            <a:chOff x="1861" y="2076"/>
            <a:chExt cx="47" cy="89"/>
          </a:xfrm>
        </p:grpSpPr>
        <p:sp>
          <p:nvSpPr>
            <p:cNvPr id="132101" name="AutoShape 5"/>
            <p:cNvSpPr>
              <a:spLocks noChangeArrowheads="1"/>
            </p:cNvSpPr>
            <p:nvPr/>
          </p:nvSpPr>
          <p:spPr bwMode="auto">
            <a:xfrm>
              <a:off x="1861" y="2118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2" name="AutoShape 6"/>
            <p:cNvSpPr>
              <a:spLocks noChangeArrowheads="1"/>
            </p:cNvSpPr>
            <p:nvPr/>
          </p:nvSpPr>
          <p:spPr bwMode="auto">
            <a:xfrm flipV="1">
              <a:off x="1861" y="2076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027363" y="3933825"/>
            <a:ext cx="92075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46725" y="4594225"/>
            <a:ext cx="74613" cy="103188"/>
            <a:chOff x="2179" y="1725"/>
            <a:chExt cx="53" cy="65"/>
          </a:xfrm>
        </p:grpSpPr>
        <p:sp>
          <p:nvSpPr>
            <p:cNvPr id="132105" name="AutoShape 9"/>
            <p:cNvSpPr>
              <a:spLocks noChangeArrowheads="1"/>
            </p:cNvSpPr>
            <p:nvPr/>
          </p:nvSpPr>
          <p:spPr bwMode="auto">
            <a:xfrm>
              <a:off x="2179" y="1756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6" name="AutoShape 10"/>
            <p:cNvSpPr>
              <a:spLocks noChangeArrowheads="1"/>
            </p:cNvSpPr>
            <p:nvPr/>
          </p:nvSpPr>
          <p:spPr bwMode="auto">
            <a:xfrm flipV="1">
              <a:off x="2179" y="1725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1541463" y="4557713"/>
            <a:ext cx="92075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2532063" y="4376738"/>
            <a:ext cx="92075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2205038" y="4457700"/>
            <a:ext cx="93662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Freeform 14"/>
          <p:cNvSpPr>
            <a:spLocks/>
          </p:cNvSpPr>
          <p:nvPr/>
        </p:nvSpPr>
        <p:spPr bwMode="auto">
          <a:xfrm>
            <a:off x="5237163" y="4286250"/>
            <a:ext cx="2141537" cy="366713"/>
          </a:xfrm>
          <a:custGeom>
            <a:avLst/>
            <a:gdLst/>
            <a:ahLst/>
            <a:cxnLst>
              <a:cxn ang="0">
                <a:pos x="0" y="231"/>
              </a:cxn>
              <a:cxn ang="0">
                <a:pos x="252" y="222"/>
              </a:cxn>
              <a:cxn ang="0">
                <a:pos x="711" y="174"/>
              </a:cxn>
              <a:cxn ang="0">
                <a:pos x="1518" y="0"/>
              </a:cxn>
            </a:cxnLst>
            <a:rect l="0" t="0" r="r" b="b"/>
            <a:pathLst>
              <a:path w="1518" h="231">
                <a:moveTo>
                  <a:pt x="0" y="231"/>
                </a:moveTo>
                <a:lnTo>
                  <a:pt x="252" y="222"/>
                </a:lnTo>
                <a:lnTo>
                  <a:pt x="711" y="174"/>
                </a:lnTo>
                <a:lnTo>
                  <a:pt x="1518" y="0"/>
                </a:lnTo>
              </a:path>
            </a:pathLst>
          </a:custGeom>
          <a:noFill/>
          <a:ln w="2603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7335838" y="4248150"/>
            <a:ext cx="85725" cy="104775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360363" y="476250"/>
            <a:ext cx="8532812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Relation Between BMI and Co morbidities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1149350" y="3343275"/>
            <a:ext cx="179388" cy="304800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endParaRPr lang="en-US" sz="11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136650" y="2547938"/>
            <a:ext cx="217488" cy="2665412"/>
            <a:chOff x="806" y="1605"/>
            <a:chExt cx="154" cy="1679"/>
          </a:xfrm>
        </p:grpSpPr>
        <p:sp>
          <p:nvSpPr>
            <p:cNvPr id="132115" name="Line 19"/>
            <p:cNvSpPr>
              <a:spLocks noChangeShapeType="1"/>
            </p:cNvSpPr>
            <p:nvPr/>
          </p:nvSpPr>
          <p:spPr bwMode="auto">
            <a:xfrm flipH="1">
              <a:off x="951" y="1686"/>
              <a:ext cx="3" cy="150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Line 20"/>
            <p:cNvSpPr>
              <a:spLocks noChangeShapeType="1"/>
            </p:cNvSpPr>
            <p:nvPr/>
          </p:nvSpPr>
          <p:spPr bwMode="auto">
            <a:xfrm>
              <a:off x="915" y="2940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7" name="Line 21"/>
            <p:cNvSpPr>
              <a:spLocks noChangeShapeType="1"/>
            </p:cNvSpPr>
            <p:nvPr/>
          </p:nvSpPr>
          <p:spPr bwMode="auto">
            <a:xfrm>
              <a:off x="921" y="2691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Line 22"/>
            <p:cNvSpPr>
              <a:spLocks noChangeShapeType="1"/>
            </p:cNvSpPr>
            <p:nvPr/>
          </p:nvSpPr>
          <p:spPr bwMode="auto">
            <a:xfrm>
              <a:off x="915" y="2439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9" name="Line 23"/>
            <p:cNvSpPr>
              <a:spLocks noChangeShapeType="1"/>
            </p:cNvSpPr>
            <p:nvPr/>
          </p:nvSpPr>
          <p:spPr bwMode="auto">
            <a:xfrm>
              <a:off x="921" y="2190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0" name="Line 24"/>
            <p:cNvSpPr>
              <a:spLocks noChangeShapeType="1"/>
            </p:cNvSpPr>
            <p:nvPr/>
          </p:nvSpPr>
          <p:spPr bwMode="auto">
            <a:xfrm>
              <a:off x="915" y="1941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1" name="Line 25"/>
            <p:cNvSpPr>
              <a:spLocks noChangeShapeType="1"/>
            </p:cNvSpPr>
            <p:nvPr/>
          </p:nvSpPr>
          <p:spPr bwMode="auto">
            <a:xfrm>
              <a:off x="921" y="1689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2" name="Text Box 26"/>
            <p:cNvSpPr txBox="1">
              <a:spLocks noChangeArrowheads="1"/>
            </p:cNvSpPr>
            <p:nvPr/>
          </p:nvSpPr>
          <p:spPr bwMode="auto">
            <a:xfrm>
              <a:off x="809" y="1605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23" name="Text Box 27"/>
            <p:cNvSpPr txBox="1">
              <a:spLocks noChangeArrowheads="1"/>
            </p:cNvSpPr>
            <p:nvPr/>
          </p:nvSpPr>
          <p:spPr bwMode="auto">
            <a:xfrm>
              <a:off x="815" y="1857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24" name="Text Box 28"/>
            <p:cNvSpPr txBox="1">
              <a:spLocks noChangeArrowheads="1"/>
            </p:cNvSpPr>
            <p:nvPr/>
          </p:nvSpPr>
          <p:spPr bwMode="auto">
            <a:xfrm>
              <a:off x="806" y="2358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25" name="Text Box 29"/>
            <p:cNvSpPr txBox="1">
              <a:spLocks noChangeArrowheads="1"/>
            </p:cNvSpPr>
            <p:nvPr/>
          </p:nvSpPr>
          <p:spPr bwMode="auto">
            <a:xfrm>
              <a:off x="809" y="2610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26" name="Text Box 30"/>
            <p:cNvSpPr txBox="1">
              <a:spLocks noChangeArrowheads="1"/>
            </p:cNvSpPr>
            <p:nvPr/>
          </p:nvSpPr>
          <p:spPr bwMode="auto">
            <a:xfrm>
              <a:off x="809" y="2856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27" name="Text Box 31"/>
            <p:cNvSpPr txBox="1">
              <a:spLocks noChangeArrowheads="1"/>
            </p:cNvSpPr>
            <p:nvPr/>
          </p:nvSpPr>
          <p:spPr bwMode="auto">
            <a:xfrm>
              <a:off x="809" y="3111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</p:grpSp>
      <p:sp>
        <p:nvSpPr>
          <p:cNvPr id="132128" name="Text Box 32"/>
          <p:cNvSpPr txBox="1">
            <a:spLocks noChangeArrowheads="1"/>
          </p:cNvSpPr>
          <p:nvPr/>
        </p:nvSpPr>
        <p:spPr bwMode="auto">
          <a:xfrm>
            <a:off x="1570038" y="5334000"/>
            <a:ext cx="2257425" cy="396875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Helvetica" pitchFamily="34" charset="0"/>
              </a:rPr>
              <a:t>BMI </a:t>
            </a:r>
            <a:r>
              <a:rPr lang="en-US" b="1" dirty="0">
                <a:solidFill>
                  <a:srgbClr val="003300"/>
                </a:solidFill>
              </a:rPr>
              <a:t>(kg/m2)</a:t>
            </a:r>
          </a:p>
        </p:txBody>
      </p:sp>
      <p:sp>
        <p:nvSpPr>
          <p:cNvPr id="132129" name="Text Box 33"/>
          <p:cNvSpPr txBox="1">
            <a:spLocks noChangeArrowheads="1"/>
          </p:cNvSpPr>
          <p:nvPr/>
        </p:nvSpPr>
        <p:spPr bwMode="auto">
          <a:xfrm rot="-8773">
            <a:off x="128588" y="3506788"/>
            <a:ext cx="1062037" cy="641350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Relative Risk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842963" y="1943100"/>
            <a:ext cx="1511300" cy="396875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</a:rPr>
              <a:t>Women</a:t>
            </a:r>
            <a:endParaRPr lang="en-US" sz="2000" b="1" dirty="0">
              <a:solidFill>
                <a:srgbClr val="003300"/>
              </a:solidFill>
              <a:latin typeface="Helvetica" pitchFamily="34" charset="0"/>
            </a:endParaRPr>
          </a:p>
        </p:txBody>
      </p:sp>
      <p:sp>
        <p:nvSpPr>
          <p:cNvPr id="132131" name="Text Box 35"/>
          <p:cNvSpPr txBox="1">
            <a:spLocks noChangeArrowheads="1"/>
          </p:cNvSpPr>
          <p:nvPr/>
        </p:nvSpPr>
        <p:spPr bwMode="auto">
          <a:xfrm>
            <a:off x="4398963" y="1951038"/>
            <a:ext cx="1511300" cy="396875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</a:rPr>
              <a:t>Men</a:t>
            </a:r>
            <a:endParaRPr lang="en-US" sz="2000" b="1" dirty="0">
              <a:solidFill>
                <a:srgbClr val="003300"/>
              </a:solidFill>
              <a:latin typeface="Helvetica" pitchFamily="34" charset="0"/>
            </a:endParaRPr>
          </a:p>
        </p:txBody>
      </p:sp>
      <p:sp>
        <p:nvSpPr>
          <p:cNvPr id="132132" name="Text Box 36"/>
          <p:cNvSpPr txBox="1">
            <a:spLocks noChangeArrowheads="1"/>
          </p:cNvSpPr>
          <p:nvPr/>
        </p:nvSpPr>
        <p:spPr bwMode="auto">
          <a:xfrm>
            <a:off x="5667375" y="5327650"/>
            <a:ext cx="2103438" cy="396875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</a:rPr>
              <a:t>BMI </a:t>
            </a:r>
            <a:r>
              <a:rPr lang="en-US" b="1" dirty="0">
                <a:solidFill>
                  <a:srgbClr val="003300"/>
                </a:solidFill>
              </a:rPr>
              <a:t>(kg/m2)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959350" y="2614613"/>
            <a:ext cx="236538" cy="2603500"/>
            <a:chOff x="3515" y="1647"/>
            <a:chExt cx="151" cy="1640"/>
          </a:xfrm>
        </p:grpSpPr>
        <p:sp>
          <p:nvSpPr>
            <p:cNvPr id="132134" name="Line 38"/>
            <p:cNvSpPr>
              <a:spLocks noChangeShapeType="1"/>
            </p:cNvSpPr>
            <p:nvPr/>
          </p:nvSpPr>
          <p:spPr bwMode="auto">
            <a:xfrm flipH="1">
              <a:off x="3660" y="1716"/>
              <a:ext cx="0" cy="1473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5" name="Line 39"/>
            <p:cNvSpPr>
              <a:spLocks noChangeShapeType="1"/>
            </p:cNvSpPr>
            <p:nvPr/>
          </p:nvSpPr>
          <p:spPr bwMode="auto">
            <a:xfrm>
              <a:off x="3624" y="2943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6" name="Line 40"/>
            <p:cNvSpPr>
              <a:spLocks noChangeShapeType="1"/>
            </p:cNvSpPr>
            <p:nvPr/>
          </p:nvSpPr>
          <p:spPr bwMode="auto">
            <a:xfrm>
              <a:off x="3627" y="2694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7" name="Line 41"/>
            <p:cNvSpPr>
              <a:spLocks noChangeShapeType="1"/>
            </p:cNvSpPr>
            <p:nvPr/>
          </p:nvSpPr>
          <p:spPr bwMode="auto">
            <a:xfrm>
              <a:off x="3624" y="2454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8" name="Line 42"/>
            <p:cNvSpPr>
              <a:spLocks noChangeShapeType="1"/>
            </p:cNvSpPr>
            <p:nvPr/>
          </p:nvSpPr>
          <p:spPr bwMode="auto">
            <a:xfrm>
              <a:off x="3627" y="2211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9" name="Line 43"/>
            <p:cNvSpPr>
              <a:spLocks noChangeShapeType="1"/>
            </p:cNvSpPr>
            <p:nvPr/>
          </p:nvSpPr>
          <p:spPr bwMode="auto">
            <a:xfrm>
              <a:off x="3624" y="1977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0" name="Line 44"/>
            <p:cNvSpPr>
              <a:spLocks noChangeShapeType="1"/>
            </p:cNvSpPr>
            <p:nvPr/>
          </p:nvSpPr>
          <p:spPr bwMode="auto">
            <a:xfrm>
              <a:off x="3627" y="1722"/>
              <a:ext cx="39" cy="0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1" name="Text Box 45"/>
            <p:cNvSpPr txBox="1">
              <a:spLocks noChangeArrowheads="1"/>
            </p:cNvSpPr>
            <p:nvPr/>
          </p:nvSpPr>
          <p:spPr bwMode="auto">
            <a:xfrm>
              <a:off x="3518" y="1647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endPara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42" name="Text Box 46"/>
            <p:cNvSpPr txBox="1">
              <a:spLocks noChangeArrowheads="1"/>
            </p:cNvSpPr>
            <p:nvPr/>
          </p:nvSpPr>
          <p:spPr bwMode="auto">
            <a:xfrm>
              <a:off x="3524" y="1893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endPara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43" name="Text Box 47"/>
            <p:cNvSpPr txBox="1">
              <a:spLocks noChangeArrowheads="1"/>
            </p:cNvSpPr>
            <p:nvPr/>
          </p:nvSpPr>
          <p:spPr bwMode="auto">
            <a:xfrm>
              <a:off x="3515" y="2373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44" name="Text Box 48"/>
            <p:cNvSpPr txBox="1">
              <a:spLocks noChangeArrowheads="1"/>
            </p:cNvSpPr>
            <p:nvPr/>
          </p:nvSpPr>
          <p:spPr bwMode="auto">
            <a:xfrm>
              <a:off x="3518" y="2613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45" name="Text Box 49"/>
            <p:cNvSpPr txBox="1">
              <a:spLocks noChangeArrowheads="1"/>
            </p:cNvSpPr>
            <p:nvPr/>
          </p:nvSpPr>
          <p:spPr bwMode="auto">
            <a:xfrm>
              <a:off x="3518" y="2859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146" name="Text Box 50"/>
            <p:cNvSpPr txBox="1">
              <a:spLocks noChangeArrowheads="1"/>
            </p:cNvSpPr>
            <p:nvPr/>
          </p:nvSpPr>
          <p:spPr bwMode="auto">
            <a:xfrm>
              <a:off x="3518" y="3114"/>
              <a:ext cx="127" cy="173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</p:grpSp>
      <p:sp>
        <p:nvSpPr>
          <p:cNvPr id="132147" name="Text Box 51"/>
          <p:cNvSpPr txBox="1">
            <a:spLocks noChangeArrowheads="1"/>
          </p:cNvSpPr>
          <p:nvPr/>
        </p:nvSpPr>
        <p:spPr bwMode="auto">
          <a:xfrm>
            <a:off x="4972050" y="3386138"/>
            <a:ext cx="179388" cy="274637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endParaRPr lang="en-US" sz="11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sp>
        <p:nvSpPr>
          <p:cNvPr id="132148" name="Freeform 52"/>
          <p:cNvSpPr>
            <a:spLocks/>
          </p:cNvSpPr>
          <p:nvPr/>
        </p:nvSpPr>
        <p:spPr bwMode="auto">
          <a:xfrm>
            <a:off x="1343025" y="2562225"/>
            <a:ext cx="1450975" cy="2206625"/>
          </a:xfrm>
          <a:custGeom>
            <a:avLst/>
            <a:gdLst/>
            <a:ahLst/>
            <a:cxnLst>
              <a:cxn ang="0">
                <a:pos x="53" y="1326"/>
              </a:cxn>
              <a:cxn ang="0">
                <a:pos x="59" y="1311"/>
              </a:cxn>
              <a:cxn ang="0">
                <a:pos x="407" y="849"/>
              </a:cxn>
              <a:cxn ang="0">
                <a:pos x="641" y="501"/>
              </a:cxn>
              <a:cxn ang="0">
                <a:pos x="872" y="330"/>
              </a:cxn>
              <a:cxn ang="0">
                <a:pos x="1028" y="0"/>
              </a:cxn>
            </a:cxnLst>
            <a:rect l="0" t="0" r="r" b="b"/>
            <a:pathLst>
              <a:path w="1028" h="1390">
                <a:moveTo>
                  <a:pt x="53" y="1326"/>
                </a:moveTo>
                <a:cubicBezTo>
                  <a:pt x="55" y="1320"/>
                  <a:pt x="0" y="1390"/>
                  <a:pt x="59" y="1311"/>
                </a:cubicBezTo>
                <a:lnTo>
                  <a:pt x="407" y="849"/>
                </a:lnTo>
                <a:lnTo>
                  <a:pt x="641" y="501"/>
                </a:lnTo>
                <a:lnTo>
                  <a:pt x="872" y="330"/>
                </a:lnTo>
                <a:lnTo>
                  <a:pt x="1028" y="0"/>
                </a:lnTo>
              </a:path>
            </a:pathLst>
          </a:custGeom>
          <a:noFill/>
          <a:ln w="17526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9" name="Line 53"/>
          <p:cNvSpPr>
            <a:spLocks noChangeShapeType="1"/>
          </p:cNvSpPr>
          <p:nvPr/>
        </p:nvSpPr>
        <p:spPr bwMode="auto">
          <a:xfrm>
            <a:off x="2716213" y="2520950"/>
            <a:ext cx="185737" cy="122238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0" name="Line 54"/>
          <p:cNvSpPr>
            <a:spLocks noChangeShapeType="1"/>
          </p:cNvSpPr>
          <p:nvPr/>
        </p:nvSpPr>
        <p:spPr bwMode="auto">
          <a:xfrm>
            <a:off x="2743200" y="2471738"/>
            <a:ext cx="131763" cy="104775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1" name="Line 55"/>
          <p:cNvSpPr>
            <a:spLocks noChangeShapeType="1"/>
          </p:cNvSpPr>
          <p:nvPr/>
        </p:nvSpPr>
        <p:spPr bwMode="auto">
          <a:xfrm flipH="1">
            <a:off x="2811463" y="2347913"/>
            <a:ext cx="53975" cy="171450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2" name="Oval 56"/>
          <p:cNvSpPr>
            <a:spLocks noChangeArrowheads="1"/>
          </p:cNvSpPr>
          <p:nvPr/>
        </p:nvSpPr>
        <p:spPr bwMode="auto">
          <a:xfrm>
            <a:off x="2532063" y="3043238"/>
            <a:ext cx="92075" cy="104775"/>
          </a:xfrm>
          <a:prstGeom prst="ellipse">
            <a:avLst/>
          </a:prstGeom>
          <a:solidFill>
            <a:schemeClr val="bg1"/>
          </a:solidFill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3" name="Oval 57"/>
          <p:cNvSpPr>
            <a:spLocks noChangeArrowheads="1"/>
          </p:cNvSpPr>
          <p:nvPr/>
        </p:nvSpPr>
        <p:spPr bwMode="auto">
          <a:xfrm>
            <a:off x="2209800" y="3309938"/>
            <a:ext cx="93663" cy="104775"/>
          </a:xfrm>
          <a:prstGeom prst="ellipse">
            <a:avLst/>
          </a:prstGeom>
          <a:solidFill>
            <a:schemeClr val="bg1"/>
          </a:solidFill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4" name="Oval 58"/>
          <p:cNvSpPr>
            <a:spLocks noChangeArrowheads="1"/>
          </p:cNvSpPr>
          <p:nvPr/>
        </p:nvSpPr>
        <p:spPr bwMode="auto">
          <a:xfrm>
            <a:off x="1871663" y="3852863"/>
            <a:ext cx="92075" cy="104775"/>
          </a:xfrm>
          <a:prstGeom prst="ellipse">
            <a:avLst/>
          </a:prstGeom>
          <a:solidFill>
            <a:schemeClr val="bg1"/>
          </a:solidFill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5" name="Freeform 59"/>
          <p:cNvSpPr>
            <a:spLocks/>
          </p:cNvSpPr>
          <p:nvPr/>
        </p:nvSpPr>
        <p:spPr bwMode="auto">
          <a:xfrm>
            <a:off x="1414463" y="3400425"/>
            <a:ext cx="2797175" cy="1266825"/>
          </a:xfrm>
          <a:custGeom>
            <a:avLst/>
            <a:gdLst/>
            <a:ahLst/>
            <a:cxnLst>
              <a:cxn ang="0">
                <a:pos x="0" y="798"/>
              </a:cxn>
              <a:cxn ang="0">
                <a:pos x="9" y="786"/>
              </a:cxn>
              <a:cxn ang="0">
                <a:pos x="18" y="777"/>
              </a:cxn>
              <a:cxn ang="0">
                <a:pos x="132" y="702"/>
              </a:cxn>
              <a:cxn ang="0">
                <a:pos x="360" y="654"/>
              </a:cxn>
              <a:cxn ang="0">
                <a:pos x="603" y="588"/>
              </a:cxn>
              <a:cxn ang="0">
                <a:pos x="828" y="507"/>
              </a:cxn>
              <a:cxn ang="0">
                <a:pos x="1056" y="411"/>
              </a:cxn>
              <a:cxn ang="0">
                <a:pos x="1410" y="213"/>
              </a:cxn>
              <a:cxn ang="0">
                <a:pos x="1983" y="0"/>
              </a:cxn>
            </a:cxnLst>
            <a:rect l="0" t="0" r="r" b="b"/>
            <a:pathLst>
              <a:path w="1983" h="798">
                <a:moveTo>
                  <a:pt x="0" y="798"/>
                </a:moveTo>
                <a:cubicBezTo>
                  <a:pt x="3" y="794"/>
                  <a:pt x="6" y="790"/>
                  <a:pt x="9" y="786"/>
                </a:cubicBezTo>
                <a:cubicBezTo>
                  <a:pt x="12" y="783"/>
                  <a:pt x="18" y="777"/>
                  <a:pt x="18" y="777"/>
                </a:cubicBezTo>
                <a:lnTo>
                  <a:pt x="132" y="702"/>
                </a:lnTo>
                <a:lnTo>
                  <a:pt x="360" y="654"/>
                </a:lnTo>
                <a:lnTo>
                  <a:pt x="603" y="588"/>
                </a:lnTo>
                <a:lnTo>
                  <a:pt x="828" y="507"/>
                </a:lnTo>
                <a:lnTo>
                  <a:pt x="1056" y="411"/>
                </a:lnTo>
                <a:lnTo>
                  <a:pt x="1410" y="213"/>
                </a:lnTo>
                <a:lnTo>
                  <a:pt x="1983" y="0"/>
                </a:lnTo>
              </a:path>
            </a:pathLst>
          </a:custGeom>
          <a:noFill/>
          <a:ln w="17526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6" name="Rectangle 60"/>
          <p:cNvSpPr>
            <a:spLocks noChangeArrowheads="1"/>
          </p:cNvSpPr>
          <p:nvPr/>
        </p:nvSpPr>
        <p:spPr bwMode="auto">
          <a:xfrm>
            <a:off x="3675063" y="3781425"/>
            <a:ext cx="92075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7" name="Rectangle 61"/>
          <p:cNvSpPr>
            <a:spLocks noChangeArrowheads="1"/>
          </p:cNvSpPr>
          <p:nvPr/>
        </p:nvSpPr>
        <p:spPr bwMode="auto">
          <a:xfrm>
            <a:off x="4313238" y="3629025"/>
            <a:ext cx="93662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8" name="AutoShape 62"/>
          <p:cNvSpPr>
            <a:spLocks noChangeArrowheads="1"/>
          </p:cNvSpPr>
          <p:nvPr/>
        </p:nvSpPr>
        <p:spPr bwMode="auto">
          <a:xfrm>
            <a:off x="1709738" y="4538663"/>
            <a:ext cx="84137" cy="95250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17526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9" name="AutoShape 63"/>
          <p:cNvSpPr>
            <a:spLocks noChangeArrowheads="1"/>
          </p:cNvSpPr>
          <p:nvPr/>
        </p:nvSpPr>
        <p:spPr bwMode="auto">
          <a:xfrm>
            <a:off x="2366963" y="4438650"/>
            <a:ext cx="82550" cy="95250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17526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60" name="AutoShape 64"/>
          <p:cNvSpPr>
            <a:spLocks noChangeArrowheads="1"/>
          </p:cNvSpPr>
          <p:nvPr/>
        </p:nvSpPr>
        <p:spPr bwMode="auto">
          <a:xfrm>
            <a:off x="3678238" y="4195763"/>
            <a:ext cx="84137" cy="95250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61" name="AutoShape 65"/>
          <p:cNvSpPr>
            <a:spLocks noChangeArrowheads="1"/>
          </p:cNvSpPr>
          <p:nvPr/>
        </p:nvSpPr>
        <p:spPr bwMode="auto">
          <a:xfrm>
            <a:off x="4157663" y="3619500"/>
            <a:ext cx="82550" cy="95250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17526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550988" y="4467225"/>
            <a:ext cx="74612" cy="103188"/>
            <a:chOff x="1861" y="2076"/>
            <a:chExt cx="47" cy="89"/>
          </a:xfrm>
        </p:grpSpPr>
        <p:sp>
          <p:nvSpPr>
            <p:cNvPr id="132163" name="AutoShape 67"/>
            <p:cNvSpPr>
              <a:spLocks noChangeArrowheads="1"/>
            </p:cNvSpPr>
            <p:nvPr/>
          </p:nvSpPr>
          <p:spPr bwMode="auto">
            <a:xfrm>
              <a:off x="1861" y="2118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4" name="AutoShape 68"/>
            <p:cNvSpPr>
              <a:spLocks noChangeArrowheads="1"/>
            </p:cNvSpPr>
            <p:nvPr/>
          </p:nvSpPr>
          <p:spPr bwMode="auto">
            <a:xfrm flipV="1">
              <a:off x="1861" y="2076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224088" y="4286250"/>
            <a:ext cx="74612" cy="103188"/>
            <a:chOff x="1861" y="2076"/>
            <a:chExt cx="47" cy="89"/>
          </a:xfrm>
        </p:grpSpPr>
        <p:sp>
          <p:nvSpPr>
            <p:cNvPr id="132166" name="AutoShape 70"/>
            <p:cNvSpPr>
              <a:spLocks noChangeArrowheads="1"/>
            </p:cNvSpPr>
            <p:nvPr/>
          </p:nvSpPr>
          <p:spPr bwMode="auto">
            <a:xfrm>
              <a:off x="1861" y="2118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7" name="AutoShape 71"/>
            <p:cNvSpPr>
              <a:spLocks noChangeArrowheads="1"/>
            </p:cNvSpPr>
            <p:nvPr/>
          </p:nvSpPr>
          <p:spPr bwMode="auto">
            <a:xfrm flipV="1">
              <a:off x="1861" y="2076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2541588" y="4148138"/>
            <a:ext cx="74612" cy="103187"/>
            <a:chOff x="1861" y="2076"/>
            <a:chExt cx="47" cy="89"/>
          </a:xfrm>
        </p:grpSpPr>
        <p:sp>
          <p:nvSpPr>
            <p:cNvPr id="132169" name="AutoShape 73"/>
            <p:cNvSpPr>
              <a:spLocks noChangeArrowheads="1"/>
            </p:cNvSpPr>
            <p:nvPr/>
          </p:nvSpPr>
          <p:spPr bwMode="auto">
            <a:xfrm>
              <a:off x="1861" y="2118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0" name="AutoShape 74"/>
            <p:cNvSpPr>
              <a:spLocks noChangeArrowheads="1"/>
            </p:cNvSpPr>
            <p:nvPr/>
          </p:nvSpPr>
          <p:spPr bwMode="auto">
            <a:xfrm flipV="1">
              <a:off x="1861" y="2076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2859088" y="3995738"/>
            <a:ext cx="74612" cy="103187"/>
            <a:chOff x="1861" y="2076"/>
            <a:chExt cx="47" cy="89"/>
          </a:xfrm>
        </p:grpSpPr>
        <p:sp>
          <p:nvSpPr>
            <p:cNvPr id="132172" name="AutoShape 76"/>
            <p:cNvSpPr>
              <a:spLocks noChangeArrowheads="1"/>
            </p:cNvSpPr>
            <p:nvPr/>
          </p:nvSpPr>
          <p:spPr bwMode="auto">
            <a:xfrm>
              <a:off x="1861" y="2118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3" name="AutoShape 77"/>
            <p:cNvSpPr>
              <a:spLocks noChangeArrowheads="1"/>
            </p:cNvSpPr>
            <p:nvPr/>
          </p:nvSpPr>
          <p:spPr bwMode="auto">
            <a:xfrm flipV="1">
              <a:off x="1861" y="2076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3359150" y="3695700"/>
            <a:ext cx="74613" cy="103188"/>
            <a:chOff x="1861" y="2076"/>
            <a:chExt cx="47" cy="89"/>
          </a:xfrm>
        </p:grpSpPr>
        <p:sp>
          <p:nvSpPr>
            <p:cNvPr id="132175" name="AutoShape 79"/>
            <p:cNvSpPr>
              <a:spLocks noChangeArrowheads="1"/>
            </p:cNvSpPr>
            <p:nvPr/>
          </p:nvSpPr>
          <p:spPr bwMode="auto">
            <a:xfrm>
              <a:off x="1861" y="2118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6" name="AutoShape 80"/>
            <p:cNvSpPr>
              <a:spLocks noChangeArrowheads="1"/>
            </p:cNvSpPr>
            <p:nvPr/>
          </p:nvSpPr>
          <p:spPr bwMode="auto">
            <a:xfrm flipV="1">
              <a:off x="1861" y="2076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4167188" y="3352800"/>
            <a:ext cx="74612" cy="103188"/>
            <a:chOff x="1861" y="2076"/>
            <a:chExt cx="47" cy="89"/>
          </a:xfrm>
        </p:grpSpPr>
        <p:sp>
          <p:nvSpPr>
            <p:cNvPr id="132178" name="AutoShape 82"/>
            <p:cNvSpPr>
              <a:spLocks noChangeArrowheads="1"/>
            </p:cNvSpPr>
            <p:nvPr/>
          </p:nvSpPr>
          <p:spPr bwMode="auto">
            <a:xfrm>
              <a:off x="1861" y="2118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9" name="AutoShape 83"/>
            <p:cNvSpPr>
              <a:spLocks noChangeArrowheads="1"/>
            </p:cNvSpPr>
            <p:nvPr/>
          </p:nvSpPr>
          <p:spPr bwMode="auto">
            <a:xfrm flipV="1">
              <a:off x="1861" y="2076"/>
              <a:ext cx="47" cy="47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80" name="Oval 84"/>
          <p:cNvSpPr>
            <a:spLocks noChangeArrowheads="1"/>
          </p:cNvSpPr>
          <p:nvPr/>
        </p:nvSpPr>
        <p:spPr bwMode="auto">
          <a:xfrm>
            <a:off x="6197600" y="4114800"/>
            <a:ext cx="93663" cy="104775"/>
          </a:xfrm>
          <a:prstGeom prst="ellipse">
            <a:avLst/>
          </a:prstGeom>
          <a:solidFill>
            <a:schemeClr val="bg1"/>
          </a:solidFill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81" name="Oval 85"/>
          <p:cNvSpPr>
            <a:spLocks noChangeArrowheads="1"/>
          </p:cNvSpPr>
          <p:nvPr/>
        </p:nvSpPr>
        <p:spPr bwMode="auto">
          <a:xfrm>
            <a:off x="7335838" y="3038475"/>
            <a:ext cx="93662" cy="104775"/>
          </a:xfrm>
          <a:prstGeom prst="ellipse">
            <a:avLst/>
          </a:prstGeom>
          <a:solidFill>
            <a:schemeClr val="bg1"/>
          </a:solidFill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7346950" y="4071938"/>
            <a:ext cx="74613" cy="103187"/>
            <a:chOff x="2179" y="1725"/>
            <a:chExt cx="53" cy="65"/>
          </a:xfrm>
        </p:grpSpPr>
        <p:sp>
          <p:nvSpPr>
            <p:cNvPr id="132183" name="AutoShape 87"/>
            <p:cNvSpPr>
              <a:spLocks noChangeArrowheads="1"/>
            </p:cNvSpPr>
            <p:nvPr/>
          </p:nvSpPr>
          <p:spPr bwMode="auto">
            <a:xfrm>
              <a:off x="2179" y="1756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84" name="AutoShape 88"/>
            <p:cNvSpPr>
              <a:spLocks noChangeArrowheads="1"/>
            </p:cNvSpPr>
            <p:nvPr/>
          </p:nvSpPr>
          <p:spPr bwMode="auto">
            <a:xfrm flipV="1">
              <a:off x="2179" y="1725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6203950" y="4419600"/>
            <a:ext cx="74613" cy="103188"/>
            <a:chOff x="2179" y="1725"/>
            <a:chExt cx="53" cy="65"/>
          </a:xfrm>
        </p:grpSpPr>
        <p:sp>
          <p:nvSpPr>
            <p:cNvPr id="132186" name="AutoShape 90"/>
            <p:cNvSpPr>
              <a:spLocks noChangeArrowheads="1"/>
            </p:cNvSpPr>
            <p:nvPr/>
          </p:nvSpPr>
          <p:spPr bwMode="auto">
            <a:xfrm>
              <a:off x="2179" y="1756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87" name="AutoShape 91"/>
            <p:cNvSpPr>
              <a:spLocks noChangeArrowheads="1"/>
            </p:cNvSpPr>
            <p:nvPr/>
          </p:nvSpPr>
          <p:spPr bwMode="auto">
            <a:xfrm flipV="1">
              <a:off x="2179" y="1725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8162925" y="3752850"/>
            <a:ext cx="74613" cy="103188"/>
            <a:chOff x="2179" y="1725"/>
            <a:chExt cx="53" cy="65"/>
          </a:xfrm>
        </p:grpSpPr>
        <p:sp>
          <p:nvSpPr>
            <p:cNvPr id="132189" name="AutoShape 93"/>
            <p:cNvSpPr>
              <a:spLocks noChangeArrowheads="1"/>
            </p:cNvSpPr>
            <p:nvPr/>
          </p:nvSpPr>
          <p:spPr bwMode="auto">
            <a:xfrm>
              <a:off x="2179" y="1756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0" name="AutoShape 94"/>
            <p:cNvSpPr>
              <a:spLocks noChangeArrowheads="1"/>
            </p:cNvSpPr>
            <p:nvPr/>
          </p:nvSpPr>
          <p:spPr bwMode="auto">
            <a:xfrm flipV="1">
              <a:off x="2179" y="1725"/>
              <a:ext cx="53" cy="34"/>
            </a:xfrm>
            <a:prstGeom prst="triangle">
              <a:avLst>
                <a:gd name="adj" fmla="val 57449"/>
              </a:avLst>
            </a:prstGeom>
            <a:solidFill>
              <a:schemeClr val="hlink"/>
            </a:solidFill>
            <a:ln w="17526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91" name="AutoShape 95"/>
          <p:cNvSpPr>
            <a:spLocks noChangeArrowheads="1"/>
          </p:cNvSpPr>
          <p:nvPr/>
        </p:nvSpPr>
        <p:spPr bwMode="auto">
          <a:xfrm>
            <a:off x="8158163" y="3881438"/>
            <a:ext cx="82550" cy="95250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17526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92" name="Rectangle 96"/>
          <p:cNvSpPr>
            <a:spLocks noChangeArrowheads="1"/>
          </p:cNvSpPr>
          <p:nvPr/>
        </p:nvSpPr>
        <p:spPr bwMode="auto">
          <a:xfrm>
            <a:off x="6192838" y="4510088"/>
            <a:ext cx="85725" cy="104775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93" name="Rectangle 97"/>
          <p:cNvSpPr>
            <a:spLocks noChangeArrowheads="1"/>
          </p:cNvSpPr>
          <p:nvPr/>
        </p:nvSpPr>
        <p:spPr bwMode="auto">
          <a:xfrm>
            <a:off x="7827963" y="3967163"/>
            <a:ext cx="84137" cy="104775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94" name="Line 98"/>
          <p:cNvSpPr>
            <a:spLocks noChangeShapeType="1"/>
          </p:cNvSpPr>
          <p:nvPr/>
        </p:nvSpPr>
        <p:spPr bwMode="auto">
          <a:xfrm>
            <a:off x="7424738" y="2705100"/>
            <a:ext cx="139700" cy="109538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95" name="Line 99"/>
          <p:cNvSpPr>
            <a:spLocks noChangeShapeType="1"/>
          </p:cNvSpPr>
          <p:nvPr/>
        </p:nvSpPr>
        <p:spPr bwMode="auto">
          <a:xfrm>
            <a:off x="7400925" y="2705100"/>
            <a:ext cx="139700" cy="114300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96" name="Line 100"/>
          <p:cNvSpPr>
            <a:spLocks noChangeShapeType="1"/>
          </p:cNvSpPr>
          <p:nvPr/>
        </p:nvSpPr>
        <p:spPr bwMode="auto">
          <a:xfrm>
            <a:off x="7442200" y="2663825"/>
            <a:ext cx="131763" cy="109538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97" name="Line 101"/>
          <p:cNvSpPr>
            <a:spLocks noChangeShapeType="1"/>
          </p:cNvSpPr>
          <p:nvPr/>
        </p:nvSpPr>
        <p:spPr bwMode="auto">
          <a:xfrm flipV="1">
            <a:off x="7510463" y="2578100"/>
            <a:ext cx="31750" cy="136525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6834188" y="1412875"/>
            <a:ext cx="1998662" cy="868363"/>
            <a:chOff x="4843" y="956"/>
            <a:chExt cx="1417" cy="547"/>
          </a:xfrm>
        </p:grpSpPr>
        <p:sp>
          <p:nvSpPr>
            <p:cNvPr id="132199" name="Text Box 103"/>
            <p:cNvSpPr txBox="1">
              <a:spLocks noChangeArrowheads="1"/>
            </p:cNvSpPr>
            <p:nvPr/>
          </p:nvSpPr>
          <p:spPr bwMode="auto">
            <a:xfrm>
              <a:off x="4913" y="956"/>
              <a:ext cx="1347" cy="547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dirty="0">
                  <a:solidFill>
                    <a:srgbClr val="003300"/>
                  </a:solidFill>
                </a:rPr>
                <a:t>Type 2 diabetes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400" dirty="0" err="1">
                  <a:solidFill>
                    <a:srgbClr val="003300"/>
                  </a:solidFill>
                </a:rPr>
                <a:t>Cholelithiasis</a:t>
              </a:r>
              <a:endParaRPr lang="en-US" sz="1400" dirty="0">
                <a:solidFill>
                  <a:srgbClr val="003300"/>
                </a:solidFill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400" dirty="0">
                  <a:solidFill>
                    <a:srgbClr val="003300"/>
                  </a:solidFill>
                </a:rPr>
                <a:t>Hypertension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400" dirty="0">
                  <a:solidFill>
                    <a:srgbClr val="003300"/>
                  </a:solidFill>
                </a:rPr>
                <a:t>Coronary heart disease</a:t>
              </a:r>
              <a:endParaRPr lang="en-US" sz="1100" dirty="0">
                <a:solidFill>
                  <a:srgbClr val="003300"/>
                </a:solidFill>
              </a:endParaRPr>
            </a:p>
          </p:txBody>
        </p: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4843" y="1013"/>
              <a:ext cx="76" cy="423"/>
              <a:chOff x="4843" y="1013"/>
              <a:chExt cx="76" cy="423"/>
            </a:xfrm>
          </p:grpSpPr>
          <p:sp>
            <p:nvSpPr>
              <p:cNvPr id="132201" name="Oval 105"/>
              <p:cNvSpPr>
                <a:spLocks noChangeArrowheads="1"/>
              </p:cNvSpPr>
              <p:nvPr/>
            </p:nvSpPr>
            <p:spPr bwMode="auto">
              <a:xfrm>
                <a:off x="4848" y="1013"/>
                <a:ext cx="71" cy="66"/>
              </a:xfrm>
              <a:prstGeom prst="ellipse">
                <a:avLst/>
              </a:prstGeom>
              <a:solidFill>
                <a:schemeClr val="bg1"/>
              </a:solidFill>
              <a:ln w="17526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02" name="Rectangle 106"/>
              <p:cNvSpPr>
                <a:spLocks noChangeArrowheads="1"/>
              </p:cNvSpPr>
              <p:nvPr/>
            </p:nvSpPr>
            <p:spPr bwMode="auto">
              <a:xfrm>
                <a:off x="4855" y="1124"/>
                <a:ext cx="61" cy="63"/>
              </a:xfrm>
              <a:prstGeom prst="rect">
                <a:avLst/>
              </a:prstGeom>
              <a:solidFill>
                <a:srgbClr val="FF0000"/>
              </a:solidFill>
              <a:ln w="17526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03" name="AutoShape 107"/>
              <p:cNvSpPr>
                <a:spLocks noChangeArrowheads="1"/>
              </p:cNvSpPr>
              <p:nvPr/>
            </p:nvSpPr>
            <p:spPr bwMode="auto">
              <a:xfrm>
                <a:off x="4852" y="1376"/>
                <a:ext cx="63" cy="60"/>
              </a:xfrm>
              <a:prstGeom prst="triangle">
                <a:avLst>
                  <a:gd name="adj" fmla="val 52542"/>
                </a:avLst>
              </a:prstGeom>
              <a:solidFill>
                <a:schemeClr val="bg1"/>
              </a:solidFill>
              <a:ln w="17526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108"/>
              <p:cNvGrpSpPr>
                <a:grpSpLocks/>
              </p:cNvGrpSpPr>
              <p:nvPr/>
            </p:nvGrpSpPr>
            <p:grpSpPr bwMode="auto">
              <a:xfrm>
                <a:off x="4843" y="1256"/>
                <a:ext cx="76" cy="65"/>
                <a:chOff x="4843" y="1256"/>
                <a:chExt cx="76" cy="65"/>
              </a:xfrm>
            </p:grpSpPr>
            <p:sp>
              <p:nvSpPr>
                <p:cNvPr id="132205" name="AutoShape 109"/>
                <p:cNvSpPr>
                  <a:spLocks noChangeArrowheads="1"/>
                </p:cNvSpPr>
                <p:nvPr/>
              </p:nvSpPr>
              <p:spPr bwMode="auto">
                <a:xfrm flipV="1">
                  <a:off x="4846" y="1256"/>
                  <a:ext cx="70" cy="47"/>
                </a:xfrm>
                <a:prstGeom prst="triangle">
                  <a:avLst>
                    <a:gd name="adj" fmla="val 43074"/>
                  </a:avLst>
                </a:prstGeom>
                <a:solidFill>
                  <a:srgbClr val="00FF00"/>
                </a:solidFill>
                <a:ln w="17526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206" name="AutoShape 110"/>
                <p:cNvSpPr>
                  <a:spLocks noChangeArrowheads="1"/>
                </p:cNvSpPr>
                <p:nvPr/>
              </p:nvSpPr>
              <p:spPr bwMode="auto">
                <a:xfrm>
                  <a:off x="4843" y="1274"/>
                  <a:ext cx="76" cy="47"/>
                </a:xfrm>
                <a:prstGeom prst="triangle">
                  <a:avLst>
                    <a:gd name="adj" fmla="val 43074"/>
                  </a:avLst>
                </a:prstGeom>
                <a:solidFill>
                  <a:srgbClr val="00FF00"/>
                </a:solidFill>
                <a:ln w="17526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2207" name="Freeform 111"/>
          <p:cNvSpPr>
            <a:spLocks/>
          </p:cNvSpPr>
          <p:nvPr/>
        </p:nvSpPr>
        <p:spPr bwMode="auto">
          <a:xfrm>
            <a:off x="5580063" y="3776663"/>
            <a:ext cx="2624137" cy="881062"/>
          </a:xfrm>
          <a:custGeom>
            <a:avLst/>
            <a:gdLst/>
            <a:ahLst/>
            <a:cxnLst>
              <a:cxn ang="0">
                <a:pos x="0" y="543"/>
              </a:cxn>
              <a:cxn ang="0">
                <a:pos x="477" y="423"/>
              </a:cxn>
              <a:cxn ang="0">
                <a:pos x="1281" y="207"/>
              </a:cxn>
              <a:cxn ang="0">
                <a:pos x="1860" y="0"/>
              </a:cxn>
            </a:cxnLst>
            <a:rect l="0" t="0" r="r" b="b"/>
            <a:pathLst>
              <a:path w="1860" h="543">
                <a:moveTo>
                  <a:pt x="0" y="543"/>
                </a:moveTo>
                <a:lnTo>
                  <a:pt x="477" y="423"/>
                </a:lnTo>
                <a:lnTo>
                  <a:pt x="1281" y="207"/>
                </a:lnTo>
                <a:lnTo>
                  <a:pt x="1860" y="0"/>
                </a:lnTo>
              </a:path>
            </a:pathLst>
          </a:custGeom>
          <a:noFill/>
          <a:ln w="2603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08" name="Oval 112"/>
          <p:cNvSpPr>
            <a:spLocks noChangeArrowheads="1"/>
          </p:cNvSpPr>
          <p:nvPr/>
        </p:nvSpPr>
        <p:spPr bwMode="auto">
          <a:xfrm>
            <a:off x="5537200" y="4587875"/>
            <a:ext cx="93663" cy="104775"/>
          </a:xfrm>
          <a:prstGeom prst="ellipse">
            <a:avLst/>
          </a:prstGeom>
          <a:solidFill>
            <a:schemeClr val="bg1"/>
          </a:solidFill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09" name="Line 113"/>
          <p:cNvSpPr>
            <a:spLocks noChangeShapeType="1"/>
          </p:cNvSpPr>
          <p:nvPr/>
        </p:nvSpPr>
        <p:spPr bwMode="auto">
          <a:xfrm flipV="1">
            <a:off x="7392988" y="4016375"/>
            <a:ext cx="487362" cy="269875"/>
          </a:xfrm>
          <a:prstGeom prst="line">
            <a:avLst/>
          </a:prstGeom>
          <a:noFill/>
          <a:ln w="17526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0" name="AutoShape 114"/>
          <p:cNvSpPr>
            <a:spLocks noChangeArrowheads="1"/>
          </p:cNvSpPr>
          <p:nvPr/>
        </p:nvSpPr>
        <p:spPr bwMode="auto">
          <a:xfrm>
            <a:off x="6194425" y="4406900"/>
            <a:ext cx="84138" cy="74613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17526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1" name="Freeform 115"/>
          <p:cNvSpPr>
            <a:spLocks/>
          </p:cNvSpPr>
          <p:nvPr/>
        </p:nvSpPr>
        <p:spPr bwMode="auto">
          <a:xfrm>
            <a:off x="6243638" y="3933825"/>
            <a:ext cx="1935162" cy="51435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810" y="261"/>
              </a:cxn>
              <a:cxn ang="0">
                <a:pos x="1371" y="0"/>
              </a:cxn>
            </a:cxnLst>
            <a:rect l="0" t="0" r="r" b="b"/>
            <a:pathLst>
              <a:path w="1371" h="324">
                <a:moveTo>
                  <a:pt x="0" y="324"/>
                </a:moveTo>
                <a:lnTo>
                  <a:pt x="810" y="261"/>
                </a:lnTo>
                <a:lnTo>
                  <a:pt x="1371" y="0"/>
                </a:lnTo>
              </a:path>
            </a:pathLst>
          </a:custGeom>
          <a:noFill/>
          <a:ln w="2603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2" name="AutoShape 116"/>
          <p:cNvSpPr>
            <a:spLocks noChangeArrowheads="1"/>
          </p:cNvSpPr>
          <p:nvPr/>
        </p:nvSpPr>
        <p:spPr bwMode="auto">
          <a:xfrm>
            <a:off x="7335838" y="4310063"/>
            <a:ext cx="84137" cy="95250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17526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3" name="Rectangle 117"/>
          <p:cNvSpPr>
            <a:spLocks noChangeArrowheads="1"/>
          </p:cNvSpPr>
          <p:nvPr/>
        </p:nvSpPr>
        <p:spPr bwMode="auto">
          <a:xfrm>
            <a:off x="5202238" y="4610100"/>
            <a:ext cx="85725" cy="104775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4" name="Line 118"/>
          <p:cNvSpPr>
            <a:spLocks noChangeShapeType="1"/>
          </p:cNvSpPr>
          <p:nvPr/>
        </p:nvSpPr>
        <p:spPr bwMode="auto">
          <a:xfrm flipV="1">
            <a:off x="5584825" y="4168775"/>
            <a:ext cx="663575" cy="468313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5" name="Line 119"/>
          <p:cNvSpPr>
            <a:spLocks noChangeShapeType="1"/>
          </p:cNvSpPr>
          <p:nvPr/>
        </p:nvSpPr>
        <p:spPr bwMode="auto">
          <a:xfrm flipV="1">
            <a:off x="6245225" y="3068638"/>
            <a:ext cx="1139825" cy="1082675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6" name="Line 120"/>
          <p:cNvSpPr>
            <a:spLocks noChangeShapeType="1"/>
          </p:cNvSpPr>
          <p:nvPr/>
        </p:nvSpPr>
        <p:spPr bwMode="auto">
          <a:xfrm flipV="1">
            <a:off x="7389813" y="2781300"/>
            <a:ext cx="134937" cy="312738"/>
          </a:xfrm>
          <a:prstGeom prst="line">
            <a:avLst/>
          </a:prstGeom>
          <a:noFill/>
          <a:ln w="17526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7" name="Rectangle 121"/>
          <p:cNvSpPr>
            <a:spLocks noChangeArrowheads="1"/>
          </p:cNvSpPr>
          <p:nvPr/>
        </p:nvSpPr>
        <p:spPr bwMode="auto">
          <a:xfrm>
            <a:off x="1376363" y="4610100"/>
            <a:ext cx="92075" cy="114300"/>
          </a:xfrm>
          <a:prstGeom prst="rect">
            <a:avLst/>
          </a:prstGeom>
          <a:solidFill>
            <a:srgbClr val="FF0000"/>
          </a:solidFill>
          <a:ln w="17526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8" name="AutoShape 122"/>
          <p:cNvSpPr>
            <a:spLocks noChangeArrowheads="1"/>
          </p:cNvSpPr>
          <p:nvPr/>
        </p:nvSpPr>
        <p:spPr bwMode="auto">
          <a:xfrm>
            <a:off x="1377950" y="4592638"/>
            <a:ext cx="84138" cy="95250"/>
          </a:xfrm>
          <a:prstGeom prst="triangle">
            <a:avLst>
              <a:gd name="adj" fmla="val 57449"/>
            </a:avLst>
          </a:prstGeom>
          <a:solidFill>
            <a:schemeClr val="bg1"/>
          </a:solidFill>
          <a:ln w="17526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19" name="Freeform 123"/>
          <p:cNvSpPr>
            <a:spLocks/>
          </p:cNvSpPr>
          <p:nvPr/>
        </p:nvSpPr>
        <p:spPr bwMode="auto">
          <a:xfrm>
            <a:off x="1401763" y="3716338"/>
            <a:ext cx="2746375" cy="904875"/>
          </a:xfrm>
          <a:custGeom>
            <a:avLst/>
            <a:gdLst/>
            <a:ahLst/>
            <a:cxnLst>
              <a:cxn ang="0">
                <a:pos x="0" y="570"/>
              </a:cxn>
              <a:cxn ang="0">
                <a:pos x="843" y="447"/>
              </a:cxn>
              <a:cxn ang="0">
                <a:pos x="1647" y="315"/>
              </a:cxn>
              <a:cxn ang="0">
                <a:pos x="1947" y="0"/>
              </a:cxn>
            </a:cxnLst>
            <a:rect l="0" t="0" r="r" b="b"/>
            <a:pathLst>
              <a:path w="1947" h="570">
                <a:moveTo>
                  <a:pt x="0" y="570"/>
                </a:moveTo>
                <a:lnTo>
                  <a:pt x="843" y="447"/>
                </a:lnTo>
                <a:lnTo>
                  <a:pt x="1647" y="315"/>
                </a:lnTo>
                <a:lnTo>
                  <a:pt x="1947" y="0"/>
                </a:lnTo>
              </a:path>
            </a:pathLst>
          </a:custGeom>
          <a:noFill/>
          <a:ln w="2603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24"/>
          <p:cNvGrpSpPr>
            <a:grpSpLocks/>
          </p:cNvGrpSpPr>
          <p:nvPr/>
        </p:nvGrpSpPr>
        <p:grpSpPr bwMode="auto">
          <a:xfrm>
            <a:off x="1287463" y="5053013"/>
            <a:ext cx="3213100" cy="247650"/>
            <a:chOff x="912" y="3183"/>
            <a:chExt cx="2277" cy="156"/>
          </a:xfrm>
        </p:grpSpPr>
        <p:sp>
          <p:nvSpPr>
            <p:cNvPr id="132221" name="Line 125"/>
            <p:cNvSpPr>
              <a:spLocks noChangeShapeType="1"/>
            </p:cNvSpPr>
            <p:nvPr/>
          </p:nvSpPr>
          <p:spPr bwMode="auto">
            <a:xfrm flipV="1">
              <a:off x="915" y="3186"/>
              <a:ext cx="2190" cy="3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2" name="Line 126"/>
            <p:cNvSpPr>
              <a:spLocks noChangeShapeType="1"/>
            </p:cNvSpPr>
            <p:nvPr/>
          </p:nvSpPr>
          <p:spPr bwMode="auto">
            <a:xfrm flipH="1">
              <a:off x="998" y="3186"/>
              <a:ext cx="1" cy="45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3" name="Line 127"/>
            <p:cNvSpPr>
              <a:spLocks noChangeShapeType="1"/>
            </p:cNvSpPr>
            <p:nvPr/>
          </p:nvSpPr>
          <p:spPr bwMode="auto">
            <a:xfrm flipH="1">
              <a:off x="1235" y="3188"/>
              <a:ext cx="1" cy="41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4" name="Line 128"/>
            <p:cNvSpPr>
              <a:spLocks noChangeShapeType="1"/>
            </p:cNvSpPr>
            <p:nvPr/>
          </p:nvSpPr>
          <p:spPr bwMode="auto">
            <a:xfrm flipH="1">
              <a:off x="1467" y="3189"/>
              <a:ext cx="0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5" name="Line 129"/>
            <p:cNvSpPr>
              <a:spLocks noChangeShapeType="1"/>
            </p:cNvSpPr>
            <p:nvPr/>
          </p:nvSpPr>
          <p:spPr bwMode="auto">
            <a:xfrm flipH="1">
              <a:off x="1704" y="3189"/>
              <a:ext cx="0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6" name="Line 130"/>
            <p:cNvSpPr>
              <a:spLocks noChangeShapeType="1"/>
            </p:cNvSpPr>
            <p:nvPr/>
          </p:nvSpPr>
          <p:spPr bwMode="auto">
            <a:xfrm flipH="1">
              <a:off x="1935" y="3188"/>
              <a:ext cx="0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7" name="Line 131"/>
            <p:cNvSpPr>
              <a:spLocks noChangeShapeType="1"/>
            </p:cNvSpPr>
            <p:nvPr/>
          </p:nvSpPr>
          <p:spPr bwMode="auto">
            <a:xfrm>
              <a:off x="2169" y="3189"/>
              <a:ext cx="1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8" name="Line 132"/>
            <p:cNvSpPr>
              <a:spLocks noChangeShapeType="1"/>
            </p:cNvSpPr>
            <p:nvPr/>
          </p:nvSpPr>
          <p:spPr bwMode="auto">
            <a:xfrm>
              <a:off x="2403" y="3187"/>
              <a:ext cx="1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9" name="Line 133"/>
            <p:cNvSpPr>
              <a:spLocks noChangeShapeType="1"/>
            </p:cNvSpPr>
            <p:nvPr/>
          </p:nvSpPr>
          <p:spPr bwMode="auto">
            <a:xfrm flipH="1">
              <a:off x="2631" y="3186"/>
              <a:ext cx="0" cy="36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0" name="Line 134"/>
            <p:cNvSpPr>
              <a:spLocks noChangeShapeType="1"/>
            </p:cNvSpPr>
            <p:nvPr/>
          </p:nvSpPr>
          <p:spPr bwMode="auto">
            <a:xfrm>
              <a:off x="2865" y="3187"/>
              <a:ext cx="1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1" name="Line 135"/>
            <p:cNvSpPr>
              <a:spLocks noChangeShapeType="1"/>
            </p:cNvSpPr>
            <p:nvPr/>
          </p:nvSpPr>
          <p:spPr bwMode="auto">
            <a:xfrm flipH="1">
              <a:off x="3099" y="3189"/>
              <a:ext cx="0" cy="33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2" name="Line 136"/>
            <p:cNvSpPr>
              <a:spLocks noChangeShapeType="1"/>
            </p:cNvSpPr>
            <p:nvPr/>
          </p:nvSpPr>
          <p:spPr bwMode="auto">
            <a:xfrm flipH="1">
              <a:off x="1350" y="3188"/>
              <a:ext cx="0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3" name="Line 137"/>
            <p:cNvSpPr>
              <a:spLocks noChangeShapeType="1"/>
            </p:cNvSpPr>
            <p:nvPr/>
          </p:nvSpPr>
          <p:spPr bwMode="auto">
            <a:xfrm flipH="1">
              <a:off x="1584" y="3186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4" name="Line 138"/>
            <p:cNvSpPr>
              <a:spLocks noChangeShapeType="1"/>
            </p:cNvSpPr>
            <p:nvPr/>
          </p:nvSpPr>
          <p:spPr bwMode="auto">
            <a:xfrm flipH="1">
              <a:off x="1818" y="3189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5" name="Line 139"/>
            <p:cNvSpPr>
              <a:spLocks noChangeShapeType="1"/>
            </p:cNvSpPr>
            <p:nvPr/>
          </p:nvSpPr>
          <p:spPr bwMode="auto">
            <a:xfrm flipH="1">
              <a:off x="2046" y="3183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6" name="Line 140"/>
            <p:cNvSpPr>
              <a:spLocks noChangeShapeType="1"/>
            </p:cNvSpPr>
            <p:nvPr/>
          </p:nvSpPr>
          <p:spPr bwMode="auto">
            <a:xfrm flipH="1">
              <a:off x="2280" y="3183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7" name="Line 141"/>
            <p:cNvSpPr>
              <a:spLocks noChangeShapeType="1"/>
            </p:cNvSpPr>
            <p:nvPr/>
          </p:nvSpPr>
          <p:spPr bwMode="auto">
            <a:xfrm flipH="1">
              <a:off x="2517" y="3183"/>
              <a:ext cx="0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8" name="Line 142"/>
            <p:cNvSpPr>
              <a:spLocks noChangeShapeType="1"/>
            </p:cNvSpPr>
            <p:nvPr/>
          </p:nvSpPr>
          <p:spPr bwMode="auto">
            <a:xfrm flipH="1">
              <a:off x="2751" y="3186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9" name="Line 143"/>
            <p:cNvSpPr>
              <a:spLocks noChangeShapeType="1"/>
            </p:cNvSpPr>
            <p:nvPr/>
          </p:nvSpPr>
          <p:spPr bwMode="auto">
            <a:xfrm>
              <a:off x="2982" y="3186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40" name="Text Box 144"/>
            <p:cNvSpPr txBox="1">
              <a:spLocks noChangeArrowheads="1"/>
            </p:cNvSpPr>
            <p:nvPr/>
          </p:nvSpPr>
          <p:spPr bwMode="auto">
            <a:xfrm>
              <a:off x="912" y="3231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&lt;21</a:t>
              </a:r>
            </a:p>
          </p:txBody>
        </p:sp>
        <p:sp>
          <p:nvSpPr>
            <p:cNvPr id="132241" name="Text Box 145"/>
            <p:cNvSpPr txBox="1">
              <a:spLocks noChangeArrowheads="1"/>
            </p:cNvSpPr>
            <p:nvPr/>
          </p:nvSpPr>
          <p:spPr bwMode="auto">
            <a:xfrm>
              <a:off x="1152" y="3230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22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2" name="Text Box 146"/>
            <p:cNvSpPr txBox="1">
              <a:spLocks noChangeArrowheads="1"/>
            </p:cNvSpPr>
            <p:nvPr/>
          </p:nvSpPr>
          <p:spPr bwMode="auto">
            <a:xfrm>
              <a:off x="1380" y="3230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23</a:t>
              </a:r>
              <a:endParaRPr lang="en-US" sz="110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3" name="Text Box 147"/>
            <p:cNvSpPr txBox="1">
              <a:spLocks noChangeArrowheads="1"/>
            </p:cNvSpPr>
            <p:nvPr/>
          </p:nvSpPr>
          <p:spPr bwMode="auto">
            <a:xfrm>
              <a:off x="1617" y="3233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24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4" name="Text Box 148"/>
            <p:cNvSpPr txBox="1">
              <a:spLocks noChangeArrowheads="1"/>
            </p:cNvSpPr>
            <p:nvPr/>
          </p:nvSpPr>
          <p:spPr bwMode="auto">
            <a:xfrm>
              <a:off x="1848" y="3233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25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5" name="Text Box 149"/>
            <p:cNvSpPr txBox="1">
              <a:spLocks noChangeArrowheads="1"/>
            </p:cNvSpPr>
            <p:nvPr/>
          </p:nvSpPr>
          <p:spPr bwMode="auto">
            <a:xfrm>
              <a:off x="2079" y="3233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26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6" name="Text Box 150"/>
            <p:cNvSpPr txBox="1">
              <a:spLocks noChangeArrowheads="1"/>
            </p:cNvSpPr>
            <p:nvPr/>
          </p:nvSpPr>
          <p:spPr bwMode="auto">
            <a:xfrm>
              <a:off x="2316" y="3227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27</a:t>
              </a:r>
              <a:endParaRPr lang="en-US" sz="110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7" name="Text Box 151"/>
            <p:cNvSpPr txBox="1">
              <a:spLocks noChangeArrowheads="1"/>
            </p:cNvSpPr>
            <p:nvPr/>
          </p:nvSpPr>
          <p:spPr bwMode="auto">
            <a:xfrm>
              <a:off x="2550" y="3233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28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8" name="Text Box 152"/>
            <p:cNvSpPr txBox="1">
              <a:spLocks noChangeArrowheads="1"/>
            </p:cNvSpPr>
            <p:nvPr/>
          </p:nvSpPr>
          <p:spPr bwMode="auto">
            <a:xfrm>
              <a:off x="2778" y="3230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29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49" name="Text Box 153"/>
            <p:cNvSpPr txBox="1">
              <a:spLocks noChangeArrowheads="1"/>
            </p:cNvSpPr>
            <p:nvPr/>
          </p:nvSpPr>
          <p:spPr bwMode="auto">
            <a:xfrm>
              <a:off x="3015" y="3230"/>
              <a:ext cx="174" cy="106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30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50" name="Line 154"/>
            <p:cNvSpPr>
              <a:spLocks noChangeShapeType="1"/>
            </p:cNvSpPr>
            <p:nvPr/>
          </p:nvSpPr>
          <p:spPr bwMode="auto">
            <a:xfrm flipH="1">
              <a:off x="1126" y="3190"/>
              <a:ext cx="0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55"/>
          <p:cNvGrpSpPr>
            <a:grpSpLocks/>
          </p:cNvGrpSpPr>
          <p:nvPr/>
        </p:nvGrpSpPr>
        <p:grpSpPr bwMode="auto">
          <a:xfrm>
            <a:off x="5154613" y="5043488"/>
            <a:ext cx="3213100" cy="261937"/>
            <a:chOff x="912" y="3183"/>
            <a:chExt cx="2277" cy="165"/>
          </a:xfrm>
        </p:grpSpPr>
        <p:sp>
          <p:nvSpPr>
            <p:cNvPr id="132252" name="Line 156"/>
            <p:cNvSpPr>
              <a:spLocks noChangeShapeType="1"/>
            </p:cNvSpPr>
            <p:nvPr/>
          </p:nvSpPr>
          <p:spPr bwMode="auto">
            <a:xfrm flipV="1">
              <a:off x="915" y="3186"/>
              <a:ext cx="2190" cy="3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3" name="Line 157"/>
            <p:cNvSpPr>
              <a:spLocks noChangeShapeType="1"/>
            </p:cNvSpPr>
            <p:nvPr/>
          </p:nvSpPr>
          <p:spPr bwMode="auto">
            <a:xfrm flipH="1">
              <a:off x="998" y="3186"/>
              <a:ext cx="1" cy="45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4" name="Line 158"/>
            <p:cNvSpPr>
              <a:spLocks noChangeShapeType="1"/>
            </p:cNvSpPr>
            <p:nvPr/>
          </p:nvSpPr>
          <p:spPr bwMode="auto">
            <a:xfrm flipH="1">
              <a:off x="1235" y="3188"/>
              <a:ext cx="1" cy="41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5" name="Line 159"/>
            <p:cNvSpPr>
              <a:spLocks noChangeShapeType="1"/>
            </p:cNvSpPr>
            <p:nvPr/>
          </p:nvSpPr>
          <p:spPr bwMode="auto">
            <a:xfrm flipH="1">
              <a:off x="1467" y="3189"/>
              <a:ext cx="0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6" name="Line 160"/>
            <p:cNvSpPr>
              <a:spLocks noChangeShapeType="1"/>
            </p:cNvSpPr>
            <p:nvPr/>
          </p:nvSpPr>
          <p:spPr bwMode="auto">
            <a:xfrm flipH="1">
              <a:off x="1704" y="3189"/>
              <a:ext cx="0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7" name="Line 161"/>
            <p:cNvSpPr>
              <a:spLocks noChangeShapeType="1"/>
            </p:cNvSpPr>
            <p:nvPr/>
          </p:nvSpPr>
          <p:spPr bwMode="auto">
            <a:xfrm flipH="1">
              <a:off x="1935" y="3188"/>
              <a:ext cx="0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8" name="Line 162"/>
            <p:cNvSpPr>
              <a:spLocks noChangeShapeType="1"/>
            </p:cNvSpPr>
            <p:nvPr/>
          </p:nvSpPr>
          <p:spPr bwMode="auto">
            <a:xfrm>
              <a:off x="2169" y="3189"/>
              <a:ext cx="1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9" name="Line 163"/>
            <p:cNvSpPr>
              <a:spLocks noChangeShapeType="1"/>
            </p:cNvSpPr>
            <p:nvPr/>
          </p:nvSpPr>
          <p:spPr bwMode="auto">
            <a:xfrm>
              <a:off x="2403" y="3187"/>
              <a:ext cx="1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0" name="Line 164"/>
            <p:cNvSpPr>
              <a:spLocks noChangeShapeType="1"/>
            </p:cNvSpPr>
            <p:nvPr/>
          </p:nvSpPr>
          <p:spPr bwMode="auto">
            <a:xfrm flipH="1">
              <a:off x="2631" y="3186"/>
              <a:ext cx="0" cy="36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1" name="Line 165"/>
            <p:cNvSpPr>
              <a:spLocks noChangeShapeType="1"/>
            </p:cNvSpPr>
            <p:nvPr/>
          </p:nvSpPr>
          <p:spPr bwMode="auto">
            <a:xfrm>
              <a:off x="2865" y="3187"/>
              <a:ext cx="1" cy="39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2" name="Line 166"/>
            <p:cNvSpPr>
              <a:spLocks noChangeShapeType="1"/>
            </p:cNvSpPr>
            <p:nvPr/>
          </p:nvSpPr>
          <p:spPr bwMode="auto">
            <a:xfrm flipH="1">
              <a:off x="3099" y="3189"/>
              <a:ext cx="0" cy="33"/>
            </a:xfrm>
            <a:prstGeom prst="line">
              <a:avLst/>
            </a:prstGeom>
            <a:noFill/>
            <a:ln w="17526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3" name="Line 167"/>
            <p:cNvSpPr>
              <a:spLocks noChangeShapeType="1"/>
            </p:cNvSpPr>
            <p:nvPr/>
          </p:nvSpPr>
          <p:spPr bwMode="auto">
            <a:xfrm flipH="1">
              <a:off x="1350" y="3188"/>
              <a:ext cx="0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4" name="Line 168"/>
            <p:cNvSpPr>
              <a:spLocks noChangeShapeType="1"/>
            </p:cNvSpPr>
            <p:nvPr/>
          </p:nvSpPr>
          <p:spPr bwMode="auto">
            <a:xfrm flipH="1">
              <a:off x="1584" y="3186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5" name="Line 169"/>
            <p:cNvSpPr>
              <a:spLocks noChangeShapeType="1"/>
            </p:cNvSpPr>
            <p:nvPr/>
          </p:nvSpPr>
          <p:spPr bwMode="auto">
            <a:xfrm flipH="1">
              <a:off x="1818" y="3189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6" name="Line 170"/>
            <p:cNvSpPr>
              <a:spLocks noChangeShapeType="1"/>
            </p:cNvSpPr>
            <p:nvPr/>
          </p:nvSpPr>
          <p:spPr bwMode="auto">
            <a:xfrm flipH="1">
              <a:off x="2046" y="3183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7" name="Line 171"/>
            <p:cNvSpPr>
              <a:spLocks noChangeShapeType="1"/>
            </p:cNvSpPr>
            <p:nvPr/>
          </p:nvSpPr>
          <p:spPr bwMode="auto">
            <a:xfrm flipH="1">
              <a:off x="2280" y="3183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8" name="Line 172"/>
            <p:cNvSpPr>
              <a:spLocks noChangeShapeType="1"/>
            </p:cNvSpPr>
            <p:nvPr/>
          </p:nvSpPr>
          <p:spPr bwMode="auto">
            <a:xfrm flipH="1">
              <a:off x="2517" y="3183"/>
              <a:ext cx="0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9" name="Line 173"/>
            <p:cNvSpPr>
              <a:spLocks noChangeShapeType="1"/>
            </p:cNvSpPr>
            <p:nvPr/>
          </p:nvSpPr>
          <p:spPr bwMode="auto">
            <a:xfrm flipH="1">
              <a:off x="2751" y="3186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70" name="Line 174"/>
            <p:cNvSpPr>
              <a:spLocks noChangeShapeType="1"/>
            </p:cNvSpPr>
            <p:nvPr/>
          </p:nvSpPr>
          <p:spPr bwMode="auto">
            <a:xfrm>
              <a:off x="2982" y="3186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71" name="Text Box 175"/>
            <p:cNvSpPr txBox="1">
              <a:spLocks noChangeArrowheads="1"/>
            </p:cNvSpPr>
            <p:nvPr/>
          </p:nvSpPr>
          <p:spPr bwMode="auto">
            <a:xfrm>
              <a:off x="912" y="3231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&lt;21</a:t>
              </a:r>
            </a:p>
          </p:txBody>
        </p:sp>
        <p:sp>
          <p:nvSpPr>
            <p:cNvPr id="132272" name="Text Box 176"/>
            <p:cNvSpPr txBox="1">
              <a:spLocks noChangeArrowheads="1"/>
            </p:cNvSpPr>
            <p:nvPr/>
          </p:nvSpPr>
          <p:spPr bwMode="auto">
            <a:xfrm>
              <a:off x="1152" y="3230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22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73" name="Text Box 177"/>
            <p:cNvSpPr txBox="1">
              <a:spLocks noChangeArrowheads="1"/>
            </p:cNvSpPr>
            <p:nvPr/>
          </p:nvSpPr>
          <p:spPr bwMode="auto">
            <a:xfrm>
              <a:off x="1380" y="3230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23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74" name="Text Box 178"/>
            <p:cNvSpPr txBox="1">
              <a:spLocks noChangeArrowheads="1"/>
            </p:cNvSpPr>
            <p:nvPr/>
          </p:nvSpPr>
          <p:spPr bwMode="auto">
            <a:xfrm>
              <a:off x="1617" y="3233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24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75" name="Text Box 179"/>
            <p:cNvSpPr txBox="1">
              <a:spLocks noChangeArrowheads="1"/>
            </p:cNvSpPr>
            <p:nvPr/>
          </p:nvSpPr>
          <p:spPr bwMode="auto">
            <a:xfrm>
              <a:off x="1848" y="3233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25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76" name="Text Box 180"/>
            <p:cNvSpPr txBox="1">
              <a:spLocks noChangeArrowheads="1"/>
            </p:cNvSpPr>
            <p:nvPr/>
          </p:nvSpPr>
          <p:spPr bwMode="auto">
            <a:xfrm>
              <a:off x="2079" y="3233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26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77" name="Text Box 181"/>
            <p:cNvSpPr txBox="1">
              <a:spLocks noChangeArrowheads="1"/>
            </p:cNvSpPr>
            <p:nvPr/>
          </p:nvSpPr>
          <p:spPr bwMode="auto">
            <a:xfrm>
              <a:off x="2316" y="3227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27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78" name="Text Box 182"/>
            <p:cNvSpPr txBox="1">
              <a:spLocks noChangeArrowheads="1"/>
            </p:cNvSpPr>
            <p:nvPr/>
          </p:nvSpPr>
          <p:spPr bwMode="auto">
            <a:xfrm>
              <a:off x="2550" y="3233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28</a:t>
              </a:r>
              <a:endParaRPr lang="en-US" sz="12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2279" name="Text Box 183"/>
            <p:cNvSpPr txBox="1">
              <a:spLocks noChangeArrowheads="1"/>
            </p:cNvSpPr>
            <p:nvPr/>
          </p:nvSpPr>
          <p:spPr bwMode="auto">
            <a:xfrm>
              <a:off x="2778" y="3230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29</a:t>
              </a:r>
              <a:endParaRPr lang="en-US" sz="11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80" name="Text Box 184"/>
            <p:cNvSpPr txBox="1">
              <a:spLocks noChangeArrowheads="1"/>
            </p:cNvSpPr>
            <p:nvPr/>
          </p:nvSpPr>
          <p:spPr bwMode="auto">
            <a:xfrm>
              <a:off x="3015" y="3230"/>
              <a:ext cx="174" cy="115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30</a:t>
              </a:r>
              <a:endParaRPr lang="en-US" sz="110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32281" name="Line 185"/>
            <p:cNvSpPr>
              <a:spLocks noChangeShapeType="1"/>
            </p:cNvSpPr>
            <p:nvPr/>
          </p:nvSpPr>
          <p:spPr bwMode="auto">
            <a:xfrm flipH="1">
              <a:off x="1126" y="3190"/>
              <a:ext cx="0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86"/>
          <p:cNvGrpSpPr>
            <a:grpSpLocks/>
          </p:cNvGrpSpPr>
          <p:nvPr/>
        </p:nvGrpSpPr>
        <p:grpSpPr bwMode="auto">
          <a:xfrm>
            <a:off x="971550" y="5711825"/>
            <a:ext cx="4294188" cy="396875"/>
            <a:chOff x="1528" y="3613"/>
            <a:chExt cx="3042" cy="250"/>
          </a:xfrm>
        </p:grpSpPr>
        <p:sp>
          <p:nvSpPr>
            <p:cNvPr id="132283" name="Text Box 187"/>
            <p:cNvSpPr txBox="1">
              <a:spLocks noChangeArrowheads="1"/>
            </p:cNvSpPr>
            <p:nvPr/>
          </p:nvSpPr>
          <p:spPr bwMode="auto">
            <a:xfrm>
              <a:off x="1528" y="3628"/>
              <a:ext cx="1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sym typeface="Symbol" pitchFamily="18" charset="2"/>
              </a:endParaRPr>
            </a:p>
          </p:txBody>
        </p:sp>
        <p:sp>
          <p:nvSpPr>
            <p:cNvPr id="132284" name="Text Box 188"/>
            <p:cNvSpPr txBox="1">
              <a:spLocks noChangeArrowheads="1"/>
            </p:cNvSpPr>
            <p:nvPr/>
          </p:nvSpPr>
          <p:spPr bwMode="auto">
            <a:xfrm>
              <a:off x="4440" y="3613"/>
              <a:ext cx="1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reeform 2"/>
          <p:cNvSpPr>
            <a:spLocks/>
          </p:cNvSpPr>
          <p:nvPr/>
        </p:nvSpPr>
        <p:spPr bwMode="auto">
          <a:xfrm flipH="1">
            <a:off x="2965450" y="4275138"/>
            <a:ext cx="257175" cy="1139825"/>
          </a:xfrm>
          <a:custGeom>
            <a:avLst/>
            <a:gdLst/>
            <a:ahLst/>
            <a:cxnLst>
              <a:cxn ang="0">
                <a:pos x="0" y="439"/>
              </a:cxn>
              <a:cxn ang="0">
                <a:pos x="0" y="1139"/>
              </a:cxn>
              <a:cxn ang="0">
                <a:pos x="642" y="1139"/>
              </a:cxn>
              <a:cxn ang="0">
                <a:pos x="642" y="0"/>
              </a:cxn>
              <a:cxn ang="0">
                <a:pos x="496" y="122"/>
              </a:cxn>
              <a:cxn ang="0">
                <a:pos x="333" y="244"/>
              </a:cxn>
              <a:cxn ang="0">
                <a:pos x="179" y="350"/>
              </a:cxn>
              <a:cxn ang="0">
                <a:pos x="8" y="439"/>
              </a:cxn>
            </a:cxnLst>
            <a:rect l="0" t="0" r="r" b="b"/>
            <a:pathLst>
              <a:path w="643" h="1140">
                <a:moveTo>
                  <a:pt x="0" y="439"/>
                </a:moveTo>
                <a:lnTo>
                  <a:pt x="0" y="1139"/>
                </a:lnTo>
                <a:lnTo>
                  <a:pt x="642" y="1139"/>
                </a:lnTo>
                <a:lnTo>
                  <a:pt x="642" y="0"/>
                </a:lnTo>
                <a:lnTo>
                  <a:pt x="496" y="122"/>
                </a:lnTo>
                <a:lnTo>
                  <a:pt x="333" y="244"/>
                </a:lnTo>
                <a:lnTo>
                  <a:pt x="179" y="350"/>
                </a:lnTo>
                <a:lnTo>
                  <a:pt x="8" y="439"/>
                </a:lnTo>
              </a:path>
            </a:pathLst>
          </a:custGeom>
          <a:solidFill>
            <a:srgbClr val="00D5C6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6818313" y="2406650"/>
            <a:ext cx="892175" cy="2997200"/>
          </a:xfrm>
          <a:prstGeom prst="rect">
            <a:avLst/>
          </a:prstGeom>
          <a:solidFill>
            <a:srgbClr val="008080"/>
          </a:solidFill>
          <a:ln w="17526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Freeform 4"/>
          <p:cNvSpPr>
            <a:spLocks/>
          </p:cNvSpPr>
          <p:nvPr/>
        </p:nvSpPr>
        <p:spPr bwMode="auto">
          <a:xfrm>
            <a:off x="3213100" y="4637088"/>
            <a:ext cx="908050" cy="763587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642" y="480"/>
              </a:cxn>
              <a:cxn ang="0">
                <a:pos x="642" y="57"/>
              </a:cxn>
              <a:cxn ang="0">
                <a:pos x="569" y="65"/>
              </a:cxn>
              <a:cxn ang="0">
                <a:pos x="479" y="81"/>
              </a:cxn>
              <a:cxn ang="0">
                <a:pos x="398" y="89"/>
              </a:cxn>
              <a:cxn ang="0">
                <a:pos x="293" y="81"/>
              </a:cxn>
              <a:cxn ang="0">
                <a:pos x="187" y="65"/>
              </a:cxn>
              <a:cxn ang="0">
                <a:pos x="106" y="41"/>
              </a:cxn>
              <a:cxn ang="0">
                <a:pos x="0" y="0"/>
              </a:cxn>
              <a:cxn ang="0">
                <a:pos x="0" y="480"/>
              </a:cxn>
            </a:cxnLst>
            <a:rect l="0" t="0" r="r" b="b"/>
            <a:pathLst>
              <a:path w="643" h="481">
                <a:moveTo>
                  <a:pt x="0" y="480"/>
                </a:moveTo>
                <a:lnTo>
                  <a:pt x="642" y="480"/>
                </a:lnTo>
                <a:lnTo>
                  <a:pt x="642" y="57"/>
                </a:lnTo>
                <a:lnTo>
                  <a:pt x="569" y="65"/>
                </a:lnTo>
                <a:lnTo>
                  <a:pt x="479" y="81"/>
                </a:lnTo>
                <a:lnTo>
                  <a:pt x="398" y="89"/>
                </a:lnTo>
                <a:lnTo>
                  <a:pt x="293" y="81"/>
                </a:lnTo>
                <a:lnTo>
                  <a:pt x="187" y="65"/>
                </a:lnTo>
                <a:lnTo>
                  <a:pt x="106" y="41"/>
                </a:lnTo>
                <a:lnTo>
                  <a:pt x="0" y="0"/>
                </a:lnTo>
                <a:lnTo>
                  <a:pt x="0" y="480"/>
                </a:lnTo>
              </a:path>
            </a:pathLst>
          </a:custGeom>
          <a:solidFill>
            <a:srgbClr val="2AFFF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49" name="Freeform 5"/>
          <p:cNvSpPr>
            <a:spLocks/>
          </p:cNvSpPr>
          <p:nvPr/>
        </p:nvSpPr>
        <p:spPr bwMode="auto">
          <a:xfrm>
            <a:off x="4119563" y="4300538"/>
            <a:ext cx="906462" cy="1100137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0" y="692"/>
              </a:cxn>
              <a:cxn ang="0">
                <a:pos x="642" y="692"/>
              </a:cxn>
              <a:cxn ang="0">
                <a:pos x="642" y="0"/>
              </a:cxn>
              <a:cxn ang="0">
                <a:pos x="544" y="57"/>
              </a:cxn>
              <a:cxn ang="0">
                <a:pos x="390" y="138"/>
              </a:cxn>
              <a:cxn ang="0">
                <a:pos x="211" y="212"/>
              </a:cxn>
              <a:cxn ang="0">
                <a:pos x="73" y="252"/>
              </a:cxn>
              <a:cxn ang="0">
                <a:pos x="0" y="261"/>
              </a:cxn>
            </a:cxnLst>
            <a:rect l="0" t="0" r="r" b="b"/>
            <a:pathLst>
              <a:path w="643" h="693">
                <a:moveTo>
                  <a:pt x="0" y="261"/>
                </a:moveTo>
                <a:lnTo>
                  <a:pt x="0" y="692"/>
                </a:lnTo>
                <a:lnTo>
                  <a:pt x="642" y="692"/>
                </a:lnTo>
                <a:lnTo>
                  <a:pt x="642" y="0"/>
                </a:lnTo>
                <a:lnTo>
                  <a:pt x="544" y="57"/>
                </a:lnTo>
                <a:lnTo>
                  <a:pt x="390" y="138"/>
                </a:lnTo>
                <a:lnTo>
                  <a:pt x="211" y="212"/>
                </a:lnTo>
                <a:lnTo>
                  <a:pt x="73" y="252"/>
                </a:lnTo>
                <a:lnTo>
                  <a:pt x="0" y="261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0" name="Freeform 6"/>
          <p:cNvSpPr>
            <a:spLocks/>
          </p:cNvSpPr>
          <p:nvPr/>
        </p:nvSpPr>
        <p:spPr bwMode="auto">
          <a:xfrm>
            <a:off x="5024438" y="3590925"/>
            <a:ext cx="908050" cy="1809750"/>
          </a:xfrm>
          <a:custGeom>
            <a:avLst/>
            <a:gdLst/>
            <a:ahLst/>
            <a:cxnLst>
              <a:cxn ang="0">
                <a:pos x="0" y="439"/>
              </a:cxn>
              <a:cxn ang="0">
                <a:pos x="0" y="1139"/>
              </a:cxn>
              <a:cxn ang="0">
                <a:pos x="642" y="1139"/>
              </a:cxn>
              <a:cxn ang="0">
                <a:pos x="642" y="0"/>
              </a:cxn>
              <a:cxn ang="0">
                <a:pos x="496" y="122"/>
              </a:cxn>
              <a:cxn ang="0">
                <a:pos x="333" y="244"/>
              </a:cxn>
              <a:cxn ang="0">
                <a:pos x="179" y="350"/>
              </a:cxn>
              <a:cxn ang="0">
                <a:pos x="8" y="439"/>
              </a:cxn>
            </a:cxnLst>
            <a:rect l="0" t="0" r="r" b="b"/>
            <a:pathLst>
              <a:path w="643" h="1140">
                <a:moveTo>
                  <a:pt x="0" y="439"/>
                </a:moveTo>
                <a:lnTo>
                  <a:pt x="0" y="1139"/>
                </a:lnTo>
                <a:lnTo>
                  <a:pt x="642" y="1139"/>
                </a:lnTo>
                <a:lnTo>
                  <a:pt x="642" y="0"/>
                </a:lnTo>
                <a:lnTo>
                  <a:pt x="496" y="122"/>
                </a:lnTo>
                <a:lnTo>
                  <a:pt x="333" y="244"/>
                </a:lnTo>
                <a:lnTo>
                  <a:pt x="179" y="350"/>
                </a:lnTo>
                <a:lnTo>
                  <a:pt x="8" y="439"/>
                </a:lnTo>
              </a:path>
            </a:pathLst>
          </a:custGeom>
          <a:solidFill>
            <a:srgbClr val="00D5C6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1" name="Freeform 7"/>
          <p:cNvSpPr>
            <a:spLocks/>
          </p:cNvSpPr>
          <p:nvPr/>
        </p:nvSpPr>
        <p:spPr bwMode="auto">
          <a:xfrm>
            <a:off x="5930900" y="2454275"/>
            <a:ext cx="908050" cy="2946400"/>
          </a:xfrm>
          <a:custGeom>
            <a:avLst/>
            <a:gdLst/>
            <a:ahLst/>
            <a:cxnLst>
              <a:cxn ang="0">
                <a:pos x="0" y="716"/>
              </a:cxn>
              <a:cxn ang="0">
                <a:pos x="0" y="1855"/>
              </a:cxn>
              <a:cxn ang="0">
                <a:pos x="643" y="1855"/>
              </a:cxn>
              <a:cxn ang="0">
                <a:pos x="643" y="0"/>
              </a:cxn>
              <a:cxn ang="0">
                <a:pos x="578" y="98"/>
              </a:cxn>
              <a:cxn ang="0">
                <a:pos x="488" y="212"/>
              </a:cxn>
              <a:cxn ang="0">
                <a:pos x="391" y="334"/>
              </a:cxn>
              <a:cxn ang="0">
                <a:pos x="293" y="439"/>
              </a:cxn>
              <a:cxn ang="0">
                <a:pos x="171" y="553"/>
              </a:cxn>
              <a:cxn ang="0">
                <a:pos x="73" y="651"/>
              </a:cxn>
              <a:cxn ang="0">
                <a:pos x="0" y="708"/>
              </a:cxn>
            </a:cxnLst>
            <a:rect l="0" t="0" r="r" b="b"/>
            <a:pathLst>
              <a:path w="644" h="1856">
                <a:moveTo>
                  <a:pt x="0" y="716"/>
                </a:moveTo>
                <a:lnTo>
                  <a:pt x="0" y="1855"/>
                </a:lnTo>
                <a:lnTo>
                  <a:pt x="643" y="1855"/>
                </a:lnTo>
                <a:lnTo>
                  <a:pt x="643" y="0"/>
                </a:lnTo>
                <a:lnTo>
                  <a:pt x="578" y="98"/>
                </a:lnTo>
                <a:lnTo>
                  <a:pt x="488" y="212"/>
                </a:lnTo>
                <a:lnTo>
                  <a:pt x="391" y="334"/>
                </a:lnTo>
                <a:lnTo>
                  <a:pt x="293" y="439"/>
                </a:lnTo>
                <a:lnTo>
                  <a:pt x="171" y="553"/>
                </a:lnTo>
                <a:lnTo>
                  <a:pt x="73" y="651"/>
                </a:lnTo>
                <a:lnTo>
                  <a:pt x="0" y="708"/>
                </a:lnTo>
              </a:path>
            </a:pathLst>
          </a:custGeom>
          <a:solidFill>
            <a:srgbClr val="00AA9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2" name="Freeform 8"/>
          <p:cNvSpPr>
            <a:spLocks/>
          </p:cNvSpPr>
          <p:nvPr/>
        </p:nvSpPr>
        <p:spPr bwMode="auto">
          <a:xfrm>
            <a:off x="2994025" y="2476500"/>
            <a:ext cx="3836988" cy="2303463"/>
          </a:xfrm>
          <a:custGeom>
            <a:avLst/>
            <a:gdLst/>
            <a:ahLst/>
            <a:cxnLst>
              <a:cxn ang="0">
                <a:pos x="0" y="1196"/>
              </a:cxn>
              <a:cxn ang="0">
                <a:pos x="73" y="1287"/>
              </a:cxn>
              <a:cxn ang="0">
                <a:pos x="162" y="1362"/>
              </a:cxn>
              <a:cxn ang="0">
                <a:pos x="244" y="1393"/>
              </a:cxn>
              <a:cxn ang="0">
                <a:pos x="304" y="1418"/>
              </a:cxn>
              <a:cxn ang="0">
                <a:pos x="386" y="1436"/>
              </a:cxn>
              <a:cxn ang="0">
                <a:pos x="464" y="1448"/>
              </a:cxn>
              <a:cxn ang="0">
                <a:pos x="554" y="1450"/>
              </a:cxn>
              <a:cxn ang="0">
                <a:pos x="664" y="1440"/>
              </a:cxn>
              <a:cxn ang="0">
                <a:pos x="794" y="1419"/>
              </a:cxn>
              <a:cxn ang="0">
                <a:pos x="900" y="1392"/>
              </a:cxn>
              <a:cxn ang="0">
                <a:pos x="1032" y="1353"/>
              </a:cxn>
              <a:cxn ang="0">
                <a:pos x="1150" y="1304"/>
              </a:cxn>
              <a:cxn ang="0">
                <a:pos x="1272" y="1244"/>
              </a:cxn>
              <a:cxn ang="0">
                <a:pos x="1426" y="1160"/>
              </a:cxn>
              <a:cxn ang="0">
                <a:pos x="1558" y="1088"/>
              </a:cxn>
              <a:cxn ang="0">
                <a:pos x="1684" y="1012"/>
              </a:cxn>
              <a:cxn ang="0">
                <a:pos x="1842" y="898"/>
              </a:cxn>
              <a:cxn ang="0">
                <a:pos x="2018" y="760"/>
              </a:cxn>
              <a:cxn ang="0">
                <a:pos x="2146" y="646"/>
              </a:cxn>
              <a:cxn ang="0">
                <a:pos x="2314" y="486"/>
              </a:cxn>
              <a:cxn ang="0">
                <a:pos x="2490" y="296"/>
              </a:cxn>
              <a:cxn ang="0">
                <a:pos x="2630" y="124"/>
              </a:cxn>
              <a:cxn ang="0">
                <a:pos x="2718" y="0"/>
              </a:cxn>
            </a:cxnLst>
            <a:rect l="0" t="0" r="r" b="b"/>
            <a:pathLst>
              <a:path w="2719" h="1451">
                <a:moveTo>
                  <a:pt x="0" y="1196"/>
                </a:moveTo>
                <a:lnTo>
                  <a:pt x="73" y="1287"/>
                </a:lnTo>
                <a:lnTo>
                  <a:pt x="162" y="1362"/>
                </a:lnTo>
                <a:lnTo>
                  <a:pt x="244" y="1393"/>
                </a:lnTo>
                <a:lnTo>
                  <a:pt x="304" y="1418"/>
                </a:lnTo>
                <a:lnTo>
                  <a:pt x="386" y="1436"/>
                </a:lnTo>
                <a:lnTo>
                  <a:pt x="464" y="1448"/>
                </a:lnTo>
                <a:lnTo>
                  <a:pt x="554" y="1450"/>
                </a:lnTo>
                <a:lnTo>
                  <a:pt x="664" y="1440"/>
                </a:lnTo>
                <a:lnTo>
                  <a:pt x="794" y="1419"/>
                </a:lnTo>
                <a:lnTo>
                  <a:pt x="900" y="1392"/>
                </a:lnTo>
                <a:lnTo>
                  <a:pt x="1032" y="1353"/>
                </a:lnTo>
                <a:lnTo>
                  <a:pt x="1150" y="1304"/>
                </a:lnTo>
                <a:lnTo>
                  <a:pt x="1272" y="1244"/>
                </a:lnTo>
                <a:lnTo>
                  <a:pt x="1426" y="1160"/>
                </a:lnTo>
                <a:lnTo>
                  <a:pt x="1558" y="1088"/>
                </a:lnTo>
                <a:lnTo>
                  <a:pt x="1684" y="1012"/>
                </a:lnTo>
                <a:lnTo>
                  <a:pt x="1842" y="898"/>
                </a:lnTo>
                <a:lnTo>
                  <a:pt x="2018" y="760"/>
                </a:lnTo>
                <a:lnTo>
                  <a:pt x="2146" y="646"/>
                </a:lnTo>
                <a:lnTo>
                  <a:pt x="2314" y="486"/>
                </a:lnTo>
                <a:lnTo>
                  <a:pt x="2490" y="296"/>
                </a:lnTo>
                <a:lnTo>
                  <a:pt x="2630" y="124"/>
                </a:lnTo>
                <a:lnTo>
                  <a:pt x="2718" y="0"/>
                </a:lnTo>
              </a:path>
            </a:pathLst>
          </a:custGeom>
          <a:noFill/>
          <a:ln w="25400" cap="rnd" cmpd="sng">
            <a:solidFill>
              <a:srgbClr val="FFFF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3" name="Freeform 9"/>
          <p:cNvSpPr>
            <a:spLocks/>
          </p:cNvSpPr>
          <p:nvPr/>
        </p:nvSpPr>
        <p:spPr bwMode="auto">
          <a:xfrm>
            <a:off x="2978150" y="2763838"/>
            <a:ext cx="3838575" cy="2073275"/>
          </a:xfrm>
          <a:custGeom>
            <a:avLst/>
            <a:gdLst/>
            <a:ahLst/>
            <a:cxnLst>
              <a:cxn ang="0">
                <a:pos x="0" y="1009"/>
              </a:cxn>
              <a:cxn ang="0">
                <a:pos x="126" y="1155"/>
              </a:cxn>
              <a:cxn ang="0">
                <a:pos x="196" y="1213"/>
              </a:cxn>
              <a:cxn ang="0">
                <a:pos x="264" y="1239"/>
              </a:cxn>
              <a:cxn ang="0">
                <a:pos x="321" y="1261"/>
              </a:cxn>
              <a:cxn ang="0">
                <a:pos x="394" y="1279"/>
              </a:cxn>
              <a:cxn ang="0">
                <a:pos x="466" y="1295"/>
              </a:cxn>
              <a:cxn ang="0">
                <a:pos x="552" y="1305"/>
              </a:cxn>
              <a:cxn ang="0">
                <a:pos x="636" y="1305"/>
              </a:cxn>
              <a:cxn ang="0">
                <a:pos x="732" y="1297"/>
              </a:cxn>
              <a:cxn ang="0">
                <a:pos x="804" y="1291"/>
              </a:cxn>
              <a:cxn ang="0">
                <a:pos x="972" y="1253"/>
              </a:cxn>
              <a:cxn ang="0">
                <a:pos x="1064" y="1229"/>
              </a:cxn>
              <a:cxn ang="0">
                <a:pos x="1159" y="1204"/>
              </a:cxn>
              <a:cxn ang="0">
                <a:pos x="1260" y="1169"/>
              </a:cxn>
              <a:cxn ang="0">
                <a:pos x="1362" y="1123"/>
              </a:cxn>
              <a:cxn ang="0">
                <a:pos x="1573" y="1025"/>
              </a:cxn>
              <a:cxn ang="0">
                <a:pos x="1752" y="911"/>
              </a:cxn>
              <a:cxn ang="0">
                <a:pos x="1907" y="797"/>
              </a:cxn>
              <a:cxn ang="0">
                <a:pos x="2078" y="651"/>
              </a:cxn>
              <a:cxn ang="0">
                <a:pos x="2289" y="456"/>
              </a:cxn>
              <a:cxn ang="0">
                <a:pos x="2549" y="195"/>
              </a:cxn>
              <a:cxn ang="0">
                <a:pos x="2720" y="0"/>
              </a:cxn>
            </a:cxnLst>
            <a:rect l="0" t="0" r="r" b="b"/>
            <a:pathLst>
              <a:path w="2721" h="1306">
                <a:moveTo>
                  <a:pt x="0" y="1009"/>
                </a:moveTo>
                <a:lnTo>
                  <a:pt x="126" y="1155"/>
                </a:lnTo>
                <a:lnTo>
                  <a:pt x="196" y="1213"/>
                </a:lnTo>
                <a:lnTo>
                  <a:pt x="264" y="1239"/>
                </a:lnTo>
                <a:lnTo>
                  <a:pt x="321" y="1261"/>
                </a:lnTo>
                <a:lnTo>
                  <a:pt x="394" y="1279"/>
                </a:lnTo>
                <a:lnTo>
                  <a:pt x="466" y="1295"/>
                </a:lnTo>
                <a:lnTo>
                  <a:pt x="552" y="1305"/>
                </a:lnTo>
                <a:lnTo>
                  <a:pt x="636" y="1305"/>
                </a:lnTo>
                <a:lnTo>
                  <a:pt x="732" y="1297"/>
                </a:lnTo>
                <a:lnTo>
                  <a:pt x="804" y="1291"/>
                </a:lnTo>
                <a:lnTo>
                  <a:pt x="972" y="1253"/>
                </a:lnTo>
                <a:lnTo>
                  <a:pt x="1064" y="1229"/>
                </a:lnTo>
                <a:lnTo>
                  <a:pt x="1159" y="1204"/>
                </a:lnTo>
                <a:lnTo>
                  <a:pt x="1260" y="1169"/>
                </a:lnTo>
                <a:lnTo>
                  <a:pt x="1362" y="1123"/>
                </a:lnTo>
                <a:lnTo>
                  <a:pt x="1573" y="1025"/>
                </a:lnTo>
                <a:lnTo>
                  <a:pt x="1752" y="911"/>
                </a:lnTo>
                <a:lnTo>
                  <a:pt x="1907" y="797"/>
                </a:lnTo>
                <a:lnTo>
                  <a:pt x="2078" y="651"/>
                </a:lnTo>
                <a:lnTo>
                  <a:pt x="2289" y="456"/>
                </a:lnTo>
                <a:lnTo>
                  <a:pt x="2549" y="195"/>
                </a:lnTo>
                <a:lnTo>
                  <a:pt x="2720" y="0"/>
                </a:lnTo>
              </a:path>
            </a:pathLst>
          </a:custGeom>
          <a:noFill/>
          <a:ln w="25400" cap="rnd" cmpd="sng">
            <a:solidFill>
              <a:srgbClr val="3799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2890838" y="4249738"/>
            <a:ext cx="228600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189288" y="4533900"/>
            <a:ext cx="23018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3808413" y="4610100"/>
            <a:ext cx="2301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4464050" y="4378325"/>
            <a:ext cx="228600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4899025" y="4210050"/>
            <a:ext cx="228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5357813" y="3900488"/>
            <a:ext cx="2301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5827713" y="3241675"/>
            <a:ext cx="2301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3005138" y="4378325"/>
            <a:ext cx="23018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  <a:endParaRPr lang="en-US" sz="1400">
              <a:solidFill>
                <a:srgbClr val="FF55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itchFamily="2" charset="2"/>
            </a:endParaRP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3349625" y="4675188"/>
            <a:ext cx="2301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  <a:endParaRPr lang="en-US" sz="1400">
              <a:solidFill>
                <a:srgbClr val="FF55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itchFamily="2" charset="2"/>
            </a:endParaRP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083050" y="4649788"/>
            <a:ext cx="23018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  <a:endParaRPr lang="en-US" sz="1400">
              <a:solidFill>
                <a:srgbClr val="FF55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itchFamily="2" charset="2"/>
            </a:endParaRP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4819650" y="4378325"/>
            <a:ext cx="228600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  <a:endParaRPr lang="en-US" sz="1400">
              <a:solidFill>
                <a:srgbClr val="FF55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itchFamily="2" charset="2"/>
            </a:endParaRPr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5265738" y="4197350"/>
            <a:ext cx="2301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5735638" y="3875088"/>
            <a:ext cx="2301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  <a:endParaRPr lang="en-US" sz="1400">
              <a:solidFill>
                <a:srgbClr val="FF55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itchFamily="2" charset="2"/>
            </a:endParaRPr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6115050" y="3241675"/>
            <a:ext cx="228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  <a:endParaRPr lang="en-US" sz="1400">
              <a:solidFill>
                <a:srgbClr val="FF55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itchFamily="2" charset="2"/>
            </a:endParaRPr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1593850" y="2233613"/>
            <a:ext cx="677863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>
                <a:solidFill>
                  <a:srgbClr val="003300"/>
                </a:solidFill>
              </a:rPr>
              <a:t>2.5</a:t>
            </a:r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1593850" y="2995613"/>
            <a:ext cx="677863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2.0</a:t>
            </a:r>
          </a:p>
        </p:txBody>
      </p:sp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1593850" y="3732213"/>
            <a:ext cx="67786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1.5</a:t>
            </a:r>
          </a:p>
        </p:txBody>
      </p:sp>
      <p:sp>
        <p:nvSpPr>
          <p:cNvPr id="134171" name="Rectangle 27"/>
          <p:cNvSpPr>
            <a:spLocks noChangeArrowheads="1"/>
          </p:cNvSpPr>
          <p:nvPr/>
        </p:nvSpPr>
        <p:spPr bwMode="auto">
          <a:xfrm>
            <a:off x="1593850" y="4506913"/>
            <a:ext cx="677863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1.0</a:t>
            </a:r>
          </a:p>
        </p:txBody>
      </p:sp>
      <p:sp>
        <p:nvSpPr>
          <p:cNvPr id="134172" name="Rectangle 28"/>
          <p:cNvSpPr>
            <a:spLocks noChangeArrowheads="1"/>
          </p:cNvSpPr>
          <p:nvPr/>
        </p:nvSpPr>
        <p:spPr bwMode="auto">
          <a:xfrm>
            <a:off x="1593850" y="5268913"/>
            <a:ext cx="677863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0</a:t>
            </a:r>
          </a:p>
        </p:txBody>
      </p:sp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2879725" y="5437188"/>
            <a:ext cx="6889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20</a:t>
            </a:r>
          </a:p>
        </p:txBody>
      </p:sp>
      <p:sp>
        <p:nvSpPr>
          <p:cNvPr id="134174" name="Rectangle 30"/>
          <p:cNvSpPr>
            <a:spLocks noChangeArrowheads="1"/>
          </p:cNvSpPr>
          <p:nvPr/>
        </p:nvSpPr>
        <p:spPr bwMode="auto">
          <a:xfrm>
            <a:off x="3786188" y="5437188"/>
            <a:ext cx="6889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25</a:t>
            </a:r>
          </a:p>
        </p:txBody>
      </p:sp>
      <p:sp>
        <p:nvSpPr>
          <p:cNvPr id="134175" name="Rectangle 31"/>
          <p:cNvSpPr>
            <a:spLocks noChangeArrowheads="1"/>
          </p:cNvSpPr>
          <p:nvPr/>
        </p:nvSpPr>
        <p:spPr bwMode="auto">
          <a:xfrm>
            <a:off x="4705350" y="5437188"/>
            <a:ext cx="6746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30</a:t>
            </a:r>
          </a:p>
        </p:txBody>
      </p:sp>
      <p:sp>
        <p:nvSpPr>
          <p:cNvPr id="134176" name="Rectangle 32"/>
          <p:cNvSpPr>
            <a:spLocks noChangeArrowheads="1"/>
          </p:cNvSpPr>
          <p:nvPr/>
        </p:nvSpPr>
        <p:spPr bwMode="auto">
          <a:xfrm>
            <a:off x="5610225" y="5437188"/>
            <a:ext cx="6889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35</a:t>
            </a:r>
          </a:p>
        </p:txBody>
      </p:sp>
      <p:sp>
        <p:nvSpPr>
          <p:cNvPr id="134177" name="Rectangle 33"/>
          <p:cNvSpPr>
            <a:spLocks noChangeArrowheads="1"/>
          </p:cNvSpPr>
          <p:nvPr/>
        </p:nvSpPr>
        <p:spPr bwMode="auto">
          <a:xfrm>
            <a:off x="6516688" y="5437188"/>
            <a:ext cx="6889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dirty="0">
                <a:solidFill>
                  <a:srgbClr val="003300"/>
                </a:solidFill>
              </a:rPr>
              <a:t>40</a:t>
            </a:r>
          </a:p>
        </p:txBody>
      </p:sp>
      <p:sp>
        <p:nvSpPr>
          <p:cNvPr id="134178" name="Rectangle 34"/>
          <p:cNvSpPr>
            <a:spLocks noChangeArrowheads="1"/>
          </p:cNvSpPr>
          <p:nvPr/>
        </p:nvSpPr>
        <p:spPr bwMode="auto">
          <a:xfrm>
            <a:off x="3005138" y="5773738"/>
            <a:ext cx="4005262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b="1" dirty="0">
                <a:solidFill>
                  <a:srgbClr val="003300"/>
                </a:solidFill>
              </a:rPr>
              <a:t>BMI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34179" name="Rectangle 35"/>
          <p:cNvSpPr>
            <a:spLocks noChangeArrowheads="1"/>
          </p:cNvSpPr>
          <p:nvPr/>
        </p:nvSpPr>
        <p:spPr bwMode="auto">
          <a:xfrm>
            <a:off x="731838" y="3525838"/>
            <a:ext cx="1158875" cy="67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21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b="1" dirty="0">
                <a:solidFill>
                  <a:srgbClr val="003300"/>
                </a:solidFill>
              </a:rPr>
              <a:t>Mortality</a:t>
            </a:r>
            <a:br>
              <a:rPr lang="en-US" b="1" dirty="0">
                <a:solidFill>
                  <a:srgbClr val="003300"/>
                </a:solidFill>
              </a:rPr>
            </a:br>
            <a:r>
              <a:rPr lang="en-US" b="1" dirty="0">
                <a:solidFill>
                  <a:srgbClr val="003300"/>
                </a:solidFill>
              </a:rPr>
              <a:t>Ratio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34180" name="Rectangle 36"/>
          <p:cNvSpPr>
            <a:spLocks noChangeArrowheads="1"/>
          </p:cNvSpPr>
          <p:nvPr/>
        </p:nvSpPr>
        <p:spPr bwMode="auto">
          <a:xfrm>
            <a:off x="2374900" y="4984750"/>
            <a:ext cx="768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endParaRPr lang="en-US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81" name="Rectangle 37"/>
          <p:cNvSpPr>
            <a:spLocks noChangeArrowheads="1"/>
          </p:cNvSpPr>
          <p:nvPr/>
        </p:nvSpPr>
        <p:spPr bwMode="auto">
          <a:xfrm>
            <a:off x="3292475" y="4881563"/>
            <a:ext cx="768350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600">
                <a:solidFill>
                  <a:srgbClr val="000000"/>
                </a:solidFill>
              </a:rPr>
              <a:t>Very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134182" name="Rectangle 38"/>
          <p:cNvSpPr>
            <a:spLocks noChangeArrowheads="1"/>
          </p:cNvSpPr>
          <p:nvPr/>
        </p:nvSpPr>
        <p:spPr bwMode="auto">
          <a:xfrm>
            <a:off x="4210050" y="4984750"/>
            <a:ext cx="723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60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134183" name="Rectangle 39"/>
          <p:cNvSpPr>
            <a:spLocks noChangeArrowheads="1"/>
          </p:cNvSpPr>
          <p:nvPr/>
        </p:nvSpPr>
        <p:spPr bwMode="auto">
          <a:xfrm>
            <a:off x="4979988" y="4984750"/>
            <a:ext cx="9858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600">
                <a:solidFill>
                  <a:srgbClr val="000000"/>
                </a:solidFill>
              </a:rPr>
              <a:t>Moderate</a:t>
            </a:r>
          </a:p>
        </p:txBody>
      </p:sp>
      <p:sp>
        <p:nvSpPr>
          <p:cNvPr id="134184" name="Rectangle 40"/>
          <p:cNvSpPr>
            <a:spLocks noChangeArrowheads="1"/>
          </p:cNvSpPr>
          <p:nvPr/>
        </p:nvSpPr>
        <p:spPr bwMode="auto">
          <a:xfrm>
            <a:off x="6011863" y="4984750"/>
            <a:ext cx="768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60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134185" name="Rectangle 41"/>
          <p:cNvSpPr>
            <a:spLocks noChangeArrowheads="1"/>
          </p:cNvSpPr>
          <p:nvPr/>
        </p:nvSpPr>
        <p:spPr bwMode="auto">
          <a:xfrm>
            <a:off x="6894513" y="4881563"/>
            <a:ext cx="769937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600">
                <a:solidFill>
                  <a:srgbClr val="000000"/>
                </a:solidFill>
              </a:rPr>
              <a:t>Very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134186" name="Rectangle 42"/>
          <p:cNvSpPr>
            <a:spLocks noChangeArrowheads="1"/>
          </p:cNvSpPr>
          <p:nvPr/>
        </p:nvSpPr>
        <p:spPr bwMode="auto">
          <a:xfrm>
            <a:off x="1352550" y="5424488"/>
            <a:ext cx="838200" cy="61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defTabSz="933450" eaLnBrk="0" hangingPunct="0">
              <a:lnSpc>
                <a:spcPts val="19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600" dirty="0">
                <a:solidFill>
                  <a:srgbClr val="003300"/>
                </a:solidFill>
              </a:rPr>
              <a:t>Men</a:t>
            </a:r>
            <a:br>
              <a:rPr lang="en-US" sz="1600" dirty="0">
                <a:solidFill>
                  <a:srgbClr val="003300"/>
                </a:solidFill>
              </a:rPr>
            </a:br>
            <a:r>
              <a:rPr lang="en-US" sz="1600" dirty="0">
                <a:solidFill>
                  <a:srgbClr val="003300"/>
                </a:solidFill>
              </a:rPr>
              <a:t>Women</a:t>
            </a:r>
          </a:p>
        </p:txBody>
      </p:sp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1158875" y="5683250"/>
            <a:ext cx="230188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379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</a:t>
            </a:r>
            <a:endParaRPr lang="en-US" sz="1400">
              <a:solidFill>
                <a:srgbClr val="FF55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itchFamily="2" charset="2"/>
            </a:endParaRPr>
          </a:p>
        </p:txBody>
      </p:sp>
      <p:sp>
        <p:nvSpPr>
          <p:cNvPr id="134188" name="Rectangle 44"/>
          <p:cNvSpPr>
            <a:spLocks noChangeArrowheads="1"/>
          </p:cNvSpPr>
          <p:nvPr/>
        </p:nvSpPr>
        <p:spPr bwMode="auto">
          <a:xfrm>
            <a:off x="1158875" y="5437188"/>
            <a:ext cx="2301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US" sz="1400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134189" name="Rectangle 45"/>
          <p:cNvSpPr>
            <a:spLocks noChangeArrowheads="1"/>
          </p:cNvSpPr>
          <p:nvPr/>
        </p:nvSpPr>
        <p:spPr bwMode="auto">
          <a:xfrm>
            <a:off x="908050" y="6303963"/>
            <a:ext cx="81216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12988" y="3151188"/>
            <a:ext cx="90487" cy="1498600"/>
            <a:chOff x="1639" y="1985"/>
            <a:chExt cx="64" cy="944"/>
          </a:xfrm>
        </p:grpSpPr>
        <p:sp>
          <p:nvSpPr>
            <p:cNvPr id="134191" name="Line 47"/>
            <p:cNvSpPr>
              <a:spLocks noChangeShapeType="1"/>
            </p:cNvSpPr>
            <p:nvPr/>
          </p:nvSpPr>
          <p:spPr bwMode="auto">
            <a:xfrm>
              <a:off x="1639" y="1985"/>
              <a:ext cx="64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2" name="Line 48"/>
            <p:cNvSpPr>
              <a:spLocks noChangeShapeType="1"/>
            </p:cNvSpPr>
            <p:nvPr/>
          </p:nvSpPr>
          <p:spPr bwMode="auto">
            <a:xfrm>
              <a:off x="1639" y="2465"/>
              <a:ext cx="64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3" name="Line 49"/>
            <p:cNvSpPr>
              <a:spLocks noChangeShapeType="1"/>
            </p:cNvSpPr>
            <p:nvPr/>
          </p:nvSpPr>
          <p:spPr bwMode="auto">
            <a:xfrm>
              <a:off x="1639" y="2929"/>
              <a:ext cx="64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94" name="Rectangle 50"/>
          <p:cNvSpPr>
            <a:spLocks noGrp="1" noChangeArrowheads="1"/>
          </p:cNvSpPr>
          <p:nvPr>
            <p:ph type="title"/>
          </p:nvPr>
        </p:nvSpPr>
        <p:spPr>
          <a:xfrm>
            <a:off x="811213" y="434975"/>
            <a:ext cx="7721600" cy="787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Obesity and Mortality Risk</a:t>
            </a:r>
          </a:p>
        </p:txBody>
      </p:sp>
      <p:sp>
        <p:nvSpPr>
          <p:cNvPr id="134195" name="Rectangle 51"/>
          <p:cNvSpPr>
            <a:spLocks noChangeArrowheads="1"/>
          </p:cNvSpPr>
          <p:nvPr/>
        </p:nvSpPr>
        <p:spPr bwMode="auto">
          <a:xfrm>
            <a:off x="2300288" y="2408238"/>
            <a:ext cx="5414962" cy="2995612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428604"/>
            <a:ext cx="8675687" cy="865188"/>
          </a:xfrm>
        </p:spPr>
        <p:txBody>
          <a:bodyPr/>
          <a:lstStyle/>
          <a:p>
            <a:pPr marL="346075" indent="-346075" algn="ctr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Annual per-person medical costs, survival adjusted</a:t>
            </a:r>
          </a:p>
        </p:txBody>
      </p:sp>
      <p:pic>
        <p:nvPicPr>
          <p:cNvPr id="136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0" y="1628775"/>
            <a:ext cx="7148513" cy="4518025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در جست و جوی معنا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8610600" cy="533400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300" dirty="0" smtClean="0">
                <a:solidFill>
                  <a:srgbClr val="00B050"/>
                </a:solidFill>
                <a:cs typeface="A  Mitra_1 (MRT)" pitchFamily="2" charset="-78"/>
              </a:rPr>
              <a:t>سبک زندگی در هر جامعه ای پیوندی تنگاتنگ با منش فرهنگی و زیبایی شناختی مردمان آن جامعه در طول تاریخ خود دارد؛ به همین خاطر شاید بتوان گفت به تعداد ملت ها و جامعه های گوناگون در سیر تاریخ، سبک و منش زندگی وجود داشته باشد. </a:t>
            </a:r>
            <a:r>
              <a:rPr lang="fa-IR" sz="2300" dirty="0" smtClean="0">
                <a:solidFill>
                  <a:srgbClr val="002060"/>
                </a:solidFill>
                <a:cs typeface="A  Mitra_1 (MRT)" pitchFamily="2" charset="-78"/>
              </a:rPr>
              <a:t>ما ایرانیان نیز مانند هر مردم دیگری در این کره خاکی سبک زندگی ویژه ای داشته ایم که در نحوه رفتار، ارتباطات، نشست و برخاست ها، لباس پوشیدن، معماری و ... ما نمود داشته است. با این حال از زمانی که چندان هم دور نیست، </a:t>
            </a:r>
            <a:r>
              <a:rPr lang="fa-IR" sz="2300" dirty="0" smtClean="0">
                <a:solidFill>
                  <a:srgbClr val="FF0000"/>
                </a:solidFill>
                <a:cs typeface="A  Mitra_1 (MRT)" pitchFamily="2" charset="-78"/>
              </a:rPr>
              <a:t>این سبک خاص زندگی که بر شالوده فرهنگ ایرانی- اسلامی بنیان گرفته بود، به تدریج شروع به افول کرد و اینک در روزگار ما به گفته پژوهشگران حوزه های مختلف جز پاره هایی از آن باقی نمانده است. </a:t>
            </a:r>
            <a:r>
              <a:rPr lang="fa-IR" sz="2300" dirty="0" smtClean="0">
                <a:solidFill>
                  <a:srgbClr val="002060"/>
                </a:solidFill>
                <a:cs typeface="A  Mitra_1 (MRT)" pitchFamily="2" charset="-78"/>
              </a:rPr>
              <a:t>با نگاهی به معماری شهرهای ما و همچنین شیوه های زیست زندگی روزانه می توان این گسستگی و آشفتگی و در مواردی بی هویتی را دید.</a:t>
            </a:r>
            <a:endParaRPr lang="en-US" sz="2300" dirty="0">
              <a:solidFill>
                <a:srgbClr val="002060"/>
              </a:solidFill>
              <a:cs typeface="A  Mitra_1 (MRT)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200" dirty="0" smtClean="0">
                <a:cs typeface="B Zar" pitchFamily="2" charset="-78"/>
              </a:rPr>
              <a:t>دکتر حکمت ا... ملاصالحی. همشهری، سال 21،  6 اسفند 1391، ص 16</a:t>
            </a:r>
            <a:endParaRPr lang="en-US" sz="12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85799"/>
          </a:xfrm>
        </p:spPr>
        <p:txBody>
          <a:bodyPr>
            <a:noAutofit/>
          </a:bodyPr>
          <a:lstStyle/>
          <a:p>
            <a:r>
              <a:rPr lang="fa-IR" sz="4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تعریف ”سبک زندگی“</a:t>
            </a:r>
            <a:endParaRPr lang="en-US" sz="4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486400"/>
          </a:xfrm>
        </p:spPr>
        <p:txBody>
          <a:bodyPr>
            <a:noAutofit/>
          </a:bodyPr>
          <a:lstStyle/>
          <a:p>
            <a:pPr algn="just" rtl="1">
              <a:lnSpc>
                <a:spcPct val="170000"/>
              </a:lnSpc>
              <a:buFont typeface="Arial" pitchFamily="34" charset="0"/>
              <a:buChar char="•"/>
            </a:pPr>
            <a:r>
              <a:rPr lang="fa-IR" sz="2300" b="1" dirty="0" smtClean="0">
                <a:solidFill>
                  <a:srgbClr val="00B050"/>
                </a:solidFill>
                <a:cs typeface="A  Mitra_1 (MRT)" pitchFamily="2" charset="-78"/>
              </a:rPr>
              <a:t>سبک زندگی همان شيوه ها و الگوهای زندگي روزمره است كه الگوهای فردی مطلوب از زندگي و تمام عادات و روشهايي را كه فرد با اعضای يك گروه به آنها خو كرده يا عملاً با آنها سرو كار دارند را در بر مي گيرد. </a:t>
            </a:r>
            <a:r>
              <a:rPr lang="fa-IR" sz="2300" b="1" dirty="0" smtClean="0">
                <a:solidFill>
                  <a:srgbClr val="002060"/>
                </a:solidFill>
                <a:cs typeface="A  Mitra_1 (MRT)" pitchFamily="2" charset="-78"/>
              </a:rPr>
              <a:t>مانند الگوهای روابط اجتماعی، سرگرمی، مصرف و </a:t>
            </a:r>
            <a:r>
              <a:rPr lang="fa-IR" sz="2300" dirty="0" smtClean="0">
                <a:solidFill>
                  <a:srgbClr val="002060"/>
                </a:solidFill>
                <a:cs typeface="A  Mitra_1 (MRT)" pitchFamily="2" charset="-78"/>
              </a:rPr>
              <a:t>لباس و... را در بر می گیرد و نگرش ها، ارزشها و جهان بینی فرد و گروهی را که عضو آنست منعكس میکند.</a:t>
            </a:r>
          </a:p>
          <a:p>
            <a:pPr algn="just" rtl="1">
              <a:lnSpc>
                <a:spcPct val="170000"/>
              </a:lnSpc>
              <a:buFont typeface="Arial" pitchFamily="34" charset="0"/>
              <a:buChar char="•"/>
            </a:pPr>
            <a:r>
              <a:rPr lang="fa-IR" sz="2300" dirty="0" smtClean="0">
                <a:solidFill>
                  <a:srgbClr val="002060"/>
                </a:solidFill>
                <a:cs typeface="A  Mitra_1 (MRT)" pitchFamily="2" charset="-78"/>
              </a:rPr>
              <a:t>سبک زندگی شامل فعالیت های منظم و طبقه بندی شده فرد در عرصه هایی چون </a:t>
            </a:r>
            <a:r>
              <a:rPr lang="fa-IR" sz="2300" b="1" dirty="0" smtClean="0">
                <a:solidFill>
                  <a:srgbClr val="FF0000"/>
                </a:solidFill>
                <a:cs typeface="A  Mitra_1 (MRT)" pitchFamily="2" charset="-78"/>
              </a:rPr>
              <a:t>تقسيم ساعات شبانه روز، نوع تفريحات و ورزش، شيوه های معاشرت، اثاثيه و خانه، آداب سخن گفتن و راه رفتن </a:t>
            </a:r>
            <a:r>
              <a:rPr lang="fa-IR" sz="2300" b="1" dirty="0" smtClean="0">
                <a:solidFill>
                  <a:srgbClr val="002060"/>
                </a:solidFill>
                <a:cs typeface="A  Mitra_1 (MRT)" pitchFamily="2" charset="-78"/>
              </a:rPr>
              <a:t>و... است.</a:t>
            </a:r>
          </a:p>
          <a:p>
            <a:pPr algn="just" rtl="1">
              <a:lnSpc>
                <a:spcPct val="170000"/>
              </a:lnSpc>
            </a:pPr>
            <a:endParaRPr lang="fa-IR" sz="23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lnSpc>
                <a:spcPct val="170000"/>
              </a:lnSpc>
            </a:pPr>
            <a:endParaRPr lang="en-US" sz="2300" dirty="0">
              <a:solidFill>
                <a:srgbClr val="002060"/>
              </a:solidFill>
              <a:cs typeface="A  Mitra_1 (MRT)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324600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200" dirty="0" smtClean="0">
                <a:cs typeface="B Zar" pitchFamily="2" charset="-78"/>
              </a:rPr>
              <a:t>دکتر علیرضا علی احمدی. طرح مطالعاتی سبک زندگی – شورایعالی انقلاب فرهنگی</a:t>
            </a:r>
            <a:endParaRPr lang="en-US" sz="12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382000" cy="3886200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200000"/>
              </a:lnSpc>
            </a:pPr>
            <a:r>
              <a:rPr lang="fa-IR" sz="2500" b="1" dirty="0" smtClean="0">
                <a:solidFill>
                  <a:srgbClr val="002060"/>
                </a:solidFill>
                <a:cs typeface="A  Mitra_1 (MRT)" pitchFamily="2" charset="-78"/>
              </a:rPr>
              <a:t>ب</a:t>
            </a:r>
            <a:r>
              <a:rPr lang="fa-IR" sz="2500" b="1" dirty="0" smtClean="0">
                <a:solidFill>
                  <a:srgbClr val="7030A0"/>
                </a:solidFill>
                <a:cs typeface="A  Mitra_1 (MRT)" pitchFamily="2" charset="-78"/>
              </a:rPr>
              <a:t>ه عبارت دیگر:</a:t>
            </a:r>
          </a:p>
          <a:p>
            <a:pPr algn="just" rtl="1">
              <a:lnSpc>
                <a:spcPct val="200000"/>
              </a:lnSpc>
            </a:pPr>
            <a:r>
              <a:rPr lang="fa-IR" sz="2500" b="1" dirty="0" smtClean="0">
                <a:solidFill>
                  <a:srgbClr val="00B050"/>
                </a:solidFill>
                <a:cs typeface="A  Mitra_1 (MRT)" pitchFamily="2" charset="-78"/>
              </a:rPr>
              <a:t>شیوه زندگی یا سبک زیستن</a:t>
            </a:r>
            <a:r>
              <a:rPr lang="fa-IR" sz="2500" b="1" dirty="0" smtClean="0">
                <a:solidFill>
                  <a:srgbClr val="002060"/>
                </a:solidFill>
                <a:cs typeface="A  Mitra_1 (MRT)" pitchFamily="2" charset="-78"/>
              </a:rPr>
              <a:t>، منعكس کننده گرايش ها، تمايلات، رفتارها، عقايد و ارزش های يك فرد يا جامعه است و </a:t>
            </a:r>
            <a:r>
              <a:rPr lang="fa-IR" sz="2500" b="1" dirty="0" smtClean="0">
                <a:solidFill>
                  <a:srgbClr val="FF0000"/>
                </a:solidFill>
                <a:cs typeface="A  Mitra_1 (MRT)" pitchFamily="2" charset="-78"/>
              </a:rPr>
              <a:t>مجموعه ای از طرز تلقي ها، عادت ها، نگرش ها، سليقه ها، معيارهای اخلاقي و سطح اقتصادی، در كنار يكديگر است كه طرز زندگي كردن فرد يا گروهي را مي سازد</a:t>
            </a:r>
            <a:r>
              <a:rPr lang="fa-IR" sz="2500" b="1" dirty="0" smtClean="0">
                <a:solidFill>
                  <a:srgbClr val="002060"/>
                </a:solidFill>
                <a:cs typeface="A  Mitra_1 (MRT)" pitchFamily="2" charset="-78"/>
              </a:rPr>
              <a:t>.</a:t>
            </a:r>
            <a:endParaRPr lang="en-US" sz="2500" b="1" dirty="0" smtClean="0">
              <a:solidFill>
                <a:srgbClr val="00206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TS010085199</Template>
  <TotalTime>1970</TotalTime>
  <Words>1896</Words>
  <Application>Microsoft Office PowerPoint</Application>
  <PresentationFormat>On-screen Show (4:3)</PresentationFormat>
  <Paragraphs>291</Paragraphs>
  <Slides>37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Office Theme</vt:lpstr>
      <vt:lpstr>Presentation</vt:lpstr>
      <vt:lpstr>Chart</vt:lpstr>
      <vt:lpstr>Slide</vt:lpstr>
      <vt:lpstr>Microsoft Graph Chart</vt:lpstr>
      <vt:lpstr>Microsoft Office Excel 97-2003 Worksheet</vt:lpstr>
      <vt:lpstr>Slide 1</vt:lpstr>
      <vt:lpstr>Slide 2</vt:lpstr>
      <vt:lpstr>Comorbid Conditions and BMI</vt:lpstr>
      <vt:lpstr>Slide 4</vt:lpstr>
      <vt:lpstr>Obesity and Mortality Risk</vt:lpstr>
      <vt:lpstr>Slide 6</vt:lpstr>
      <vt:lpstr>در جست و جوی معنا</vt:lpstr>
      <vt:lpstr>تعریف ”سبک زندگی“</vt:lpstr>
      <vt:lpstr>Slide 9</vt:lpstr>
      <vt:lpstr>Slide 10</vt:lpstr>
      <vt:lpstr>Slide 11</vt:lpstr>
      <vt:lpstr>تعریف سبک زندگی در حوزه سلامت</vt:lpstr>
      <vt:lpstr>Slide 13</vt:lpstr>
      <vt:lpstr>Slide 14</vt:lpstr>
      <vt:lpstr>Slide 15</vt:lpstr>
      <vt:lpstr>سبک زندگی در حوزه سلامت</vt:lpstr>
      <vt:lpstr>تعریف سبک زندگی در حوزه سلامت</vt:lpstr>
      <vt:lpstr>Intervention  Lifestyle intervention towards changes:  in nutritional habits,  increase in physical activities,  decrease in cigarette smoking, and   better management of stress </vt:lpstr>
      <vt:lpstr>Health consequences of an evolutionary mismatch or novel environment </vt:lpstr>
      <vt:lpstr>Life Course Strategy for Disease Prevention</vt:lpstr>
      <vt:lpstr>Slide 21</vt:lpstr>
      <vt:lpstr>Slide 22</vt:lpstr>
      <vt:lpstr>Slide 23</vt:lpstr>
      <vt:lpstr>Slide 24</vt:lpstr>
      <vt:lpstr>پیشگیری و کنترل جامعه محور عوامل خطرساز و پیامدهای بیماری های غیرواگیر</vt:lpstr>
      <vt:lpstr>Slide 26</vt:lpstr>
      <vt:lpstr>مداخله براي پيشگيري از بيماري هاي مهم غير واگير (بيماري هاي قلبي عروقي, سرطان ها, ديابت و ...)</vt:lpstr>
      <vt:lpstr>Slide 28</vt:lpstr>
      <vt:lpstr>Slide 29</vt:lpstr>
      <vt:lpstr>Slide 30</vt:lpstr>
      <vt:lpstr>Slide 31</vt:lpstr>
      <vt:lpstr>Slide 32</vt:lpstr>
      <vt:lpstr>Slide 33</vt:lpstr>
      <vt:lpstr> Daily  Cigarette Smoking men</vt:lpstr>
      <vt:lpstr>Policy of Prevention and Control NCDs</vt:lpstr>
      <vt:lpstr>Slide 36</vt:lpstr>
      <vt:lpstr>Slide 37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PARAND</dc:creator>
  <cp:lastModifiedBy>PARAND</cp:lastModifiedBy>
  <cp:revision>363</cp:revision>
  <dcterms:created xsi:type="dcterms:W3CDTF">2010-10-25T06:22:00Z</dcterms:created>
  <dcterms:modified xsi:type="dcterms:W3CDTF">2013-12-02T09:19:15Z</dcterms:modified>
</cp:coreProperties>
</file>