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7" r:id="rId2"/>
    <p:sldId id="270" r:id="rId3"/>
    <p:sldId id="258" r:id="rId4"/>
    <p:sldId id="259" r:id="rId5"/>
    <p:sldId id="260" r:id="rId6"/>
    <p:sldId id="261" r:id="rId7"/>
    <p:sldId id="262" r:id="rId8"/>
    <p:sldId id="263" r:id="rId9"/>
    <p:sldId id="264" r:id="rId10"/>
    <p:sldId id="265" r:id="rId11"/>
    <p:sldId id="266" r:id="rId12"/>
    <p:sldId id="267" r:id="rId13"/>
    <p:sldId id="269" r:id="rId14"/>
    <p:sldId id="271" r:id="rId15"/>
    <p:sldId id="274"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0A0CE0-E196-492B-AEA2-492B48EC75B5}" type="datetimeFigureOut">
              <a:rPr lang="en-US" smtClean="0"/>
              <a:pPr/>
              <a:t>7/10/2012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6C5926-5502-49B0-9E7C-01EB2E526F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DEAFD0-BBC6-4FAC-B19D-57440BD5DDCD}" type="datetimeFigureOut">
              <a:rPr lang="en-US" smtClean="0"/>
              <a:pPr/>
              <a:t>7/10/2012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3436E2-5743-437D-9AC3-C4B5A4769A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EAFD0-BBC6-4FAC-B19D-57440BD5DDCD}"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EAFD0-BBC6-4FAC-B19D-57440BD5DDCD}"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EAFD0-BBC6-4FAC-B19D-57440BD5DDCD}"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DEAFD0-BBC6-4FAC-B19D-57440BD5DDCD}"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436E2-5743-437D-9AC3-C4B5A4769A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DEAFD0-BBC6-4FAC-B19D-57440BD5DDCD}"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DEAFD0-BBC6-4FAC-B19D-57440BD5DDCD}" type="datetimeFigureOut">
              <a:rPr lang="en-US" smtClean="0"/>
              <a:pPr/>
              <a:t>7/10/2012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DEAFD0-BBC6-4FAC-B19D-57440BD5DDCD}" type="datetimeFigureOut">
              <a:rPr lang="en-US" smtClean="0"/>
              <a:pPr/>
              <a:t>7/10/2012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EAFD0-BBC6-4FAC-B19D-57440BD5DDCD}" type="datetimeFigureOut">
              <a:rPr lang="en-US" smtClean="0"/>
              <a:pPr/>
              <a:t>7/10/2012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DEAFD0-BBC6-4FAC-B19D-57440BD5DDCD}"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436E2-5743-437D-9AC3-C4B5A4769A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DEAFD0-BBC6-4FAC-B19D-57440BD5DDCD}"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3436E2-5743-437D-9AC3-C4B5A4769A6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DEAFD0-BBC6-4FAC-B19D-57440BD5DDCD}" type="datetimeFigureOut">
              <a:rPr lang="en-US" smtClean="0"/>
              <a:pPr/>
              <a:t>7/10/2012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3436E2-5743-437D-9AC3-C4B5A4769A6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296400" cy="6996113"/>
        </p:xfrm>
        <a:graphic>
          <a:graphicData uri="http://schemas.openxmlformats.org/presentationml/2006/ole">
            <p:oleObj spid="_x0000_s1026" name="Presentation" r:id="rId3" imgW="4572180" imgH="3428932" progId="PowerPoint.Show.8">
              <p:embed/>
            </p:oleObj>
          </a:graphicData>
        </a:graphic>
      </p:graphicFrame>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2704"/>
          </a:xfrm>
        </p:spPr>
        <p:txBody>
          <a:bodyPr>
            <a:normAutofit fontScale="90000"/>
          </a:bodyPr>
          <a:lstStyle/>
          <a:p>
            <a:pPr algn="ctr"/>
            <a:r>
              <a:rPr lang="en-US" sz="5400" b="1" dirty="0" smtClean="0">
                <a:solidFill>
                  <a:srgbClr val="FF0000"/>
                </a:solidFill>
                <a:latin typeface="Times New Roman" pitchFamily="18" charset="0"/>
                <a:cs typeface="Times New Roman" pitchFamily="18" charset="0"/>
              </a:rPr>
              <a:t>Research misconduct</a:t>
            </a:r>
            <a:endParaRPr lang="en-US" dirty="0">
              <a:solidFill>
                <a:srgbClr val="FF0000"/>
              </a:solidFill>
            </a:endParaRPr>
          </a:p>
        </p:txBody>
      </p:sp>
      <p:sp>
        <p:nvSpPr>
          <p:cNvPr id="3" name="Content Placeholder 2"/>
          <p:cNvSpPr>
            <a:spLocks noGrp="1"/>
          </p:cNvSpPr>
          <p:nvPr>
            <p:ph idx="1"/>
          </p:nvPr>
        </p:nvSpPr>
        <p:spPr>
          <a:xfrm>
            <a:off x="457200" y="1124744"/>
            <a:ext cx="8229600" cy="5199856"/>
          </a:xfrm>
        </p:spPr>
        <p:txBody>
          <a:bodyPr>
            <a:normAutofit fontScale="70000" lnSpcReduction="20000"/>
          </a:bodyPr>
          <a:lstStyle/>
          <a:p>
            <a:pPr>
              <a:lnSpc>
                <a:spcPct val="150000"/>
              </a:lnSpc>
              <a:buNone/>
            </a:pPr>
            <a:r>
              <a:rPr lang="en-US" sz="2800" b="1" dirty="0" smtClean="0">
                <a:solidFill>
                  <a:srgbClr val="7030A0"/>
                </a:solidFill>
                <a:latin typeface="Times New Roman" pitchFamily="18" charset="0"/>
                <a:cs typeface="Times New Roman" pitchFamily="18" charset="0"/>
              </a:rPr>
              <a:t>Errors of Judgment</a:t>
            </a:r>
          </a:p>
          <a:p>
            <a:pPr lvl="2">
              <a:lnSpc>
                <a:spcPct val="150000"/>
              </a:lnSpc>
            </a:pPr>
            <a:r>
              <a:rPr lang="en-US" sz="2400" b="1" dirty="0" smtClean="0">
                <a:solidFill>
                  <a:schemeClr val="accent4">
                    <a:lumMod val="75000"/>
                  </a:schemeClr>
                </a:solidFill>
                <a:latin typeface="Times New Roman" pitchFamily="18" charset="0"/>
                <a:cs typeface="Times New Roman" pitchFamily="18" charset="0"/>
              </a:rPr>
              <a:t>Inadequate study design</a:t>
            </a:r>
          </a:p>
          <a:p>
            <a:pPr lvl="2">
              <a:lnSpc>
                <a:spcPct val="150000"/>
              </a:lnSpc>
            </a:pPr>
            <a:r>
              <a:rPr lang="en-US" sz="2400" b="1" dirty="0" smtClean="0">
                <a:solidFill>
                  <a:schemeClr val="accent4">
                    <a:lumMod val="75000"/>
                  </a:schemeClr>
                </a:solidFill>
                <a:latin typeface="Times New Roman" pitchFamily="18" charset="0"/>
                <a:cs typeface="Times New Roman" pitchFamily="18" charset="0"/>
              </a:rPr>
              <a:t>Bias</a:t>
            </a:r>
          </a:p>
          <a:p>
            <a:pPr lvl="2">
              <a:lnSpc>
                <a:spcPct val="150000"/>
              </a:lnSpc>
            </a:pPr>
            <a:r>
              <a:rPr lang="en-US" sz="2400" b="1" dirty="0" smtClean="0">
                <a:solidFill>
                  <a:schemeClr val="accent4">
                    <a:lumMod val="75000"/>
                  </a:schemeClr>
                </a:solidFill>
                <a:latin typeface="Times New Roman" pitchFamily="18" charset="0"/>
                <a:cs typeface="Times New Roman" pitchFamily="18" charset="0"/>
              </a:rPr>
              <a:t>Self delusion</a:t>
            </a:r>
          </a:p>
          <a:p>
            <a:pPr lvl="2">
              <a:lnSpc>
                <a:spcPct val="150000"/>
              </a:lnSpc>
            </a:pPr>
            <a:r>
              <a:rPr lang="en-US" sz="2400" b="1" dirty="0" smtClean="0">
                <a:solidFill>
                  <a:schemeClr val="accent4">
                    <a:lumMod val="75000"/>
                  </a:schemeClr>
                </a:solidFill>
                <a:latin typeface="Times New Roman" pitchFamily="18" charset="0"/>
                <a:cs typeface="Times New Roman" pitchFamily="18" charset="0"/>
              </a:rPr>
              <a:t>Inappropriate statistical analysis</a:t>
            </a:r>
          </a:p>
          <a:p>
            <a:pPr>
              <a:lnSpc>
                <a:spcPct val="150000"/>
              </a:lnSpc>
              <a:buNone/>
            </a:pPr>
            <a:r>
              <a:rPr lang="en-US" sz="2700" b="1" dirty="0" smtClean="0">
                <a:solidFill>
                  <a:srgbClr val="7030A0"/>
                </a:solidFill>
                <a:latin typeface="Times New Roman" pitchFamily="18" charset="0"/>
                <a:cs typeface="Times New Roman" pitchFamily="18" charset="0"/>
              </a:rPr>
              <a:t>Misdemeanors (“trimming and cooking”)</a:t>
            </a:r>
          </a:p>
          <a:p>
            <a:pPr lvl="2">
              <a:lnSpc>
                <a:spcPct val="150000"/>
              </a:lnSpc>
            </a:pPr>
            <a:r>
              <a:rPr lang="en-US" sz="2400" b="1" dirty="0" smtClean="0">
                <a:solidFill>
                  <a:schemeClr val="accent4">
                    <a:lumMod val="75000"/>
                  </a:schemeClr>
                </a:solidFill>
                <a:latin typeface="Times New Roman" pitchFamily="18" charset="0"/>
                <a:cs typeface="Times New Roman" pitchFamily="18" charset="0"/>
              </a:rPr>
              <a:t>Data manipulation</a:t>
            </a:r>
          </a:p>
          <a:p>
            <a:pPr lvl="2">
              <a:lnSpc>
                <a:spcPct val="150000"/>
              </a:lnSpc>
            </a:pPr>
            <a:r>
              <a:rPr lang="en-US" sz="2400" b="1" dirty="0" smtClean="0">
                <a:solidFill>
                  <a:schemeClr val="accent4">
                    <a:lumMod val="75000"/>
                  </a:schemeClr>
                </a:solidFill>
                <a:latin typeface="Times New Roman" pitchFamily="18" charset="0"/>
                <a:cs typeface="Times New Roman" pitchFamily="18" charset="0"/>
              </a:rPr>
              <a:t>Data exclusion</a:t>
            </a:r>
          </a:p>
          <a:p>
            <a:pPr lvl="2">
              <a:lnSpc>
                <a:spcPct val="150000"/>
              </a:lnSpc>
            </a:pPr>
            <a:r>
              <a:rPr lang="en-US" sz="2400" b="1" dirty="0" smtClean="0">
                <a:solidFill>
                  <a:schemeClr val="accent4">
                    <a:lumMod val="75000"/>
                  </a:schemeClr>
                </a:solidFill>
                <a:latin typeface="Times New Roman" pitchFamily="18" charset="0"/>
                <a:cs typeface="Times New Roman" pitchFamily="18" charset="0"/>
              </a:rPr>
              <a:t>Suppression of inconvenient facts</a:t>
            </a:r>
          </a:p>
          <a:p>
            <a:pPr>
              <a:lnSpc>
                <a:spcPct val="150000"/>
              </a:lnSpc>
              <a:buNone/>
            </a:pPr>
            <a:r>
              <a:rPr lang="en-US" sz="2700" b="1" dirty="0" smtClean="0">
                <a:solidFill>
                  <a:srgbClr val="7030A0"/>
                </a:solidFill>
                <a:latin typeface="Times New Roman" pitchFamily="18" charset="0"/>
                <a:cs typeface="Times New Roman" pitchFamily="18" charset="0"/>
              </a:rPr>
              <a:t>Fraud</a:t>
            </a:r>
          </a:p>
          <a:p>
            <a:pPr lvl="2">
              <a:lnSpc>
                <a:spcPct val="150000"/>
              </a:lnSpc>
            </a:pPr>
            <a:r>
              <a:rPr lang="en-US" b="1" dirty="0" smtClean="0">
                <a:solidFill>
                  <a:schemeClr val="accent4">
                    <a:lumMod val="75000"/>
                  </a:schemeClr>
                </a:solidFill>
                <a:latin typeface="Times New Roman" pitchFamily="18" charset="0"/>
                <a:cs typeface="Times New Roman" pitchFamily="18" charset="0"/>
              </a:rPr>
              <a:t>Fabrication</a:t>
            </a:r>
          </a:p>
          <a:p>
            <a:pPr lvl="2">
              <a:lnSpc>
                <a:spcPct val="150000"/>
              </a:lnSpc>
            </a:pPr>
            <a:r>
              <a:rPr lang="en-US" b="1" dirty="0" smtClean="0">
                <a:solidFill>
                  <a:schemeClr val="accent4">
                    <a:lumMod val="75000"/>
                  </a:schemeClr>
                </a:solidFill>
                <a:latin typeface="Times New Roman" pitchFamily="18" charset="0"/>
                <a:cs typeface="Times New Roman" pitchFamily="18" charset="0"/>
              </a:rPr>
              <a:t>Falsification</a:t>
            </a:r>
          </a:p>
          <a:p>
            <a:pPr lvl="2">
              <a:lnSpc>
                <a:spcPct val="150000"/>
              </a:lnSpc>
            </a:pPr>
            <a:r>
              <a:rPr lang="en-US" b="1" dirty="0" smtClean="0">
                <a:solidFill>
                  <a:schemeClr val="accent4">
                    <a:lumMod val="75000"/>
                  </a:schemeClr>
                </a:solidFill>
                <a:latin typeface="Times New Roman" pitchFamily="18" charset="0"/>
                <a:cs typeface="Times New Roman" pitchFamily="18" charset="0"/>
              </a:rPr>
              <a:t>plagiarism</a:t>
            </a:r>
          </a:p>
          <a:p>
            <a:pPr>
              <a:lnSpc>
                <a:spcPct val="150000"/>
              </a:lnSpc>
            </a:pPr>
            <a:endParaRPr lang="en-US" sz="2500" b="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48072"/>
            <a:ext cx="8424936" cy="1268760"/>
          </a:xfrm>
        </p:spPr>
        <p:txBody>
          <a:bodyPr>
            <a:noAutofit/>
          </a:bodyPr>
          <a:lstStyle/>
          <a:p>
            <a:pPr algn="ctr"/>
            <a:r>
              <a:rPr lang="en-US" sz="4500" b="1" dirty="0" smtClean="0">
                <a:solidFill>
                  <a:srgbClr val="FF0000"/>
                </a:solidFill>
                <a:latin typeface="Times New Roman" pitchFamily="18" charset="0"/>
                <a:cs typeface="Times New Roman" pitchFamily="18" charset="0"/>
              </a:rPr>
              <a:t>Prevention of research and publication misconduct</a:t>
            </a:r>
            <a:endParaRPr lang="en-US" sz="4500" dirty="0">
              <a:solidFill>
                <a:srgbClr val="FF0000"/>
              </a:solidFill>
            </a:endParaRPr>
          </a:p>
        </p:txBody>
      </p:sp>
      <p:sp>
        <p:nvSpPr>
          <p:cNvPr id="3" name="Content Placeholder 2"/>
          <p:cNvSpPr>
            <a:spLocks noGrp="1"/>
          </p:cNvSpPr>
          <p:nvPr>
            <p:ph idx="1"/>
          </p:nvPr>
        </p:nvSpPr>
        <p:spPr>
          <a:xfrm>
            <a:off x="1043608" y="2204864"/>
            <a:ext cx="7056784" cy="3096344"/>
          </a:xfrm>
        </p:spPr>
        <p:txBody>
          <a:bodyPr>
            <a:normAutofit lnSpcReduction="10000"/>
          </a:bodyPr>
          <a:lstStyle/>
          <a:p>
            <a:pPr>
              <a:lnSpc>
                <a:spcPct val="150000"/>
              </a:lnSpc>
              <a:buNone/>
            </a:pPr>
            <a:r>
              <a:rPr lang="en-US" sz="3500" b="1" dirty="0" smtClean="0">
                <a:solidFill>
                  <a:srgbClr val="7030A0"/>
                </a:solidFill>
                <a:latin typeface="Times New Roman" pitchFamily="18" charset="0"/>
                <a:cs typeface="Times New Roman" pitchFamily="18" charset="0"/>
              </a:rPr>
              <a:t>Education</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Research training</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Research ethics</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Publication ethics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6" y="360040"/>
            <a:ext cx="8100392" cy="836712"/>
          </a:xfrm>
        </p:spPr>
        <p:txBody>
          <a:bodyPr>
            <a:noAutofit/>
          </a:bodyPr>
          <a:lstStyle/>
          <a:p>
            <a:pPr algn="ctr"/>
            <a:r>
              <a:rPr lang="en-US" sz="3500" b="1" dirty="0" smtClean="0">
                <a:solidFill>
                  <a:srgbClr val="FF0000"/>
                </a:solidFill>
                <a:latin typeface="Times New Roman" pitchFamily="18" charset="0"/>
                <a:cs typeface="Times New Roman" pitchFamily="18" charset="0"/>
              </a:rPr>
              <a:t>Prevention of research and </a:t>
            </a:r>
            <a:br>
              <a:rPr lang="en-US" sz="3500" b="1" dirty="0" smtClean="0">
                <a:solidFill>
                  <a:srgbClr val="FF0000"/>
                </a:solidFill>
                <a:latin typeface="Times New Roman" pitchFamily="18" charset="0"/>
                <a:cs typeface="Times New Roman" pitchFamily="18" charset="0"/>
              </a:rPr>
            </a:br>
            <a:r>
              <a:rPr lang="en-US" sz="3500" b="1" dirty="0" smtClean="0">
                <a:solidFill>
                  <a:srgbClr val="FF0000"/>
                </a:solidFill>
                <a:latin typeface="Times New Roman" pitchFamily="18" charset="0"/>
                <a:cs typeface="Times New Roman" pitchFamily="18" charset="0"/>
              </a:rPr>
              <a:t>publication misconduct</a:t>
            </a:r>
            <a:endParaRPr lang="en-US" sz="3500" dirty="0">
              <a:solidFill>
                <a:srgbClr val="FF0000"/>
              </a:solidFill>
            </a:endParaRPr>
          </a:p>
        </p:txBody>
      </p:sp>
      <p:sp>
        <p:nvSpPr>
          <p:cNvPr id="3" name="Content Placeholder 2"/>
          <p:cNvSpPr>
            <a:spLocks noGrp="1"/>
          </p:cNvSpPr>
          <p:nvPr>
            <p:ph idx="1"/>
          </p:nvPr>
        </p:nvSpPr>
        <p:spPr>
          <a:xfrm>
            <a:off x="395536" y="1488152"/>
            <a:ext cx="8388424" cy="5109200"/>
          </a:xfrm>
        </p:spPr>
        <p:txBody>
          <a:bodyPr>
            <a:noAutofit/>
          </a:bodyPr>
          <a:lstStyle/>
          <a:p>
            <a:pPr>
              <a:buNone/>
            </a:pPr>
            <a:r>
              <a:rPr lang="en-US" sz="2300" b="1" dirty="0" smtClean="0">
                <a:solidFill>
                  <a:srgbClr val="7030A0"/>
                </a:solidFill>
                <a:latin typeface="Times New Roman" pitchFamily="18" charset="0"/>
                <a:cs typeface="Times New Roman" pitchFamily="18" charset="0"/>
              </a:rPr>
              <a:t>The research</a:t>
            </a:r>
          </a:p>
          <a:p>
            <a:pPr lvl="2"/>
            <a:r>
              <a:rPr lang="en-US" sz="1800" b="1" dirty="0" smtClean="0">
                <a:solidFill>
                  <a:schemeClr val="accent4">
                    <a:lumMod val="75000"/>
                  </a:schemeClr>
                </a:solidFill>
                <a:latin typeface="Times New Roman" pitchFamily="18" charset="0"/>
                <a:cs typeface="Times New Roman" pitchFamily="18" charset="0"/>
              </a:rPr>
              <a:t>Protocol driven</a:t>
            </a:r>
          </a:p>
          <a:p>
            <a:pPr lvl="2"/>
            <a:r>
              <a:rPr lang="en-US" sz="1800" b="1" dirty="0" smtClean="0">
                <a:solidFill>
                  <a:schemeClr val="accent4">
                    <a:lumMod val="75000"/>
                  </a:schemeClr>
                </a:solidFill>
                <a:latin typeface="Times New Roman" pitchFamily="18" charset="0"/>
                <a:cs typeface="Times New Roman" pitchFamily="18" charset="0"/>
              </a:rPr>
              <a:t>Establish contributors and collaborators</a:t>
            </a:r>
          </a:p>
          <a:p>
            <a:pPr lvl="3"/>
            <a:r>
              <a:rPr lang="en-US" sz="1800" b="1" dirty="0" smtClean="0">
                <a:solidFill>
                  <a:srgbClr val="00B0F0"/>
                </a:solidFill>
                <a:latin typeface="Times New Roman" pitchFamily="18" charset="0"/>
                <a:cs typeface="Times New Roman" pitchFamily="18" charset="0"/>
              </a:rPr>
              <a:t>Define roles</a:t>
            </a:r>
          </a:p>
          <a:p>
            <a:pPr lvl="3"/>
            <a:r>
              <a:rPr lang="en-US" sz="1800" b="1" dirty="0" smtClean="0">
                <a:solidFill>
                  <a:srgbClr val="00B0F0"/>
                </a:solidFill>
                <a:latin typeface="Times New Roman" pitchFamily="18" charset="0"/>
                <a:cs typeface="Times New Roman" pitchFamily="18" charset="0"/>
              </a:rPr>
              <a:t>Agree protocol</a:t>
            </a:r>
          </a:p>
          <a:p>
            <a:pPr lvl="3"/>
            <a:r>
              <a:rPr lang="en-US" sz="1800" b="1" dirty="0" smtClean="0">
                <a:solidFill>
                  <a:srgbClr val="00B0F0"/>
                </a:solidFill>
                <a:latin typeface="Times New Roman" pitchFamily="18" charset="0"/>
                <a:cs typeface="Times New Roman" pitchFamily="18" charset="0"/>
              </a:rPr>
              <a:t>Agree presentation of results</a:t>
            </a:r>
          </a:p>
          <a:p>
            <a:pPr lvl="2"/>
            <a:r>
              <a:rPr lang="en-US" sz="1800" b="1" dirty="0" smtClean="0">
                <a:solidFill>
                  <a:schemeClr val="accent4">
                    <a:lumMod val="75000"/>
                  </a:schemeClr>
                </a:solidFill>
                <a:latin typeface="Times New Roman" pitchFamily="18" charset="0"/>
                <a:cs typeface="Times New Roman" pitchFamily="18" charset="0"/>
              </a:rPr>
              <a:t>Define methodology for data analysis</a:t>
            </a:r>
          </a:p>
          <a:p>
            <a:pPr lvl="3"/>
            <a:r>
              <a:rPr lang="en-US" sz="1800" b="1" dirty="0" smtClean="0">
                <a:solidFill>
                  <a:srgbClr val="00B0F0"/>
                </a:solidFill>
                <a:latin typeface="Times New Roman" pitchFamily="18" charset="0"/>
                <a:cs typeface="Times New Roman" pitchFamily="18" charset="0"/>
              </a:rPr>
              <a:t>Statistical advice</a:t>
            </a:r>
          </a:p>
          <a:p>
            <a:pPr lvl="2"/>
            <a:r>
              <a:rPr lang="en-US" sz="1800" b="1" dirty="0" smtClean="0">
                <a:solidFill>
                  <a:schemeClr val="accent4">
                    <a:lumMod val="75000"/>
                  </a:schemeClr>
                </a:solidFill>
                <a:latin typeface="Times New Roman" pitchFamily="18" charset="0"/>
                <a:cs typeface="Times New Roman" pitchFamily="18" charset="0"/>
              </a:rPr>
              <a:t>Ethical approval</a:t>
            </a:r>
          </a:p>
          <a:p>
            <a:pPr lvl="2"/>
            <a:r>
              <a:rPr lang="en-US" sz="1800" b="1" dirty="0" smtClean="0">
                <a:solidFill>
                  <a:schemeClr val="accent4">
                    <a:lumMod val="75000"/>
                  </a:schemeClr>
                </a:solidFill>
                <a:latin typeface="Times New Roman" pitchFamily="18" charset="0"/>
                <a:cs typeface="Times New Roman" pitchFamily="18" charset="0"/>
              </a:rPr>
              <a:t>Project and personal license (Home Office)</a:t>
            </a:r>
          </a:p>
          <a:p>
            <a:pPr lvl="2"/>
            <a:r>
              <a:rPr lang="en-US" sz="1800" b="1" dirty="0" smtClean="0">
                <a:solidFill>
                  <a:schemeClr val="accent4">
                    <a:lumMod val="75000"/>
                  </a:schemeClr>
                </a:solidFill>
                <a:latin typeface="Times New Roman" pitchFamily="18" charset="0"/>
                <a:cs typeface="Times New Roman" pitchFamily="18" charset="0"/>
              </a:rPr>
              <a:t>Supervision</a:t>
            </a:r>
          </a:p>
          <a:p>
            <a:pPr lvl="3"/>
            <a:r>
              <a:rPr lang="en-US" sz="1800" b="1" dirty="0" smtClean="0">
                <a:solidFill>
                  <a:srgbClr val="00B0F0"/>
                </a:solidFill>
                <a:latin typeface="Times New Roman" pitchFamily="18" charset="0"/>
                <a:cs typeface="Times New Roman" pitchFamily="18" charset="0"/>
              </a:rPr>
              <a:t>Identify guarantor</a:t>
            </a:r>
          </a:p>
          <a:p>
            <a:pPr lvl="3"/>
            <a:r>
              <a:rPr lang="en-US" sz="1800" b="1" dirty="0" smtClean="0">
                <a:solidFill>
                  <a:srgbClr val="00B0F0"/>
                </a:solidFill>
                <a:latin typeface="Times New Roman" pitchFamily="18" charset="0"/>
                <a:cs typeface="Times New Roman" pitchFamily="18" charset="0"/>
              </a:rPr>
              <a:t>Good communication</a:t>
            </a:r>
          </a:p>
          <a:p>
            <a:pPr lvl="3"/>
            <a:r>
              <a:rPr lang="en-US" sz="1800" b="1" dirty="0" smtClean="0">
                <a:solidFill>
                  <a:srgbClr val="00B0F0"/>
                </a:solidFill>
                <a:latin typeface="Times New Roman" pitchFamily="18" charset="0"/>
                <a:cs typeface="Times New Roman" pitchFamily="18" charset="0"/>
              </a:rPr>
              <a:t>Ensure good clinical practice</a:t>
            </a:r>
          </a:p>
          <a:p>
            <a:pPr lvl="3"/>
            <a:r>
              <a:rPr lang="en-US" sz="1800" b="1" dirty="0" smtClean="0">
                <a:solidFill>
                  <a:srgbClr val="00B0F0"/>
                </a:solidFill>
                <a:latin typeface="Times New Roman" pitchFamily="18" charset="0"/>
                <a:cs typeface="Times New Roman" pitchFamily="18" charset="0"/>
              </a:rPr>
              <a:t>Meticulous recorded keeping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48072"/>
            <a:ext cx="8424936" cy="1268760"/>
          </a:xfrm>
        </p:spPr>
        <p:txBody>
          <a:bodyPr>
            <a:noAutofit/>
          </a:bodyPr>
          <a:lstStyle/>
          <a:p>
            <a:pPr algn="ctr"/>
            <a:r>
              <a:rPr lang="en-US" sz="4500" b="1" dirty="0" smtClean="0">
                <a:solidFill>
                  <a:srgbClr val="FF0000"/>
                </a:solidFill>
                <a:latin typeface="Times New Roman" pitchFamily="18" charset="0"/>
                <a:cs typeface="Times New Roman" pitchFamily="18" charset="0"/>
              </a:rPr>
              <a:t>Prevention of research and publication misconduct</a:t>
            </a:r>
            <a:endParaRPr lang="en-US" sz="4500" dirty="0">
              <a:solidFill>
                <a:srgbClr val="FF0000"/>
              </a:solidFill>
            </a:endParaRPr>
          </a:p>
        </p:txBody>
      </p:sp>
      <p:sp>
        <p:nvSpPr>
          <p:cNvPr id="3" name="Content Placeholder 2"/>
          <p:cNvSpPr>
            <a:spLocks noGrp="1"/>
          </p:cNvSpPr>
          <p:nvPr>
            <p:ph idx="1"/>
          </p:nvPr>
        </p:nvSpPr>
        <p:spPr>
          <a:xfrm>
            <a:off x="1043608" y="2204864"/>
            <a:ext cx="7272808" cy="3816424"/>
          </a:xfrm>
        </p:spPr>
        <p:txBody>
          <a:bodyPr>
            <a:normAutofit fontScale="85000" lnSpcReduction="20000"/>
          </a:bodyPr>
          <a:lstStyle/>
          <a:p>
            <a:pPr>
              <a:lnSpc>
                <a:spcPct val="150000"/>
              </a:lnSpc>
              <a:buNone/>
            </a:pPr>
            <a:r>
              <a:rPr lang="en-US" sz="3500" b="1" dirty="0" smtClean="0">
                <a:solidFill>
                  <a:srgbClr val="7030A0"/>
                </a:solidFill>
                <a:latin typeface="Times New Roman" pitchFamily="18" charset="0"/>
                <a:cs typeface="Times New Roman" pitchFamily="18" charset="0"/>
              </a:rPr>
              <a:t>The publication</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Disclose conflict of interest</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Disclose previous publication</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Approval by all contributors</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Submit to one journal at a time</a:t>
            </a:r>
          </a:p>
          <a:p>
            <a:pPr lvl="2">
              <a:lnSpc>
                <a:spcPct val="150000"/>
              </a:lnSpc>
            </a:pPr>
            <a:r>
              <a:rPr lang="en-US" sz="3000" b="1" dirty="0" smtClean="0">
                <a:solidFill>
                  <a:schemeClr val="accent4">
                    <a:lumMod val="75000"/>
                  </a:schemeClr>
                </a:solidFill>
                <a:latin typeface="Times New Roman" pitchFamily="18" charset="0"/>
                <a:cs typeface="Times New Roman" pitchFamily="18" charset="0"/>
              </a:rPr>
              <a:t>Assume research data audit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971600" y="404665"/>
            <a:ext cx="7344815" cy="59199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1547664" y="476673"/>
            <a:ext cx="6264695" cy="58479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lnSpcReduction="10000"/>
          </a:bodyPr>
          <a:lstStyle/>
          <a:p>
            <a:pPr algn="just" rtl="1">
              <a:lnSpc>
                <a:spcPct val="150000"/>
              </a:lnSpc>
              <a:buNone/>
            </a:pPr>
            <a:r>
              <a:rPr lang="fa-IR" dirty="0" smtClean="0">
                <a:solidFill>
                  <a:srgbClr val="7030A0"/>
                </a:solidFill>
                <a:cs typeface="Mitra Bold Mazar" pitchFamily="2" charset="-78"/>
              </a:rPr>
              <a:t>مديريت محترم پژوهشكده</a:t>
            </a:r>
          </a:p>
          <a:p>
            <a:pPr algn="just" rtl="1">
              <a:lnSpc>
                <a:spcPct val="150000"/>
              </a:lnSpc>
              <a:buNone/>
            </a:pPr>
            <a:r>
              <a:rPr lang="fa-IR" dirty="0" smtClean="0">
                <a:solidFill>
                  <a:srgbClr val="7030A0"/>
                </a:solidFill>
                <a:cs typeface="Mitra Bold Mazar" pitchFamily="2" charset="-78"/>
              </a:rPr>
              <a:t>سلام، امروز نامه برگشتي دريافت شد كه در آن </a:t>
            </a:r>
            <a:r>
              <a:rPr lang="fa-IR" dirty="0" smtClean="0">
                <a:solidFill>
                  <a:srgbClr val="7030A0"/>
                </a:solidFill>
                <a:cs typeface="Mitra Bold Mazar" pitchFamily="2" charset="-78"/>
              </a:rPr>
              <a:t>فردي </a:t>
            </a:r>
            <a:r>
              <a:rPr lang="fa-IR" dirty="0" smtClean="0">
                <a:solidFill>
                  <a:srgbClr val="7030A0"/>
                </a:solidFill>
                <a:cs typeface="Mitra Bold Mazar" pitchFamily="2" charset="-78"/>
              </a:rPr>
              <a:t>امضاي اينجانب را جعل كرده است (2 بار) با آقاي دكتر هدايتي </a:t>
            </a:r>
            <a:r>
              <a:rPr lang="fa-IR" dirty="0" smtClean="0">
                <a:solidFill>
                  <a:srgbClr val="7030A0"/>
                </a:solidFill>
                <a:cs typeface="Mitra Bold Mazar" pitchFamily="2" charset="-78"/>
              </a:rPr>
              <a:t>مذاكره </a:t>
            </a:r>
            <a:r>
              <a:rPr lang="fa-IR" dirty="0" smtClean="0">
                <a:solidFill>
                  <a:srgbClr val="7030A0"/>
                </a:solidFill>
                <a:cs typeface="Mitra Bold Mazar" pitchFamily="2" charset="-78"/>
              </a:rPr>
              <a:t>شد و از قرار معلوم امضاي ايشان نيز جعل شده است. احتمالا نفر اول خانم (....) كه چند ماه قبل با آزمايشگاه همكاري داشته مرتكب اين خطا شده است (امضاي خانم دانشپور نيز جعل شده است). متمني است از طريق دفتر حقوقي مسئله پيشگيري شده و نتيجه را گزارش نماييد.</a:t>
            </a:r>
          </a:p>
          <a:p>
            <a:pPr algn="just" rtl="1">
              <a:lnSpc>
                <a:spcPct val="150000"/>
              </a:lnSpc>
              <a:buNone/>
            </a:pPr>
            <a:endParaRPr lang="fa-IR" dirty="0" smtClean="0">
              <a:solidFill>
                <a:srgbClr val="7030A0"/>
              </a:solidFill>
              <a:cs typeface="Mitra Bold Mazar" pitchFamily="2" charset="-78"/>
            </a:endParaRPr>
          </a:p>
          <a:p>
            <a:pPr lvl="1" algn="ctr" rtl="1">
              <a:lnSpc>
                <a:spcPct val="150000"/>
              </a:lnSpc>
              <a:buNone/>
            </a:pPr>
            <a:r>
              <a:rPr lang="fa-IR" dirty="0" smtClean="0">
                <a:solidFill>
                  <a:srgbClr val="7030A0"/>
                </a:solidFill>
                <a:cs typeface="Mitra Bold Mazar" pitchFamily="2" charset="-78"/>
              </a:rPr>
              <a:t>								</a:t>
            </a:r>
            <a:r>
              <a:rPr lang="fa-IR" sz="1800" dirty="0" smtClean="0">
                <a:solidFill>
                  <a:srgbClr val="7030A0"/>
                </a:solidFill>
                <a:cs typeface="Mitra Bold Mazar" pitchFamily="2" charset="-78"/>
              </a:rPr>
              <a:t>با تشكر</a:t>
            </a:r>
          </a:p>
          <a:p>
            <a:pPr rtl="1">
              <a:lnSpc>
                <a:spcPct val="150000"/>
              </a:lnSpc>
              <a:buNone/>
            </a:pPr>
            <a:r>
              <a:rPr lang="fa-IR" sz="1800" dirty="0" smtClean="0">
                <a:solidFill>
                  <a:srgbClr val="7030A0"/>
                </a:solidFill>
                <a:cs typeface="Mitra Bold Mazar" pitchFamily="2" charset="-78"/>
              </a:rPr>
              <a:t>دكتر فريدون عزيزي</a:t>
            </a:r>
          </a:p>
          <a:p>
            <a:pPr algn="just" rtl="1">
              <a:lnSpc>
                <a:spcPct val="150000"/>
              </a:lnSpc>
              <a:buNone/>
            </a:pPr>
            <a:endParaRPr lang="en-US" dirty="0">
              <a:solidFill>
                <a:srgbClr val="7030A0"/>
              </a:solidFill>
              <a:cs typeface="Mitra Bold Mazar"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fontScale="85000" lnSpcReduction="10000"/>
          </a:bodyPr>
          <a:lstStyle/>
          <a:p>
            <a:pPr algn="just" rtl="1">
              <a:lnSpc>
                <a:spcPct val="150000"/>
              </a:lnSpc>
              <a:buNone/>
            </a:pPr>
            <a:r>
              <a:rPr lang="fa-IR" dirty="0" smtClean="0">
                <a:solidFill>
                  <a:srgbClr val="7030A0"/>
                </a:solidFill>
                <a:cs typeface="Mitra Bold Mazar" pitchFamily="2" charset="-78"/>
              </a:rPr>
              <a:t>جناب آقاي دكتر عزيزي- رياست محترم پژوهشكده</a:t>
            </a:r>
          </a:p>
          <a:p>
            <a:pPr algn="just" rtl="1">
              <a:lnSpc>
                <a:spcPct val="150000"/>
              </a:lnSpc>
              <a:buNone/>
            </a:pPr>
            <a:r>
              <a:rPr lang="fa-IR" dirty="0" smtClean="0">
                <a:solidFill>
                  <a:srgbClr val="7030A0"/>
                </a:solidFill>
                <a:cs typeface="Mitra Bold Mazar" pitchFamily="2" charset="-78"/>
              </a:rPr>
              <a:t>احتراما عمل انتسابي به خانم (....)، از مصاديق ماده 525 قانون مجازات اسلامي است كه جعل يا تزوير در احكام، يا امضاي روسا و كارمندان و مسئولين دولتي از حيث مقام رسمي آنان را قابل مجازات دانسته و مرتكب در صورت اثبات سوء نيت به حبس از 1 تا 10 سال و جبران خسارات وارده محكوم مي شود. در خصوص </a:t>
            </a:r>
            <a:r>
              <a:rPr lang="fa-IR" dirty="0" smtClean="0">
                <a:solidFill>
                  <a:srgbClr val="7030A0"/>
                </a:solidFill>
                <a:cs typeface="Mitra Bold Mazar" pitchFamily="2" charset="-78"/>
              </a:rPr>
              <a:t>عملي </a:t>
            </a:r>
            <a:r>
              <a:rPr lang="fa-IR" dirty="0" smtClean="0">
                <a:solidFill>
                  <a:srgbClr val="7030A0"/>
                </a:solidFill>
                <a:cs typeface="Mitra Bold Mazar" pitchFamily="2" charset="-78"/>
              </a:rPr>
              <a:t>ارتكابي خانم </a:t>
            </a:r>
            <a:r>
              <a:rPr lang="fa-IR" dirty="0" smtClean="0">
                <a:solidFill>
                  <a:srgbClr val="7030A0"/>
                </a:solidFill>
                <a:cs typeface="Mitra Bold Mazar" pitchFamily="2" charset="-78"/>
              </a:rPr>
              <a:t>(...)، ضروري است مقرر فرماييد بررسي شود آيا موضوع براساس سوء نيت مجرمانه بوده و خسارتي را متوجه شخص </a:t>
            </a:r>
            <a:r>
              <a:rPr lang="fa-IR" dirty="0" smtClean="0">
                <a:solidFill>
                  <a:srgbClr val="7030A0"/>
                </a:solidFill>
                <a:cs typeface="Mitra Bold Mazar" pitchFamily="2" charset="-78"/>
              </a:rPr>
              <a:t>يا </a:t>
            </a:r>
            <a:r>
              <a:rPr lang="fa-IR" dirty="0" smtClean="0">
                <a:solidFill>
                  <a:srgbClr val="7030A0"/>
                </a:solidFill>
                <a:cs typeface="Mitra Bold Mazar" pitchFamily="2" charset="-78"/>
              </a:rPr>
              <a:t>دستگاه دولتي كرده است يا آنكه براساس عدم توجه به مقررات و در حدود تخلف از موازين داوري و </a:t>
            </a:r>
            <a:r>
              <a:rPr lang="fa-IR" dirty="0" smtClean="0">
                <a:solidFill>
                  <a:srgbClr val="7030A0"/>
                </a:solidFill>
                <a:cs typeface="Mitra Bold Mazar" pitchFamily="2" charset="-78"/>
              </a:rPr>
              <a:t>بدون </a:t>
            </a:r>
            <a:r>
              <a:rPr lang="fa-IR" dirty="0" smtClean="0">
                <a:solidFill>
                  <a:srgbClr val="7030A0"/>
                </a:solidFill>
                <a:cs typeface="Mitra Bold Mazar" pitchFamily="2" charset="-78"/>
              </a:rPr>
              <a:t>قصد </a:t>
            </a:r>
            <a:r>
              <a:rPr lang="fa-IR" dirty="0" smtClean="0">
                <a:solidFill>
                  <a:srgbClr val="7030A0"/>
                </a:solidFill>
                <a:cs typeface="Mitra Bold Mazar" pitchFamily="2" charset="-78"/>
              </a:rPr>
              <a:t>رضرار </a:t>
            </a:r>
            <a:r>
              <a:rPr lang="fa-IR" dirty="0" smtClean="0">
                <a:solidFill>
                  <a:srgbClr val="7030A0"/>
                </a:solidFill>
                <a:cs typeface="Mitra Bold Mazar" pitchFamily="2" charset="-78"/>
              </a:rPr>
              <a:t>يا سوء نيت واقع گرديده است. بديهي است انجام ساير اقدامات قانوني پس از روشن شدن موضوع امكان پذير خواهد بود.</a:t>
            </a:r>
          </a:p>
          <a:p>
            <a:pPr lvl="1" algn="ctr" rtl="1">
              <a:lnSpc>
                <a:spcPct val="150000"/>
              </a:lnSpc>
              <a:buNone/>
            </a:pPr>
            <a:r>
              <a:rPr lang="fa-IR" dirty="0" smtClean="0">
                <a:solidFill>
                  <a:srgbClr val="7030A0"/>
                </a:solidFill>
                <a:cs typeface="Mitra Bold Mazar" pitchFamily="2" charset="-78"/>
              </a:rPr>
              <a:t>								</a:t>
            </a:r>
            <a:r>
              <a:rPr lang="fa-IR" sz="1800" dirty="0" smtClean="0">
                <a:solidFill>
                  <a:srgbClr val="7030A0"/>
                </a:solidFill>
                <a:cs typeface="Mitra Bold Mazar" pitchFamily="2" charset="-78"/>
              </a:rPr>
              <a:t>با تجديد احترام							</a:t>
            </a:r>
            <a:r>
              <a:rPr lang="fa-IR" sz="1800" smtClean="0">
                <a:solidFill>
                  <a:srgbClr val="7030A0"/>
                </a:solidFill>
                <a:cs typeface="Mitra Bold Mazar" pitchFamily="2" charset="-78"/>
              </a:rPr>
              <a:t>مشاور </a:t>
            </a:r>
            <a:r>
              <a:rPr lang="fa-IR" sz="1800" smtClean="0">
                <a:solidFill>
                  <a:srgbClr val="7030A0"/>
                </a:solidFill>
                <a:cs typeface="Mitra Bold Mazar" pitchFamily="2" charset="-78"/>
              </a:rPr>
              <a:t>حقوقي</a:t>
            </a:r>
            <a:endParaRPr lang="fa-IR" sz="1800" dirty="0" smtClean="0">
              <a:solidFill>
                <a:srgbClr val="7030A0"/>
              </a:solidFill>
              <a:cs typeface="Mitra Bold Mazar" pitchFamily="2" charset="-78"/>
            </a:endParaRPr>
          </a:p>
          <a:p>
            <a:pPr algn="just" rtl="1">
              <a:lnSpc>
                <a:spcPct val="150000"/>
              </a:lnSpc>
              <a:buNone/>
            </a:pPr>
            <a:endParaRPr lang="en-US" dirty="0">
              <a:solidFill>
                <a:srgbClr val="7030A0"/>
              </a:solidFill>
              <a:cs typeface="Mitra Bold Mazar"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926976"/>
          </a:xfrm>
        </p:spPr>
        <p:txBody>
          <a:bodyPr/>
          <a:lstStyle/>
          <a:p>
            <a:pPr algn="ctr" rtl="1"/>
            <a:r>
              <a:rPr lang="fa-IR" dirty="0" smtClean="0">
                <a:solidFill>
                  <a:srgbClr val="7030A0"/>
                </a:solidFill>
                <a:cs typeface="Titr Mazar" pitchFamily="2" charset="-78"/>
              </a:rPr>
              <a:t>تخـــلـــف</a:t>
            </a:r>
            <a:endParaRPr lang="en-US" dirty="0"/>
          </a:p>
        </p:txBody>
      </p:sp>
      <p:sp>
        <p:nvSpPr>
          <p:cNvPr id="3" name="Content Placeholder 2"/>
          <p:cNvSpPr>
            <a:spLocks noGrp="1"/>
          </p:cNvSpPr>
          <p:nvPr>
            <p:ph idx="1"/>
          </p:nvPr>
        </p:nvSpPr>
        <p:spPr>
          <a:xfrm>
            <a:off x="323528" y="1484784"/>
            <a:ext cx="8568952" cy="4968552"/>
          </a:xfrm>
        </p:spPr>
        <p:txBody>
          <a:bodyPr>
            <a:normAutofit fontScale="62500" lnSpcReduction="20000"/>
          </a:bodyPr>
          <a:lstStyle/>
          <a:p>
            <a:pPr algn="just" rtl="1">
              <a:lnSpc>
                <a:spcPct val="200000"/>
              </a:lnSpc>
              <a:buNone/>
            </a:pPr>
            <a:r>
              <a:rPr lang="fa-IR" sz="4100" dirty="0" smtClean="0">
                <a:solidFill>
                  <a:srgbClr val="0070C0"/>
                </a:solidFill>
                <a:cs typeface="Mitra Bold Mazar" pitchFamily="2" charset="-78"/>
              </a:rPr>
              <a:t>هرگونه تخلف فريبكارانه يا نقض دستورالعمل ها، مقررات و راهنماها در طراحي، اجرا و انتشار نتايج يك پژوهش تخلف محسوب مي شود.</a:t>
            </a:r>
          </a:p>
          <a:p>
            <a:pPr algn="just" rtl="1">
              <a:lnSpc>
                <a:spcPct val="200000"/>
              </a:lnSpc>
              <a:buNone/>
            </a:pPr>
            <a:r>
              <a:rPr lang="fa-IR" sz="4100" dirty="0" smtClean="0">
                <a:solidFill>
                  <a:srgbClr val="0070C0"/>
                </a:solidFill>
                <a:cs typeface="Mitra Bold Mazar" pitchFamily="2" charset="-78"/>
              </a:rPr>
              <a:t>تخلف از مفاد اخلاقي حفاظت از آزمودني هاي انساني در پژوهش هاي علوم پزشكي كه منجر به آسيب جسمي، مادي و معنوي به آزمودني ها شود، عدم اخذ مجوز از كميته اخلاق، عدم اخذ رضايت آگاهانه و نقض محرمانگي و افشاي اسرار شركت كنندگان در پژوهش هم مجاز نيست.</a:t>
            </a:r>
            <a:endParaRPr lang="en-US" sz="4100" dirty="0" smtClean="0">
              <a:solidFill>
                <a:srgbClr val="0070C0"/>
              </a:solidFill>
              <a:cs typeface="Mitra Bold Mazar" pitchFamily="2" charset="-78"/>
            </a:endParaRP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926976"/>
          </a:xfrm>
        </p:spPr>
        <p:txBody>
          <a:bodyPr>
            <a:normAutofit/>
          </a:bodyPr>
          <a:lstStyle/>
          <a:p>
            <a:pPr algn="ctr" rtl="1"/>
            <a:r>
              <a:rPr lang="fa-IR" dirty="0" smtClean="0">
                <a:solidFill>
                  <a:srgbClr val="7030A0"/>
                </a:solidFill>
                <a:cs typeface="Titr Mazar" pitchFamily="2" charset="-78"/>
              </a:rPr>
              <a:t>جعل و داده سازي </a:t>
            </a:r>
            <a:r>
              <a:rPr lang="en-US" b="1" dirty="0" smtClean="0">
                <a:solidFill>
                  <a:srgbClr val="7030A0"/>
                </a:solidFill>
                <a:cs typeface="Titr Mazar" pitchFamily="2" charset="-78"/>
              </a:rPr>
              <a:t>(Fabrication)</a:t>
            </a:r>
            <a:endParaRPr lang="en-US" b="1" dirty="0">
              <a:solidFill>
                <a:srgbClr val="7030A0"/>
              </a:solidFill>
              <a:cs typeface="Titr Mazar" pitchFamily="2" charset="-78"/>
            </a:endParaRPr>
          </a:p>
        </p:txBody>
      </p:sp>
      <p:sp>
        <p:nvSpPr>
          <p:cNvPr id="3" name="Content Placeholder 2"/>
          <p:cNvSpPr>
            <a:spLocks noGrp="1"/>
          </p:cNvSpPr>
          <p:nvPr>
            <p:ph idx="1"/>
          </p:nvPr>
        </p:nvSpPr>
        <p:spPr>
          <a:xfrm>
            <a:off x="457200" y="2583552"/>
            <a:ext cx="8229600" cy="2501632"/>
          </a:xfrm>
        </p:spPr>
        <p:txBody>
          <a:bodyPr>
            <a:normAutofit/>
          </a:bodyPr>
          <a:lstStyle/>
          <a:p>
            <a:pPr algn="r" rtl="1">
              <a:lnSpc>
                <a:spcPct val="200000"/>
              </a:lnSpc>
              <a:buNone/>
            </a:pPr>
            <a:r>
              <a:rPr lang="fa-IR" sz="3500" dirty="0" smtClean="0">
                <a:solidFill>
                  <a:srgbClr val="0070C0"/>
                </a:solidFill>
                <a:cs typeface="Mitra Bold Mazar" pitchFamily="2" charset="-78"/>
              </a:rPr>
              <a:t>جعل يعني ساخت، ثبت و انتشار نتايج به صورت كلي يا جزئي در صورتي كه وجود خارجي نداشته باشد.</a:t>
            </a:r>
            <a:endParaRPr lang="en-US" sz="3500" dirty="0">
              <a:solidFill>
                <a:srgbClr val="0070C0"/>
              </a:solidFill>
              <a:cs typeface="Mitra Bold Mazar"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926976"/>
          </a:xfrm>
        </p:spPr>
        <p:txBody>
          <a:bodyPr>
            <a:normAutofit/>
          </a:bodyPr>
          <a:lstStyle/>
          <a:p>
            <a:pPr algn="ctr" rtl="1"/>
            <a:r>
              <a:rPr lang="fa-IR" dirty="0" smtClean="0">
                <a:solidFill>
                  <a:srgbClr val="7030A0"/>
                </a:solidFill>
                <a:cs typeface="Titr Mazar" pitchFamily="2" charset="-78"/>
              </a:rPr>
              <a:t>تحـــريـــف </a:t>
            </a:r>
            <a:r>
              <a:rPr lang="en-US" b="1" dirty="0" smtClean="0">
                <a:solidFill>
                  <a:srgbClr val="7030A0"/>
                </a:solidFill>
                <a:cs typeface="Titr Mazar" pitchFamily="2" charset="-78"/>
              </a:rPr>
              <a:t>(Falsification)</a:t>
            </a:r>
            <a:endParaRPr lang="en-US" b="1" dirty="0">
              <a:solidFill>
                <a:srgbClr val="7030A0"/>
              </a:solidFill>
              <a:cs typeface="Titr Mazar" pitchFamily="2" charset="-78"/>
            </a:endParaRPr>
          </a:p>
        </p:txBody>
      </p:sp>
      <p:sp>
        <p:nvSpPr>
          <p:cNvPr id="3" name="Content Placeholder 2"/>
          <p:cNvSpPr>
            <a:spLocks noGrp="1"/>
          </p:cNvSpPr>
          <p:nvPr>
            <p:ph idx="1"/>
          </p:nvPr>
        </p:nvSpPr>
        <p:spPr>
          <a:xfrm>
            <a:off x="457200" y="2583552"/>
            <a:ext cx="8229600" cy="3509744"/>
          </a:xfrm>
        </p:spPr>
        <p:txBody>
          <a:bodyPr>
            <a:normAutofit/>
          </a:bodyPr>
          <a:lstStyle/>
          <a:p>
            <a:pPr algn="just" rtl="1">
              <a:lnSpc>
                <a:spcPct val="200000"/>
              </a:lnSpc>
              <a:buNone/>
            </a:pPr>
            <a:r>
              <a:rPr lang="fa-IR" sz="3500" dirty="0" smtClean="0">
                <a:solidFill>
                  <a:srgbClr val="0070C0"/>
                </a:solidFill>
                <a:cs typeface="Mitra Bold Mazar" pitchFamily="2" charset="-78"/>
              </a:rPr>
              <a:t>تحريف يعني حذف عمدي داده ها، مراحل و روش مطالعه، تجهيزات و مواد مصرف شده به نحوي كه داده ها با يافته هاي واقعي متفاوت باشند.</a:t>
            </a:r>
            <a:endParaRPr lang="en-US" sz="3500" dirty="0">
              <a:solidFill>
                <a:srgbClr val="0070C0"/>
              </a:solidFill>
              <a:cs typeface="Mitra Bold Mazar"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926976"/>
          </a:xfrm>
        </p:spPr>
        <p:txBody>
          <a:bodyPr>
            <a:normAutofit/>
          </a:bodyPr>
          <a:lstStyle/>
          <a:p>
            <a:pPr algn="ctr" rtl="1"/>
            <a:r>
              <a:rPr lang="fa-IR" dirty="0" smtClean="0">
                <a:solidFill>
                  <a:srgbClr val="7030A0"/>
                </a:solidFill>
                <a:cs typeface="Titr Mazar" pitchFamily="2" charset="-78"/>
              </a:rPr>
              <a:t>سرقت ادبي </a:t>
            </a:r>
            <a:r>
              <a:rPr lang="en-US" b="1" dirty="0" smtClean="0">
                <a:solidFill>
                  <a:srgbClr val="7030A0"/>
                </a:solidFill>
                <a:cs typeface="Titr Mazar" pitchFamily="2" charset="-78"/>
              </a:rPr>
              <a:t>(Fraud &amp; plagiarism)</a:t>
            </a:r>
            <a:endParaRPr lang="en-US" b="1" dirty="0">
              <a:solidFill>
                <a:srgbClr val="7030A0"/>
              </a:solidFill>
              <a:cs typeface="Titr Mazar" pitchFamily="2" charset="-78"/>
            </a:endParaRPr>
          </a:p>
        </p:txBody>
      </p:sp>
      <p:sp>
        <p:nvSpPr>
          <p:cNvPr id="3" name="Content Placeholder 2"/>
          <p:cNvSpPr>
            <a:spLocks noGrp="1"/>
          </p:cNvSpPr>
          <p:nvPr>
            <p:ph idx="1"/>
          </p:nvPr>
        </p:nvSpPr>
        <p:spPr>
          <a:xfrm>
            <a:off x="457200" y="2583552"/>
            <a:ext cx="8229600" cy="3797776"/>
          </a:xfrm>
        </p:spPr>
        <p:txBody>
          <a:bodyPr>
            <a:noAutofit/>
          </a:bodyPr>
          <a:lstStyle/>
          <a:p>
            <a:pPr algn="just" rtl="1">
              <a:lnSpc>
                <a:spcPct val="200000"/>
              </a:lnSpc>
              <a:buNone/>
            </a:pPr>
            <a:r>
              <a:rPr lang="fa-IR" sz="3000" dirty="0" smtClean="0">
                <a:solidFill>
                  <a:srgbClr val="0070C0"/>
                </a:solidFill>
                <a:cs typeface="Mitra Bold Mazar" pitchFamily="2" charset="-78"/>
              </a:rPr>
              <a:t>سرقت ادبي يعني كپي كردن قسمتي و يا همه مقاله يا پروپوزال شخصي ديگران بدون ارجاع مناسب و استناد. نويسنده پنهان شامل حذف نام فرد يا افراد ديگر در صورتي كه واجد شرايط باشند.</a:t>
            </a:r>
            <a:endParaRPr lang="en-US" sz="3000" dirty="0">
              <a:solidFill>
                <a:srgbClr val="0070C0"/>
              </a:solidFill>
              <a:cs typeface="Mitra Bold Maza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fontScale="90000"/>
          </a:bodyPr>
          <a:lstStyle/>
          <a:p>
            <a:pPr algn="ctr"/>
            <a:r>
              <a:rPr lang="en-US" sz="4000" b="1" dirty="0" smtClean="0">
                <a:solidFill>
                  <a:srgbClr val="FF0000"/>
                </a:solidFill>
                <a:latin typeface="Times New Roman" pitchFamily="18" charset="0"/>
                <a:cs typeface="Times New Roman" pitchFamily="18" charset="0"/>
              </a:rPr>
              <a:t>How many people with diabetes fast during Ramadan?</a:t>
            </a:r>
            <a:endParaRPr lang="en-US" sz="40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2172464"/>
          <a:ext cx="8229600" cy="3566160"/>
        </p:xfrm>
        <a:graphic>
          <a:graphicData uri="http://schemas.openxmlformats.org/drawingml/2006/table">
            <a:tbl>
              <a:tblPr firstRow="1" bandRow="1">
                <a:tableStyleId>{F5AB1C69-6EDB-4FF4-983F-18BD219EF322}</a:tableStyleId>
              </a:tblPr>
              <a:tblGrid>
                <a:gridCol w="2743200"/>
                <a:gridCol w="2743200"/>
                <a:gridCol w="2743200"/>
              </a:tblGrid>
              <a:tr h="370840">
                <a:tc gridSpan="3">
                  <a:txBody>
                    <a:bodyPr/>
                    <a:lstStyle/>
                    <a:p>
                      <a:pPr lvl="0">
                        <a:lnSpc>
                          <a:spcPct val="150000"/>
                        </a:lnSpc>
                      </a:pPr>
                      <a:r>
                        <a:rPr lang="en-US" sz="2500" dirty="0" smtClean="0">
                          <a:solidFill>
                            <a:srgbClr val="002060"/>
                          </a:solidFill>
                          <a:latin typeface="Times New Roman" pitchFamily="18" charset="0"/>
                          <a:cs typeface="Times New Roman" pitchFamily="18" charset="0"/>
                        </a:rPr>
                        <a:t>Type of diabetes</a:t>
                      </a:r>
                      <a:endParaRPr lang="en-US" sz="2500" dirty="0">
                        <a:solidFill>
                          <a:srgbClr val="002060"/>
                        </a:solidFill>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tr>
              <a:tr h="370840">
                <a:tc>
                  <a:txBody>
                    <a:bodyPr/>
                    <a:lstStyle/>
                    <a:p>
                      <a:pPr>
                        <a:lnSpc>
                          <a:spcPct val="150000"/>
                        </a:lnSpc>
                      </a:pPr>
                      <a:endParaRPr lang="en-US" sz="2300" b="1" dirty="0">
                        <a:solidFill>
                          <a:srgbClr val="002060"/>
                        </a:solidFill>
                        <a:latin typeface="Times New Roman" pitchFamily="18" charset="0"/>
                        <a:cs typeface="Times New Roman" pitchFamily="18" charset="0"/>
                      </a:endParaRPr>
                    </a:p>
                  </a:txBody>
                  <a:tcPr/>
                </a:tc>
                <a:tc>
                  <a:txBody>
                    <a:bodyPr/>
                    <a:lstStyle/>
                    <a:p>
                      <a:pPr algn="ctr">
                        <a:lnSpc>
                          <a:spcPct val="150000"/>
                        </a:lnSpc>
                      </a:pPr>
                      <a:r>
                        <a:rPr lang="en-US" sz="2300" b="1" dirty="0" smtClean="0">
                          <a:solidFill>
                            <a:srgbClr val="002060"/>
                          </a:solidFill>
                          <a:latin typeface="Times New Roman" pitchFamily="18" charset="0"/>
                          <a:cs typeface="Times New Roman" pitchFamily="18" charset="0"/>
                        </a:rPr>
                        <a:t>1</a:t>
                      </a:r>
                      <a:endParaRPr lang="en-US" sz="2300" b="1" dirty="0">
                        <a:solidFill>
                          <a:srgbClr val="002060"/>
                        </a:solidFill>
                        <a:latin typeface="Times New Roman" pitchFamily="18" charset="0"/>
                        <a:cs typeface="Times New Roman" pitchFamily="18" charset="0"/>
                      </a:endParaRPr>
                    </a:p>
                  </a:txBody>
                  <a:tcPr/>
                </a:tc>
                <a:tc>
                  <a:txBody>
                    <a:bodyPr/>
                    <a:lstStyle/>
                    <a:p>
                      <a:pPr algn="ctr">
                        <a:lnSpc>
                          <a:spcPct val="150000"/>
                        </a:lnSpc>
                      </a:pPr>
                      <a:r>
                        <a:rPr lang="en-US" sz="2300" b="1" dirty="0" smtClean="0">
                          <a:solidFill>
                            <a:srgbClr val="002060"/>
                          </a:solidFill>
                          <a:latin typeface="Times New Roman" pitchFamily="18" charset="0"/>
                          <a:cs typeface="Times New Roman" pitchFamily="18" charset="0"/>
                        </a:rPr>
                        <a:t>2</a:t>
                      </a:r>
                      <a:endParaRPr lang="en-US" sz="2300" b="1" dirty="0">
                        <a:solidFill>
                          <a:srgbClr val="002060"/>
                        </a:solidFill>
                        <a:latin typeface="Times New Roman" pitchFamily="18" charset="0"/>
                        <a:cs typeface="Times New Roman" pitchFamily="18" charset="0"/>
                      </a:endParaRPr>
                    </a:p>
                  </a:txBody>
                  <a:tcPr/>
                </a:tc>
              </a:tr>
              <a:tr h="370840">
                <a:tc>
                  <a:txBody>
                    <a:bodyPr/>
                    <a:lstStyle/>
                    <a:p>
                      <a:pPr>
                        <a:lnSpc>
                          <a:spcPct val="100000"/>
                        </a:lnSpc>
                      </a:pPr>
                      <a:r>
                        <a:rPr lang="en-US" sz="2300" b="1" dirty="0" smtClean="0">
                          <a:solidFill>
                            <a:srgbClr val="002060"/>
                          </a:solidFill>
                          <a:latin typeface="Times New Roman" pitchFamily="18" charset="0"/>
                          <a:cs typeface="Times New Roman" pitchFamily="18" charset="0"/>
                        </a:rPr>
                        <a:t>Fast </a:t>
                      </a:r>
                    </a:p>
                    <a:p>
                      <a:pPr>
                        <a:lnSpc>
                          <a:spcPct val="100000"/>
                        </a:lnSpc>
                      </a:pPr>
                      <a:r>
                        <a:rPr lang="en-US" sz="2300" b="1" dirty="0" smtClean="0">
                          <a:solidFill>
                            <a:srgbClr val="002060"/>
                          </a:solidFill>
                          <a:latin typeface="Times New Roman" pitchFamily="18" charset="0"/>
                          <a:cs typeface="Times New Roman" pitchFamily="18" charset="0"/>
                        </a:rPr>
                        <a:t>During</a:t>
                      </a:r>
                    </a:p>
                    <a:p>
                      <a:pPr>
                        <a:lnSpc>
                          <a:spcPct val="100000"/>
                        </a:lnSpc>
                      </a:pPr>
                      <a:r>
                        <a:rPr lang="en-US" sz="2300" b="1" dirty="0" smtClean="0">
                          <a:solidFill>
                            <a:srgbClr val="002060"/>
                          </a:solidFill>
                          <a:latin typeface="Times New Roman" pitchFamily="18" charset="0"/>
                          <a:cs typeface="Times New Roman" pitchFamily="18" charset="0"/>
                        </a:rPr>
                        <a:t>Ramadan</a:t>
                      </a:r>
                      <a:endParaRPr lang="en-US" sz="2300" b="1" dirty="0">
                        <a:solidFill>
                          <a:srgbClr val="002060"/>
                        </a:solidFill>
                        <a:latin typeface="Times New Roman" pitchFamily="18" charset="0"/>
                        <a:cs typeface="Times New Roman" pitchFamily="18" charset="0"/>
                      </a:endParaRPr>
                    </a:p>
                  </a:txBody>
                  <a:tcPr/>
                </a:tc>
                <a:tc>
                  <a:txBody>
                    <a:bodyPr/>
                    <a:lstStyle/>
                    <a:p>
                      <a:pPr algn="ctr">
                        <a:lnSpc>
                          <a:spcPct val="150000"/>
                        </a:lnSpc>
                      </a:pPr>
                      <a:r>
                        <a:rPr lang="en-US" sz="2300" b="1" dirty="0" smtClean="0">
                          <a:solidFill>
                            <a:srgbClr val="002060"/>
                          </a:solidFill>
                          <a:latin typeface="Times New Roman" pitchFamily="18" charset="0"/>
                          <a:cs typeface="Times New Roman" pitchFamily="18" charset="0"/>
                        </a:rPr>
                        <a:t>43%</a:t>
                      </a:r>
                      <a:endParaRPr lang="en-US" sz="2300" b="1" dirty="0">
                        <a:solidFill>
                          <a:srgbClr val="002060"/>
                        </a:solidFill>
                        <a:latin typeface="Times New Roman" pitchFamily="18" charset="0"/>
                        <a:cs typeface="Times New Roman" pitchFamily="18" charset="0"/>
                      </a:endParaRPr>
                    </a:p>
                  </a:txBody>
                  <a:tcPr/>
                </a:tc>
                <a:tc>
                  <a:txBody>
                    <a:bodyPr/>
                    <a:lstStyle/>
                    <a:p>
                      <a:pPr algn="ctr">
                        <a:lnSpc>
                          <a:spcPct val="150000"/>
                        </a:lnSpc>
                      </a:pPr>
                      <a:r>
                        <a:rPr lang="en-US" sz="2300" b="1" dirty="0" smtClean="0">
                          <a:solidFill>
                            <a:srgbClr val="002060"/>
                          </a:solidFill>
                          <a:latin typeface="Times New Roman" pitchFamily="18" charset="0"/>
                          <a:cs typeface="Times New Roman" pitchFamily="18" charset="0"/>
                        </a:rPr>
                        <a:t>79%</a:t>
                      </a:r>
                      <a:endParaRPr lang="en-US" sz="2300" b="1" dirty="0">
                        <a:solidFill>
                          <a:srgbClr val="002060"/>
                        </a:solidFill>
                        <a:latin typeface="Times New Roman" pitchFamily="18" charset="0"/>
                        <a:cs typeface="Times New Roman" pitchFamily="18" charset="0"/>
                      </a:endParaRPr>
                    </a:p>
                  </a:txBody>
                  <a:tcPr/>
                </a:tc>
              </a:tr>
              <a:tr h="370840">
                <a:tc>
                  <a:txBody>
                    <a:bodyPr/>
                    <a:lstStyle/>
                    <a:p>
                      <a:pPr>
                        <a:lnSpc>
                          <a:spcPct val="150000"/>
                        </a:lnSpc>
                      </a:pPr>
                      <a:endParaRPr lang="en-US" sz="2300" b="1" dirty="0">
                        <a:solidFill>
                          <a:srgbClr val="002060"/>
                        </a:solidFill>
                        <a:latin typeface="Times New Roman" pitchFamily="18" charset="0"/>
                        <a:cs typeface="Times New Roman" pitchFamily="18" charset="0"/>
                      </a:endParaRPr>
                    </a:p>
                  </a:txBody>
                  <a:tcPr/>
                </a:tc>
                <a:tc gridSpan="2">
                  <a:txBody>
                    <a:bodyPr/>
                    <a:lstStyle/>
                    <a:p>
                      <a:pPr>
                        <a:lnSpc>
                          <a:spcPct val="150000"/>
                        </a:lnSpc>
                      </a:pPr>
                      <a:r>
                        <a:rPr lang="en-US" sz="2300" b="1" dirty="0" smtClean="0">
                          <a:solidFill>
                            <a:srgbClr val="002060"/>
                          </a:solidFill>
                          <a:latin typeface="Times New Roman" pitchFamily="18" charset="0"/>
                          <a:cs typeface="Times New Roman" pitchFamily="18" charset="0"/>
                        </a:rPr>
                        <a:t>&gt;50 million </a:t>
                      </a:r>
                      <a:r>
                        <a:rPr lang="en-US" sz="2300" b="1" dirty="0" err="1" smtClean="0">
                          <a:solidFill>
                            <a:srgbClr val="002060"/>
                          </a:solidFill>
                          <a:latin typeface="Times New Roman" pitchFamily="18" charset="0"/>
                          <a:cs typeface="Times New Roman" pitchFamily="18" charset="0"/>
                        </a:rPr>
                        <a:t>muslims</a:t>
                      </a:r>
                      <a:endParaRPr lang="en-US" sz="2300" b="1" dirty="0" smtClean="0">
                        <a:solidFill>
                          <a:srgbClr val="002060"/>
                        </a:solidFill>
                        <a:latin typeface="Times New Roman" pitchFamily="18" charset="0"/>
                        <a:cs typeface="Times New Roman" pitchFamily="18" charset="0"/>
                      </a:endParaRPr>
                    </a:p>
                    <a:p>
                      <a:pPr>
                        <a:lnSpc>
                          <a:spcPct val="150000"/>
                        </a:lnSpc>
                      </a:pPr>
                      <a:r>
                        <a:rPr lang="en-US" sz="2300" b="1" dirty="0" smtClean="0">
                          <a:solidFill>
                            <a:srgbClr val="002060"/>
                          </a:solidFill>
                          <a:latin typeface="Times New Roman" pitchFamily="18" charset="0"/>
                          <a:cs typeface="Times New Roman" pitchFamily="18" charset="0"/>
                        </a:rPr>
                        <a:t>With diabetes Care 2004; 27: 2306</a:t>
                      </a:r>
                      <a:endParaRPr lang="en-US" sz="2300" b="1" dirty="0">
                        <a:solidFill>
                          <a:srgbClr val="002060"/>
                        </a:solidFill>
                        <a:latin typeface="Times New Roman" pitchFamily="18" charset="0"/>
                        <a:cs typeface="Times New Roman" pitchFamily="18" charset="0"/>
                      </a:endParaRPr>
                    </a:p>
                  </a:txBody>
                  <a:tcPr/>
                </a:tc>
                <a:tc hMerge="1">
                  <a:txBody>
                    <a:bodyPr/>
                    <a:lstStyle/>
                    <a:p>
                      <a:endParaRPr lang="en-US" dirty="0">
                        <a:solidFill>
                          <a:srgbClr val="002060"/>
                        </a:solidFill>
                        <a:latin typeface="Times New Roman" pitchFamily="18" charset="0"/>
                        <a:cs typeface="Times New Roman" pitchFamily="18" charset="0"/>
                      </a:endParaRPr>
                    </a:p>
                  </a:txBody>
                  <a:tcPr/>
                </a:tc>
              </a:tr>
            </a:tbl>
          </a:graphicData>
        </a:graphic>
      </p:graphicFrame>
      <p:sp>
        <p:nvSpPr>
          <p:cNvPr id="5" name="TextBox 4"/>
          <p:cNvSpPr txBox="1"/>
          <p:nvPr/>
        </p:nvSpPr>
        <p:spPr>
          <a:xfrm>
            <a:off x="467544" y="6093296"/>
            <a:ext cx="7344816" cy="276999"/>
          </a:xfrm>
          <a:prstGeom prst="rect">
            <a:avLst/>
          </a:prstGeom>
          <a:noFill/>
        </p:spPr>
        <p:txBody>
          <a:bodyPr wrap="square" rtlCol="0">
            <a:spAutoFit/>
          </a:bodyPr>
          <a:lstStyle/>
          <a:p>
            <a:r>
              <a:rPr lang="en-US" sz="1200" dirty="0" err="1" smtClean="0">
                <a:solidFill>
                  <a:schemeClr val="accent1"/>
                </a:solidFill>
              </a:rPr>
              <a:t>Salti</a:t>
            </a:r>
            <a:r>
              <a:rPr lang="en-US" sz="1200" dirty="0" smtClean="0">
                <a:solidFill>
                  <a:schemeClr val="accent1"/>
                </a:solidFill>
              </a:rPr>
              <a:t> et al. Diabetes Care 2004; 27: 2306</a:t>
            </a:r>
            <a:endParaRPr lang="en-US" sz="1200"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pPr algn="ctr"/>
            <a:r>
              <a:rPr lang="en-US" sz="5400" b="1" dirty="0" smtClean="0">
                <a:solidFill>
                  <a:srgbClr val="FF0000"/>
                </a:solidFill>
                <a:latin typeface="Times New Roman" pitchFamily="18" charset="0"/>
                <a:cs typeface="Times New Roman" pitchFamily="18" charset="0"/>
              </a:rPr>
              <a:t>Fasting in type 1 diabetics</a:t>
            </a:r>
            <a:endParaRPr lang="en-US" dirty="0">
              <a:solidFill>
                <a:srgbClr val="FF0000"/>
              </a:solidFill>
            </a:endParaRPr>
          </a:p>
        </p:txBody>
      </p:sp>
      <p:sp>
        <p:nvSpPr>
          <p:cNvPr id="3" name="Content Placeholder 2"/>
          <p:cNvSpPr>
            <a:spLocks noGrp="1"/>
          </p:cNvSpPr>
          <p:nvPr>
            <p:ph idx="1"/>
          </p:nvPr>
        </p:nvSpPr>
        <p:spPr/>
        <p:txBody>
          <a:bodyPr>
            <a:normAutofit/>
          </a:bodyPr>
          <a:lstStyle/>
          <a:p>
            <a:pPr>
              <a:lnSpc>
                <a:spcPct val="150000"/>
              </a:lnSpc>
            </a:pPr>
            <a:r>
              <a:rPr lang="en-US" sz="3000" b="1" dirty="0" smtClean="0">
                <a:solidFill>
                  <a:schemeClr val="accent4">
                    <a:lumMod val="75000"/>
                  </a:schemeClr>
                </a:solidFill>
                <a:latin typeface="Times New Roman" pitchFamily="18" charset="0"/>
                <a:cs typeface="Times New Roman" pitchFamily="18" charset="0"/>
              </a:rPr>
              <a:t>Glucagon situation fails to increase</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Epinephrine secretion is defective</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Prolonged fast:</a:t>
            </a:r>
          </a:p>
          <a:p>
            <a:pPr lvl="2">
              <a:lnSpc>
                <a:spcPct val="150000"/>
              </a:lnSpc>
              <a:buNone/>
            </a:pPr>
            <a:r>
              <a:rPr lang="en-US" sz="2500" b="1" dirty="0" smtClean="0">
                <a:solidFill>
                  <a:schemeClr val="accent1">
                    <a:lumMod val="75000"/>
                  </a:schemeClr>
                </a:solidFill>
                <a:latin typeface="Times New Roman" pitchFamily="18" charset="0"/>
                <a:cs typeface="Times New Roman" pitchFamily="18" charset="0"/>
              </a:rPr>
              <a:t>Excessive glycogen breakdown</a:t>
            </a:r>
          </a:p>
          <a:p>
            <a:pPr lvl="2">
              <a:lnSpc>
                <a:spcPct val="150000"/>
              </a:lnSpc>
              <a:buNone/>
            </a:pPr>
            <a:r>
              <a:rPr lang="en-US" sz="2500" b="1" dirty="0" smtClean="0">
                <a:solidFill>
                  <a:schemeClr val="accent1">
                    <a:lumMod val="75000"/>
                  </a:schemeClr>
                </a:solidFill>
                <a:latin typeface="Times New Roman" pitchFamily="18" charset="0"/>
                <a:cs typeface="Times New Roman" pitchFamily="18" charset="0"/>
              </a:rPr>
              <a:t>Increased </a:t>
            </a:r>
            <a:r>
              <a:rPr lang="en-US" sz="2500" b="1" dirty="0" err="1" smtClean="0">
                <a:solidFill>
                  <a:schemeClr val="accent1">
                    <a:lumMod val="75000"/>
                  </a:schemeClr>
                </a:solidFill>
                <a:latin typeface="Times New Roman" pitchFamily="18" charset="0"/>
                <a:cs typeface="Times New Roman" pitchFamily="18" charset="0"/>
              </a:rPr>
              <a:t>gluconeogenesis</a:t>
            </a:r>
            <a:endParaRPr lang="en-US" sz="2500" b="1" dirty="0" smtClean="0">
              <a:solidFill>
                <a:schemeClr val="accent1">
                  <a:lumMod val="75000"/>
                </a:schemeClr>
              </a:solidFill>
              <a:latin typeface="Times New Roman" pitchFamily="18" charset="0"/>
              <a:cs typeface="Times New Roman" pitchFamily="18" charset="0"/>
            </a:endParaRPr>
          </a:p>
          <a:p>
            <a:pPr lvl="2">
              <a:lnSpc>
                <a:spcPct val="150000"/>
              </a:lnSpc>
              <a:buNone/>
            </a:pPr>
            <a:r>
              <a:rPr lang="en-US" sz="2500" b="1" dirty="0" err="1" smtClean="0">
                <a:solidFill>
                  <a:schemeClr val="accent1">
                    <a:lumMod val="75000"/>
                  </a:schemeClr>
                </a:solidFill>
                <a:latin typeface="Times New Roman" pitchFamily="18" charset="0"/>
                <a:cs typeface="Times New Roman" pitchFamily="18" charset="0"/>
              </a:rPr>
              <a:t>ketoacidosis</a:t>
            </a:r>
            <a:endParaRPr lang="en-US" sz="2500" b="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704088"/>
            <a:ext cx="8435280" cy="852704"/>
          </a:xfrm>
        </p:spPr>
        <p:txBody>
          <a:bodyPr>
            <a:normAutofit fontScale="90000"/>
          </a:bodyPr>
          <a:lstStyle/>
          <a:p>
            <a:pPr algn="ctr"/>
            <a:r>
              <a:rPr lang="en-US" sz="5400" b="1" dirty="0" smtClean="0">
                <a:solidFill>
                  <a:srgbClr val="FF0000"/>
                </a:solidFill>
                <a:latin typeface="Times New Roman" pitchFamily="18" charset="0"/>
                <a:cs typeface="Times New Roman" pitchFamily="18" charset="0"/>
              </a:rPr>
              <a:t>Key issues in publication ethics</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lnSpc>
                <a:spcPct val="150000"/>
              </a:lnSpc>
            </a:pPr>
            <a:r>
              <a:rPr lang="en-US" sz="3000" b="1" dirty="0" smtClean="0">
                <a:solidFill>
                  <a:schemeClr val="accent4">
                    <a:lumMod val="75000"/>
                  </a:schemeClr>
                </a:solidFill>
                <a:latin typeface="Times New Roman" pitchFamily="18" charset="0"/>
                <a:cs typeface="Times New Roman" pitchFamily="18" charset="0"/>
              </a:rPr>
              <a:t>Data analysis and presentation</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Authorship</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Conflicts of interest</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Peer review</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Redundant publication</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Plagiarism</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Duties of editors</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Media relations</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Advertising</a:t>
            </a:r>
          </a:p>
          <a:p>
            <a:pPr>
              <a:lnSpc>
                <a:spcPct val="150000"/>
              </a:lnSpc>
            </a:pPr>
            <a:r>
              <a:rPr lang="en-US" sz="3000" b="1" dirty="0" smtClean="0">
                <a:solidFill>
                  <a:schemeClr val="accent4">
                    <a:lumMod val="75000"/>
                  </a:schemeClr>
                </a:solidFill>
                <a:latin typeface="Times New Roman" pitchFamily="18" charset="0"/>
                <a:cs typeface="Times New Roman" pitchFamily="18" charset="0"/>
              </a:rPr>
              <a:t>Research misconduct</a:t>
            </a:r>
          </a:p>
          <a:p>
            <a:pPr>
              <a:lnSpc>
                <a:spcPct val="150000"/>
              </a:lnSpc>
            </a:pPr>
            <a:endParaRPr lang="en-US" sz="3000" b="1" dirty="0" smtClean="0">
              <a:solidFill>
                <a:schemeClr val="accent4">
                  <a:lumMod val="75000"/>
                </a:schemeClr>
              </a:solidFill>
              <a:latin typeface="Times New Roman" pitchFamily="18" charset="0"/>
              <a:cs typeface="Times New Roman" pitchFamily="18" charset="0"/>
            </a:endParaRPr>
          </a:p>
          <a:p>
            <a:pPr>
              <a:lnSpc>
                <a:spcPct val="150000"/>
              </a:lnSpc>
            </a:pPr>
            <a:endParaRPr lang="en-US" sz="2500" b="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pPr algn="ctr"/>
            <a:r>
              <a:rPr lang="en-US" sz="5400" b="1" dirty="0" smtClean="0">
                <a:solidFill>
                  <a:srgbClr val="FF0000"/>
                </a:solidFill>
                <a:latin typeface="Times New Roman" pitchFamily="18" charset="0"/>
                <a:cs typeface="Times New Roman" pitchFamily="18" charset="0"/>
              </a:rPr>
              <a:t>Authorship (from reference)</a:t>
            </a:r>
            <a:endParaRPr lang="en-US" dirty="0">
              <a:solidFill>
                <a:srgbClr val="FF0000"/>
              </a:solidFill>
            </a:endParaRPr>
          </a:p>
        </p:txBody>
      </p:sp>
      <p:sp>
        <p:nvSpPr>
          <p:cNvPr id="3" name="Content Placeholder 2"/>
          <p:cNvSpPr>
            <a:spLocks noGrp="1"/>
          </p:cNvSpPr>
          <p:nvPr>
            <p:ph idx="1"/>
          </p:nvPr>
        </p:nvSpPr>
        <p:spPr>
          <a:xfrm>
            <a:off x="323528" y="1935480"/>
            <a:ext cx="8363272" cy="4389120"/>
          </a:xfrm>
        </p:spPr>
        <p:txBody>
          <a:bodyPr>
            <a:normAutofit fontScale="92500" lnSpcReduction="20000"/>
          </a:bodyPr>
          <a:lstStyle/>
          <a:p>
            <a:pPr algn="just">
              <a:lnSpc>
                <a:spcPct val="150000"/>
              </a:lnSpc>
              <a:buNone/>
            </a:pPr>
            <a:r>
              <a:rPr lang="en-US" sz="3000" b="1" dirty="0" smtClean="0">
                <a:solidFill>
                  <a:srgbClr val="7030A0"/>
                </a:solidFill>
                <a:latin typeface="Times New Roman" pitchFamily="18" charset="0"/>
                <a:cs typeface="Times New Roman" pitchFamily="18" charset="0"/>
              </a:rPr>
              <a:t>Authorship credit should be based only on substantial contributions to:</a:t>
            </a:r>
          </a:p>
          <a:p>
            <a:pPr algn="just">
              <a:lnSpc>
                <a:spcPct val="150000"/>
              </a:lnSpc>
            </a:pPr>
            <a:r>
              <a:rPr lang="en-US" sz="3000" b="1" dirty="0" smtClean="0">
                <a:solidFill>
                  <a:schemeClr val="accent4">
                    <a:lumMod val="75000"/>
                  </a:schemeClr>
                </a:solidFill>
                <a:latin typeface="Times New Roman" pitchFamily="18" charset="0"/>
                <a:cs typeface="Times New Roman" pitchFamily="18" charset="0"/>
              </a:rPr>
              <a:t>Conception and design or analysis and interpretation of data; and</a:t>
            </a:r>
          </a:p>
          <a:p>
            <a:pPr algn="just">
              <a:lnSpc>
                <a:spcPct val="150000"/>
              </a:lnSpc>
            </a:pPr>
            <a:r>
              <a:rPr lang="en-US" sz="3000" b="1" dirty="0" smtClean="0">
                <a:solidFill>
                  <a:schemeClr val="accent4">
                    <a:lumMod val="75000"/>
                  </a:schemeClr>
                </a:solidFill>
                <a:latin typeface="Times New Roman" pitchFamily="18" charset="0"/>
                <a:cs typeface="Times New Roman" pitchFamily="18" charset="0"/>
              </a:rPr>
              <a:t>Drafts of the article or critical revisions for important intellectual content; and</a:t>
            </a:r>
          </a:p>
          <a:p>
            <a:pPr algn="just">
              <a:lnSpc>
                <a:spcPct val="150000"/>
              </a:lnSpc>
            </a:pPr>
            <a:r>
              <a:rPr lang="en-US" sz="3000" b="1" dirty="0" smtClean="0">
                <a:solidFill>
                  <a:schemeClr val="accent4">
                    <a:lumMod val="75000"/>
                  </a:schemeClr>
                </a:solidFill>
                <a:latin typeface="Times New Roman" pitchFamily="18" charset="0"/>
                <a:cs typeface="Times New Roman" pitchFamily="18" charset="0"/>
              </a:rPr>
              <a:t>Final approval of the version to be published.</a:t>
            </a:r>
            <a:endParaRPr lang="en-US" sz="2500" b="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TotalTime>
  <Words>669</Words>
  <Application>Microsoft Office PowerPoint</Application>
  <PresentationFormat>On-screen Show (4:3)</PresentationFormat>
  <Paragraphs>94</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Flow</vt:lpstr>
      <vt:lpstr>Presentation</vt:lpstr>
      <vt:lpstr>Slide 1</vt:lpstr>
      <vt:lpstr>تخـــلـــف</vt:lpstr>
      <vt:lpstr>جعل و داده سازي (Fabrication)</vt:lpstr>
      <vt:lpstr>تحـــريـــف (Falsification)</vt:lpstr>
      <vt:lpstr>سرقت ادبي (Fraud &amp; plagiarism)</vt:lpstr>
      <vt:lpstr>How many people with diabetes fast during Ramadan?</vt:lpstr>
      <vt:lpstr>Fasting in type 1 diabetics</vt:lpstr>
      <vt:lpstr>Key issues in publication ethics</vt:lpstr>
      <vt:lpstr>Authorship (from reference)</vt:lpstr>
      <vt:lpstr>Research misconduct</vt:lpstr>
      <vt:lpstr>Prevention of research and publication misconduct</vt:lpstr>
      <vt:lpstr>Prevention of research and  publication misconduct</vt:lpstr>
      <vt:lpstr>Prevention of research and publication misconduct</vt:lpstr>
      <vt:lpstr>Slide 14</vt:lpstr>
      <vt:lpstr>Slide 15</vt:lpstr>
      <vt:lpstr>Slide 16</vt:lpstr>
      <vt:lpstr>Slide 17</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RI-F0503-F</dc:creator>
  <cp:lastModifiedBy>RI-F0503-F</cp:lastModifiedBy>
  <cp:revision>17</cp:revision>
  <dcterms:created xsi:type="dcterms:W3CDTF">2012-06-23T03:21:05Z</dcterms:created>
  <dcterms:modified xsi:type="dcterms:W3CDTF">2012-07-10T04:33:11Z</dcterms:modified>
</cp:coreProperties>
</file>