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7" r:id="rId11"/>
    <p:sldId id="268" r:id="rId12"/>
    <p:sldId id="272" r:id="rId13"/>
    <p:sldId id="273" r:id="rId14"/>
    <p:sldId id="274" r:id="rId15"/>
    <p:sldId id="275" r:id="rId16"/>
    <p:sldId id="270" r:id="rId17"/>
    <p:sldId id="276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8:47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21928 7451,'0'0,"22"0,-1 0,21-21,0 21,1 0,20 0,-20 0,20 0,-21 0,1 0,20 0,1 0,-22 0,0 0,1 0,-1 0,0 0,-20 0,-1 0,21 0,-21 0,22 0,-1 0,-21 0,0 0,0 0,22 0,-22 0,0 0,21 0,-42 0,22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20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20193 6773,'21'0,"-21"0,21 0,-21 0,21 0,0 0,1 0,-1 0,0 0,21 0,-21 0,1 0,-1 0,-21 0,21 0,0 0,0 0,0 0,1 0,-1 0,0 0,-21 0,21 0,-21 0,21 0,-21 0,21 0,1 0,-22 0,21 0,-21 0,21 0,0 0,-21 0,21 0,-21-21,0 21,21 0,-21 0,22 0,-22 0,21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25.9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22648 6773,'21'0,"-21"-21,21 21,1 0,-22 0,0 0,21 0,0 0,-21 0,21 0,0 0,0 0,1-21,-22 21,42 0,-42 0,21 0,21 0,-42 0,22 0,-1 0,-21 0,21 0,0 0,0 0,-21 0,21 0,-21 0,22 0,-22 0,0 0,21 0,0 0,-21 0,21 0,-21-21,0 21,21 0,0 0,-21 0,22 0,-22 0,21 0,-21 0,21 0,0 0,-21 0,21 0,-21 0,21 0,1 0,-22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28.4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24003 5736,'0'0,"21"0,0 0,0 0,0 0,22 0,-1 0,-21 0,0 0,43 0,-22 0,-21 0,1 0,20 0,-21 0,0 0,0 0,1 0,-1 0,0 0,0 0,21 0,-20 0,-1 0,-21 0,21 0,0 0,0 0,-21 0,21 0,-21 0,22 0,-1 0,-21 0,21 0,-21 0,21 0,-21 0,21 0,0 0,1 0,-22 0,21 0,-21 0,21 0,-21 0,21 0,-21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33.3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23960 4445,'22'0,"-1"0,-21 0,21 0,-21 0,21 0,-21 0,21 0,0 0,-21 0,22 0,-22 0,42 0,-21 0,0 0,0 0,1 0,-22 21,21-21,0 0,0 0,0 0,22 0,-43 0,21 0,-21 0,21 0,0 0,0 0,0 0,1 0,-1 0,0 21,-21-21,42 0,-21 0,1 0,-1 0,-21 0,42 0,-21 0,0 0,22 0,-22 0,-21 22,0-22,42 0,-42 0,21 0,-21 21,0-21,22 0,-1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34.9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22669 5419,'0'0,"0"0,0 0,0-21,21 21,1 0,-22-22,21 22,0 0,0 0,21 0,-20 0,-1 0,21 0,-21-21,0 21,43 0,-22 0,-21 0,1-21,20 21,-21 0,0 0,22 0,-22 0,0 0,0 0,-21 0,42 0,-42 0,22 0,20 0,-42 0,21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37.4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13864 5398,'0'0,"0"0,21 0,-21-22,21 22,0 0,-21 0,43 0,-43 0,21 0,-21 0,21 0,0 0,0 0,-21 0,22 0,-22 0,21 0,0 0,0 0,-21 0,42 0,-42 0,22 0,-22 0,21 0,0 0,21 0,-42 0,21 0,1 0,-1 0,21 0,-21 0,-21 0,21 0,1 0,-22 0,21 0,-21 0,42 0,-42 0,21 0,-21 0,21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39.6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15959 5398,'0'0,"0"0,0 0,0 0,43 0,-22 0,-21 0,21 0,0 0,0 0,1 0,-1 0,0 0,0-22,21 22,-20 0,-1 0,21 0,-21 0,-21 0,43 0,-43 0,42 0,-21 0,-21 0,21 0,0 0,-21 0,22 0,-22 0,21 0,0 0,-21 0,21 0,-21 0,21 0,-21 0,21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42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18097 5376,'0'0,"21"0,-21 0,22 0,-1 0,0 0,0 0,0 0,0 0,1 0,-1 0,-21 0,21 0,-21 0,42 0,-21 0,1 0,-22 0,21 0,-21 0,21 0,-21 0,21 0,0 0,-21 0,21 0,-21-21,0 21,22 0,-1 0,-21 0,21 0,-21 0,21 0,-21 0,21 0,0 0,-21 0,22 0,-22 0,21 0,0 0,-21 0,21 0,-21 0,21 0,-21 0,21 0,1 0,-22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44.8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20108 5313,'0'0,"0"0,21 0,0 0,-21 0,22 0,-22 0,21 0,0 0,-21 0,21 0,0 0,0 0,-21 0,22 0,-22 0,21 0,0 0,0 0,-21 0,21 0,-21 0,21 0,1 0,-1 0,0 0,0 0,-21 0,21 0,-21 0,21 0,1 0,-1 0,-21 0,21 0,0 0,-21 0,21 0,0 0,1 0,-22 0,21 0,-21 0,21 0,-21 0,42 0,-42 0,21 0,-21 0,22 0,-1 0,-21 0,21 0,-21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59.9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13843 9356,'0'0,"21"0,0 0,-21 0,21 0,-21 0,21 0,-21 0,22 0,-1 0,21 0,-42 0,21 0,22 0,-43 0,42 0,-21 0,21 0,1 0,-1 0,-21 0,0 0,1 0,20 0,-21 21,21-21,22 0,-43 0,0 0,0 0,22 0,-22 0,0 0,-21 0,21 0,22 0,-22 0,0 0,-21 0,21 0,-21 0,0 0,0 0,0 0,-21 0,21 0,-21 21,0-21,21 0,-22 0,22 0,-21 0,0 0,21 0,-21 0,21 0,-21 0,21 0,-21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8:50.0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18034 8700,'0'0,"21"0,0 0,0 0,22 0,-1 0,21 0,1 0,-22 0,22 0,-1 0,1 0,-22 0,0 0,22 0,-22 0,1 0,-22 0,0 0,0 0,21 0,-20 0,-1 0,42 0,-20 0,-22 0,0 0,21 0,-21 0,1 0,-22 0,21 0,-21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04.2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15959 9483,'0'0,"0"0,0 0,0 0,22 0,-1 0,-21 0,21 0,0 0,0 0,-21 0,21 0,-21 0,43 0,-22 0,0 0,0 0,-21 0,43 0,-43 0,21 0,21 0,-42 0,21 0,-21 0,21 0,1 0,-22 0,21 0,-21 0,21 0,0 0,-21 0,21 0,-21 0,43 0,-43 0,21 0,-21 0,21 0,-21 0,21 0,0 0,-21 0,21 0,-21 0,22 0,-1 0,-21 0,21 0,-21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06.1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18118 9462,'22'0,"-22"0,21 0,0 0,0 0,-21 0,42 0,-20 0,-1 0,21 0,-21 0,0 0,1 0,20 0,-42 0,42 0,-21 0,-21 0,22 0,-1 0,-21 0,21 0,0 0,0 0,-21 0,0 0,21 0,-21 0,22 0,-1 0,-21 0,0 21,21-21,-21 0,21 0,-21 0,21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08.0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20193 9440,'0'0,"21"0,-21 0,21 0,0 0,0 0,22 0,-22 0,0 0,21 0,22 0,-43 22,0-22,22 0,-22 0,0 0,21 0,-21 0,-21 0,0 0,22 0,-1 0,21 0,-42 21,0-21,21 0,0 0,1 0,-22 0,21 0,0 0,0 0,-21 0,0 0,21 0,-21 0,21 0,1 0,-1 0,-21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10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24045 8488,'21'0,"-21"0,21 0,1 0,-1 0,0 0,0 0,0 0,0 0,22 0,-22 0,0 0,0 0,43 0,-22 0,-21 0,22 0,20 0,-42 0,0 0,22 0,20 0,1 0,-22 0,0 0,1 0,-1 0,22 0,-22 0,-21 0,0 0,22 0,-43 0,21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12.2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24087 9927,'0'0,"0"0,22 0,-22 0,21 0,0 0,0 0,-21 0,42 0,-20 0,-1 0,21 0,-42 0,21 0,0 0,-21 0,22 0,-22 0,21 0,0 0,0-21,0 21,0 0,1 0,-1 0,0 0,-21 0,0 0,21 0,0 0,0 0,-21 0,0-21,22 21,-22 0,21 0,0 0,-21 0,21 0,-21 0,0 0,21 0,-21 0,21 0,1 0,-22 0,0-21,21 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13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24045 11261,'0'0,"0"0,42 0,-42 0,22 0,20-21,-21 21,0 0,22 0,-22-22,0 22,42 0,-20 0,-22 0,21 0,22 0,-43 0,0 0,0 0,22 0,-22 0,-21 0,21 0,0 0,0 0,0 0,-21-21,0 21,43 0,-22 0,0 0,0 0,-21 0,21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16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24045 12531,'0'0,"21"0,-21 0,43 0,-43 0,21 0,-21 0,42 0,-42-21,21 21,22 0,-43 0,21 0,-21 0,21 0,0 0,-21 0,21 0,-21 0,21 0,1 0,-22 0,21 0,-21 0,21 0,-21 0,21 0,0 0,-21 0,21 0,-21 0,22 0,-1 0,-21 0,21 0,-21 0,21 0,0 0,0 0,-21 0,22 0,-22 0,21 0,0 0,0 0,-21 0,21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22.1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13822 10732,'0'0,"0"0,21 0,-21 0,21 21,-21-21,21 0,-21 0,21 0,0 0,22 0,-22 0,0 0,21 0,-20 0,20 0,0 0,1 0,-1 0,0 0,-21 0,22 0,-1 0,0 0,-42 0,22 0,-1 0,-21 0,21 0,-21 0,21 0,0 0,-21 0,21 0,-21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25.4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15981 10837,'0'0,"0"0,21 0,0 0,0 0,0 0,0 0,1 0,20 0,-21 0,0 0,0 0,1 0,20 0,-21 0,0 0,0 0,22 0,-43 0,21 0,0 0,0 0,-21 0,21 0,1 0,-22 0,0 0,21 0,0 0,-21 0,21 0,-21 0,21 0,-21 0,21 0,-21 0,22 0,-1 0,-21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28.7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18118 10880,'0'0,"0"0,0 0,22 0,-1 0,0 0,0 0,0 0,0 0,1 0,20 0,-21 0,0 0,22 0,-22 0,0 0,0 0,21 0,-20 0,-1 0,21 0,-21 0,0 0,22 0,-22 0,0 0,-21 0,21 0,-21 0,21 0,-21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8:56.8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14753 8255,'21'0,"0"0,0 0,1 0,-1 0,0 0,-21 0,42 0,-21 0,1 0,20 0,0 0,1 0,-22 0,42 0,-20 0,-1 0,0 0,-21 0,22 0,-22 0,0 0,21 0,-20 0,-1 0,0 0,0 0,0 0,0 0,1 0,20 0,-21 0,0 0,0 0,-21 0,43 0,-43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31.4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20172 10816,'0'0,"21"0,-21 0,21 0,0 0,-21 0,21 0,-21 0,21 0,1 0,-1 0,0 0,0 0,-21 0,21 0,-21 0,21 0,1 0,-22 0,21 0,-21 0,21 0,-21 0,21 0,0 0,0 0,-21 0,22 0,-1 0,0 0,0 0,0 0,-21 0,21 0,-21 0,0 0,22 0,-1 0,0 0,-21 0,21 0,0 0,-21 0,21 0,-21 0,22 0,-22 0,21 0,0 0,-21 0,21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34.1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13885 12086,'0'0,"0"0,0 0,42 0,-42 0,22 0,20 0,-21 0,0 0,22 0,-22 0,0 0,21 0,-21 0,22 0,-1 0,0 0,-20 0,-1 0,21 0,-21 0,0 0,1 0,20 0,-21 0,0 0,22 0,-43 0,42 0,-21 0,0 0,0 0,-21 0,22 0,-22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35.9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15981 12065,'21'0,"0"0,-21 0,21 0,0 0,-21 0,21 0,-21 0,43 0,-22 0,0 0,-21 0,21 0,0 0,1 0,-1 0,0 0,0 0,21 0,-42 0,22 0,-1 0,0 0,0 0,0 0,-21 0,21 0,-21 0,22 0,-1 0,0 0,-21 0,21 0,-21 0,0-21,21 21,0 0,-21 0,22 0,-22 0,21 0,0 0,-21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38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18097 12086,'0'0,"0"0,0 0,43 0,-22 0,0 0,21 0,-21 0,22 0,-1 0,0 0,-20 0,-1 0,21 0,-21 0,0 0,1 0,20 0,-21 0,0 0,0 0,1 0,-22 0,21 0,-21 0,21 0,-21 0,21 0,0 0,-21 0,21 0,-21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41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20172 12086,'0'0,"21"0,0 0,-21 0,21 0,0 0,0 0,-21 0,22 0,-22 0,21 0,0 0,0 0,0 0,0 0,1 0,-1 0,21 0,-21 0,0 0,1 0,20 0,-42 0,21 0,0 0,-21-21,0 21,21 0,-21 0,22 0,-22 0,21 0,0 0,-21 0,21 0,-21 0,21 0,0 0,-21 0,22 0,-22 0,21 0,-21 0,21 0,0 0,-21 0,21 0,-21 0,21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45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13885 13526,'0'0,"0"0,21 0,-21 0,43 0,-43 0,21 0,0 0,0 0,21 0,22 0,-43 0,21 0,1 0,-1 0,-21 0,22 0,-22 0,0 0,0 0,21 0,-20 0,-22 0,42 0,-42 0,42 0,-21 0,-21 0,22 0,-1 0,-21 0,21 0,0 0,0 0,-21 0,21 0,-21 0,0 0,22 0,-22 0,21 0,0 0,-21 0,0-22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47.6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16002 13441,'0'0,"0"0,21 0,-21 0,0 21,21-21,0 0,-21 0,21 0,-21 0,22 0,-1 0,0 0,0 0,0 0,22 0,-43 0,42 0,-42 0,21 0,21 0,-42 0,22 0,-22 0,21 0,0 0,0 0,-21 0,21 0,0 0,-21 0,22 0,20 0,-42 0,42 0,-42 0,21 0,-21 0,43 0,-43 0,21 0,-21 0,0 21,21-21,-21 0,21 0,0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53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18140 13483,'0'0,"0"0,21 0,-21 0,21 0,0 0,0 0,-21 0,43 0,-22 0,0 0,21 0,-21 0,1 0,-1 0,21 0,-21 0,0 0,1 0,-1 0,-21 0,21 0,-21 0,21 0,-21 0,21 0,0 0,-21 0,22 0,-22 0,21 0,0 0,-21 0,21 0,-21 0,0 0,21 0,0 0,1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7:56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20193 13504,'21'0,"21"0,-21 0,1 0,20 0,-21 0,-21 0,42 0,-20 0,-1 0,-21 0,21 0,-21 0,21 0,0 0,-21 0,21 0,-21 0,22 0,-22 0,21 0,0 0,-21 0,21 0,-21 0,21 0,-21-21,21 21,1 0,-22 0,21 0,-21 0,0 0,21 0,0 0,-21 0,21 0,-21 0,21 0,1 0,-22 0,21 0,-21 0,21 0,-21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8:58.1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11514 8319,'0'0,"0"0,22 0,-1 0,0 0,0 0,0 0,43 0,-22 0,22 0,-1 0,-21 0,22 0,-1 0,1 0,-1 0,-41 0,20 0,0 0,1 0,-1 0,0 0,-42 0,43 0,-22 0,0 0,21 0,-21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8:59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8403 8319,'0'0,"0"0,21 0,0 0,0 0,22 0,-1 0,0 0,-20 0,41 0,-21 0,1 0,-1 0,0 0,1 0,-1 0,-42 0,21 0,0 0,-21 0,22 0,-1 0,0 0,-21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9:00.9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5164 8678,'0'-21,"22"21,-1 0,-21 0,21 0,-21 0,21 0,0 0,0 0,-21 0,43 0,-43 0,21 0,-21 0,21 0,-21 0,21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11.5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13949 6689,'21'0,"-21"0,21 0,-21 0,21 0,-21 0,0 0,21 0,0 0,-21 0,22 0,-22 0,21 0,0 0,0 0,21 0,-42 0,43 0,-22 0,0 0,0 0,0 0,1 0,-1 0,0 0,0 0,0 0,0 0,-21 0,22 0,-22 0,21 0,0 0,-21 0,21 0,-21 0,21 0,-21-21,0 21,21 0,1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14.8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15917 6689,'0'0,"0"0,0 0,21 0,-21 0,21 0,1 0,-22 0,21 0,-21 0,21 0,0 0,0 0,-21 0,21 0,1 0,-22 0,21 0,-21 0,21 0,-21 0,21 0,0 0,-21 0,21 0,-21 0,43 0,-43 0,21 0,-21 0,21 0,-21 0,21 0,0 0,1 0,-22 0,21 0,0 0,-21 0,21 0,0 0,0 0,-21 0,22 0,-22 21,21-21,0 0,-21 0,21 0,-21 0,21 0,-21 0,21 0,1 0,-22 0,21 0,-21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9-12-23T04:36:17.9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18076 6752,'0'0,"21"0,-21 0,21 0,1 0,-1 0,-21 0,21 0,-21 0,21 0,-21 0,21 0,0 0,-21 0,22 0,-22 0,21 0,0 0,-21 0,21 0,0 0,0 0,-21 0,22 0,-22 0,21 0,0 0,0 0,-21 0,21 0,-21 0,21 0,1 0,-22 0,21 0,-21 0,21 0,0 0,-21 0,21 0,-21 0,21 0,-21 0,22 0,-1 0,-21 0,21 0,-21 0,21 0,0 0,-21 0,21 0,-21 0,22 0,-1 0,0 0,-21 0,21 0,-21 0,0 0,21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9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5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9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BC0A-1E6D-487A-A56F-4BF4F6F20F8E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5722-E13A-4D64-8A4A-5658302FD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4.xml"/><Relationship Id="rId1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30.emf"/><Relationship Id="rId26" Type="http://schemas.openxmlformats.org/officeDocument/2006/relationships/image" Target="../media/image34.emf"/><Relationship Id="rId39" Type="http://schemas.openxmlformats.org/officeDocument/2006/relationships/customXml" Target="../ink/ink25.xml"/><Relationship Id="rId21" Type="http://schemas.openxmlformats.org/officeDocument/2006/relationships/customXml" Target="../ink/ink16.xml"/><Relationship Id="rId34" Type="http://schemas.openxmlformats.org/officeDocument/2006/relationships/image" Target="../media/image38.emf"/><Relationship Id="rId42" Type="http://schemas.openxmlformats.org/officeDocument/2006/relationships/image" Target="../media/image42.emf"/><Relationship Id="rId47" Type="http://schemas.openxmlformats.org/officeDocument/2006/relationships/customXml" Target="../ink/ink29.xml"/><Relationship Id="rId50" Type="http://schemas.openxmlformats.org/officeDocument/2006/relationships/image" Target="../media/image46.emf"/><Relationship Id="rId55" Type="http://schemas.openxmlformats.org/officeDocument/2006/relationships/customXml" Target="../ink/ink33.xml"/><Relationship Id="rId63" Type="http://schemas.openxmlformats.org/officeDocument/2006/relationships/customXml" Target="../ink/ink37.xml"/><Relationship Id="rId7" Type="http://schemas.openxmlformats.org/officeDocument/2006/relationships/customXml" Target="../ink/ink9.xml"/><Relationship Id="rId2" Type="http://schemas.openxmlformats.org/officeDocument/2006/relationships/image" Target="../media/image22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29" Type="http://schemas.openxmlformats.org/officeDocument/2006/relationships/customXml" Target="../ink/ink20.xml"/><Relationship Id="rId41" Type="http://schemas.openxmlformats.org/officeDocument/2006/relationships/customXml" Target="../ink/ink26.xml"/><Relationship Id="rId54" Type="http://schemas.openxmlformats.org/officeDocument/2006/relationships/image" Target="../media/image48.emf"/><Relationship Id="rId6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11.xml"/><Relationship Id="rId24" Type="http://schemas.openxmlformats.org/officeDocument/2006/relationships/image" Target="../media/image33.emf"/><Relationship Id="rId32" Type="http://schemas.openxmlformats.org/officeDocument/2006/relationships/image" Target="../media/image37.emf"/><Relationship Id="rId37" Type="http://schemas.openxmlformats.org/officeDocument/2006/relationships/customXml" Target="../ink/ink24.xml"/><Relationship Id="rId40" Type="http://schemas.openxmlformats.org/officeDocument/2006/relationships/image" Target="../media/image41.emf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50.emf"/><Relationship Id="rId66" Type="http://schemas.openxmlformats.org/officeDocument/2006/relationships/image" Target="../media/image54.emf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5.emf"/><Relationship Id="rId36" Type="http://schemas.openxmlformats.org/officeDocument/2006/relationships/image" Target="../media/image39.emf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61" Type="http://schemas.openxmlformats.org/officeDocument/2006/relationships/customXml" Target="../ink/ink36.xml"/><Relationship Id="rId10" Type="http://schemas.openxmlformats.org/officeDocument/2006/relationships/image" Target="../media/image26.emf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4" Type="http://schemas.openxmlformats.org/officeDocument/2006/relationships/image" Target="../media/image43.emf"/><Relationship Id="rId52" Type="http://schemas.openxmlformats.org/officeDocument/2006/relationships/image" Target="../media/image47.emf"/><Relationship Id="rId60" Type="http://schemas.openxmlformats.org/officeDocument/2006/relationships/image" Target="../media/image51.emf"/><Relationship Id="rId65" Type="http://schemas.openxmlformats.org/officeDocument/2006/relationships/customXml" Target="../ink/ink38.xml"/><Relationship Id="rId4" Type="http://schemas.openxmlformats.org/officeDocument/2006/relationships/image" Target="../media/image23.emf"/><Relationship Id="rId9" Type="http://schemas.openxmlformats.org/officeDocument/2006/relationships/customXml" Target="../ink/ink10.xml"/><Relationship Id="rId14" Type="http://schemas.openxmlformats.org/officeDocument/2006/relationships/image" Target="../media/image28.emf"/><Relationship Id="rId22" Type="http://schemas.openxmlformats.org/officeDocument/2006/relationships/image" Target="../media/image32.emf"/><Relationship Id="rId27" Type="http://schemas.openxmlformats.org/officeDocument/2006/relationships/customXml" Target="../ink/ink19.xml"/><Relationship Id="rId30" Type="http://schemas.openxmlformats.org/officeDocument/2006/relationships/image" Target="../media/image36.emf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45.emf"/><Relationship Id="rId56" Type="http://schemas.openxmlformats.org/officeDocument/2006/relationships/image" Target="../media/image49.emf"/><Relationship Id="rId64" Type="http://schemas.openxmlformats.org/officeDocument/2006/relationships/image" Target="../media/image53.emf"/><Relationship Id="rId8" Type="http://schemas.openxmlformats.org/officeDocument/2006/relationships/image" Target="../media/image25.emf"/><Relationship Id="rId51" Type="http://schemas.openxmlformats.org/officeDocument/2006/relationships/customXml" Target="../ink/ink31.xml"/><Relationship Id="rId3" Type="http://schemas.openxmlformats.org/officeDocument/2006/relationships/customXml" Target="../ink/ink7.xml"/><Relationship Id="rId12" Type="http://schemas.openxmlformats.org/officeDocument/2006/relationships/image" Target="../media/image27.emf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40.emf"/><Relationship Id="rId46" Type="http://schemas.openxmlformats.org/officeDocument/2006/relationships/image" Target="../media/image44.emf"/><Relationship Id="rId59" Type="http://schemas.openxmlformats.org/officeDocument/2006/relationships/customXml" Target="../ink/ink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782" y="428030"/>
            <a:ext cx="7772400" cy="1705570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Nazanin" panose="00000400000000000000" pitchFamily="2" charset="-78"/>
              </a:rPr>
              <a:t>برهم کنش عوامل تغذیه ای و ژنتیکی</a:t>
            </a:r>
            <a:br>
              <a:rPr lang="fa-I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Nazanin" panose="00000400000000000000" pitchFamily="2" charset="-78"/>
              </a:rPr>
              <a:t>Gene-diet Interaction</a:t>
            </a:r>
            <a:r>
              <a:rPr lang="fa-I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7522582" cy="3505200"/>
          </a:xfrm>
        </p:spPr>
        <p:txBody>
          <a:bodyPr>
            <a:noAutofit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کارگاه اپیدمیولوژی تغذیه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دی ماه 1398</a:t>
            </a:r>
          </a:p>
          <a:p>
            <a:pPr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فیروزه حسینی اصفهانی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en-US" sz="2800" i="1" dirty="0" smtClean="0">
                <a:solidFill>
                  <a:schemeClr val="tx1"/>
                </a:solidFill>
                <a:cs typeface="+mj-cs"/>
              </a:rPr>
              <a:t>PhD</a:t>
            </a:r>
            <a:endParaRPr lang="fa-IR" sz="2800" i="1" dirty="0">
              <a:solidFill>
                <a:schemeClr val="tx1"/>
              </a:solidFill>
              <a:cs typeface="+mj-cs"/>
            </a:endParaRPr>
          </a:p>
          <a:p>
            <a:pPr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مرکز تحقیقات تغذیه در بیماریهای غدد درون ریز</a:t>
            </a:r>
          </a:p>
          <a:p>
            <a:pPr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پژوهشکده علوم غدد درون ریز و متابولیسم</a:t>
            </a:r>
          </a:p>
          <a:p>
            <a:pPr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دانشگاه علوم پزشکی شهید بهشتی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533400"/>
            <a:ext cx="3886201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40" y="533399"/>
            <a:ext cx="3985260" cy="28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75064"/>
            <a:ext cx="3276600" cy="272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" y="6153149"/>
            <a:ext cx="9001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57" y="6538793"/>
            <a:ext cx="6465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Ding M. et al. Am J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2018; 108: 1-10.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475" y="0"/>
            <a:ext cx="658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برهم کنش عوامل ژنتیکی و تغذیه ای در ارتباط با چاقی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7716"/>
            <a:ext cx="6553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5991225"/>
            <a:ext cx="79057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4770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Dietrich s, et al. Obesity reviews. 2019; 20: 1557-71.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6051"/>
            <a:ext cx="658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برهم کنش عوامل ژنتیکی و تغذیه ای در ارتباط با دیابت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4038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3905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086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200400"/>
            <a:ext cx="370522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977" y="6400800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Koochakpoor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G, et al.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 2018, 52: 48-56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4800"/>
            <a:ext cx="3657599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1"/>
            <a:ext cx="36576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419476"/>
            <a:ext cx="3500437" cy="282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" y="6474023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Hosseini-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Esfahani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et al.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Published online 31 Jan 2019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01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" y="6474022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Hosseini-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Esfahani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et al. Nutrients. 2017; 9: 1064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94080" y="2674800"/>
              <a:ext cx="419760" cy="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8240" y="2611080"/>
                <a:ext cx="451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492240" y="3132000"/>
              <a:ext cx="41184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6400" y="3068280"/>
                <a:ext cx="443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311080" y="2971800"/>
              <a:ext cx="35856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5240" y="2908440"/>
                <a:ext cx="390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145040" y="2994840"/>
              <a:ext cx="37404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9200" y="2931120"/>
                <a:ext cx="405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025080" y="2994840"/>
              <a:ext cx="22896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9240" y="2931120"/>
                <a:ext cx="260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859040" y="3116520"/>
              <a:ext cx="91800" cy="7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3200" y="3053160"/>
                <a:ext cx="12348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4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402288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 Jun;121(11):1247-1254 2019 Jun;121(11):1247-1254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021640" y="2400480"/>
              <a:ext cx="228960" cy="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5440" y="2336760"/>
                <a:ext cx="261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730120" y="2408040"/>
              <a:ext cx="259560" cy="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4280" y="2344320"/>
                <a:ext cx="2912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6507360" y="2430720"/>
              <a:ext cx="28980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91520" y="2367360"/>
                <a:ext cx="321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7269480" y="2430720"/>
              <a:ext cx="228960" cy="7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53640" y="2367360"/>
                <a:ext cx="260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8153280" y="2415600"/>
              <a:ext cx="252000" cy="23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37440" y="2351880"/>
                <a:ext cx="283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8641080" y="2064960"/>
              <a:ext cx="33552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25240" y="2001600"/>
                <a:ext cx="367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8625600" y="1600200"/>
              <a:ext cx="335880" cy="30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09760" y="1536840"/>
                <a:ext cx="3675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8160840" y="1920240"/>
              <a:ext cx="274680" cy="30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45000" y="1856880"/>
                <a:ext cx="3063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4991040" y="1935360"/>
              <a:ext cx="251640" cy="8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75200" y="1872000"/>
                <a:ext cx="2833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5745240" y="1935360"/>
              <a:ext cx="228960" cy="8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29400" y="1872000"/>
                <a:ext cx="260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6514920" y="1927800"/>
              <a:ext cx="244440" cy="79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99080" y="1864440"/>
                <a:ext cx="2761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7238880" y="1912680"/>
              <a:ext cx="267120" cy="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23040" y="1848960"/>
                <a:ext cx="298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4983480" y="3368160"/>
              <a:ext cx="335520" cy="154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67640" y="3304440"/>
                <a:ext cx="367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5745240" y="3413880"/>
              <a:ext cx="252000" cy="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29400" y="3350160"/>
                <a:ext cx="283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6522480" y="3406320"/>
              <a:ext cx="228960" cy="79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06640" y="3342600"/>
                <a:ext cx="260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7269480" y="3398400"/>
              <a:ext cx="274680" cy="158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53640" y="3335040"/>
                <a:ext cx="3063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8656200" y="3055680"/>
              <a:ext cx="396720" cy="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40360" y="2991960"/>
                <a:ext cx="428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/>
              <p14:cNvContentPartPr/>
              <p14:nvPr/>
            </p14:nvContentPartPr>
            <p14:xfrm>
              <a:off x="8671320" y="3551040"/>
              <a:ext cx="244440" cy="230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55480" y="3487320"/>
                <a:ext cx="276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/>
              <p14:cNvContentPartPr/>
              <p14:nvPr/>
            </p14:nvContentPartPr>
            <p14:xfrm>
              <a:off x="8656200" y="4030920"/>
              <a:ext cx="289800" cy="234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640360" y="3967560"/>
                <a:ext cx="321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/>
              <p14:cNvContentPartPr/>
              <p14:nvPr/>
            </p14:nvContentPartPr>
            <p14:xfrm>
              <a:off x="8656200" y="4503600"/>
              <a:ext cx="244080" cy="79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40360" y="4439880"/>
                <a:ext cx="275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/>
              <p14:cNvContentPartPr/>
              <p14:nvPr/>
            </p14:nvContentPartPr>
            <p14:xfrm>
              <a:off x="4975920" y="3863520"/>
              <a:ext cx="266760" cy="792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59720" y="3799800"/>
                <a:ext cx="2988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/>
              <p14:cNvContentPartPr/>
              <p14:nvPr/>
            </p14:nvContentPartPr>
            <p14:xfrm>
              <a:off x="5753160" y="3901320"/>
              <a:ext cx="236520" cy="3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36960" y="3837960"/>
                <a:ext cx="2685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" name="Ink 24"/>
              <p14:cNvContentPartPr/>
              <p14:nvPr/>
            </p14:nvContentPartPr>
            <p14:xfrm>
              <a:off x="6522480" y="3916800"/>
              <a:ext cx="228960" cy="3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06640" y="3853080"/>
                <a:ext cx="260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" name="Ink 25"/>
              <p14:cNvContentPartPr/>
              <p14:nvPr/>
            </p14:nvContentPartPr>
            <p14:xfrm>
              <a:off x="7261920" y="3893760"/>
              <a:ext cx="259200" cy="3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45720" y="3830400"/>
                <a:ext cx="291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7" name="Ink 26"/>
              <p14:cNvContentPartPr/>
              <p14:nvPr/>
            </p14:nvContentPartPr>
            <p14:xfrm>
              <a:off x="4998600" y="4350960"/>
              <a:ext cx="297720" cy="3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82760" y="4287600"/>
                <a:ext cx="329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Ink 27"/>
              <p14:cNvContentPartPr/>
              <p14:nvPr/>
            </p14:nvContentPartPr>
            <p14:xfrm>
              <a:off x="5753160" y="4335840"/>
              <a:ext cx="244080" cy="79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36960" y="4272120"/>
                <a:ext cx="2761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9" name="Ink 28"/>
              <p14:cNvContentPartPr/>
              <p14:nvPr/>
            </p14:nvContentPartPr>
            <p14:xfrm>
              <a:off x="6514920" y="4350960"/>
              <a:ext cx="236520" cy="3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499080" y="4287600"/>
                <a:ext cx="268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" name="Ink 29"/>
              <p14:cNvContentPartPr/>
              <p14:nvPr/>
            </p14:nvContentPartPr>
            <p14:xfrm>
              <a:off x="7261920" y="4343400"/>
              <a:ext cx="266760" cy="79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245720" y="4280040"/>
                <a:ext cx="2988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1" name="Ink 30"/>
              <p14:cNvContentPartPr/>
              <p14:nvPr/>
            </p14:nvContentPartPr>
            <p14:xfrm>
              <a:off x="4998600" y="4861440"/>
              <a:ext cx="312840" cy="82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82760" y="4798080"/>
                <a:ext cx="344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168" name="Ink 7167"/>
              <p14:cNvContentPartPr/>
              <p14:nvPr/>
            </p14:nvContentPartPr>
            <p14:xfrm>
              <a:off x="5760720" y="4838760"/>
              <a:ext cx="259200" cy="15480"/>
            </p14:xfrm>
          </p:contentPart>
        </mc:Choice>
        <mc:Fallback>
          <p:pic>
            <p:nvPicPr>
              <p:cNvPr id="7168" name="Ink 716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44880" y="4775040"/>
                <a:ext cx="2908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169" name="Ink 7168"/>
              <p14:cNvContentPartPr/>
              <p14:nvPr/>
            </p14:nvContentPartPr>
            <p14:xfrm>
              <a:off x="6530400" y="4853880"/>
              <a:ext cx="228960" cy="360"/>
            </p14:xfrm>
          </p:contentPart>
        </mc:Choice>
        <mc:Fallback>
          <p:pic>
            <p:nvPicPr>
              <p:cNvPr id="7169" name="Ink 716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14200" y="4790520"/>
                <a:ext cx="261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171" name="Ink 7170"/>
              <p14:cNvContentPartPr/>
              <p14:nvPr/>
            </p14:nvContentPartPr>
            <p14:xfrm>
              <a:off x="7269480" y="4853880"/>
              <a:ext cx="236520" cy="7920"/>
            </p14:xfrm>
          </p:contentPart>
        </mc:Choice>
        <mc:Fallback>
          <p:pic>
            <p:nvPicPr>
              <p:cNvPr id="7171" name="Ink 717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53640" y="4790520"/>
                <a:ext cx="26820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533400"/>
            <a:ext cx="4891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76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واریانت های ژنتیکی با ماکرونوترینتها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overlap of significant associations between SNPs and total energy, carbohydrate and total fat intakes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90" y="6474023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Drabsch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T, et al.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2018; 9: 425-53.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22" y="699135"/>
            <a:ext cx="8534400" cy="55626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طراحی توصیه های تغذیه ای برپایه عوامل ژنتیکی، محیطی برای هرشخص در طول زندگی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ژنتیک، عادات غذایی، رژیم غذایی، فعالیت فیزیکی، میکروبیوتا و متابولوم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یافته های اخیر در مورد تغذیه شخصی بسیار دور از آن هستند که بتوان کاربرد دانش را در آن اعمال کرد.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 از تغییرات رژیم غذایی برپایه ژنتیک: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Hypolactasia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Celiac, Phenylketonuria</a:t>
            </a:r>
          </a:p>
          <a:p>
            <a:pPr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درحال حاضر بسیاری مراکز با استفاده از تستهای ژنتیکی رژیم غذایی فرد را طراحی می کنند. مانند تست ژنتیکی برای پاسخ فرد به کافئین یا چربی اشباع یا نمک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" y="152400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Nutrition= Personalized Nutrition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412885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Toro-Martin J, et al. Nutrients 2017; 9: 913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78586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412885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Toro-Martin J, et al. Nutrients 2017; 9: 913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8719847" cy="54102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تفاوت در بین افراد در پاسخ به مداخلات تغذیه ای یا تغییر در برنامه غذایی</a:t>
            </a:r>
          </a:p>
          <a:p>
            <a:pPr marL="1085850" indent="-1714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دخالت عوامل ژنتیکی در مطالعات تغذیه و بیماریها</a:t>
            </a:r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085850" indent="-1714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Gene-diet interaction analysis</a:t>
            </a:r>
          </a:p>
          <a:p>
            <a:pPr marL="1085850" indent="-1714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ارتباط متقابل عوامل محیطی و ژنتیکی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زمینه ژنتیکی بیماریها از طریق شناسایی واریانت های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یا پلی مورفیسم ها 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 polymorphism=SNP</a:t>
            </a:r>
            <a:r>
              <a:rPr lang="en-US" sz="2400" dirty="0" smtClean="0">
                <a:solidFill>
                  <a:schemeClr val="tx1"/>
                </a:solidFill>
                <a:cs typeface="+mj-cs"/>
              </a:rPr>
              <a:t>)</a:t>
            </a:r>
            <a:r>
              <a:rPr lang="fa-IR" sz="24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قابل اندازه گیری هستند.</a:t>
            </a:r>
          </a:p>
          <a:p>
            <a:pPr marL="457200" indent="-457200" algn="r" rtl="1">
              <a:lnSpc>
                <a:spcPts val="4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درحدود 23000 ژن شناسایی شده اند.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244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متقابل عوامل ژنتیکی و محیطی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6474023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47" y="838200"/>
            <a:ext cx="8534400" cy="55626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درحدود 10 میلیون موقعیت روی 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DNA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پلی مورفیک است. 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درصورتی که شیوع آنها کمتر از 1 درصد باشد، معمولا به آنها موتاسیون گفته می شود.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برخی از پلی مورفیسم ها موجب اختلال در ژنهای کدکننده پروتئین ها می شوند.</a:t>
            </a:r>
          </a:p>
          <a:p>
            <a:pPr lvl="1"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تفاوت در پاسخ به رژیم های غذایی و افزایش خطر فامیلی بیماریها</a:t>
            </a:r>
          </a:p>
          <a:p>
            <a:pPr lvl="1" algn="r" rtl="1">
              <a:lnSpc>
                <a:spcPct val="150000"/>
              </a:lnSpc>
              <a:buClr>
                <a:srgbClr val="FF0000"/>
              </a:buClr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موارد نادر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اختلال در عملکرد ژن در افراد هوموزیگوت منجر به بیماری جدی می شود: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penetrant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244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متقابل عوامل ژنتیکی و محیطی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474023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47" y="685800"/>
            <a:ext cx="8534400" cy="5672554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penetrant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به طور خفیف اختلال در عملکرد آنزیم یا سطح مارکرهای بیوشیمیایی حدواسط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منجر به افزایش خطر بیماری درشرایطی مانند افزایش یا کاهش دریافت رژیم های غذایی خاص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Common variant MTHFR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بر متابولیسم فولیک اسید تاثیر دارد.</a:t>
            </a:r>
          </a:p>
          <a:p>
            <a:pPr lvl="1" indent="-40005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افزایش ظرفیت </a:t>
            </a: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 تکنولوژی شناخت پلی مورفیسم ها تا حدود صدها هزار با شیوع بالای 5 درصد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" lvl="1" algn="r">
              <a:lnSpc>
                <a:spcPct val="150000"/>
              </a:lnSpc>
              <a:buClr>
                <a:srgbClr val="FF0000"/>
              </a:buClr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Genome-wide association study=GWAS</a:t>
            </a:r>
          </a:p>
          <a:p>
            <a:pPr marL="57150" lvl="1" algn="r" rtl="1">
              <a:lnSpc>
                <a:spcPct val="150000"/>
              </a:lnSpc>
              <a:buClr>
                <a:srgbClr val="FF0000"/>
              </a:buClr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کاهش هزینه های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DNA sequencing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متقابل عوامل ژنتیکی و محیطی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510754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47" y="838200"/>
            <a:ext cx="8534400" cy="55626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افزایش قدرت آماری مطالعات بیماریها و تغذیه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ارتباط قوی کلسترول و بیماری قلبی عروقی در زیرگروه از جمعیت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ارتباط کلسترول و بیماری قلبی عروقی در کل جمعیت کمتر می شود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بیماری قلبی عروقی در افراد دیگر جمعیت مربوط به عاملی غیر از کلسترول دریافتی است.</a:t>
            </a:r>
            <a:endParaRPr lang="fa-IR" sz="1600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بسیاری موارد ژنوتیپ ها تا حدود کمی سابقه فامیلی بیماری را توضیح می دهند.</a:t>
            </a:r>
          </a:p>
          <a:p>
            <a:pPr lvl="2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دخیل بودن عوامل محیطی در بروز بیماری</a:t>
            </a:r>
          </a:p>
          <a:p>
            <a:pPr lvl="2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میزانهای مختلفی از بیماریها در کشورها و مناطق مختلف می تواند به علت عوامل محیطی باشد و نه لزوما علت ژنتیکی داشته باشد.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244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متقابل عوامل ژنتیکی و محیطی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6510754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47" y="838200"/>
            <a:ext cx="8534400" cy="55626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دربرخی موارد ارتباط ضعیف پلی مورفیسم ها با پیامدها را می توان با ایجاد امتیاز خطر ژنتیکی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(genetic risk score=GRS)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با پلی مورفیسم های متعدد برطرف کرد.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امتیاز خطر ژنتیکی با محاسبه مدل ژنتیکی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additive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بدست می آید و هر ژنوتیپ با توجه به خطر نسبی در رابطه با پیامد مورد نظر وزن دهی می شود.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درصورتی که پلی مورفیسم ها از ژنهای با عملکرد متفاوت باشند، احتمال ارتباط متقابل عوامل تغذیه ای و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GRS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ضعیف است. </a:t>
            </a:r>
            <a:endParaRPr lang="fa-IR" dirty="0" smtClean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a-IR" dirty="0" smtClean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244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متقابل عوامل ژنتیکی و محیطی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477417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643647" cy="55626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تکرار مشاهدات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gene-diet interaction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جوامع دیگر برای تایید یافته ها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اندازه گیری غیر دقیق عوامل محیطی و نمونه گیری ناکافی موجب نتایج متفاوت در تکرارپذیری مطالعات می شود.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شناخت ارتباط متقابل عوامل ژنتیکی و محیطی می تواند به فهم اتیولوژی بیماریها کمک کند.</a:t>
            </a:r>
          </a:p>
          <a:p>
            <a:pPr marL="914400" lvl="1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فراهم کردن استراتژیهای مناسب تر برای پیشگیری یا درمان بیماری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a-IR" dirty="0" smtClean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244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ارتباط متقابل عوامل ژنتیکی و محیطی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550" y="6510754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47" y="838200"/>
            <a:ext cx="8534400" cy="55626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واریانت های ژنتیکی مرتبط با چاقی می توانند بر اشتها، تغییرات رفتاری، انرژی کل دریافتی، ترجیحات درشت مغذی ها و الگوی غذایی اثر داشته باشند.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مطالعات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GWAS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نواحی ژنی مرتبط با چاقی شناخته شده اند.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97 ناحیه ژنی وابسته به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BMI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شناخته شده اند که تنها مسئول 2/7% از تغییرات آن هستند.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خطر بروز چاقی وابسته به ارتباط متقابل زمینه ژنتیکی چاقی و عوامل خطر محیطی است.</a:t>
            </a:r>
            <a:endParaRPr lang="fa-IR" dirty="0" smtClean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43244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برهم کنش عوامل ژنتیکی و تغذیه ای در ارتباط با چاقی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00277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23" y="766465"/>
            <a:ext cx="8762999" cy="5562600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ارتباط متقابل واریانت های ژنتیکی و عوامل محیطی مانند شیوه زندگی و تغذیه، زمانی باعث بروز بیماری می شود که فرد با زمینه ژنتیکی بالا در معرض عوامل محیطی پرخطر قرار می گیرد.</a:t>
            </a:r>
          </a:p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عوامل محیطی نامطلوب که خطر چاقی را در افراد با زمینه ژنتیکی بالا افزایش می دهند: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نوشیدنیهای شیرین شده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غذاهای سرخ شده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اسیدهای چرب اشباع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فعالیت فیزیکی ناکافی</a:t>
            </a:r>
          </a:p>
          <a:p>
            <a:pPr marL="914400" lvl="1" indent="-457200" algn="r" rt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شیوه خواب</a:t>
            </a:r>
          </a:p>
          <a:p>
            <a:pPr marL="114300" lvl="1" indent="3429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مطالعات مداخله ای، واریانتهای ژنتیکی می توانند اثر رژیم غذایی بر کاهش وزن را تعدیل نمایند.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6982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6380"/>
            <a:ext cx="856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برهم کنش عوامل ژنتیکی و تغذیه ای در ارتباط با چاقی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1F64-7316-40D5-A187-3848DE371AA1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" y="622193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 in dietary analysis. In: Willett W. Nutritional epidemiology. Oxford: 2013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Ding M. et al. Am J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2018; 108: 1-10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999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برهم کنش عوامل تغذیه ای و ژنتیکی Gene-diet Interaction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برهم کنش عوامل تغذیه ای و ژنتیکی Gene-diet Interaction</dc:title>
  <dc:creator>فیروزه حسینی</dc:creator>
  <cp:lastModifiedBy>فیروزه حسینی</cp:lastModifiedBy>
  <cp:revision>34</cp:revision>
  <dcterms:created xsi:type="dcterms:W3CDTF">2019-12-17T04:33:00Z</dcterms:created>
  <dcterms:modified xsi:type="dcterms:W3CDTF">2019-12-23T04:40:55Z</dcterms:modified>
</cp:coreProperties>
</file>