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320" r:id="rId4"/>
    <p:sldId id="308" r:id="rId5"/>
    <p:sldId id="315" r:id="rId6"/>
    <p:sldId id="334" r:id="rId7"/>
    <p:sldId id="316" r:id="rId8"/>
    <p:sldId id="311" r:id="rId9"/>
    <p:sldId id="312" r:id="rId10"/>
    <p:sldId id="329" r:id="rId11"/>
    <p:sldId id="330" r:id="rId12"/>
    <p:sldId id="331" r:id="rId13"/>
    <p:sldId id="332" r:id="rId14"/>
    <p:sldId id="326" r:id="rId15"/>
    <p:sldId id="327" r:id="rId16"/>
    <p:sldId id="328" r:id="rId17"/>
    <p:sldId id="307" r:id="rId18"/>
    <p:sldId id="336" r:id="rId19"/>
    <p:sldId id="335" r:id="rId20"/>
    <p:sldId id="319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Calcitonin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9"/>
                <c:pt idx="0">
                  <c:v>13/4/1396</c:v>
                </c:pt>
                <c:pt idx="1">
                  <c:v>9/5/1396</c:v>
                </c:pt>
                <c:pt idx="2">
                  <c:v>10/8/1396</c:v>
                </c:pt>
                <c:pt idx="3">
                  <c:v>21/8/1396</c:v>
                </c:pt>
                <c:pt idx="4">
                  <c:v>9/10/1396</c:v>
                </c:pt>
                <c:pt idx="5">
                  <c:v>19/11/1396</c:v>
                </c:pt>
                <c:pt idx="6">
                  <c:v>16/1/1397</c:v>
                </c:pt>
                <c:pt idx="7">
                  <c:v>13/5/1397</c:v>
                </c:pt>
                <c:pt idx="8">
                  <c:v>7/8/1397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232</c:v>
                </c:pt>
                <c:pt idx="1">
                  <c:v>444</c:v>
                </c:pt>
                <c:pt idx="2">
                  <c:v>231</c:v>
                </c:pt>
                <c:pt idx="3">
                  <c:v>547</c:v>
                </c:pt>
                <c:pt idx="4">
                  <c:v>695</c:v>
                </c:pt>
                <c:pt idx="5">
                  <c:v>560</c:v>
                </c:pt>
                <c:pt idx="6">
                  <c:v>730</c:v>
                </c:pt>
                <c:pt idx="7">
                  <c:v>1408</c:v>
                </c:pt>
                <c:pt idx="8">
                  <c:v>1859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5568"/>
        <c:axId val="37683200"/>
      </c:lineChart>
      <c:catAx>
        <c:axId val="3812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7683200"/>
        <c:crosses val="autoZero"/>
        <c:auto val="1"/>
        <c:lblAlgn val="ctr"/>
        <c:lblOffset val="50"/>
        <c:noMultiLvlLbl val="0"/>
      </c:catAx>
      <c:valAx>
        <c:axId val="3768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2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TSH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13/4/1396</c:v>
                </c:pt>
                <c:pt idx="1">
                  <c:v>21/8/1396</c:v>
                </c:pt>
                <c:pt idx="2">
                  <c:v>9/10/1396</c:v>
                </c:pt>
                <c:pt idx="3">
                  <c:v>19/11/1396</c:v>
                </c:pt>
                <c:pt idx="4">
                  <c:v>16/1/1397</c:v>
                </c:pt>
                <c:pt idx="5">
                  <c:v>28/5/1397</c:v>
                </c:pt>
                <c:pt idx="6">
                  <c:v>7/8/1397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1.94</c:v>
                </c:pt>
                <c:pt idx="1">
                  <c:v>8.99</c:v>
                </c:pt>
                <c:pt idx="2">
                  <c:v>3.5000000000000003E-2</c:v>
                </c:pt>
                <c:pt idx="3">
                  <c:v>0.129</c:v>
                </c:pt>
                <c:pt idx="4">
                  <c:v>4.0000000000000001E-3</c:v>
                </c:pt>
                <c:pt idx="5">
                  <c:v>8.9999999999999993E-3</c:v>
                </c:pt>
                <c:pt idx="6">
                  <c:v>5.0000000000000001E-3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6592"/>
        <c:axId val="37685504"/>
      </c:lineChart>
      <c:catAx>
        <c:axId val="3812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37685504"/>
        <c:crosses val="autoZero"/>
        <c:auto val="1"/>
        <c:lblAlgn val="ctr"/>
        <c:lblOffset val="50"/>
        <c:noMultiLvlLbl val="0"/>
      </c:catAx>
      <c:valAx>
        <c:axId val="3768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2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76589768384208E-2"/>
          <c:y val="5.8891555233659666E-2"/>
          <c:w val="0.82026925910576964"/>
          <c:h val="0.854458819040279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CEA</c:v>
                </c:pt>
              </c:strCache>
            </c:strRef>
          </c:tx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9/5/1396</c:v>
                </c:pt>
                <c:pt idx="1">
                  <c:v>21/8/1396</c:v>
                </c:pt>
                <c:pt idx="2">
                  <c:v>19/11/1396</c:v>
                </c:pt>
                <c:pt idx="3">
                  <c:v>16/1/1397</c:v>
                </c:pt>
                <c:pt idx="4">
                  <c:v>7/8/1397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1.1200000000000001</c:v>
                </c:pt>
                <c:pt idx="1">
                  <c:v>1</c:v>
                </c:pt>
                <c:pt idx="2">
                  <c:v>0.81899999999999995</c:v>
                </c:pt>
                <c:pt idx="3">
                  <c:v>0.71599999999999997</c:v>
                </c:pt>
                <c:pt idx="4">
                  <c:v>0.88800000000000001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29152"/>
        <c:axId val="37687808"/>
      </c:lineChart>
      <c:catAx>
        <c:axId val="38129152"/>
        <c:scaling>
          <c:orientation val="minMax"/>
        </c:scaling>
        <c:delete val="0"/>
        <c:axPos val="b"/>
        <c:majorTickMark val="out"/>
        <c:minorTickMark val="none"/>
        <c:tickLblPos val="nextTo"/>
        <c:crossAx val="37687808"/>
        <c:crosses val="autoZero"/>
        <c:auto val="1"/>
        <c:lblAlgn val="ctr"/>
        <c:lblOffset val="50"/>
        <c:noMultiLvlLbl val="0"/>
      </c:catAx>
      <c:valAx>
        <c:axId val="3768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29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0.07018</cdr:x>
      <cdr:y>0.13469</cdr:y>
    </cdr:from>
    <cdr:to>
      <cdr:x>0.16667</cdr:x>
      <cdr:y>0.6061</cdr:y>
    </cdr:to>
    <cdr:grpSp>
      <cdr:nvGrpSpPr>
        <cdr:cNvPr id="5" name="Group 4"/>
        <cdr:cNvGrpSpPr/>
      </cdr:nvGrpSpPr>
      <cdr:grpSpPr>
        <a:xfrm xmlns:a="http://schemas.openxmlformats.org/drawingml/2006/main">
          <a:off x="609640" y="609602"/>
          <a:ext cx="838189" cy="2133584"/>
          <a:chOff x="838200" y="304800"/>
          <a:chExt cx="1219200" cy="1981200"/>
        </a:xfrm>
      </cdr:grpSpPr>
      <cdr:sp macro="" textlink="">
        <cdr:nvSpPr>
          <cdr:cNvPr id="2" name="Rectangle 1"/>
          <cdr:cNvSpPr/>
        </cdr:nvSpPr>
        <cdr:spPr>
          <a:xfrm xmlns:a="http://schemas.openxmlformats.org/drawingml/2006/main">
            <a:off x="838200" y="304800"/>
            <a:ext cx="12192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pPr algn="ctr"/>
            <a:r>
              <a:rPr lang="en-US" sz="1600" dirty="0" smtClean="0"/>
              <a:t>Mass surgery</a:t>
            </a:r>
            <a:endParaRPr lang="fa-IR" sz="1600" dirty="0"/>
          </a:p>
        </cdr:txBody>
      </cdr:sp>
      <cdr:cxnSp macro="">
        <cdr:nvCxnSpPr>
          <cdr:cNvPr id="4" name="Straight Arrow Connector 3"/>
          <cdr:cNvCxnSpPr>
            <a:stCxn xmlns:a="http://schemas.openxmlformats.org/drawingml/2006/main" id="2" idx="2"/>
          </cdr:cNvCxnSpPr>
        </cdr:nvCxnSpPr>
        <cdr:spPr>
          <a:xfrm xmlns:a="http://schemas.openxmlformats.org/drawingml/2006/main">
            <a:off x="1447800" y="914400"/>
            <a:ext cx="0" cy="1371600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0.19298</cdr:x>
      <cdr:y>0.06734</cdr:y>
    </cdr:from>
    <cdr:to>
      <cdr:x>0.35965</cdr:x>
      <cdr:y>0.62294</cdr:y>
    </cdr:to>
    <cdr:grpSp>
      <cdr:nvGrpSpPr>
        <cdr:cNvPr id="7" name="Group 6"/>
        <cdr:cNvGrpSpPr/>
      </cdr:nvGrpSpPr>
      <cdr:grpSpPr>
        <a:xfrm xmlns:a="http://schemas.openxmlformats.org/drawingml/2006/main">
          <a:off x="1676379" y="304778"/>
          <a:ext cx="1447829" cy="2514625"/>
          <a:chOff x="1170709" y="21771"/>
          <a:chExt cx="2105891" cy="1910445"/>
        </a:xfrm>
      </cdr:grpSpPr>
      <cdr:sp macro="" textlink="">
        <cdr:nvSpPr>
          <cdr:cNvPr id="8" name="Rectangle 7"/>
          <cdr:cNvSpPr/>
        </cdr:nvSpPr>
        <cdr:spPr>
          <a:xfrm xmlns:a="http://schemas.openxmlformats.org/drawingml/2006/main">
            <a:off x="1170709" y="21771"/>
            <a:ext cx="2105891" cy="56605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Total thyroidectomy</a:t>
            </a:r>
            <a:endParaRPr lang="fa-IR" sz="1600" dirty="0"/>
          </a:p>
        </cdr:txBody>
      </cdr:sp>
      <cdr:cxnSp macro="">
        <cdr:nvCxnSpPr>
          <cdr:cNvPr id="9" name="Straight Arrow Connector 8"/>
          <cdr:cNvCxnSpPr>
            <a:stCxn xmlns:a="http://schemas.openxmlformats.org/drawingml/2006/main" id="8" idx="2"/>
          </cdr:cNvCxnSpPr>
        </cdr:nvCxnSpPr>
        <cdr:spPr>
          <a:xfrm xmlns:a="http://schemas.openxmlformats.org/drawingml/2006/main" flipH="1">
            <a:off x="2168236" y="587828"/>
            <a:ext cx="55418" cy="1344388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0.38596</cdr:x>
      <cdr:y>0.16836</cdr:y>
    </cdr:from>
    <cdr:to>
      <cdr:x>0.52632</cdr:x>
      <cdr:y>0.45458</cdr:y>
    </cdr:to>
    <cdr:grpSp>
      <cdr:nvGrpSpPr>
        <cdr:cNvPr id="13" name="Group 12"/>
        <cdr:cNvGrpSpPr/>
      </cdr:nvGrpSpPr>
      <cdr:grpSpPr>
        <a:xfrm xmlns:a="http://schemas.openxmlformats.org/drawingml/2006/main">
          <a:off x="3352757" y="761991"/>
          <a:ext cx="1219280" cy="1295421"/>
          <a:chOff x="1170709" y="21770"/>
          <a:chExt cx="1773382" cy="1839687"/>
        </a:xfrm>
      </cdr:grpSpPr>
      <cdr:sp macro="" textlink="">
        <cdr:nvSpPr>
          <cdr:cNvPr id="14" name="Rectangle 13"/>
          <cdr:cNvSpPr/>
        </cdr:nvSpPr>
        <cdr:spPr>
          <a:xfrm xmlns:a="http://schemas.openxmlformats.org/drawingml/2006/main">
            <a:off x="1170709" y="21770"/>
            <a:ext cx="1773382" cy="86573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LN dissection</a:t>
            </a:r>
            <a:endParaRPr lang="fa-IR" sz="1600" dirty="0"/>
          </a:p>
        </cdr:txBody>
      </cdr:sp>
      <cdr:cxnSp macro="">
        <cdr:nvCxnSpPr>
          <cdr:cNvPr id="15" name="Straight Arrow Connector 14"/>
          <cdr:cNvCxnSpPr>
            <a:stCxn xmlns:a="http://schemas.openxmlformats.org/drawingml/2006/main" id="14" idx="2"/>
          </cdr:cNvCxnSpPr>
        </cdr:nvCxnSpPr>
        <cdr:spPr>
          <a:xfrm xmlns:a="http://schemas.openxmlformats.org/drawingml/2006/main">
            <a:off x="2057400" y="887503"/>
            <a:ext cx="0" cy="973954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0.07018</cdr:x>
      <cdr:y>0.13469</cdr:y>
    </cdr:from>
    <cdr:to>
      <cdr:x>0.16667</cdr:x>
      <cdr:y>0.38723</cdr:y>
    </cdr:to>
    <cdr:grpSp>
      <cdr:nvGrpSpPr>
        <cdr:cNvPr id="5" name="Group 4"/>
        <cdr:cNvGrpSpPr/>
      </cdr:nvGrpSpPr>
      <cdr:grpSpPr>
        <a:xfrm xmlns:a="http://schemas.openxmlformats.org/drawingml/2006/main">
          <a:off x="609640" y="609602"/>
          <a:ext cx="838189" cy="1142987"/>
          <a:chOff x="838200" y="304800"/>
          <a:chExt cx="1219200" cy="1061364"/>
        </a:xfrm>
      </cdr:grpSpPr>
      <cdr:sp macro="" textlink="">
        <cdr:nvSpPr>
          <cdr:cNvPr id="2" name="Rectangle 1"/>
          <cdr:cNvSpPr/>
        </cdr:nvSpPr>
        <cdr:spPr>
          <a:xfrm xmlns:a="http://schemas.openxmlformats.org/drawingml/2006/main">
            <a:off x="838200" y="304800"/>
            <a:ext cx="12192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pPr algn="ctr"/>
            <a:r>
              <a:rPr lang="en-US" sz="1600" dirty="0" smtClean="0"/>
              <a:t>Mass surgery</a:t>
            </a:r>
            <a:endParaRPr lang="fa-IR" sz="1600" dirty="0"/>
          </a:p>
        </cdr:txBody>
      </cdr:sp>
      <cdr:cxnSp macro="">
        <cdr:nvCxnSpPr>
          <cdr:cNvPr id="4" name="Straight Arrow Connector 3"/>
          <cdr:cNvCxnSpPr>
            <a:stCxn xmlns:a="http://schemas.openxmlformats.org/drawingml/2006/main" id="2" idx="2"/>
          </cdr:cNvCxnSpPr>
        </cdr:nvCxnSpPr>
        <cdr:spPr>
          <a:xfrm xmlns:a="http://schemas.openxmlformats.org/drawingml/2006/main">
            <a:off x="1447801" y="914400"/>
            <a:ext cx="55368" cy="451764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0.19298</cdr:x>
      <cdr:y>0.35356</cdr:y>
    </cdr:from>
    <cdr:to>
      <cdr:x>0.35965</cdr:x>
      <cdr:y>0.67345</cdr:y>
    </cdr:to>
    <cdr:grpSp>
      <cdr:nvGrpSpPr>
        <cdr:cNvPr id="7" name="Group 6"/>
        <cdr:cNvGrpSpPr/>
      </cdr:nvGrpSpPr>
      <cdr:grpSpPr>
        <a:xfrm xmlns:a="http://schemas.openxmlformats.org/drawingml/2006/main">
          <a:off x="1676379" y="1600199"/>
          <a:ext cx="1447829" cy="1447811"/>
          <a:chOff x="1170709" y="21771"/>
          <a:chExt cx="2105891" cy="1099959"/>
        </a:xfrm>
      </cdr:grpSpPr>
      <cdr:sp macro="" textlink="">
        <cdr:nvSpPr>
          <cdr:cNvPr id="8" name="Rectangle 7"/>
          <cdr:cNvSpPr/>
        </cdr:nvSpPr>
        <cdr:spPr>
          <a:xfrm xmlns:a="http://schemas.openxmlformats.org/drawingml/2006/main">
            <a:off x="1170709" y="21771"/>
            <a:ext cx="2105891" cy="56605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Total thyroidectomy</a:t>
            </a:r>
            <a:endParaRPr lang="fa-IR" sz="1600" dirty="0"/>
          </a:p>
        </cdr:txBody>
      </cdr:sp>
      <cdr:cxnSp macro="">
        <cdr:nvCxnSpPr>
          <cdr:cNvPr id="9" name="Straight Arrow Connector 8"/>
          <cdr:cNvCxnSpPr>
            <a:stCxn xmlns:a="http://schemas.openxmlformats.org/drawingml/2006/main" id="8" idx="2"/>
          </cdr:cNvCxnSpPr>
        </cdr:nvCxnSpPr>
        <cdr:spPr>
          <a:xfrm xmlns:a="http://schemas.openxmlformats.org/drawingml/2006/main">
            <a:off x="2223655" y="587828"/>
            <a:ext cx="55426" cy="533902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0.38596</cdr:x>
      <cdr:y>0.16836</cdr:y>
    </cdr:from>
    <cdr:to>
      <cdr:x>0.52632</cdr:x>
      <cdr:y>0.45458</cdr:y>
    </cdr:to>
    <cdr:grpSp>
      <cdr:nvGrpSpPr>
        <cdr:cNvPr id="13" name="Group 12"/>
        <cdr:cNvGrpSpPr/>
      </cdr:nvGrpSpPr>
      <cdr:grpSpPr>
        <a:xfrm xmlns:a="http://schemas.openxmlformats.org/drawingml/2006/main">
          <a:off x="3352757" y="761991"/>
          <a:ext cx="1219280" cy="1295421"/>
          <a:chOff x="1170709" y="21770"/>
          <a:chExt cx="1773382" cy="1839687"/>
        </a:xfrm>
      </cdr:grpSpPr>
      <cdr:sp macro="" textlink="">
        <cdr:nvSpPr>
          <cdr:cNvPr id="14" name="Rectangle 13"/>
          <cdr:cNvSpPr/>
        </cdr:nvSpPr>
        <cdr:spPr>
          <a:xfrm xmlns:a="http://schemas.openxmlformats.org/drawingml/2006/main">
            <a:off x="1170709" y="21770"/>
            <a:ext cx="1773382" cy="86573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LN dissection</a:t>
            </a:r>
            <a:endParaRPr lang="fa-IR" sz="1600" dirty="0"/>
          </a:p>
        </cdr:txBody>
      </cdr:sp>
      <cdr:cxnSp macro="">
        <cdr:nvCxnSpPr>
          <cdr:cNvPr id="15" name="Straight Arrow Connector 14"/>
          <cdr:cNvCxnSpPr>
            <a:stCxn xmlns:a="http://schemas.openxmlformats.org/drawingml/2006/main" id="14" idx="2"/>
          </cdr:cNvCxnSpPr>
        </cdr:nvCxnSpPr>
        <cdr:spPr>
          <a:xfrm xmlns:a="http://schemas.openxmlformats.org/drawingml/2006/main">
            <a:off x="2057400" y="887503"/>
            <a:ext cx="0" cy="973954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0.07018</cdr:x>
      <cdr:y>0.40407</cdr:y>
    </cdr:from>
    <cdr:to>
      <cdr:x>0.16667</cdr:x>
      <cdr:y>0.80166</cdr:y>
    </cdr:to>
    <cdr:grpSp>
      <cdr:nvGrpSpPr>
        <cdr:cNvPr id="5" name="Group 4"/>
        <cdr:cNvGrpSpPr/>
      </cdr:nvGrpSpPr>
      <cdr:grpSpPr>
        <a:xfrm xmlns:a="http://schemas.openxmlformats.org/drawingml/2006/main">
          <a:off x="609640" y="1828806"/>
          <a:ext cx="838189" cy="1799477"/>
          <a:chOff x="838200" y="-756564"/>
          <a:chExt cx="1219200" cy="1670964"/>
        </a:xfrm>
      </cdr:grpSpPr>
      <cdr:sp macro="" textlink="">
        <cdr:nvSpPr>
          <cdr:cNvPr id="2" name="Rectangle 1"/>
          <cdr:cNvSpPr/>
        </cdr:nvSpPr>
        <cdr:spPr>
          <a:xfrm xmlns:a="http://schemas.openxmlformats.org/drawingml/2006/main">
            <a:off x="838200" y="304800"/>
            <a:ext cx="12192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pPr algn="ctr"/>
            <a:r>
              <a:rPr lang="en-US" sz="1600" dirty="0" smtClean="0"/>
              <a:t>Mass surgery</a:t>
            </a:r>
            <a:endParaRPr lang="fa-IR" sz="1600" dirty="0"/>
          </a:p>
        </cdr:txBody>
      </cdr:sp>
      <cdr:cxnSp macro="">
        <cdr:nvCxnSpPr>
          <cdr:cNvPr id="4" name="Straight Arrow Connector 3"/>
          <cdr:cNvCxnSpPr/>
        </cdr:nvCxnSpPr>
        <cdr:spPr>
          <a:xfrm xmlns:a="http://schemas.openxmlformats.org/drawingml/2006/main" flipV="1">
            <a:off x="1392389" y="-756564"/>
            <a:ext cx="1" cy="1061364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0.22807</cdr:x>
      <cdr:y>0.40407</cdr:y>
    </cdr:from>
    <cdr:to>
      <cdr:x>0.39474</cdr:x>
      <cdr:y>0.82123</cdr:y>
    </cdr:to>
    <cdr:grpSp>
      <cdr:nvGrpSpPr>
        <cdr:cNvPr id="7" name="Group 6"/>
        <cdr:cNvGrpSpPr/>
      </cdr:nvGrpSpPr>
      <cdr:grpSpPr>
        <a:xfrm xmlns:a="http://schemas.openxmlformats.org/drawingml/2006/main">
          <a:off x="1981198" y="1828806"/>
          <a:ext cx="1447829" cy="1888051"/>
          <a:chOff x="1170709" y="-846605"/>
          <a:chExt cx="2105891" cy="1434433"/>
        </a:xfrm>
      </cdr:grpSpPr>
      <cdr:sp macro="" textlink="">
        <cdr:nvSpPr>
          <cdr:cNvPr id="8" name="Rectangle 7"/>
          <cdr:cNvSpPr/>
        </cdr:nvSpPr>
        <cdr:spPr>
          <a:xfrm xmlns:a="http://schemas.openxmlformats.org/drawingml/2006/main">
            <a:off x="1170709" y="21771"/>
            <a:ext cx="2105891" cy="56605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Total thyroidectomy</a:t>
            </a:r>
            <a:endParaRPr lang="fa-IR" sz="1600" dirty="0"/>
          </a:p>
        </cdr:txBody>
      </cdr:sp>
      <cdr:cxnSp macro="">
        <cdr:nvCxnSpPr>
          <cdr:cNvPr id="9" name="Straight Arrow Connector 8"/>
          <cdr:cNvCxnSpPr/>
        </cdr:nvCxnSpPr>
        <cdr:spPr>
          <a:xfrm xmlns:a="http://schemas.openxmlformats.org/drawingml/2006/main" flipH="1" flipV="1">
            <a:off x="2168216" y="-846605"/>
            <a:ext cx="55439" cy="855515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0.42982</cdr:x>
      <cdr:y>0.55559</cdr:y>
    </cdr:from>
    <cdr:to>
      <cdr:x>0.57018</cdr:x>
      <cdr:y>0.85865</cdr:y>
    </cdr:to>
    <cdr:grpSp>
      <cdr:nvGrpSpPr>
        <cdr:cNvPr id="13" name="Group 12"/>
        <cdr:cNvGrpSpPr/>
      </cdr:nvGrpSpPr>
      <cdr:grpSpPr>
        <a:xfrm xmlns:a="http://schemas.openxmlformats.org/drawingml/2006/main">
          <a:off x="3733760" y="2514580"/>
          <a:ext cx="1219280" cy="1371638"/>
          <a:chOff x="1170709" y="-1060381"/>
          <a:chExt cx="1773382" cy="1947884"/>
        </a:xfrm>
      </cdr:grpSpPr>
      <cdr:sp macro="" textlink="">
        <cdr:nvSpPr>
          <cdr:cNvPr id="14" name="Rectangle 13"/>
          <cdr:cNvSpPr/>
        </cdr:nvSpPr>
        <cdr:spPr>
          <a:xfrm xmlns:a="http://schemas.openxmlformats.org/drawingml/2006/main">
            <a:off x="1170709" y="21770"/>
            <a:ext cx="1773382" cy="86573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1">
              <a:lumMod val="20000"/>
              <a:lumOff val="80000"/>
            </a:schemeClr>
          </a:solidFill>
        </cdr:spPr>
        <cdr:style>
          <a:lnRef xmlns:a="http://schemas.openxmlformats.org/drawingml/2006/main" idx="2">
            <a:schemeClr val="accent5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5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LN dissection</a:t>
            </a:r>
            <a:endParaRPr lang="fa-IR" sz="1600" dirty="0"/>
          </a:p>
        </cdr:txBody>
      </cdr:sp>
      <cdr:cxnSp macro="">
        <cdr:nvCxnSpPr>
          <cdr:cNvPr id="15" name="Straight Arrow Connector 14"/>
          <cdr:cNvCxnSpPr/>
        </cdr:nvCxnSpPr>
        <cdr:spPr>
          <a:xfrm xmlns:a="http://schemas.openxmlformats.org/drawingml/2006/main" flipH="1" flipV="1">
            <a:off x="2057342" y="-1060381"/>
            <a:ext cx="58" cy="1082163"/>
          </a:xfrm>
          <a:prstGeom xmlns:a="http://schemas.openxmlformats.org/drawingml/2006/main" prst="straightConnector1">
            <a:avLst/>
          </a:prstGeom>
          <a:ln xmlns:a="http://schemas.openxmlformats.org/drawingml/2006/main" w="57150"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437C-B120-41F0-8A6E-1A56FC01CEB5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F1E7-B80E-4EA3-BC5A-46C9C3E90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54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800" dirty="0" smtClean="0">
                <a:cs typeface="B Badr" panose="00000400000000000000" pitchFamily="2" charset="-78"/>
              </a:rPr>
              <a:t>بسم الله الرحمن الرحیم</a:t>
            </a:r>
            <a:endParaRPr lang="fa-IR" sz="48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701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81200" cy="3078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Bone scan with Tc99m-MDP</a:t>
            </a:r>
            <a:br>
              <a:rPr lang="en-US" sz="2800" dirty="0" smtClean="0"/>
            </a:br>
            <a:r>
              <a:rPr lang="en-US" sz="2800" dirty="0" smtClean="0"/>
              <a:t>(97/7/17)</a:t>
            </a:r>
            <a:endParaRPr lang="fa-I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9" t="7463" r="24061" b="14135"/>
          <a:stretch/>
        </p:blipFill>
        <p:spPr bwMode="auto">
          <a:xfrm>
            <a:off x="2657248" y="685800"/>
            <a:ext cx="617513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1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rezam\Desktop\New folder (2)\IMG-20181106-WA0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" t="8356" r="856" b="16946"/>
          <a:stretch/>
        </p:blipFill>
        <p:spPr bwMode="auto">
          <a:xfrm>
            <a:off x="3124200" y="380999"/>
            <a:ext cx="4495800" cy="59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77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C:\Users\alirezam\Desktop\New folder (2)\IMG-20181106-WA00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17761"/>
          <a:stretch/>
        </p:blipFill>
        <p:spPr bwMode="auto">
          <a:xfrm>
            <a:off x="3155950" y="304800"/>
            <a:ext cx="4464050" cy="61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36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 descr="C:\Users\alirezam\Desktop\New folder (2)\IMG-20181106-WA00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" t="5108" r="-384" b="20215"/>
          <a:stretch/>
        </p:blipFill>
        <p:spPr bwMode="auto">
          <a:xfrm>
            <a:off x="3070481" y="381000"/>
            <a:ext cx="447331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86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Neck LN dissection, Metastasis WU</a:t>
            </a:r>
            <a:br>
              <a:rPr lang="en-US" dirty="0" smtClean="0"/>
            </a:br>
            <a:r>
              <a:rPr lang="en-US" dirty="0" smtClean="0"/>
              <a:t>(Bahman 1396 – </a:t>
            </a:r>
            <a:r>
              <a:rPr lang="en-US" dirty="0" err="1" smtClean="0"/>
              <a:t>Aban</a:t>
            </a:r>
            <a:r>
              <a:rPr lang="en-US" dirty="0" smtClean="0"/>
              <a:t> 1397)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953000"/>
          </a:xfrm>
        </p:spPr>
        <p:txBody>
          <a:bodyPr>
            <a:normAutofit/>
          </a:bodyPr>
          <a:lstStyle/>
          <a:p>
            <a:pPr marL="514350" indent="-514350" fontAlgn="ctr">
              <a:buFont typeface="+mj-lt"/>
              <a:buAutoNum type="alphaLcPeriod"/>
            </a:pPr>
            <a:r>
              <a:rPr lang="en-US" sz="2800" b="1" dirty="0"/>
              <a:t>Lab data (97/8/7): </a:t>
            </a:r>
            <a:r>
              <a:rPr lang="en-US" sz="1600" dirty="0"/>
              <a:t>TSH: 0.005, fT4: 1801, calcitonin: 1859, CEA: </a:t>
            </a:r>
            <a:r>
              <a:rPr lang="en-US" sz="1600" dirty="0" smtClean="0"/>
              <a:t>0/889</a:t>
            </a:r>
          </a:p>
          <a:p>
            <a:pPr marL="514350" indent="-514350" fontAlgn="ctr">
              <a:buFont typeface="+mj-lt"/>
              <a:buAutoNum type="alphaLcPeriod"/>
            </a:pPr>
            <a:endParaRPr lang="en-US" sz="1600" dirty="0"/>
          </a:p>
          <a:p>
            <a:pPr marL="514350" indent="-514350" fontAlgn="ctr">
              <a:buFont typeface="+mj-lt"/>
              <a:buAutoNum type="alphaLcPeriod"/>
            </a:pPr>
            <a:r>
              <a:rPr lang="en-US" sz="2800" b="1" dirty="0"/>
              <a:t>Whole body PET </a:t>
            </a:r>
            <a:r>
              <a:rPr lang="en-US" sz="2800" b="1" dirty="0" smtClean="0"/>
              <a:t>scan (97/8/5): </a:t>
            </a:r>
            <a:r>
              <a:rPr lang="en-US" sz="1600" dirty="0" smtClean="0"/>
              <a:t>no active lesion</a:t>
            </a:r>
          </a:p>
          <a:p>
            <a:pPr marL="0" indent="0" fontAlgn="ctr">
              <a:buNone/>
            </a:pPr>
            <a:endParaRPr lang="en-US" sz="2800" dirty="0"/>
          </a:p>
          <a:p>
            <a:pPr marL="0" indent="0" fontAlgn="ctr">
              <a:buNone/>
            </a:pPr>
            <a:endParaRPr lang="en-US" sz="2800" b="1" dirty="0" smtClean="0"/>
          </a:p>
          <a:p>
            <a:pPr marL="0" indent="0" fontAlgn="ctr">
              <a:buNone/>
            </a:pPr>
            <a:endParaRPr lang="en-US" sz="2800" b="1" dirty="0"/>
          </a:p>
          <a:p>
            <a:pPr marL="0" indent="0" fontAlgn="ctr">
              <a:buNone/>
            </a:pPr>
            <a:endParaRPr lang="fa-IR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6302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 descr="C:\Users\alirezam\Desktop\New folder (2)\Screenshot_2018-11-11-19-38-5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333" r="6838" b="16717"/>
          <a:stretch/>
        </p:blipFill>
        <p:spPr bwMode="auto">
          <a:xfrm>
            <a:off x="2514600" y="304800"/>
            <a:ext cx="4247866" cy="59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 descr="C:\Users\alirezam\Desktop\New folder (2)\Screenshot_2018-11-11-19-39-0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4859" r="5864" b="15323"/>
          <a:stretch/>
        </p:blipFill>
        <p:spPr bwMode="auto">
          <a:xfrm>
            <a:off x="2286000" y="304800"/>
            <a:ext cx="4038600" cy="64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10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Calcitonin follow up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74040"/>
              </p:ext>
            </p:extLst>
          </p:nvPr>
        </p:nvGraphicFramePr>
        <p:xfrm>
          <a:off x="2286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31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TSH follow up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903065"/>
              </p:ext>
            </p:extLst>
          </p:nvPr>
        </p:nvGraphicFramePr>
        <p:xfrm>
          <a:off x="2286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82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CEA follow up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634980"/>
              </p:ext>
            </p:extLst>
          </p:nvPr>
        </p:nvGraphicFramePr>
        <p:xfrm>
          <a:off x="2286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344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/>
              <a:t>Hx</a:t>
            </a:r>
            <a:r>
              <a:rPr lang="en-US" sz="6600" dirty="0" smtClean="0"/>
              <a:t> &amp; PI</a:t>
            </a:r>
          </a:p>
          <a:p>
            <a:r>
              <a:rPr lang="en-US" sz="2800" dirty="0" smtClean="0"/>
              <a:t>Our patient is a 25 years old married woman, from </a:t>
            </a:r>
            <a:r>
              <a:rPr lang="en-US" sz="2800" dirty="0" err="1" smtClean="0"/>
              <a:t>Zanjan</a:t>
            </a:r>
            <a:r>
              <a:rPr lang="en-US" sz="2800" dirty="0" smtClean="0"/>
              <a:t> with a history of a progressively growing mass in the right side of her neck from 18 month ago. </a:t>
            </a:r>
          </a:p>
          <a:p>
            <a:r>
              <a:rPr lang="en-US" sz="2800" dirty="0" smtClean="0"/>
              <a:t>She had no hoarseness, pain, weight loss, dysphagia, diarrhea or flushing</a:t>
            </a:r>
          </a:p>
          <a:p>
            <a:r>
              <a:rPr lang="en-US" sz="2800" dirty="0" smtClean="0"/>
              <a:t>DH: levothyroxine 0.1 mg daily</a:t>
            </a:r>
          </a:p>
          <a:p>
            <a:r>
              <a:rPr lang="en-US" sz="2800" dirty="0" smtClean="0"/>
              <a:t>FH: -	PMH: -	HH: -		AH: -</a:t>
            </a:r>
          </a:p>
          <a:p>
            <a:r>
              <a:rPr lang="en-US" sz="2800" dirty="0" smtClean="0"/>
              <a:t>PSH: cervical mass resection, total thyroidectomy, cervical lymph node dissection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t="21636" r="24738" b="9612"/>
          <a:stretch/>
        </p:blipFill>
        <p:spPr bwMode="auto">
          <a:xfrm>
            <a:off x="533400" y="228600"/>
            <a:ext cx="8229600" cy="636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5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800" dirty="0">
                <a:cs typeface="B Badr" panose="00000400000000000000" pitchFamily="2" charset="-78"/>
              </a:rPr>
              <a:t>با </a:t>
            </a:r>
            <a:r>
              <a:rPr lang="fa-IR" sz="4800" dirty="0" smtClean="0">
                <a:cs typeface="B Badr" panose="00000400000000000000" pitchFamily="2" charset="-78"/>
              </a:rPr>
              <a:t>تشکر</a:t>
            </a:r>
            <a:endParaRPr lang="fa-IR" sz="4800" dirty="0"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2049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ROS &amp; PE</a:t>
            </a:r>
          </a:p>
          <a:p>
            <a:r>
              <a:rPr lang="en-US" sz="2800" dirty="0"/>
              <a:t>BW: 62.6 kg ,   Height: 156.5 Cm, BMI: </a:t>
            </a:r>
            <a:r>
              <a:rPr lang="en-US" sz="2800" dirty="0" smtClean="0"/>
              <a:t>25.7</a:t>
            </a:r>
          </a:p>
          <a:p>
            <a:r>
              <a:rPr lang="en-US" sz="2800" dirty="0" smtClean="0"/>
              <a:t>Normal VS</a:t>
            </a:r>
          </a:p>
          <a:p>
            <a:r>
              <a:rPr lang="en-US" sz="2800" dirty="0" smtClean="0"/>
              <a:t>H&amp;N: surgery scares on the both sides of her neck.</a:t>
            </a:r>
          </a:p>
          <a:p>
            <a:r>
              <a:rPr lang="en-US" sz="2800" dirty="0" smtClean="0"/>
              <a:t>Chest: normal</a:t>
            </a:r>
          </a:p>
          <a:p>
            <a:r>
              <a:rPr lang="en-US" sz="2800" dirty="0" smtClean="0"/>
              <a:t>Abdomen: normal</a:t>
            </a:r>
          </a:p>
          <a:p>
            <a:r>
              <a:rPr lang="en-US" sz="2800" dirty="0" smtClean="0"/>
              <a:t>Extremities: normal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6075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1. Mass detection, excision and diagnosis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Ordibehesht-Tir</a:t>
            </a:r>
            <a:r>
              <a:rPr lang="en-US" dirty="0" smtClean="0"/>
              <a:t> 1396)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8686800" cy="4830763"/>
          </a:xfrm>
        </p:spPr>
        <p:txBody>
          <a:bodyPr>
            <a:normAutofit fontScale="92500" lnSpcReduction="20000"/>
          </a:bodyPr>
          <a:lstStyle/>
          <a:p>
            <a:pPr marL="355600" indent="-355600">
              <a:spcBef>
                <a:spcPts val="0"/>
              </a:spcBef>
              <a:buAutoNum type="alphaLcPeriod"/>
            </a:pPr>
            <a:r>
              <a:rPr lang="en-US" sz="2800" b="1" dirty="0" smtClean="0"/>
              <a:t>Sonography(96/2/4): </a:t>
            </a:r>
            <a:r>
              <a:rPr lang="en-US" sz="1900" dirty="0"/>
              <a:t>NL thyroid, no LAP, a solid &amp; </a:t>
            </a:r>
            <a:r>
              <a:rPr lang="en-US" sz="1900" dirty="0" smtClean="0"/>
              <a:t>heterogeneous hypoechoic </a:t>
            </a:r>
            <a:r>
              <a:rPr lang="en-US" sz="1900" dirty="0"/>
              <a:t>mass (50*25mm) lateral to </a:t>
            </a:r>
            <a:r>
              <a:rPr lang="en-US" sz="1900" dirty="0" smtClean="0"/>
              <a:t>Right thyroid </a:t>
            </a:r>
            <a:r>
              <a:rPr lang="en-US" sz="1900" dirty="0"/>
              <a:t>lobe that </a:t>
            </a:r>
            <a:r>
              <a:rPr lang="en-US" sz="1900" dirty="0" smtClean="0"/>
              <a:t>shift cervical </a:t>
            </a:r>
            <a:r>
              <a:rPr lang="en-US" sz="1900" dirty="0"/>
              <a:t>vessels </a:t>
            </a:r>
            <a:r>
              <a:rPr lang="en-US" sz="1900" dirty="0" smtClean="0"/>
              <a:t>to anteromedial. It had no </a:t>
            </a:r>
            <a:r>
              <a:rPr lang="en-US" sz="1900" dirty="0"/>
              <a:t>connection with thyroid </a:t>
            </a:r>
            <a:r>
              <a:rPr lang="en-US" sz="1900" dirty="0" smtClean="0"/>
              <a:t>gland.</a:t>
            </a:r>
          </a:p>
          <a:p>
            <a:pPr marL="514350" indent="-514350">
              <a:spcBef>
                <a:spcPts val="0"/>
              </a:spcBef>
              <a:buAutoNum type="alphaLcPeriod"/>
            </a:pPr>
            <a:endParaRPr lang="en-US" sz="1900" dirty="0" smtClean="0"/>
          </a:p>
          <a:p>
            <a:pPr marL="355600" indent="-355600">
              <a:spcBef>
                <a:spcPts val="0"/>
              </a:spcBef>
              <a:buAutoNum type="alphaLcPeriod"/>
            </a:pPr>
            <a:r>
              <a:rPr lang="en-US" sz="2800" b="1" dirty="0" smtClean="0"/>
              <a:t> Neck CT(96/2/9): </a:t>
            </a:r>
            <a:r>
              <a:rPr lang="en-US" sz="2000" dirty="0"/>
              <a:t>High vascularity enhanced mass (45*40*30mm) in </a:t>
            </a:r>
            <a:r>
              <a:rPr lang="en-US" sz="2000" dirty="0" smtClean="0"/>
              <a:t>Right </a:t>
            </a:r>
            <a:r>
              <a:rPr lang="en-US" sz="2000" dirty="0"/>
              <a:t>side of neck that compress common carotid and </a:t>
            </a:r>
            <a:r>
              <a:rPr lang="en-US" sz="2000" dirty="0" smtClean="0"/>
              <a:t>Right </a:t>
            </a:r>
            <a:r>
              <a:rPr lang="en-US" sz="2000" dirty="0"/>
              <a:t>jugular vein and trachea to left, delayed </a:t>
            </a:r>
            <a:r>
              <a:rPr lang="en-US" sz="2000" dirty="0" smtClean="0"/>
              <a:t>venous enhancement+</a:t>
            </a:r>
          </a:p>
          <a:p>
            <a:pPr marL="355600" indent="-355600">
              <a:spcBef>
                <a:spcPts val="0"/>
              </a:spcBef>
              <a:buAutoNum type="alphaLcPeriod"/>
            </a:pPr>
            <a:endParaRPr lang="en-US" sz="2000" dirty="0" smtClean="0"/>
          </a:p>
          <a:p>
            <a:pPr marL="355600" indent="-355600">
              <a:spcBef>
                <a:spcPts val="0"/>
              </a:spcBef>
              <a:buAutoNum type="alphaLcPeriod"/>
            </a:pPr>
            <a:r>
              <a:rPr lang="en-US" sz="2800" b="1" dirty="0" smtClean="0"/>
              <a:t>Surgery(96/2/31): </a:t>
            </a:r>
            <a:r>
              <a:rPr lang="en-US" sz="2100" dirty="0"/>
              <a:t>mass radical resection, vascular </a:t>
            </a:r>
            <a:r>
              <a:rPr lang="en-US" sz="2100" dirty="0" smtClean="0"/>
              <a:t>exploration, one adjacent LN resection.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100" b="1" dirty="0" smtClean="0"/>
              <a:t>  Pre </a:t>
            </a:r>
            <a:r>
              <a:rPr lang="en-US" sz="2100" b="1" dirty="0"/>
              <a:t>op LAB: </a:t>
            </a:r>
            <a:r>
              <a:rPr lang="en-US" sz="2100" dirty="0"/>
              <a:t>NL electrolyte, no CEA or calcitonin was checked.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b="1" dirty="0" smtClean="0"/>
              <a:t>	Pathology</a:t>
            </a:r>
            <a:r>
              <a:rPr lang="en-US" sz="2100" b="1" dirty="0"/>
              <a:t>: </a:t>
            </a:r>
            <a:r>
              <a:rPr lang="en-US" sz="2100" dirty="0" err="1" smtClean="0"/>
              <a:t>Glumeroloid</a:t>
            </a:r>
            <a:r>
              <a:rPr lang="en-US" sz="2000" dirty="0" smtClean="0"/>
              <a:t> </a:t>
            </a:r>
            <a:r>
              <a:rPr lang="en-US" sz="2000" dirty="0" err="1"/>
              <a:t>hemangioendothelioma</a:t>
            </a:r>
            <a:r>
              <a:rPr lang="en-US" sz="2000" dirty="0"/>
              <a:t>, papillary </a:t>
            </a:r>
            <a:r>
              <a:rPr lang="en-US" sz="2000" dirty="0" err="1" smtClean="0"/>
              <a:t>intralymphatic</a:t>
            </a:r>
            <a:r>
              <a:rPr lang="en-US" sz="2000" dirty="0" smtClean="0"/>
              <a:t> 	</a:t>
            </a:r>
            <a:r>
              <a:rPr lang="en-US" sz="2000" dirty="0" err="1" smtClean="0"/>
              <a:t>angioendothelioma</a:t>
            </a:r>
            <a:r>
              <a:rPr lang="en-US" sz="2000" dirty="0"/>
              <a:t>, </a:t>
            </a:r>
            <a:r>
              <a:rPr lang="en-US" sz="2000" dirty="0" err="1" smtClean="0"/>
              <a:t>glumangioma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/>
              <a:t> </a:t>
            </a:r>
            <a:r>
              <a:rPr lang="en-US" sz="2800" b="1" dirty="0" smtClean="0"/>
              <a:t>d.  IHC(96/4/11): </a:t>
            </a:r>
            <a:r>
              <a:rPr lang="en-US" sz="2000" dirty="0"/>
              <a:t>Calcitonin+, CEA+, CK7+, TTF1 weakly+, AE1/AE3+, vimentin+, low Ki67, negative for CK20, S100, CD34, CDx2, </a:t>
            </a:r>
            <a:r>
              <a:rPr lang="en-US" sz="2000" dirty="0" err="1"/>
              <a:t>napsin</a:t>
            </a:r>
            <a:r>
              <a:rPr lang="en-US" sz="2000" dirty="0"/>
              <a:t>. (MTC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(</a:t>
            </a:r>
            <a:r>
              <a:rPr lang="en-US" sz="2000" b="1" dirty="0" smtClean="0"/>
              <a:t>second IHC</a:t>
            </a:r>
            <a:r>
              <a:rPr lang="en-US" sz="2000" dirty="0" smtClean="0"/>
              <a:t> </a:t>
            </a:r>
            <a:r>
              <a:rPr lang="en-US" sz="2000" b="1" dirty="0"/>
              <a:t>in</a:t>
            </a:r>
            <a:r>
              <a:rPr lang="en-US" sz="2000" dirty="0" smtClean="0"/>
              <a:t> </a:t>
            </a:r>
            <a:r>
              <a:rPr lang="en-US" sz="2000" b="1" dirty="0"/>
              <a:t>Tehran: </a:t>
            </a:r>
            <a:r>
              <a:rPr lang="en-US" sz="2000" dirty="0" smtClean="0"/>
              <a:t>Chromogranin+, </a:t>
            </a:r>
            <a:r>
              <a:rPr lang="en-US" sz="2000" dirty="0" err="1" smtClean="0"/>
              <a:t>synaptophysin</a:t>
            </a:r>
            <a:r>
              <a:rPr lang="en-US" sz="2000" dirty="0" smtClean="0"/>
              <a:t>+, CEA+, CKAE1AE3+, calcitonin+, TG-)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452771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Neck CT (96/2/9)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2" t="10176" r="23552" b="12931"/>
          <a:stretch/>
        </p:blipFill>
        <p:spPr bwMode="auto">
          <a:xfrm>
            <a:off x="1066800" y="990600"/>
            <a:ext cx="6853452" cy="56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753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Post op FU, thyroid nodule detection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Tir-Mordad</a:t>
            </a:r>
            <a:r>
              <a:rPr lang="en-US" dirty="0" smtClean="0"/>
              <a:t> 1396)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637"/>
            <a:ext cx="8686800" cy="48307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800" b="1" dirty="0" smtClean="0"/>
              <a:t>Lab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RET proto-</a:t>
            </a:r>
            <a:r>
              <a:rPr lang="en-US" sz="1800" b="1" dirty="0" err="1" smtClean="0"/>
              <a:t>oncogen</a:t>
            </a:r>
            <a:r>
              <a:rPr lang="en-US" sz="1800" b="1" dirty="0" smtClean="0"/>
              <a:t>: </a:t>
            </a:r>
            <a:r>
              <a:rPr lang="en-US" sz="1900" dirty="0"/>
              <a:t>not </a:t>
            </a:r>
            <a:r>
              <a:rPr lang="en-US" sz="1900" dirty="0" smtClean="0"/>
              <a:t>checked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(after 43 days)</a:t>
            </a:r>
            <a:r>
              <a:rPr lang="en-US" sz="2800" b="1" dirty="0" smtClean="0"/>
              <a:t>:</a:t>
            </a:r>
            <a:r>
              <a:rPr lang="en-US" sz="1900" dirty="0" smtClean="0"/>
              <a:t> </a:t>
            </a:r>
            <a:r>
              <a:rPr lang="en-US" sz="1900" dirty="0"/>
              <a:t>Calcitonin: </a:t>
            </a:r>
            <a:r>
              <a:rPr lang="en-US" sz="1900" b="1" dirty="0">
                <a:solidFill>
                  <a:srgbClr val="FF0000"/>
                </a:solidFill>
              </a:rPr>
              <a:t>232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, TSH: 1.94, T4: 96, T3: </a:t>
            </a:r>
            <a:r>
              <a:rPr lang="en-US" sz="1900" dirty="0" smtClean="0"/>
              <a:t>1.7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(</a:t>
            </a:r>
            <a:r>
              <a:rPr lang="en-US" sz="1800" b="1" dirty="0"/>
              <a:t>after </a:t>
            </a:r>
            <a:r>
              <a:rPr lang="en-US" sz="1800" b="1" dirty="0" smtClean="0"/>
              <a:t>70 days</a:t>
            </a:r>
            <a:r>
              <a:rPr lang="en-US" sz="1800" b="1" dirty="0"/>
              <a:t>)</a:t>
            </a:r>
            <a:r>
              <a:rPr lang="en-US" sz="2800" b="1" dirty="0"/>
              <a:t>:</a:t>
            </a:r>
            <a:r>
              <a:rPr lang="en-US" sz="1900" dirty="0"/>
              <a:t> CEA: 1.12, Calcitonin: </a:t>
            </a:r>
            <a:r>
              <a:rPr lang="en-US" sz="1900" b="1" dirty="0">
                <a:solidFill>
                  <a:srgbClr val="FF0000"/>
                </a:solidFill>
              </a:rPr>
              <a:t>444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(after 160 days</a:t>
            </a:r>
            <a:r>
              <a:rPr lang="en-US" sz="1800" b="1" dirty="0"/>
              <a:t>)</a:t>
            </a:r>
            <a:r>
              <a:rPr lang="en-US" sz="2800" b="1" dirty="0"/>
              <a:t>:</a:t>
            </a:r>
            <a:r>
              <a:rPr lang="en-US" sz="1900" dirty="0"/>
              <a:t> Calcitonin :</a:t>
            </a:r>
            <a:r>
              <a:rPr lang="en-US" sz="1900" b="1" dirty="0">
                <a:solidFill>
                  <a:srgbClr val="FF0000"/>
                </a:solidFill>
              </a:rPr>
              <a:t>231</a:t>
            </a:r>
            <a:r>
              <a:rPr lang="en-US" sz="1900" dirty="0"/>
              <a:t>, TSH: 2.26, T4: 83, T3: </a:t>
            </a:r>
            <a:r>
              <a:rPr lang="en-US" sz="1900" dirty="0" smtClean="0"/>
              <a:t>1.8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b.   Abdominopelvic </a:t>
            </a:r>
            <a:r>
              <a:rPr lang="en-US" sz="2800" b="1" dirty="0"/>
              <a:t>CT with IV </a:t>
            </a:r>
            <a:r>
              <a:rPr lang="en-US" sz="2800" b="1" dirty="0" smtClean="0"/>
              <a:t>contrast(96/4/25): </a:t>
            </a:r>
            <a:r>
              <a:rPr lang="en-US" sz="1900" dirty="0" smtClean="0"/>
              <a:t>NL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c. </a:t>
            </a:r>
            <a:r>
              <a:rPr lang="en-US" sz="2800" b="1" dirty="0" smtClean="0"/>
              <a:t>   Sonography(96/4/25): </a:t>
            </a:r>
            <a:r>
              <a:rPr lang="en-US" sz="1900" dirty="0"/>
              <a:t>No LAP or nodule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d</a:t>
            </a:r>
            <a:r>
              <a:rPr lang="en-US" sz="2800" b="1" dirty="0"/>
              <a:t>. </a:t>
            </a:r>
            <a:r>
              <a:rPr lang="en-US" sz="2800" b="1" dirty="0" smtClean="0"/>
              <a:t>  Tc99m scan(96/5/9): </a:t>
            </a:r>
            <a:r>
              <a:rPr lang="en-US" sz="1900" dirty="0"/>
              <a:t>Mild diffuse goiter (early stages of </a:t>
            </a:r>
            <a:r>
              <a:rPr lang="en-US" sz="1900" b="1" dirty="0">
                <a:solidFill>
                  <a:srgbClr val="FF0000"/>
                </a:solidFill>
              </a:rPr>
              <a:t>nodule </a:t>
            </a:r>
            <a:r>
              <a:rPr lang="en-US" sz="1900" dirty="0"/>
              <a:t>formation in </a:t>
            </a:r>
            <a:r>
              <a:rPr lang="en-US" sz="1900" dirty="0" smtClean="0"/>
              <a:t>Right </a:t>
            </a:r>
            <a:r>
              <a:rPr lang="en-US" sz="1900" dirty="0"/>
              <a:t>lobe), no ectopic thyroid </a:t>
            </a: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e.    FNA</a:t>
            </a:r>
            <a:r>
              <a:rPr lang="en-US" sz="2800" b="1" dirty="0"/>
              <a:t>: </a:t>
            </a:r>
            <a:r>
              <a:rPr lang="en-US" sz="1900" dirty="0"/>
              <a:t>Unsatisfactory, no follicular cell, no atypia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f. </a:t>
            </a:r>
            <a:r>
              <a:rPr lang="en-US" sz="2800" b="1" dirty="0" smtClean="0"/>
              <a:t>    Chest </a:t>
            </a:r>
            <a:r>
              <a:rPr lang="en-US" sz="2800" b="1" dirty="0"/>
              <a:t>CT: </a:t>
            </a:r>
            <a:r>
              <a:rPr lang="en-US" sz="1900" dirty="0"/>
              <a:t>Lung </a:t>
            </a:r>
            <a:r>
              <a:rPr lang="en-US" sz="1900" dirty="0" smtClean="0"/>
              <a:t>LUL one </a:t>
            </a:r>
            <a:r>
              <a:rPr lang="en-US" sz="1900" dirty="0"/>
              <a:t>calcified nodule (3mm)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2674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3048000" cy="3230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Thyroid scan with Tc 99</a:t>
            </a:r>
            <a:endParaRPr lang="fa-IR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5466" r="37086" b="35834"/>
          <a:stretch/>
        </p:blipFill>
        <p:spPr bwMode="auto">
          <a:xfrm>
            <a:off x="2971800" y="99119"/>
            <a:ext cx="6172200" cy="668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549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3. Thyroidectomy, LN involvement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Aban</a:t>
            </a:r>
            <a:r>
              <a:rPr lang="en-US" dirty="0" smtClean="0"/>
              <a:t>-Bahman 1396)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637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800" b="1" dirty="0" smtClean="0"/>
              <a:t>Total </a:t>
            </a:r>
            <a:r>
              <a:rPr lang="en-US" sz="2800" b="1" dirty="0"/>
              <a:t>thyroidectomy </a:t>
            </a:r>
            <a:r>
              <a:rPr lang="en-US" sz="2800" b="1" dirty="0" smtClean="0"/>
              <a:t>pathology(96/8/15): </a:t>
            </a:r>
            <a:r>
              <a:rPr lang="en-US" sz="1900" dirty="0"/>
              <a:t>MTC in </a:t>
            </a:r>
            <a:r>
              <a:rPr lang="en-US" sz="1900" dirty="0" smtClean="0"/>
              <a:t>Right </a:t>
            </a:r>
            <a:r>
              <a:rPr lang="en-US" sz="1900" dirty="0"/>
              <a:t>lobe nodule (0.2cm), </a:t>
            </a:r>
            <a:r>
              <a:rPr lang="en-US" sz="1900" dirty="0" smtClean="0"/>
              <a:t>NL </a:t>
            </a:r>
            <a:r>
              <a:rPr lang="en-US" sz="1900" dirty="0"/>
              <a:t>other </a:t>
            </a:r>
            <a:r>
              <a:rPr lang="en-US" sz="1900" dirty="0" smtClean="0"/>
              <a:t>parts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sz="1900" b="1" dirty="0"/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800" b="1" dirty="0" smtClean="0"/>
              <a:t>Sonography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55 days after thyroidectomy:</a:t>
            </a:r>
            <a:r>
              <a:rPr lang="en-US" sz="2800" b="1" dirty="0" smtClean="0"/>
              <a:t> </a:t>
            </a:r>
            <a:r>
              <a:rPr lang="en-US" sz="1900" dirty="0"/>
              <a:t>No thyroid residue, no LN in </a:t>
            </a:r>
            <a:r>
              <a:rPr lang="en-US" sz="1900" dirty="0" smtClean="0"/>
              <a:t>Right cervical chain, </a:t>
            </a:r>
            <a:r>
              <a:rPr lang="en-US" sz="1900" dirty="0"/>
              <a:t>3 non-reactive LN(8-13mm) in </a:t>
            </a:r>
            <a:r>
              <a:rPr lang="en-US" sz="1900" dirty="0" err="1" smtClean="0"/>
              <a:t>anterosuperior</a:t>
            </a:r>
            <a:r>
              <a:rPr lang="en-US" sz="1900" dirty="0" smtClean="0"/>
              <a:t> part of </a:t>
            </a:r>
            <a:r>
              <a:rPr lang="en-US" sz="1900" dirty="0"/>
              <a:t>left jugular </a:t>
            </a:r>
            <a:r>
              <a:rPr lang="en-US" sz="1900" dirty="0" smtClean="0"/>
              <a:t>chain.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     65 </a:t>
            </a:r>
            <a:r>
              <a:rPr lang="en-US" sz="2000" b="1" dirty="0"/>
              <a:t>days after </a:t>
            </a:r>
            <a:r>
              <a:rPr lang="en-US" sz="2000" b="1" dirty="0" smtClean="0"/>
              <a:t>thyroidectomy: </a:t>
            </a:r>
            <a:r>
              <a:rPr lang="en-US" sz="1900" dirty="0"/>
              <a:t>3 LN (6-8mm) </a:t>
            </a:r>
            <a:r>
              <a:rPr lang="en-US" sz="1900" dirty="0" smtClean="0"/>
              <a:t>was founded in Left superior jugular chain, </a:t>
            </a:r>
            <a:r>
              <a:rPr lang="en-US" sz="1900" dirty="0"/>
              <a:t>2 LN(3mm) </a:t>
            </a:r>
            <a:r>
              <a:rPr lang="en-US" sz="1900" dirty="0" smtClean="0"/>
              <a:t>was founded in Left </a:t>
            </a:r>
            <a:r>
              <a:rPr lang="en-US" sz="1900" dirty="0"/>
              <a:t>medial </a:t>
            </a:r>
            <a:r>
              <a:rPr lang="en-US" sz="1900" dirty="0" smtClean="0"/>
              <a:t>jugular chain, </a:t>
            </a:r>
            <a:r>
              <a:rPr lang="en-US" sz="1900" dirty="0"/>
              <a:t>2 LN(5,8mm) </a:t>
            </a:r>
            <a:r>
              <a:rPr lang="en-US" sz="1900" dirty="0" smtClean="0"/>
              <a:t>was founded in Right superior jugular chain, </a:t>
            </a:r>
            <a:r>
              <a:rPr lang="en-US" sz="1900" dirty="0"/>
              <a:t>3 nodule (3-5mm) </a:t>
            </a:r>
            <a:r>
              <a:rPr lang="en-US" sz="1900" dirty="0" smtClean="0"/>
              <a:t>was founded in </a:t>
            </a:r>
            <a:r>
              <a:rPr lang="en-US" sz="1900" dirty="0"/>
              <a:t>the site of </a:t>
            </a:r>
            <a:r>
              <a:rPr lang="en-US" sz="1900" dirty="0" smtClean="0"/>
              <a:t>Right </a:t>
            </a:r>
            <a:r>
              <a:rPr lang="en-US" sz="1900" dirty="0"/>
              <a:t>thyroid lobe (2 </a:t>
            </a:r>
            <a:r>
              <a:rPr lang="en-US" sz="1900" dirty="0" smtClean="0"/>
              <a:t>of them behind </a:t>
            </a:r>
            <a:r>
              <a:rPr lang="en-US" sz="1900" dirty="0"/>
              <a:t>carotid</a:t>
            </a:r>
            <a:r>
              <a:rPr lang="en-US" sz="1900" dirty="0" smtClean="0"/>
              <a:t>).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c</a:t>
            </a:r>
            <a:r>
              <a:rPr lang="en-US" sz="2800" b="1" dirty="0" smtClean="0"/>
              <a:t>.    Lab </a:t>
            </a:r>
            <a:r>
              <a:rPr lang="en-US" sz="2800" b="1" dirty="0"/>
              <a:t>data: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Calcitonin level was ascending.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Ca, P were normal.</a:t>
            </a:r>
          </a:p>
        </p:txBody>
      </p:sp>
    </p:spTree>
    <p:extLst>
      <p:ext uri="{BB962C8B-B14F-4D97-AF65-F5344CB8AC3E}">
        <p14:creationId xmlns:p14="http://schemas.microsoft.com/office/powerpoint/2010/main" val="808217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52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Neck LN dissection, Metastasis WU</a:t>
            </a:r>
            <a:br>
              <a:rPr lang="en-US" dirty="0" smtClean="0"/>
            </a:br>
            <a:r>
              <a:rPr lang="en-US" dirty="0" smtClean="0"/>
              <a:t>(Bahman 1396 – </a:t>
            </a:r>
            <a:r>
              <a:rPr lang="en-US" dirty="0" err="1" smtClean="0"/>
              <a:t>Aban</a:t>
            </a:r>
            <a:r>
              <a:rPr lang="en-US" dirty="0" smtClean="0"/>
              <a:t> 1397)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953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0"/>
              </a:spcBef>
              <a:buAutoNum type="alphaLcPeriod"/>
            </a:pPr>
            <a:r>
              <a:rPr lang="en-US" sz="2800" b="1" dirty="0" smtClean="0"/>
              <a:t>Radical LN dissection</a:t>
            </a:r>
            <a:r>
              <a:rPr lang="en-US" sz="2000" b="1" dirty="0"/>
              <a:t> </a:t>
            </a:r>
            <a:r>
              <a:rPr lang="en-US" sz="2000" b="1" dirty="0" smtClean="0"/>
              <a:t>(Right </a:t>
            </a:r>
            <a:r>
              <a:rPr lang="en-US" sz="2000" b="1" dirty="0"/>
              <a:t>and </a:t>
            </a:r>
            <a:r>
              <a:rPr lang="en-US" sz="2000" b="1" dirty="0" smtClean="0"/>
              <a:t>Left</a:t>
            </a:r>
            <a:r>
              <a:rPr lang="en-US" sz="2000" b="1" dirty="0"/>
              <a:t>)</a:t>
            </a:r>
            <a:r>
              <a:rPr lang="en-US" sz="2800" b="1" dirty="0" smtClean="0"/>
              <a:t> (96/11/7):  </a:t>
            </a:r>
            <a:r>
              <a:rPr lang="en-US" sz="1900" dirty="0"/>
              <a:t>0.5 to 2 cm lymph nodes </a:t>
            </a:r>
            <a:r>
              <a:rPr lang="en-US" sz="1900" dirty="0" smtClean="0"/>
              <a:t>was founded histologically </a:t>
            </a:r>
            <a:r>
              <a:rPr lang="en-US" sz="1900" b="1" dirty="0">
                <a:solidFill>
                  <a:srgbClr val="FF0000"/>
                </a:solidFill>
              </a:rPr>
              <a:t>metastatic MTC </a:t>
            </a:r>
            <a:r>
              <a:rPr lang="en-US" sz="1900" dirty="0"/>
              <a:t>mostly in right side.</a:t>
            </a:r>
          </a:p>
          <a:p>
            <a:pPr marL="457200" indent="-457200">
              <a:spcBef>
                <a:spcPts val="0"/>
              </a:spcBef>
              <a:buAutoNum type="alphaLcPeriod"/>
            </a:pPr>
            <a:endParaRPr lang="en-US" sz="1600" dirty="0"/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800" b="1" dirty="0" smtClean="0"/>
              <a:t>CT(96/12/5): </a:t>
            </a:r>
            <a:r>
              <a:rPr lang="en-US" sz="1900" dirty="0"/>
              <a:t>Left &amp; </a:t>
            </a:r>
            <a:r>
              <a:rPr lang="en-US" sz="1900" dirty="0" err="1"/>
              <a:t>Rt</a:t>
            </a:r>
            <a:r>
              <a:rPr lang="en-US" sz="1900" dirty="0"/>
              <a:t> post cervical LAP, no thyroid, 3 &amp; 4 mm nodules in lung RUL, 3 mm calcified nodule in lung LUL, liver … </a:t>
            </a:r>
            <a:r>
              <a:rPr lang="en-US" sz="1900" dirty="0" smtClean="0"/>
              <a:t>NL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sz="1900" dirty="0" smtClean="0"/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sz="2800" b="1" dirty="0" smtClean="0"/>
              <a:t>Calcitonin level rises after dissection (560 to 730 to 1408)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sz="2800" b="1" dirty="0" smtClean="0"/>
          </a:p>
          <a:p>
            <a:pPr marL="514350" indent="-514350" fontAlgn="ctr">
              <a:buFont typeface="+mj-lt"/>
              <a:buAutoNum type="alphaLcPeriod"/>
            </a:pPr>
            <a:r>
              <a:rPr lang="en-US" sz="2800" b="1" dirty="0" smtClean="0"/>
              <a:t>Metastasis work-up 3 month later: </a:t>
            </a:r>
            <a:r>
              <a:rPr lang="en-US" sz="1900" dirty="0" smtClean="0"/>
              <a:t>Neck </a:t>
            </a:r>
            <a:r>
              <a:rPr lang="en-US" sz="1900" dirty="0" err="1"/>
              <a:t>sono</a:t>
            </a:r>
            <a:r>
              <a:rPr lang="en-US" sz="1900" dirty="0"/>
              <a:t> &amp; chest CT &amp; Liver MRI: NL, </a:t>
            </a:r>
            <a:r>
              <a:rPr lang="en-US" sz="1900" dirty="0" smtClean="0"/>
              <a:t>whole body </a:t>
            </a:r>
            <a:r>
              <a:rPr lang="en-US" sz="1900" dirty="0" err="1" smtClean="0"/>
              <a:t>Octreoscan</a:t>
            </a:r>
            <a:r>
              <a:rPr lang="en-US" sz="1900" dirty="0" smtClean="0"/>
              <a:t>: negative</a:t>
            </a:r>
          </a:p>
          <a:p>
            <a:pPr marL="514350" indent="-514350" fontAlgn="ctr">
              <a:buFont typeface="+mj-lt"/>
              <a:buAutoNum type="alphaLcPeriod"/>
            </a:pPr>
            <a:endParaRPr lang="en-US" sz="1900" dirty="0" smtClean="0"/>
          </a:p>
          <a:p>
            <a:pPr marL="514350" indent="-514350" fontAlgn="ctr">
              <a:buFont typeface="+mj-lt"/>
              <a:buAutoNum type="alphaLcPeriod"/>
            </a:pPr>
            <a:r>
              <a:rPr lang="en-US" sz="2800" b="1" dirty="0" smtClean="0"/>
              <a:t>Sonography 5 month later : </a:t>
            </a:r>
            <a:r>
              <a:rPr lang="en-US" sz="1900" dirty="0" smtClean="0"/>
              <a:t>one </a:t>
            </a:r>
            <a:r>
              <a:rPr lang="en-US" sz="1900" dirty="0"/>
              <a:t>enlarged parathyroid </a:t>
            </a:r>
            <a:r>
              <a:rPr lang="en-US" sz="1900" dirty="0" smtClean="0"/>
              <a:t>gland</a:t>
            </a:r>
          </a:p>
          <a:p>
            <a:pPr marL="514350" indent="-514350" fontAlgn="ctr">
              <a:buFont typeface="+mj-lt"/>
              <a:buAutoNum type="alphaLcPeriod"/>
            </a:pPr>
            <a:endParaRPr lang="en-US" sz="1900" dirty="0" smtClean="0"/>
          </a:p>
          <a:p>
            <a:pPr marL="514350" indent="-514350" fontAlgn="ctr">
              <a:buFont typeface="+mj-lt"/>
              <a:buAutoNum type="alphaLcPeriod"/>
            </a:pPr>
            <a:r>
              <a:rPr lang="en-US" sz="2800" b="1" dirty="0" smtClean="0"/>
              <a:t>Whole </a:t>
            </a:r>
            <a:r>
              <a:rPr lang="en-US" sz="2800" b="1" dirty="0"/>
              <a:t>body bone scan </a:t>
            </a:r>
            <a:r>
              <a:rPr lang="en-US" sz="1900" b="1" dirty="0"/>
              <a:t>(Tc 99-MDP</a:t>
            </a:r>
            <a:r>
              <a:rPr lang="en-US" sz="1900" b="1" dirty="0" smtClean="0"/>
              <a:t>) </a:t>
            </a:r>
            <a:r>
              <a:rPr lang="en-US" sz="2800" b="1" dirty="0" smtClean="0"/>
              <a:t>6 month later: </a:t>
            </a:r>
            <a:r>
              <a:rPr lang="en-US" sz="1900" dirty="0" smtClean="0"/>
              <a:t>NL</a:t>
            </a:r>
          </a:p>
          <a:p>
            <a:pPr marL="514350" indent="-514350" fontAlgn="ctr">
              <a:buFont typeface="+mj-lt"/>
              <a:buAutoNum type="alphaLcPeriod"/>
            </a:pPr>
            <a:endParaRPr lang="fa-IR" sz="1900" dirty="0"/>
          </a:p>
          <a:p>
            <a:pPr marL="514350" indent="-514350" fontAlgn="ctr">
              <a:buFont typeface="+mj-lt"/>
              <a:buAutoNum type="alphaLcPeriod"/>
            </a:pPr>
            <a:r>
              <a:rPr lang="en-US" sz="2800" b="1" dirty="0" smtClean="0"/>
              <a:t>Sonography 8 month later: </a:t>
            </a:r>
            <a:r>
              <a:rPr lang="en-US" sz="1900" dirty="0"/>
              <a:t>No thyroid remnant, one </a:t>
            </a:r>
            <a:r>
              <a:rPr lang="en-US" sz="1900" b="1" dirty="0">
                <a:solidFill>
                  <a:srgbClr val="FF0000"/>
                </a:solidFill>
              </a:rPr>
              <a:t>abnormal LN </a:t>
            </a:r>
            <a:r>
              <a:rPr lang="en-US" sz="1900" dirty="0"/>
              <a:t>(6*4mm) behind the </a:t>
            </a:r>
            <a:r>
              <a:rPr lang="en-US" sz="1900" dirty="0" smtClean="0"/>
              <a:t>Right </a:t>
            </a:r>
            <a:r>
              <a:rPr lang="en-US" sz="1900" dirty="0"/>
              <a:t>common </a:t>
            </a:r>
            <a:r>
              <a:rPr lang="en-US" sz="1900" dirty="0" smtClean="0"/>
              <a:t>carotid artery.</a:t>
            </a:r>
            <a:endParaRPr lang="fa-IR" sz="1900" dirty="0"/>
          </a:p>
          <a:p>
            <a:pPr marL="0" indent="0" fontAlgn="ctr">
              <a:buNone/>
            </a:pPr>
            <a:endParaRPr lang="en-US" sz="2800" dirty="0"/>
          </a:p>
          <a:p>
            <a:pPr marL="0" indent="0" fontAlgn="ctr">
              <a:buNone/>
            </a:pPr>
            <a:endParaRPr lang="en-US" sz="2800" b="1" dirty="0" smtClean="0"/>
          </a:p>
          <a:p>
            <a:pPr marL="0" indent="0" fontAlgn="ctr">
              <a:buNone/>
            </a:pPr>
            <a:endParaRPr lang="en-US" sz="2800" b="1" dirty="0"/>
          </a:p>
          <a:p>
            <a:pPr marL="0" indent="0" fontAlgn="ctr">
              <a:buNone/>
            </a:pPr>
            <a:endParaRPr lang="fa-IR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7588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699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1. Mass detection, excision and diagnosis (Ordibehesht-Tir 1396)</vt:lpstr>
      <vt:lpstr>Neck CT (96/2/9)</vt:lpstr>
      <vt:lpstr>2. Post op FU, thyroid nodule detection (Tir-Mordad 1396)</vt:lpstr>
      <vt:lpstr>Thyroid scan with Tc 99</vt:lpstr>
      <vt:lpstr>3. Thyroidectomy, LN involvement (Aban-Bahman 1396)</vt:lpstr>
      <vt:lpstr>4. Neck LN dissection, Metastasis WU (Bahman 1396 – Aban 1397)</vt:lpstr>
      <vt:lpstr>Bone scan with Tc99m-MDP (97/7/17)</vt:lpstr>
      <vt:lpstr>PowerPoint Presentation</vt:lpstr>
      <vt:lpstr>PowerPoint Presentation</vt:lpstr>
      <vt:lpstr>PowerPoint Presentation</vt:lpstr>
      <vt:lpstr>4. Neck LN dissection, Metastasis WU (Bahman 1396 – Aban 1397)</vt:lpstr>
      <vt:lpstr>PowerPoint Presentation</vt:lpstr>
      <vt:lpstr>PowerPoint Presentation</vt:lpstr>
      <vt:lpstr>Calcitonin follow up</vt:lpstr>
      <vt:lpstr>TSH follow up</vt:lpstr>
      <vt:lpstr>CEA follow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IRANICA</dc:creator>
  <cp:lastModifiedBy>alirezam</cp:lastModifiedBy>
  <cp:revision>64</cp:revision>
  <dcterms:created xsi:type="dcterms:W3CDTF">2018-11-07T12:01:11Z</dcterms:created>
  <dcterms:modified xsi:type="dcterms:W3CDTF">2018-11-12T06:29:41Z</dcterms:modified>
</cp:coreProperties>
</file>