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Default Extension="vml" ContentType="application/vnd.openxmlformats-officedocument.vmlDrawing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slides/slide78.xml" ContentType="application/vnd.openxmlformats-officedocument.presentationml.slide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1"/>
  </p:notesMasterIdLst>
  <p:sldIdLst>
    <p:sldId id="397" r:id="rId3"/>
    <p:sldId id="256" r:id="rId4"/>
    <p:sldId id="368" r:id="rId5"/>
    <p:sldId id="386" r:id="rId6"/>
    <p:sldId id="389" r:id="rId7"/>
    <p:sldId id="388" r:id="rId8"/>
    <p:sldId id="390" r:id="rId9"/>
    <p:sldId id="387" r:id="rId10"/>
    <p:sldId id="428" r:id="rId11"/>
    <p:sldId id="335" r:id="rId12"/>
    <p:sldId id="338" r:id="rId13"/>
    <p:sldId id="308" r:id="rId14"/>
    <p:sldId id="337" r:id="rId15"/>
    <p:sldId id="426" r:id="rId16"/>
    <p:sldId id="430" r:id="rId17"/>
    <p:sldId id="391" r:id="rId18"/>
    <p:sldId id="336" r:id="rId19"/>
    <p:sldId id="427" r:id="rId20"/>
    <p:sldId id="419" r:id="rId21"/>
    <p:sldId id="420" r:id="rId22"/>
    <p:sldId id="422" r:id="rId23"/>
    <p:sldId id="423" r:id="rId24"/>
    <p:sldId id="392" r:id="rId25"/>
    <p:sldId id="425" r:id="rId26"/>
    <p:sldId id="424" r:id="rId27"/>
    <p:sldId id="408" r:id="rId28"/>
    <p:sldId id="413" r:id="rId29"/>
    <p:sldId id="318" r:id="rId30"/>
    <p:sldId id="435" r:id="rId31"/>
    <p:sldId id="360" r:id="rId32"/>
    <p:sldId id="361" r:id="rId33"/>
    <p:sldId id="432" r:id="rId34"/>
    <p:sldId id="362" r:id="rId35"/>
    <p:sldId id="363" r:id="rId36"/>
    <p:sldId id="436" r:id="rId37"/>
    <p:sldId id="434" r:id="rId38"/>
    <p:sldId id="370" r:id="rId39"/>
    <p:sldId id="375" r:id="rId40"/>
    <p:sldId id="377" r:id="rId41"/>
    <p:sldId id="374" r:id="rId42"/>
    <p:sldId id="343" r:id="rId43"/>
    <p:sldId id="380" r:id="rId44"/>
    <p:sldId id="346" r:id="rId45"/>
    <p:sldId id="326" r:id="rId46"/>
    <p:sldId id="414" r:id="rId47"/>
    <p:sldId id="353" r:id="rId48"/>
    <p:sldId id="412" r:id="rId49"/>
    <p:sldId id="354" r:id="rId50"/>
    <p:sldId id="355" r:id="rId51"/>
    <p:sldId id="356" r:id="rId52"/>
    <p:sldId id="357" r:id="rId53"/>
    <p:sldId id="358" r:id="rId54"/>
    <p:sldId id="418" r:id="rId55"/>
    <p:sldId id="399" r:id="rId56"/>
    <p:sldId id="417" r:id="rId57"/>
    <p:sldId id="393" r:id="rId58"/>
    <p:sldId id="401" r:id="rId59"/>
    <p:sldId id="429" r:id="rId60"/>
    <p:sldId id="407" r:id="rId61"/>
    <p:sldId id="402" r:id="rId62"/>
    <p:sldId id="403" r:id="rId63"/>
    <p:sldId id="404" r:id="rId64"/>
    <p:sldId id="406" r:id="rId65"/>
    <p:sldId id="415" r:id="rId66"/>
    <p:sldId id="359" r:id="rId67"/>
    <p:sldId id="416" r:id="rId68"/>
    <p:sldId id="365" r:id="rId69"/>
    <p:sldId id="384" r:id="rId70"/>
    <p:sldId id="383" r:id="rId71"/>
    <p:sldId id="398" r:id="rId72"/>
    <p:sldId id="369" r:id="rId73"/>
    <p:sldId id="327" r:id="rId74"/>
    <p:sldId id="328" r:id="rId75"/>
    <p:sldId id="329" r:id="rId76"/>
    <p:sldId id="331" r:id="rId77"/>
    <p:sldId id="332" r:id="rId78"/>
    <p:sldId id="333" r:id="rId79"/>
    <p:sldId id="32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60594-DAA7-44EF-8DD8-2C6329642F0A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6CAB2-DC4A-4DBF-9C56-47A6855C8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smtClean="0"/>
          </a:p>
        </p:txBody>
      </p:sp>
      <p:sp>
        <p:nvSpPr>
          <p:cNvPr id="1167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72FB7-35E1-4FE7-A59B-6E8760B88537}" type="slidenum">
              <a:rPr lang="it-IT" smtClean="0">
                <a:latin typeface="Arial" pitchFamily="34" charset="0"/>
              </a:rPr>
              <a:pPr/>
              <a:t>36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>
              <a:defRPr/>
            </a:pPr>
            <a:fld id="{04E92CEB-513E-42FE-A22C-470425E1C9BF}" type="slidenum">
              <a:rPr lang="en-US" sz="1200">
                <a:latin typeface="Arial" pitchFamily="34" charset="0"/>
              </a:rPr>
              <a:pPr algn="r" defTabSz="931863">
                <a:defRPr/>
              </a:pPr>
              <a:t>57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3177" tIns="46589" rIns="93177" bIns="46589"/>
          <a:lstStyle/>
          <a:p>
            <a:pPr eaLnBrk="1" hangingPunct="1"/>
            <a:endParaRPr lang="fr-FR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smtClean="0"/>
          </a:p>
        </p:txBody>
      </p:sp>
      <p:sp>
        <p:nvSpPr>
          <p:cNvPr id="153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D84CA-3941-42E8-B974-C7882EE5F021}" type="slidenum">
              <a:rPr lang="it-IT" smtClean="0">
                <a:latin typeface="Arial" pitchFamily="34" charset="0"/>
              </a:rPr>
              <a:pPr/>
              <a:t>59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smtClean="0"/>
          </a:p>
        </p:txBody>
      </p:sp>
      <p:sp>
        <p:nvSpPr>
          <p:cNvPr id="159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49BC6B-AB40-470F-803E-34F76F759097}" type="slidenum">
              <a:rPr lang="it-IT" smtClean="0">
                <a:latin typeface="Arial" pitchFamily="34" charset="0"/>
              </a:rPr>
              <a:pPr/>
              <a:t>60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smtClean="0"/>
          </a:p>
        </p:txBody>
      </p:sp>
      <p:sp>
        <p:nvSpPr>
          <p:cNvPr id="160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BCE97-EEF4-44B8-AF1C-7FCBB7266CB5}" type="slidenum">
              <a:rPr lang="it-IT" smtClean="0">
                <a:latin typeface="Arial" pitchFamily="34" charset="0"/>
              </a:rPr>
              <a:pPr/>
              <a:t>61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smtClean="0"/>
          </a:p>
        </p:txBody>
      </p:sp>
      <p:sp>
        <p:nvSpPr>
          <p:cNvPr id="161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D77B7B-496C-4D0C-A597-D44824E5362D}" type="slidenum">
              <a:rPr lang="it-IT" smtClean="0">
                <a:latin typeface="Arial" pitchFamily="34" charset="0"/>
              </a:rPr>
              <a:pPr/>
              <a:t>62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34E88-A5FC-49F0-A308-D9BD6E7A8ED8}" type="slidenum">
              <a:rPr lang="en-GB" smtClean="0"/>
              <a:pPr/>
              <a:t>70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10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2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4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0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4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4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4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8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6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2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4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93C1-1F6A-4002-8182-C08351D87806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A9D3-192A-478F-977F-23EE61DC310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2F69F-E050-4C56-B4E0-CDD394151E3F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9139-D70F-45BD-AA59-F3B9454193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8062-E13B-45A1-914D-00F85B61404A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2A2B-D70B-4354-A41F-E410F26870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0258-E15B-4541-967F-91318BB7F42D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63E54-5C60-461B-A656-D189AC4AE9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DF39-7A64-42FB-B27F-34D5ED5AF259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AD47C-DB32-4ACC-8B4E-AD1A640F4D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8428-00C9-4CC2-B55F-B6AA720FE6F8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6D114-AB19-424C-97B0-339FD0D34A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0A20-A346-4183-B096-4DCD682FE723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2AF46-8195-4BDA-ACB8-3D4E61A8B1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2E0-7A85-4562-8349-CB70335B6C20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4865-B7CE-4D71-BFB4-C5FF34B938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311F-58EA-49AC-BCAD-299ED2A13554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620F1-FBE7-4F50-9546-A539A423E7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6B393-604D-41C5-A424-F5861D78B8AD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4977-ED0F-495D-8C77-E0A56061AC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31523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A700-166E-44E0-BB96-BA52A6BCED23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BA8D-39DA-4EE8-9649-76026C8922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2338" y="1600201"/>
            <a:ext cx="4044462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C6F64-A728-445F-85AA-C52735EEF96E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B4C29-1122-43BC-B8EF-B712D2CB85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1928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44462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2338" y="1600201"/>
            <a:ext cx="4044462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44462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EDA2-0EEA-4956-A163-E08FAEB52BC2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6C00-8344-4C86-B287-7BFFE48736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830E-B854-478F-B203-E2FEFBA18A80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EE8AC-90EF-4BCD-A414-ADB5309467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6634-AFBE-4026-8BDB-F67E42628D9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1D07-CF15-40BB-BB49-5E9C43E8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10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7" name="Freeform 19"/>
            <p:cNvSpPr>
              <a:spLocks/>
            </p:cNvSpPr>
            <p:nvPr/>
          </p:nvSpPr>
          <p:spPr bwMode="hidden">
            <a:xfrm>
              <a:off x="5477" y="2588"/>
              <a:ext cx="282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4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0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4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4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4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8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6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2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4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8007608-CD57-4E17-894C-2CA8239D1FD9}" type="datetimeFigureOut">
              <a:rPr lang="it-IT"/>
              <a:pPr>
                <a:defRPr/>
              </a:pPr>
              <a:t>30/05/2013</a:t>
            </a:fld>
            <a:endParaRPr lang="it-IT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7CF0ED4-AE48-481C-A217-08AF7B31DA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3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C:\WIN98\Desktop\websho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E73BEE-DF7E-4667-BEDE-DADE8F8DF665}" type="slidenum">
              <a:rPr lang="ar-SA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4212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925" y="1196975"/>
            <a:ext cx="42114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name of GOD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Background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10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 introduction  of  the  long-acting  SRIF  analogues, 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1984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a thrice daily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therapy established an undeniably important role for these analogs in the management of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Sustained release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microparticle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formulations of two SRIF analogues,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lanreotide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 and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became available for use in the early to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mid-1990s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greatly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improving convenience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patient while allowing stable steady state levels of these drugs to be maintained.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3352800" cy="304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analogues</a:t>
            </a:r>
            <a:br>
              <a:rPr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action is mediated by five specific receptor sub-types (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SST1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SST5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Somatotroph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cells express predominantly SST2 and SST5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growth hormone–secreting tumors express SST2 and SST5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receptor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ligands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SRLs )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bind SST2 with high affinity and, </a:t>
            </a:r>
          </a:p>
          <a:p>
            <a:pP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to a lesser extent, SST5, whereas</a:t>
            </a:r>
          </a:p>
          <a:p>
            <a:pP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also exhibits some SST3 affinity. 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699" y="6488668"/>
            <a:ext cx="470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North Am. ,102-122,2009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85800"/>
            <a:ext cx="6096000" cy="685800"/>
          </a:xfrm>
        </p:spPr>
        <p:txBody>
          <a:bodyPr>
            <a:noAutofit/>
          </a:bodyPr>
          <a:lstStyle/>
          <a:p>
            <a:r>
              <a:rPr lang="en-US" altLang="zh-TW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analogues</a:t>
            </a:r>
            <a:br>
              <a:rPr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altLang="zh-TW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endParaRPr lang="en-US" altLang="zh-TW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>
                <a:cs typeface="Times New Roman" pitchFamily="18" charset="0"/>
              </a:rPr>
              <a:t>Due to the short half-life of native </a:t>
            </a:r>
            <a:r>
              <a:rPr lang="en-US" altLang="zh-TW" sz="2000" dirty="0" err="1" smtClean="0">
                <a:cs typeface="Times New Roman" pitchFamily="18" charset="0"/>
              </a:rPr>
              <a:t>somatostatin</a:t>
            </a:r>
            <a:r>
              <a:rPr lang="en-US" altLang="zh-TW" sz="2000" dirty="0" smtClean="0">
                <a:cs typeface="Times New Roman" pitchFamily="18" charset="0"/>
              </a:rPr>
              <a:t> (</a:t>
            </a:r>
            <a:r>
              <a:rPr lang="en-US" altLang="zh-TW" sz="2000" dirty="0" smtClean="0">
                <a:solidFill>
                  <a:srgbClr val="FFFF00"/>
                </a:solidFill>
                <a:cs typeface="Times New Roman" pitchFamily="18" charset="0"/>
              </a:rPr>
              <a:t>2 minutes</a:t>
            </a:r>
            <a:r>
              <a:rPr lang="en-US" altLang="zh-TW" sz="2000" dirty="0" smtClean="0">
                <a:cs typeface="Times New Roman" pitchFamily="18" charset="0"/>
              </a:rPr>
              <a:t>), </a:t>
            </a:r>
            <a:r>
              <a:rPr lang="en-US" altLang="zh-TW" sz="2000" dirty="0">
                <a:cs typeface="Times New Roman" pitchFamily="18" charset="0"/>
              </a:rPr>
              <a:t>longer acting</a:t>
            </a:r>
            <a:r>
              <a:rPr lang="en-US" altLang="zh-TW" sz="2000" baseline="30000" dirty="0">
                <a:cs typeface="Times New Roman" pitchFamily="18" charset="0"/>
              </a:rPr>
              <a:t> </a:t>
            </a:r>
            <a:r>
              <a:rPr lang="en-US" altLang="zh-TW" sz="2000" dirty="0">
                <a:cs typeface="Times New Roman" pitchFamily="18" charset="0"/>
              </a:rPr>
              <a:t>and selective </a:t>
            </a:r>
            <a:r>
              <a:rPr lang="en-US" altLang="zh-TW" sz="2000" dirty="0" err="1">
                <a:cs typeface="Times New Roman" pitchFamily="18" charset="0"/>
              </a:rPr>
              <a:t>somatostatin</a:t>
            </a:r>
            <a:r>
              <a:rPr lang="en-US" altLang="zh-TW" sz="2000" dirty="0">
                <a:cs typeface="Times New Roman" pitchFamily="18" charset="0"/>
              </a:rPr>
              <a:t> </a:t>
            </a:r>
            <a:r>
              <a:rPr lang="en-US" altLang="zh-TW" sz="2000" dirty="0" smtClean="0">
                <a:cs typeface="Times New Roman" pitchFamily="18" charset="0"/>
              </a:rPr>
              <a:t>analogues </a:t>
            </a:r>
            <a:r>
              <a:rPr lang="en-US" altLang="zh-TW" sz="2000" dirty="0">
                <a:cs typeface="Times New Roman" pitchFamily="18" charset="0"/>
              </a:rPr>
              <a:t>(</a:t>
            </a:r>
            <a:r>
              <a:rPr lang="en-US" altLang="zh-TW" sz="2000" i="1" dirty="0">
                <a:cs typeface="Times New Roman" pitchFamily="18" charset="0"/>
              </a:rPr>
              <a:t>i.e</a:t>
            </a:r>
            <a:r>
              <a:rPr lang="en-US" altLang="zh-TW" sz="2000" dirty="0">
                <a:cs typeface="Times New Roman" pitchFamily="18" charset="0"/>
              </a:rPr>
              <a:t>. </a:t>
            </a:r>
            <a:r>
              <a:rPr lang="en-US" altLang="zh-TW" sz="2000" dirty="0" err="1">
                <a:solidFill>
                  <a:srgbClr val="FFFF00"/>
                </a:solidFill>
                <a:cs typeface="Times New Roman" pitchFamily="18" charset="0"/>
              </a:rPr>
              <a:t>octreotide</a:t>
            </a:r>
            <a:r>
              <a:rPr lang="en-US" altLang="zh-TW" sz="2000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en-US" altLang="zh-TW" sz="2000" dirty="0" err="1">
                <a:solidFill>
                  <a:srgbClr val="FFFF00"/>
                </a:solidFill>
                <a:cs typeface="Times New Roman" pitchFamily="18" charset="0"/>
              </a:rPr>
              <a:t>lanreotide</a:t>
            </a:r>
            <a:r>
              <a:rPr lang="en-US" altLang="zh-TW" sz="2000" dirty="0" smtClean="0">
                <a:cs typeface="Times New Roman" pitchFamily="18" charset="0"/>
              </a:rPr>
              <a:t>,)</a:t>
            </a:r>
            <a:r>
              <a:rPr lang="en-US" altLang="zh-TW" sz="2000" baseline="30000" dirty="0" smtClean="0">
                <a:cs typeface="Times New Roman" pitchFamily="18" charset="0"/>
              </a:rPr>
              <a:t> </a:t>
            </a:r>
            <a:r>
              <a:rPr lang="en-US" altLang="zh-TW" sz="2000" dirty="0">
                <a:cs typeface="Times New Roman" pitchFamily="18" charset="0"/>
              </a:rPr>
              <a:t>have been used to treat </a:t>
            </a:r>
            <a:r>
              <a:rPr lang="en-US" altLang="zh-TW" sz="2000" dirty="0" err="1">
                <a:cs typeface="Times New Roman" pitchFamily="18" charset="0"/>
              </a:rPr>
              <a:t>acromegaly</a:t>
            </a:r>
            <a:r>
              <a:rPr lang="en-US" altLang="zh-TW" sz="2000" dirty="0" smtClean="0">
                <a:cs typeface="Times New Roman" pitchFamily="18" charset="0"/>
              </a:rPr>
              <a:t>.</a:t>
            </a:r>
            <a:r>
              <a:rPr lang="en-US" sz="2000" dirty="0" smtClean="0">
                <a:cs typeface="Times New Roman" pitchFamily="18" charset="0"/>
              </a:rPr>
              <a:t> Because of its relative resistance to enzymatic degradation, the in vivo half life of the analogue is prolonged (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up to 2 hours</a:t>
            </a:r>
            <a:r>
              <a:rPr lang="en-US" sz="2000" dirty="0" smtClean="0">
                <a:cs typeface="Times New Roman" pitchFamily="18" charset="0"/>
              </a:rPr>
              <a:t>) after subcutaneous injection.</a:t>
            </a:r>
            <a:r>
              <a:rPr lang="en-US" altLang="zh-TW" sz="20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zh-TW" sz="2000" dirty="0">
              <a:cs typeface="Times New Roman" pitchFamily="18" charset="0"/>
            </a:endParaRPr>
          </a:p>
          <a:p>
            <a:r>
              <a:rPr lang="en-US" altLang="zh-TW" sz="2000" dirty="0" err="1">
                <a:cs typeface="+mj-cs"/>
              </a:rPr>
              <a:t>Octreotide</a:t>
            </a:r>
            <a:r>
              <a:rPr lang="en-US" altLang="zh-TW" sz="2000" dirty="0">
                <a:cs typeface="+mj-cs"/>
              </a:rPr>
              <a:t> </a:t>
            </a:r>
            <a:r>
              <a:rPr lang="en-US" altLang="zh-TW" sz="2000" dirty="0" smtClean="0">
                <a:cs typeface="+mj-cs"/>
              </a:rPr>
              <a:t>acetate(</a:t>
            </a:r>
            <a:r>
              <a:rPr lang="en-US" sz="2000" dirty="0" smtClean="0">
                <a:cs typeface="+mj-cs"/>
              </a:rPr>
              <a:t>8-amino-acid analog) inhibits GH secretion with a potency </a:t>
            </a:r>
            <a:r>
              <a:rPr lang="en-US" sz="2000" b="1" dirty="0" smtClean="0">
                <a:solidFill>
                  <a:srgbClr val="FFFF00"/>
                </a:solidFill>
                <a:cs typeface="+mj-cs"/>
              </a:rPr>
              <a:t>45</a:t>
            </a:r>
            <a:r>
              <a:rPr lang="en-US" sz="2000" dirty="0" smtClean="0">
                <a:cs typeface="+mj-cs"/>
              </a:rPr>
              <a:t> times greater than native SRIF, while its potency for inhibiting insulin and Glucagon release is </a:t>
            </a:r>
            <a:r>
              <a:rPr lang="en-US" sz="2000" b="1" dirty="0" smtClean="0">
                <a:solidFill>
                  <a:srgbClr val="FFFF00"/>
                </a:solidFill>
                <a:cs typeface="+mj-cs"/>
              </a:rPr>
              <a:t>11</a:t>
            </a:r>
            <a:r>
              <a:rPr lang="en-US" sz="2000" dirty="0" smtClean="0">
                <a:cs typeface="+mj-cs"/>
              </a:rPr>
              <a:t> and only </a:t>
            </a:r>
            <a:r>
              <a:rPr lang="en-US" sz="2000" b="1" dirty="0" smtClean="0">
                <a:solidFill>
                  <a:srgbClr val="FFFF00"/>
                </a:solidFill>
                <a:cs typeface="+mj-cs"/>
              </a:rPr>
              <a:t>1.3</a:t>
            </a:r>
            <a:r>
              <a:rPr lang="en-US" sz="2000" dirty="0" smtClean="0">
                <a:cs typeface="+mj-cs"/>
              </a:rPr>
              <a:t>-fold that of SRIF.</a:t>
            </a:r>
          </a:p>
          <a:p>
            <a:pPr>
              <a:buNone/>
            </a:pPr>
            <a:endParaRPr lang="en-US" altLang="zh-TW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Inhibits GH, glucagon, and insulin release, but the analog exhibits greater 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selectivity</a:t>
            </a:r>
            <a:r>
              <a:rPr lang="en-US" sz="2000" dirty="0" smtClean="0">
                <a:cs typeface="Times New Roman" pitchFamily="18" charset="0"/>
              </a:rPr>
              <a:t> in suppressing GH and glucagon than does </a:t>
            </a:r>
            <a:r>
              <a:rPr lang="en-US" sz="2000" dirty="0" err="1" smtClean="0">
                <a:cs typeface="Times New Roman" pitchFamily="18" charset="0"/>
              </a:rPr>
              <a:t>somatostatin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altLang="zh-TW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324600"/>
            <a:ext cx="470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North Am. ,102-122,2009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SRLs act at four levels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Suppression  of  GH  secretion  from  the  pituitary  and from GH-secreting  adenomas.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in binding to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hepatocyte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GH receptors.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Inhibition of hepatic IGF-1 synthesis.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 of  tumor  growth.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172200"/>
            <a:ext cx="609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Melmed</a:t>
            </a:r>
            <a:r>
              <a:rPr lang="en-US" dirty="0" smtClean="0"/>
              <a:t>, N </a:t>
            </a:r>
            <a:r>
              <a:rPr lang="en-US" dirty="0" err="1" smtClean="0"/>
              <a:t>Engl</a:t>
            </a:r>
            <a:r>
              <a:rPr lang="en-US" dirty="0" smtClean="0"/>
              <a:t> J Med 355 (24) (2006) 2558e2573.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Pharmacokinetics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subcutaneous administration of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octreotide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(50 or 100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suppresses GH secretion for up to 5 hours. In a double-blind, placebo-controlled trial,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octreotide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(injections every 8 hours) significantly attenuated GH and IGF1 levels overall in more than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patients.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Analogue resistance 10%.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daily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octreotide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doses :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to 1500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μg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subcutaneously.</a:t>
            </a:r>
          </a:p>
          <a:p>
            <a:r>
              <a:rPr lang="en-US" sz="2000" dirty="0" err="1" smtClean="0"/>
              <a:t>Sandostatin</a:t>
            </a:r>
            <a:r>
              <a:rPr lang="en-US" sz="2000" dirty="0" smtClean="0"/>
              <a:t> LAR is a sustained release intramuscular depot preparation of </a:t>
            </a:r>
            <a:r>
              <a:rPr lang="en-US" sz="2000" dirty="0" err="1" smtClean="0"/>
              <a:t>octreotide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microspheres</a:t>
            </a:r>
            <a:r>
              <a:rPr lang="en-US" sz="2000" dirty="0" smtClean="0"/>
              <a:t>, Injection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20-30 mg </a:t>
            </a:r>
            <a:r>
              <a:rPr lang="en-US" sz="2000" dirty="0" smtClean="0"/>
              <a:t>results in peak drug level at 28 days, with integrated GH levels effectively suppressed for up to 49 days.</a:t>
            </a:r>
          </a:p>
          <a:p>
            <a:r>
              <a:rPr lang="en-US" sz="2000" dirty="0" smtClean="0"/>
              <a:t>Overall, IGF1 levels are normalized in </a:t>
            </a:r>
            <a:r>
              <a:rPr lang="en-US" sz="2000" dirty="0" smtClean="0">
                <a:solidFill>
                  <a:srgbClr val="FFFF00"/>
                </a:solidFill>
              </a:rPr>
              <a:t>60% to 70% </a:t>
            </a:r>
            <a:r>
              <a:rPr lang="en-US" sz="2000" dirty="0" smtClean="0"/>
              <a:t>of patients and</a:t>
            </a:r>
          </a:p>
          <a:p>
            <a:pPr>
              <a:buNone/>
            </a:pPr>
            <a:r>
              <a:rPr lang="en-US" sz="2000" dirty="0" smtClean="0"/>
              <a:t>      increasing the monthly dose of </a:t>
            </a:r>
            <a:r>
              <a:rPr lang="en-US" sz="2000" dirty="0" err="1" smtClean="0"/>
              <a:t>octreotide</a:t>
            </a:r>
            <a:r>
              <a:rPr lang="en-US" sz="2000" dirty="0" smtClean="0"/>
              <a:t> (</a:t>
            </a:r>
            <a:r>
              <a:rPr lang="en-US" sz="2000" dirty="0" err="1" smtClean="0"/>
              <a:t>Sandostatin</a:t>
            </a:r>
            <a:r>
              <a:rPr lang="en-US" sz="2000" dirty="0" smtClean="0"/>
              <a:t> LAR) to as high as </a:t>
            </a:r>
            <a:r>
              <a:rPr lang="en-US" sz="2000" b="1" dirty="0" smtClean="0">
                <a:solidFill>
                  <a:srgbClr val="FFFF00"/>
                </a:solidFill>
              </a:rPr>
              <a:t>40 to 60 mg </a:t>
            </a:r>
            <a:r>
              <a:rPr lang="en-US" sz="2000" dirty="0" smtClean="0"/>
              <a:t>may improve efficacy.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4981" y="6324600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Giustina</a:t>
            </a:r>
            <a:r>
              <a:rPr lang="en-US" dirty="0" smtClean="0"/>
              <a:t> A,</a:t>
            </a:r>
            <a:r>
              <a:rPr lang="en-US" i="1" dirty="0" smtClean="0"/>
              <a:t> </a:t>
            </a:r>
            <a:r>
              <a:rPr lang="en-US" i="1" dirty="0" err="1" smtClean="0"/>
              <a:t>Eur</a:t>
            </a:r>
            <a:r>
              <a:rPr lang="en-US" i="1" dirty="0" smtClean="0"/>
              <a:t> J </a:t>
            </a:r>
            <a:r>
              <a:rPr lang="en-US" i="1" dirty="0" err="1" smtClean="0"/>
              <a:t>Endocrinol</a:t>
            </a:r>
            <a:r>
              <a:rPr lang="en-US" i="1" dirty="0" smtClean="0"/>
              <a:t>. 2009;161:331-338.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Pharmacodynamics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injection in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55749"/>
            <a:ext cx="3962400" cy="200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6324600"/>
            <a:ext cx="533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I. </a:t>
            </a:r>
            <a:r>
              <a:rPr lang="en-US" dirty="0" err="1" smtClean="0">
                <a:solidFill>
                  <a:srgbClr val="FFC000"/>
                </a:solidFill>
              </a:rPr>
              <a:t>Lancranjan</a:t>
            </a:r>
            <a:r>
              <a:rPr lang="en-US" dirty="0" smtClean="0">
                <a:solidFill>
                  <a:srgbClr val="FFC000"/>
                </a:solidFill>
              </a:rPr>
              <a:t>, Metabolism 45 </a:t>
            </a:r>
            <a:r>
              <a:rPr lang="it-IT" dirty="0" smtClean="0">
                <a:solidFill>
                  <a:srgbClr val="FFC000"/>
                </a:solidFill>
              </a:rPr>
              <a:t>(1996) 67e71.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2" descr="http://www.sandostatin.com/images/1_1-sandostatin_LAR_rel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3352800" cy="20418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5257800"/>
            <a:ext cx="482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Biphasic release of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839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Drug		        Type			Dosing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 smtClean="0"/>
          </a:p>
          <a:p>
            <a:pPr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Short-acting	   Subcutaneous 3 times/day; dose range of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50-500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ug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Long-acting	  Intramuscular every 28 days; dose range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of 10-40 mg</a:t>
            </a: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Lanreotide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SRL	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Long-acting	   30mg Intramuscular every 7-14 days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cyclic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octapeptide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Lanreotide 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autogel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Long-acting	   60 – 120 mg Deep subcutaneous every 28 days</a:t>
            </a: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b="1" dirty="0" smtClean="0">
                <a:solidFill>
                  <a:srgbClr val="66FF33"/>
                </a:solidFill>
              </a:rPr>
              <a:t> 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Pasireotide   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Long-acting   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40-60 mg, every 4 weeks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762000"/>
            <a:ext cx="8305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 Clinical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Features</a:t>
            </a:r>
            <a:endParaRPr lang="fa-I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of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 Clinical Features of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patients experience improved clinical features within several days after treatment:</a:t>
            </a:r>
          </a:p>
          <a:p>
            <a:pPr>
              <a:buNone/>
            </a:pP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/>
              <a:t>General feeling of well-being.</a:t>
            </a:r>
          </a:p>
          <a:p>
            <a:r>
              <a:rPr lang="en-US" sz="2000" dirty="0" smtClean="0"/>
              <a:t>Soft tissue swelling. </a:t>
            </a:r>
            <a:r>
              <a:rPr lang="en-US" sz="2000" dirty="0" err="1" smtClean="0"/>
              <a:t>Paresthesias,numbness</a:t>
            </a:r>
            <a:r>
              <a:rPr lang="en-US" sz="2000" dirty="0" smtClean="0"/>
              <a:t> and tenderness.</a:t>
            </a:r>
          </a:p>
          <a:p>
            <a:r>
              <a:rPr lang="en-US" sz="2000" dirty="0" smtClean="0"/>
              <a:t>Oily perspiration.</a:t>
            </a:r>
          </a:p>
          <a:p>
            <a:r>
              <a:rPr lang="en-US" sz="2000" dirty="0" err="1" smtClean="0"/>
              <a:t>Headache,a</a:t>
            </a:r>
            <a:r>
              <a:rPr lang="en-US" sz="2000" dirty="0" smtClean="0"/>
              <a:t> common symptom in </a:t>
            </a:r>
            <a:r>
              <a:rPr lang="en-US" sz="2000" dirty="0" err="1" smtClean="0"/>
              <a:t>acromegaly</a:t>
            </a:r>
            <a:r>
              <a:rPr lang="en-US" sz="2000" dirty="0" smtClean="0"/>
              <a:t>, usually resolves rapidly.(Short-acting </a:t>
            </a:r>
            <a:r>
              <a:rPr lang="en-US" sz="2000" dirty="0" err="1" smtClean="0"/>
              <a:t>octreotide</a:t>
            </a:r>
            <a:r>
              <a:rPr lang="en-US" sz="2000" dirty="0" smtClean="0"/>
              <a:t> is preferable).</a:t>
            </a:r>
          </a:p>
          <a:p>
            <a:r>
              <a:rPr lang="en-US" sz="2000" dirty="0" smtClean="0"/>
              <a:t>Asymptomatic patients experienced decrease heart rate and left ventricular wall thickness and blood pressure.</a:t>
            </a:r>
          </a:p>
          <a:p>
            <a:r>
              <a:rPr lang="en-US" sz="2000" dirty="0" smtClean="0"/>
              <a:t>Joint function and </a:t>
            </a:r>
            <a:r>
              <a:rPr lang="en-US" sz="2000" dirty="0" err="1" smtClean="0"/>
              <a:t>crepitus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Sleep apnea.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248400"/>
            <a:ext cx="649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Karavitaki</a:t>
            </a:r>
            <a:r>
              <a:rPr lang="en-US" dirty="0" smtClean="0"/>
              <a:t>  et al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(</a:t>
            </a:r>
            <a:r>
              <a:rPr lang="en-US" dirty="0" err="1" smtClean="0"/>
              <a:t>Oxf</a:t>
            </a:r>
            <a:r>
              <a:rPr lang="en-US" dirty="0" smtClean="0"/>
              <a:t>) 68 (6) (2008) 970e975.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analogues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F.Sarvghadi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MD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>
              <a:lnSpc>
                <a:spcPct val="80000"/>
              </a:lnSpc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Medical Sciences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41812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77" y="1066800"/>
            <a:ext cx="4371423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2819400"/>
            <a:ext cx="4572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590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590800"/>
            <a:ext cx="457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2743200"/>
            <a:ext cx="533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1905000"/>
            <a:ext cx="4572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1752600"/>
            <a:ext cx="4572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4038600"/>
            <a:ext cx="457200" cy="1447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5105400"/>
            <a:ext cx="4572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5257800"/>
            <a:ext cx="5334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0" y="4191000"/>
            <a:ext cx="4572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4572000"/>
            <a:ext cx="533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" y="12954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657600"/>
            <a:ext cx="685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95800" y="6324600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Ezzat</a:t>
            </a:r>
            <a:r>
              <a:rPr lang="en-US" sz="1600" dirty="0" smtClean="0"/>
              <a:t>, </a:t>
            </a:r>
            <a:r>
              <a:rPr lang="sv-SE" sz="1600" dirty="0" smtClean="0"/>
              <a:t>Ann Intern Med 117 (9) (1992) </a:t>
            </a:r>
            <a:r>
              <a:rPr lang="en-US" sz="1600" dirty="0" smtClean="0"/>
              <a:t>711e718.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5715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effects of </a:t>
            </a:r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octreotide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onjoint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pain and perspiration after 6 months’ treatment with</a:t>
            </a:r>
          </a:p>
          <a:p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octreotide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(100 or 250 </a:t>
            </a:r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8-hourly)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 on tumor size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50% ( 20% - 80%) of all patients receiving SRIF analogues experience a reduction of pituitary adenoma size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2000" dirty="0" smtClean="0">
                <a:solidFill>
                  <a:srgbClr val="FFFF00"/>
                </a:solidFill>
              </a:rPr>
              <a:t> relatively rapidly and does dependent</a:t>
            </a:r>
            <a:r>
              <a:rPr lang="en-US" sz="2000" dirty="0" smtClean="0"/>
              <a:t>). *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Preoperative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3 to 6 months demonstrated improved postoperative outcomes. A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critical analysis of 14 studies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reported that 37% of patients treated primarily by SRL experienced significant tumor shrinkage.</a:t>
            </a:r>
            <a:r>
              <a:rPr lang="en-US" sz="2000" dirty="0" smtClean="0"/>
              <a:t> * *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Preoperative SRIF analogue therapy may also facilitate safer anesthesia by reducing tracheal soft tissue swelling and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macroglossia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by improving cardiac failure.</a:t>
            </a:r>
            <a:r>
              <a:rPr lang="en-US" sz="2000" dirty="0" smtClean="0"/>
              <a:t> * * *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38405" y="5638800"/>
            <a:ext cx="587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*J.S. Bevan 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 90 (3) (2005) 1856e1863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488668"/>
            <a:ext cx="7044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* * A. </a:t>
            </a:r>
            <a:r>
              <a:rPr lang="en-US" sz="1600" dirty="0" err="1" smtClean="0"/>
              <a:t>Colao</a:t>
            </a:r>
            <a:r>
              <a:rPr lang="en-US" sz="1600" dirty="0" smtClean="0"/>
              <a:t>, 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it-IT" sz="1600" dirty="0" smtClean="0"/>
              <a:t>Endocrinol Metab 85 (9) (2000) 3132e3140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096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* </a:t>
            </a:r>
            <a:r>
              <a:rPr lang="en-US" sz="1600" dirty="0" err="1" smtClean="0"/>
              <a:t>Melmed</a:t>
            </a:r>
            <a:r>
              <a:rPr lang="en-US" sz="1600" dirty="0" smtClean="0"/>
              <a:t> S,</a:t>
            </a:r>
            <a:r>
              <a:rPr lang="en-US" sz="1600" i="1" dirty="0" smtClean="0"/>
              <a:t> J </a:t>
            </a:r>
            <a:r>
              <a:rPr lang="en-US" sz="1600" i="1" dirty="0" err="1" smtClean="0"/>
              <a:t>ClinEndocrinol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Metab</a:t>
            </a:r>
            <a:r>
              <a:rPr lang="en-US" sz="1600" i="1" dirty="0" smtClean="0"/>
              <a:t>. 2005;90:4405-4410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Pituitary tumor shrinkage due to primary medical therapy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8388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90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Acromegaly</a:t>
            </a:r>
            <a:r>
              <a:rPr lang="en-US" dirty="0" smtClean="0"/>
              <a:t> patient aged 27 years received </a:t>
            </a:r>
            <a:r>
              <a:rPr lang="en-US" dirty="0" err="1" smtClean="0"/>
              <a:t>octreotide</a:t>
            </a:r>
            <a:r>
              <a:rPr lang="en-US" dirty="0" smtClean="0"/>
              <a:t> LAR 20 mg </a:t>
            </a:r>
            <a:r>
              <a:rPr lang="en-US" dirty="0" err="1" smtClean="0"/>
              <a:t>im</a:t>
            </a:r>
            <a:r>
              <a:rPr lang="en-US" dirty="0" smtClean="0"/>
              <a:t> every 4 weeks.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Prognostic factors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Factors that determine SRIF analogue efficacy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SSTR2 expression.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Frequency of drug administration.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dose.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Size of the tumor.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Presence of densely granulated tumors.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Pretreatment GH levels.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Elderly male patients.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Surgical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debulking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6183868"/>
            <a:ext cx="61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Karavitaki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(</a:t>
            </a:r>
            <a:r>
              <a:rPr lang="en-US" dirty="0" err="1" smtClean="0"/>
              <a:t>Oxf</a:t>
            </a:r>
            <a:r>
              <a:rPr lang="en-US" dirty="0" smtClean="0"/>
              <a:t>) 68 (6) (2008) 970e975.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Pituitary tumor SSTR expression determines therapeutic responsiveness.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609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5029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Growth hormone (GH) responses to a single 100 </a:t>
            </a:r>
            <a:r>
              <a:rPr lang="en-US" dirty="0" err="1" smtClean="0"/>
              <a:t>ug</a:t>
            </a:r>
            <a:r>
              <a:rPr lang="en-US" dirty="0" smtClean="0"/>
              <a:t> subcutaneous dose of </a:t>
            </a:r>
            <a:r>
              <a:rPr lang="en-US" dirty="0" err="1" smtClean="0"/>
              <a:t>octreotide</a:t>
            </a:r>
            <a:r>
              <a:rPr lang="en-US" dirty="0" smtClean="0"/>
              <a:t> in eight </a:t>
            </a:r>
            <a:r>
              <a:rPr lang="en-US" dirty="0" err="1" smtClean="0"/>
              <a:t>acromegalic</a:t>
            </a:r>
            <a:r>
              <a:rPr lang="en-US" dirty="0" smtClean="0"/>
              <a:t> patients.  All patients were imaged with in vivo </a:t>
            </a:r>
            <a:r>
              <a:rPr lang="en-US" dirty="0" err="1" smtClean="0"/>
              <a:t>radiolabeled</a:t>
            </a:r>
            <a:r>
              <a:rPr lang="en-US" dirty="0" smtClean="0"/>
              <a:t> </a:t>
            </a:r>
            <a:r>
              <a:rPr lang="en-US" dirty="0" err="1" smtClean="0"/>
              <a:t>octreotide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62484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 Ur,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(</a:t>
            </a:r>
            <a:r>
              <a:rPr lang="en-US" sz="1600" dirty="0" err="1" smtClean="0"/>
              <a:t>Oxf</a:t>
            </a:r>
            <a:r>
              <a:rPr lang="en-US" sz="1600" dirty="0" smtClean="0"/>
              <a:t>) 36 (2) (1992) 147e150.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Indication for SRLs usage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 of SRLs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surgery has failed to achieve biochemical control 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first-line therapy when there is a low probability of a surgical cure (for example, large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extrasellar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tumors with no evidence of central compressive effects).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surgery to improve severe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comorbidities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prevent or could complicate immediate surgery (the benefits of this are unproven) 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Preoperative shrinkage of large invasive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macroadenoma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provide disease control, or partial control, in the time between administration of radiation therapy.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Cushing disease ( research ).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6324600"/>
            <a:ext cx="486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J Clin Endocrinol Metab , 94:1509–1517 ,2009.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different types of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analogs are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terms of efficacy?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Pharmacokinetics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 Clinical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Features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Predictors of response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Indication for usage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 vs. secondary efficacy trials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Side effects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SRLs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Adverse effects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153400" cy="34290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 selection: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least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months of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(LAR) 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(SR) therapy or of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SR, or sc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therapy and clearly reported data on biochemical  efficacy  and/or  tumor  shrinkage.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size: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 trials were included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but one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trial were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open-label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prospective studies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57333" y="6488668"/>
            <a:ext cx="538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Freda PU ,J Clin Endocrinol Metab 90: 4465–4473,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914400" y="7620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43200" y="1828800"/>
            <a:ext cx="2209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33400" y="3810000"/>
            <a:ext cx="5672137" cy="2819400"/>
            <a:chOff x="1354" y="1613"/>
            <a:chExt cx="3834" cy="2223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gray">
            <a:xfrm>
              <a:off x="1905" y="1783"/>
              <a:ext cx="4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 b="1" i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lang="en-GB" sz="14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=0.01</a:t>
              </a:r>
              <a:endParaRPr lang="en-US" sz="14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gray">
            <a:xfrm>
              <a:off x="3126" y="1613"/>
              <a:ext cx="59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 b="1" i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lang="en-GB" sz="14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=0.0009</a:t>
              </a:r>
              <a:endParaRPr lang="en-US" sz="14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7"/>
            <p:cNvGrpSpPr>
              <a:grpSpLocks noChangeAspect="1"/>
            </p:cNvGrpSpPr>
            <p:nvPr/>
          </p:nvGrpSpPr>
          <p:grpSpPr bwMode="auto">
            <a:xfrm>
              <a:off x="1899" y="1992"/>
              <a:ext cx="485" cy="125"/>
              <a:chOff x="2008" y="1887"/>
              <a:chExt cx="570" cy="147"/>
            </a:xfrm>
          </p:grpSpPr>
          <p:sp>
            <p:nvSpPr>
              <p:cNvPr id="47" name="Line 8"/>
              <p:cNvSpPr>
                <a:spLocks noChangeAspect="1" noChangeShapeType="1"/>
              </p:cNvSpPr>
              <p:nvPr/>
            </p:nvSpPr>
            <p:spPr bwMode="gray">
              <a:xfrm>
                <a:off x="2001" y="1887"/>
                <a:ext cx="5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8" name="Line 9"/>
              <p:cNvSpPr>
                <a:spLocks noChangeAspect="1" noChangeShapeType="1"/>
              </p:cNvSpPr>
              <p:nvPr/>
            </p:nvSpPr>
            <p:spPr bwMode="gray">
              <a:xfrm>
                <a:off x="2578" y="1891"/>
                <a:ext cx="0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9" name="Line 10"/>
              <p:cNvSpPr>
                <a:spLocks noChangeAspect="1" noChangeShapeType="1"/>
              </p:cNvSpPr>
              <p:nvPr/>
            </p:nvSpPr>
            <p:spPr bwMode="gray">
              <a:xfrm>
                <a:off x="2001" y="1888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11"/>
            <p:cNvGrpSpPr>
              <a:grpSpLocks noChangeAspect="1"/>
            </p:cNvGrpSpPr>
            <p:nvPr/>
          </p:nvGrpSpPr>
          <p:grpSpPr bwMode="auto">
            <a:xfrm>
              <a:off x="3195" y="1816"/>
              <a:ext cx="485" cy="125"/>
              <a:chOff x="2008" y="1887"/>
              <a:chExt cx="570" cy="147"/>
            </a:xfrm>
          </p:grpSpPr>
          <p:sp>
            <p:nvSpPr>
              <p:cNvPr id="44" name="Line 12"/>
              <p:cNvSpPr>
                <a:spLocks noChangeAspect="1" noChangeShapeType="1"/>
              </p:cNvSpPr>
              <p:nvPr/>
            </p:nvSpPr>
            <p:spPr bwMode="gray">
              <a:xfrm>
                <a:off x="2008" y="1887"/>
                <a:ext cx="5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5" name="Line 13"/>
              <p:cNvSpPr>
                <a:spLocks noChangeAspect="1" noChangeShapeType="1"/>
              </p:cNvSpPr>
              <p:nvPr/>
            </p:nvSpPr>
            <p:spPr bwMode="gray">
              <a:xfrm>
                <a:off x="2578" y="1891"/>
                <a:ext cx="0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6" name="Line 14"/>
              <p:cNvSpPr>
                <a:spLocks noChangeAspect="1" noChangeShapeType="1"/>
              </p:cNvSpPr>
              <p:nvPr/>
            </p:nvSpPr>
            <p:spPr bwMode="gray">
              <a:xfrm>
                <a:off x="2008" y="1888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16"/>
            <p:cNvSpPr>
              <a:spLocks noChangeArrowheads="1"/>
            </p:cNvSpPr>
            <p:nvPr/>
          </p:nvSpPr>
          <p:spPr bwMode="gray">
            <a:xfrm>
              <a:off x="1791" y="2409"/>
              <a:ext cx="365" cy="125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gray">
            <a:xfrm>
              <a:off x="3061" y="2184"/>
              <a:ext cx="365" cy="147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gray">
            <a:xfrm>
              <a:off x="2156" y="2606"/>
              <a:ext cx="365" cy="105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gray">
            <a:xfrm>
              <a:off x="3426" y="2628"/>
              <a:ext cx="360" cy="10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gray">
            <a:xfrm>
              <a:off x="1519" y="1897"/>
              <a:ext cx="2" cy="17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gray">
            <a:xfrm>
              <a:off x="1487" y="3662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gray">
            <a:xfrm>
              <a:off x="1487" y="3443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gray">
            <a:xfrm>
              <a:off x="1487" y="3224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gray">
            <a:xfrm>
              <a:off x="1487" y="2999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gray">
            <a:xfrm>
              <a:off x="1487" y="2780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gray">
            <a:xfrm>
              <a:off x="1487" y="2561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gray">
            <a:xfrm>
              <a:off x="1487" y="2342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gray">
            <a:xfrm>
              <a:off x="1487" y="2122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gray">
            <a:xfrm>
              <a:off x="1487" y="1897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gray">
            <a:xfrm>
              <a:off x="1521" y="3662"/>
              <a:ext cx="2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gray">
            <a:xfrm flipV="1">
              <a:off x="1521" y="3662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gray">
            <a:xfrm flipV="1">
              <a:off x="2791" y="3662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gray">
            <a:xfrm flipV="1">
              <a:off x="4056" y="3662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gray">
            <a:xfrm>
              <a:off x="1914" y="2263"/>
              <a:ext cx="16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57%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gray">
            <a:xfrm>
              <a:off x="3184" y="2038"/>
              <a:ext cx="16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67%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gray">
            <a:xfrm>
              <a:off x="2279" y="2460"/>
              <a:ext cx="16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48%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gray">
            <a:xfrm>
              <a:off x="3549" y="2482"/>
              <a:ext cx="16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47%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gray">
            <a:xfrm>
              <a:off x="1409" y="3606"/>
              <a:ext cx="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gray">
            <a:xfrm>
              <a:off x="1354" y="3387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42"/>
            <p:cNvSpPr>
              <a:spLocks noChangeArrowheads="1"/>
            </p:cNvSpPr>
            <p:nvPr/>
          </p:nvSpPr>
          <p:spPr bwMode="gray">
            <a:xfrm>
              <a:off x="1354" y="3168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gray">
            <a:xfrm>
              <a:off x="1354" y="2943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44"/>
            <p:cNvSpPr>
              <a:spLocks noChangeArrowheads="1"/>
            </p:cNvSpPr>
            <p:nvPr/>
          </p:nvSpPr>
          <p:spPr bwMode="gray">
            <a:xfrm>
              <a:off x="1354" y="2724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gray">
            <a:xfrm>
              <a:off x="1354" y="2505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gray">
            <a:xfrm>
              <a:off x="1354" y="2285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gray">
            <a:xfrm>
              <a:off x="1354" y="2066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gray">
            <a:xfrm>
              <a:off x="1354" y="1841"/>
              <a:ext cx="10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gray">
            <a:xfrm>
              <a:off x="1902" y="3710"/>
              <a:ext cx="59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GH &lt;2.5 </a:t>
              </a:r>
              <a:r>
                <a:rPr lang="el-GR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g/L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52"/>
            <p:cNvSpPr>
              <a:spLocks noChangeArrowheads="1"/>
            </p:cNvSpPr>
            <p:nvPr/>
          </p:nvSpPr>
          <p:spPr bwMode="gray">
            <a:xfrm>
              <a:off x="3070" y="3710"/>
              <a:ext cx="7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IGF-1 normalized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53"/>
            <p:cNvSpPr>
              <a:spLocks noChangeArrowheads="1"/>
            </p:cNvSpPr>
            <p:nvPr/>
          </p:nvSpPr>
          <p:spPr bwMode="gray">
            <a:xfrm>
              <a:off x="3931" y="1918"/>
              <a:ext cx="61" cy="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54"/>
            <p:cNvSpPr>
              <a:spLocks noChangeArrowheads="1"/>
            </p:cNvSpPr>
            <p:nvPr/>
          </p:nvSpPr>
          <p:spPr bwMode="gray">
            <a:xfrm>
              <a:off x="4104" y="1894"/>
              <a:ext cx="10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Octreotide LAR (n=612)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gray">
            <a:xfrm>
              <a:off x="3931" y="2098"/>
              <a:ext cx="61" cy="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56"/>
            <p:cNvSpPr>
              <a:spLocks noChangeArrowheads="1"/>
            </p:cNvSpPr>
            <p:nvPr/>
          </p:nvSpPr>
          <p:spPr bwMode="gray">
            <a:xfrm>
              <a:off x="4103" y="2065"/>
              <a:ext cx="103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Lanreotide SR (n=914)</a:t>
              </a:r>
              <a:endParaRPr lang="en-US" sz="1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Text Box 15"/>
          <p:cNvSpPr txBox="1">
            <a:spLocks noChangeArrowheads="1"/>
          </p:cNvSpPr>
          <p:nvPr/>
        </p:nvSpPr>
        <p:spPr bwMode="gray">
          <a:xfrm rot="16200000">
            <a:off x="1482725" y="4125913"/>
            <a:ext cx="120967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Patients (%)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514725" y="381000"/>
            <a:ext cx="4943475" cy="2701925"/>
            <a:chOff x="1547" y="1759"/>
            <a:chExt cx="3412" cy="1990"/>
          </a:xfrm>
        </p:grpSpPr>
        <p:grpSp>
          <p:nvGrpSpPr>
            <p:cNvPr id="52" name="Group 5"/>
            <p:cNvGrpSpPr>
              <a:grpSpLocks/>
            </p:cNvGrpSpPr>
            <p:nvPr/>
          </p:nvGrpSpPr>
          <p:grpSpPr bwMode="auto">
            <a:xfrm>
              <a:off x="2099" y="1759"/>
              <a:ext cx="597" cy="330"/>
              <a:chOff x="2106" y="2459"/>
              <a:chExt cx="597" cy="330"/>
            </a:xfrm>
          </p:grpSpPr>
          <p:sp>
            <p:nvSpPr>
              <p:cNvPr id="87" name="Text Box 6"/>
              <p:cNvSpPr txBox="1">
                <a:spLocks noChangeArrowheads="1"/>
              </p:cNvSpPr>
              <p:nvPr/>
            </p:nvSpPr>
            <p:spPr bwMode="gray">
              <a:xfrm>
                <a:off x="2106" y="2459"/>
                <a:ext cx="597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 i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GB" sz="14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&lt;0.0001</a:t>
                </a:r>
                <a:endParaRPr lang="en-US" sz="1400" b="1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8" name="Group 7"/>
              <p:cNvGrpSpPr>
                <a:grpSpLocks noChangeAspect="1"/>
              </p:cNvGrpSpPr>
              <p:nvPr/>
            </p:nvGrpSpPr>
            <p:grpSpPr bwMode="auto">
              <a:xfrm>
                <a:off x="2170" y="2678"/>
                <a:ext cx="485" cy="111"/>
                <a:chOff x="2198" y="2191"/>
                <a:chExt cx="572" cy="128"/>
              </a:xfrm>
            </p:grpSpPr>
            <p:sp>
              <p:nvSpPr>
                <p:cNvPr id="89" name="Line 8"/>
                <p:cNvSpPr>
                  <a:spLocks noChangeAspect="1" noChangeShapeType="1"/>
                </p:cNvSpPr>
                <p:nvPr/>
              </p:nvSpPr>
              <p:spPr bwMode="gray">
                <a:xfrm>
                  <a:off x="2191" y="2183"/>
                  <a:ext cx="5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90" name="Line 9"/>
                <p:cNvSpPr>
                  <a:spLocks noChangeAspect="1" noChangeShapeType="1"/>
                </p:cNvSpPr>
                <p:nvPr/>
              </p:nvSpPr>
              <p:spPr bwMode="gray">
                <a:xfrm>
                  <a:off x="2770" y="2193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91" name="Line 10"/>
                <p:cNvSpPr>
                  <a:spLocks noChangeAspect="1" noChangeShapeType="1"/>
                </p:cNvSpPr>
                <p:nvPr/>
              </p:nvSpPr>
              <p:spPr bwMode="gray">
                <a:xfrm>
                  <a:off x="2191" y="2196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sp>
          <p:nvSpPr>
            <p:cNvPr id="53" name="Rectangle 13"/>
            <p:cNvSpPr>
              <a:spLocks noChangeArrowheads="1"/>
            </p:cNvSpPr>
            <p:nvPr/>
          </p:nvSpPr>
          <p:spPr bwMode="gray">
            <a:xfrm>
              <a:off x="1994" y="2231"/>
              <a:ext cx="372" cy="133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gray">
            <a:xfrm>
              <a:off x="3279" y="2729"/>
              <a:ext cx="372" cy="84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gray">
            <a:xfrm>
              <a:off x="2366" y="2974"/>
              <a:ext cx="365" cy="5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gray">
            <a:xfrm>
              <a:off x="3651" y="3146"/>
              <a:ext cx="365" cy="42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gray">
            <a:xfrm>
              <a:off x="1720" y="3569"/>
              <a:ext cx="25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gray">
            <a:xfrm flipV="1">
              <a:off x="3005" y="3569"/>
              <a:ext cx="0" cy="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9" name="Line 19"/>
            <p:cNvSpPr>
              <a:spLocks noChangeShapeType="1"/>
            </p:cNvSpPr>
            <p:nvPr/>
          </p:nvSpPr>
          <p:spPr bwMode="gray">
            <a:xfrm flipV="1">
              <a:off x="4290" y="3569"/>
              <a:ext cx="0" cy="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0" name="Rectangle 20"/>
            <p:cNvSpPr>
              <a:spLocks noChangeArrowheads="1"/>
            </p:cNvSpPr>
            <p:nvPr/>
          </p:nvSpPr>
          <p:spPr bwMode="gray">
            <a:xfrm>
              <a:off x="2112" y="2106"/>
              <a:ext cx="18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tx1"/>
                  </a:solidFill>
                  <a:effectLst/>
                  <a:cs typeface="Arial" pitchFamily="34" charset="0"/>
                </a:rPr>
                <a:t>47%</a:t>
              </a:r>
              <a:endParaRPr lang="en-US" sz="1000"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gray">
            <a:xfrm>
              <a:off x="3355" y="2609"/>
              <a:ext cx="27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tx1"/>
                  </a:solidFill>
                  <a:effectLst/>
                  <a:cs typeface="Arial" pitchFamily="34" charset="0"/>
                </a:rPr>
                <a:t>29.5%</a:t>
              </a:r>
              <a:endParaRPr lang="en-US" sz="1000"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gray">
            <a:xfrm>
              <a:off x="2483" y="2853"/>
              <a:ext cx="18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tx1"/>
                  </a:solidFill>
                  <a:effectLst/>
                  <a:cs typeface="Arial" pitchFamily="34" charset="0"/>
                </a:rPr>
                <a:t>21%</a:t>
              </a:r>
              <a:endParaRPr lang="en-US" sz="1000"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gray">
            <a:xfrm>
              <a:off x="3768" y="3025"/>
              <a:ext cx="18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tx1"/>
                  </a:solidFill>
                  <a:effectLst/>
                  <a:cs typeface="Arial" pitchFamily="34" charset="0"/>
                </a:rPr>
                <a:t>15%</a:t>
              </a:r>
              <a:endParaRPr lang="en-US" sz="1000"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64" name="Group 24"/>
            <p:cNvGrpSpPr>
              <a:grpSpLocks/>
            </p:cNvGrpSpPr>
            <p:nvPr/>
          </p:nvGrpSpPr>
          <p:grpSpPr bwMode="auto">
            <a:xfrm>
              <a:off x="1547" y="1783"/>
              <a:ext cx="175" cy="1836"/>
              <a:chOff x="1554" y="2527"/>
              <a:chExt cx="175" cy="1357"/>
            </a:xfrm>
          </p:grpSpPr>
          <p:sp>
            <p:nvSpPr>
              <p:cNvPr id="71" name="Line 25"/>
              <p:cNvSpPr>
                <a:spLocks noChangeShapeType="1"/>
              </p:cNvSpPr>
              <p:nvPr/>
            </p:nvSpPr>
            <p:spPr bwMode="gray">
              <a:xfrm flipH="1">
                <a:off x="1728" y="2585"/>
                <a:ext cx="2" cy="12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72" name="Line 26"/>
              <p:cNvSpPr>
                <a:spLocks noChangeShapeType="1"/>
              </p:cNvSpPr>
              <p:nvPr/>
            </p:nvSpPr>
            <p:spPr bwMode="gray">
              <a:xfrm>
                <a:off x="1693" y="3847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73" name="Line 27"/>
              <p:cNvSpPr>
                <a:spLocks noChangeShapeType="1"/>
              </p:cNvSpPr>
              <p:nvPr/>
            </p:nvSpPr>
            <p:spPr bwMode="gray">
              <a:xfrm>
                <a:off x="1693" y="3636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74" name="Line 28"/>
              <p:cNvSpPr>
                <a:spLocks noChangeShapeType="1"/>
              </p:cNvSpPr>
              <p:nvPr/>
            </p:nvSpPr>
            <p:spPr bwMode="gray">
              <a:xfrm>
                <a:off x="1693" y="3425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75" name="Line 29"/>
              <p:cNvSpPr>
                <a:spLocks noChangeShapeType="1"/>
              </p:cNvSpPr>
              <p:nvPr/>
            </p:nvSpPr>
            <p:spPr bwMode="gray">
              <a:xfrm>
                <a:off x="1693" y="3220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76" name="Line 30"/>
              <p:cNvSpPr>
                <a:spLocks noChangeShapeType="1"/>
              </p:cNvSpPr>
              <p:nvPr/>
            </p:nvSpPr>
            <p:spPr bwMode="gray">
              <a:xfrm>
                <a:off x="1693" y="3008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77" name="Line 31"/>
              <p:cNvSpPr>
                <a:spLocks noChangeShapeType="1"/>
              </p:cNvSpPr>
              <p:nvPr/>
            </p:nvSpPr>
            <p:spPr bwMode="gray">
              <a:xfrm>
                <a:off x="1693" y="2797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78" name="Line 32"/>
              <p:cNvSpPr>
                <a:spLocks noChangeShapeType="1"/>
              </p:cNvSpPr>
              <p:nvPr/>
            </p:nvSpPr>
            <p:spPr bwMode="gray">
              <a:xfrm>
                <a:off x="1693" y="2586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79" name="Line 34"/>
              <p:cNvSpPr>
                <a:spLocks noChangeShapeType="1"/>
              </p:cNvSpPr>
              <p:nvPr/>
            </p:nvSpPr>
            <p:spPr bwMode="gray">
              <a:xfrm flipV="1">
                <a:off x="1728" y="3847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gray">
              <a:xfrm>
                <a:off x="1613" y="3787"/>
                <a:ext cx="58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100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gray">
              <a:xfrm>
                <a:off x="1554" y="3577"/>
                <a:ext cx="11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100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gray">
              <a:xfrm>
                <a:off x="1554" y="3366"/>
                <a:ext cx="11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lang="en-US" sz="100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gray">
              <a:xfrm>
                <a:off x="1554" y="3160"/>
                <a:ext cx="11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lang="en-US" sz="100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gray">
              <a:xfrm>
                <a:off x="1554" y="2949"/>
                <a:ext cx="11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lang="en-US" sz="100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gray">
              <a:xfrm>
                <a:off x="1554" y="2738"/>
                <a:ext cx="11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50</a:t>
                </a:r>
                <a:endParaRPr lang="en-US" sz="100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gray">
              <a:xfrm>
                <a:off x="1554" y="2527"/>
                <a:ext cx="116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60</a:t>
                </a:r>
                <a:endParaRPr lang="en-US" sz="100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5" name="Rectangle 43"/>
            <p:cNvSpPr>
              <a:spLocks noChangeArrowheads="1"/>
            </p:cNvSpPr>
            <p:nvPr/>
          </p:nvSpPr>
          <p:spPr bwMode="gray">
            <a:xfrm>
              <a:off x="2011" y="3622"/>
              <a:ext cx="788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1"/>
                  </a:solidFill>
                  <a:effectLst/>
                  <a:cs typeface="Arial" pitchFamily="34" charset="0"/>
                </a:rPr>
                <a:t>&gt;10% reduction</a:t>
              </a:r>
              <a:endParaRPr lang="en-US" sz="1000"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gray">
            <a:xfrm>
              <a:off x="3241" y="3622"/>
              <a:ext cx="91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1"/>
                  </a:solidFill>
                  <a:effectLst/>
                  <a:cs typeface="Arial" pitchFamily="34" charset="0"/>
                </a:rPr>
                <a:t>25</a:t>
              </a:r>
              <a:r>
                <a:rPr lang="en-US" sz="1400" b="1">
                  <a:solidFill>
                    <a:schemeClr val="tx1"/>
                  </a:solidFill>
                  <a:effectLst/>
                  <a:cs typeface="Arial" pitchFamily="34" charset="0"/>
                  <a:sym typeface="Symbol" pitchFamily="18" charset="2"/>
                </a:rPr>
                <a:t></a:t>
              </a:r>
              <a:r>
                <a:rPr lang="en-US" sz="1400" b="1">
                  <a:solidFill>
                    <a:schemeClr val="tx1"/>
                  </a:solidFill>
                  <a:effectLst/>
                  <a:cs typeface="Arial" pitchFamily="34" charset="0"/>
                </a:rPr>
                <a:t>50% reduction</a:t>
              </a:r>
              <a:endParaRPr lang="en-US" sz="1000"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gray">
            <a:xfrm>
              <a:off x="3622" y="1824"/>
              <a:ext cx="68" cy="7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gray">
            <a:xfrm>
              <a:off x="3733" y="1793"/>
              <a:ext cx="12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1"/>
                  </a:solidFill>
                  <a:effectLst/>
                  <a:cs typeface="Arial" pitchFamily="34" charset="0"/>
                </a:rPr>
                <a:t>Octreotide LAR (n=132)</a:t>
              </a:r>
              <a:endParaRPr lang="en-US" sz="1000"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9" name="Rectangle 47"/>
            <p:cNvSpPr>
              <a:spLocks noChangeArrowheads="1"/>
            </p:cNvSpPr>
            <p:nvPr/>
          </p:nvSpPr>
          <p:spPr bwMode="gray">
            <a:xfrm>
              <a:off x="3622" y="1998"/>
              <a:ext cx="62" cy="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GB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48"/>
            <p:cNvSpPr>
              <a:spLocks noChangeArrowheads="1"/>
            </p:cNvSpPr>
            <p:nvPr/>
          </p:nvSpPr>
          <p:spPr bwMode="gray">
            <a:xfrm>
              <a:off x="3744" y="1962"/>
              <a:ext cx="1149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1"/>
                  </a:solidFill>
                  <a:effectLst/>
                  <a:cs typeface="Arial" pitchFamily="34" charset="0"/>
                </a:rPr>
                <a:t>Lanreotide SR (n=248)</a:t>
              </a:r>
              <a:endParaRPr lang="en-US" sz="1000"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92" name="Text Box 15"/>
          <p:cNvSpPr txBox="1">
            <a:spLocks noChangeArrowheads="1"/>
          </p:cNvSpPr>
          <p:nvPr/>
        </p:nvSpPr>
        <p:spPr bwMode="gray">
          <a:xfrm rot="16200000">
            <a:off x="-285750" y="5314950"/>
            <a:ext cx="120967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Patients (%)</a:t>
            </a:r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gray">
          <a:xfrm rot="16200000">
            <a:off x="1875633" y="1477169"/>
            <a:ext cx="25638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Patients achieving</a:t>
            </a:r>
          </a:p>
          <a:p>
            <a:pPr eaLnBrk="0" hangingPunct="0">
              <a:defRPr/>
            </a:pPr>
            <a:r>
              <a:rPr lang="en-GB" sz="1400" b="1" dirty="0" err="1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tumor</a:t>
            </a:r>
            <a:r>
              <a:rPr lang="en-GB" sz="1400" b="1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volume reduction (%)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19200" y="533400"/>
            <a:ext cx="188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shrinkage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34000" y="6019800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Biochemical control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914400" y="7620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772400" y="1981200"/>
            <a:ext cx="1143000" cy="434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efficacy of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is greater than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SR among subjects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unselected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prior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analog responsiveness.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Preselection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significant positive predictor of IGF-I normalization tumor shrinkage, which is also greatest with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Biochemical  efficacy  is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but  tumor shrinkage is greater when these drugs are given as primary vs. secondary therapy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difference between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studies?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00396" y="404813"/>
            <a:ext cx="24122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/>
              <a:t>45 de novo </a:t>
            </a:r>
            <a:r>
              <a:rPr lang="it-IT" sz="1600" dirty="0" err="1"/>
              <a:t>pts</a:t>
            </a:r>
            <a:r>
              <a:rPr lang="it-IT" sz="1600" dirty="0"/>
              <a:t> </a:t>
            </a:r>
            <a:r>
              <a:rPr lang="it-IT" sz="1600" dirty="0" err="1"/>
              <a:t>studied</a:t>
            </a:r>
            <a:r>
              <a:rPr lang="it-IT" sz="1600" dirty="0"/>
              <a:t>,</a:t>
            </a:r>
          </a:p>
          <a:p>
            <a:pPr>
              <a:defRPr/>
            </a:pPr>
            <a:r>
              <a:rPr lang="it-IT" sz="1600" dirty="0"/>
              <a:t> 28 on OCT LAR, 17 on LAN</a:t>
            </a:r>
          </a:p>
        </p:txBody>
      </p:sp>
      <p:sp>
        <p:nvSpPr>
          <p:cNvPr id="32771" name="CasellaDiTesto 10"/>
          <p:cNvSpPr txBox="1">
            <a:spLocks noChangeArrowheads="1"/>
          </p:cNvSpPr>
          <p:nvPr/>
        </p:nvSpPr>
        <p:spPr bwMode="auto">
          <a:xfrm>
            <a:off x="93785" y="188914"/>
            <a:ext cx="534279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Initial Therapy for Five Years with </a:t>
            </a:r>
            <a:r>
              <a:rPr lang="en-U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Somatostatin</a:t>
            </a:r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Analogs for </a:t>
            </a:r>
            <a:r>
              <a:rPr lang="en-U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Growth Hormone and Insulin-Like Growth Factor-I Levels, Tumor Shrinkage, and Cardiovascular Disease: A Prospective Study</a:t>
            </a:r>
          </a:p>
          <a:p>
            <a:pPr algn="l"/>
            <a:r>
              <a:rPr lang="en-US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Colao</a:t>
            </a:r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et al, JCE&amp;M, 2009</a:t>
            </a:r>
            <a:endParaRPr lang="it-IT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93" y="1989139"/>
            <a:ext cx="4903177" cy="3570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431" y="1268414"/>
            <a:ext cx="3364523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834661" y="5589589"/>
            <a:ext cx="201484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/>
              <a:t>GH &lt; 2.5 µg/L   100% </a:t>
            </a:r>
            <a:r>
              <a:rPr lang="it-IT" sz="1400" dirty="0" err="1"/>
              <a:t>pts</a:t>
            </a:r>
            <a:endParaRPr lang="it-IT" sz="1400" dirty="0"/>
          </a:p>
          <a:p>
            <a:pPr>
              <a:defRPr/>
            </a:pPr>
            <a:r>
              <a:rPr lang="it-IT" sz="1400" dirty="0" err="1"/>
              <a:t>Normal</a:t>
            </a:r>
            <a:r>
              <a:rPr lang="it-IT" sz="1400" dirty="0"/>
              <a:t> IGF-1  97.8% </a:t>
            </a:r>
            <a:r>
              <a:rPr lang="it-IT" sz="1400" dirty="0" err="1"/>
              <a:t>pts</a:t>
            </a:r>
            <a:endParaRPr lang="it-IT" sz="1400" dirty="0"/>
          </a:p>
          <a:p>
            <a:pPr>
              <a:defRPr/>
            </a:pPr>
            <a:r>
              <a:rPr lang="it-IT" sz="1400" dirty="0" err="1"/>
              <a:t>Tumor</a:t>
            </a:r>
            <a:r>
              <a:rPr lang="it-IT" sz="1400" dirty="0"/>
              <a:t> </a:t>
            </a:r>
            <a:r>
              <a:rPr lang="it-IT" sz="1400" dirty="0" err="1"/>
              <a:t>shrinkage</a:t>
            </a:r>
            <a:r>
              <a:rPr lang="it-IT" sz="1400" dirty="0"/>
              <a:t> 75% </a:t>
            </a:r>
            <a:r>
              <a:rPr lang="it-IT" sz="1400" dirty="0" err="1"/>
              <a:t>pts</a:t>
            </a:r>
            <a:endParaRPr lang="it-IT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0480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45720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31242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46482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Retrospective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</a:t>
            </a:r>
          </a:p>
          <a:p>
            <a:pPr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size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110 (adjuvant treatment in 59 and primary therapy in 51 patients)</a:t>
            </a:r>
          </a:p>
          <a:p>
            <a:pPr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F/U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30 months (median; range,18 –54)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Intervention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Sandostatin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20 mg every 28 d for 3 injections, then individually tailored) as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adjuvant treatment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59 and the other 51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treatment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were naive or previously treated by pharmacotherapy.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2003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Rate  of  both  safe  GH  (2.5 g/liter) and IGF-I normalization was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68% at 36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months.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size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was assessed in 83 Patients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increase in tumor size was observed in any patient.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volume reduction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&gt;25% in 46%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patients overall, and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77%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primary therapy group.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Somatotropin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release-inhibiting hormone (SRIF)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 was discovered in 1973.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(SRIF) is a cyclic peptide, includes SRIF-14 and SRIF-28.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SRIF14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the predominant peptide in the brain, while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SRIF28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the predominant peptide in the GI tract.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name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given as this peptide was primarily discovered to inhibit pituitary GH release, however, this peptide also inhibits TSH, ACTH and other central and peripheral hormones.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Hypothalamic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produced predominantly in the anterior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periventricular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nucleus, as well as in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paraventricular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arcuate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ventromedial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hypothalamic nuclei.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324600"/>
            <a:ext cx="4803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Y.C. Patel, Front </a:t>
            </a:r>
            <a:r>
              <a:rPr lang="en-US" sz="1600" dirty="0" err="1" smtClean="0">
                <a:solidFill>
                  <a:srgbClr val="FFC000"/>
                </a:solidFill>
              </a:rPr>
              <a:t>Neuroendocrinol</a:t>
            </a:r>
            <a:r>
              <a:rPr lang="en-US" sz="1600" dirty="0" smtClean="0">
                <a:solidFill>
                  <a:srgbClr val="FFC000"/>
                </a:solidFill>
              </a:rPr>
              <a:t> 20 (1999) 157e198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Sandostatin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achieved safe GH in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of PT and in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71%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AT patients and normal IGF-I in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67%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78%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respectively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4038600" cy="315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411287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7630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evaluate primary pharmacological treatment in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prospective open study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Participants: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 consecutive patients (36 women; age, 54.9 ±14.2 yr; 72% bearing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macroadenoma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Intervention: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Individually tailored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F/U: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48 months (range, 6-108)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 Outcome Measures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Outcomes included safe GH (&lt;2.5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g/liter), normal age-matched IGF-I levels, and tumor shrinkage.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6324600"/>
            <a:ext cx="470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  Clin  Endocrinol  Metab  91: 1397–1403,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4525963"/>
          </a:xfrm>
        </p:spPr>
        <p:txBody>
          <a:bodyPr/>
          <a:lstStyle/>
          <a:p>
            <a:r>
              <a:rPr lang="en-US" sz="2400" dirty="0" smtClean="0"/>
              <a:t>OC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 normalized GH and IGF-I values in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68.7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70.1%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respectively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Achievement of hormonal endpoints is quite independent from basal hormonal values.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size shrinkage in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82.1%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patients, more frequently in macro- than in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microadenomas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4109327"/>
            <a:ext cx="3733801" cy="167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98524"/>
            <a:ext cx="3962400" cy="16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efficacy on GH/IGF-I levels in unselected patients indicate that treatment with OCLAR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be the first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therapeutic approach to all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patients not amenable to surgical cure.</a:t>
            </a:r>
          </a:p>
          <a:p>
            <a:pPr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 candidate for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therapy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 risk  of  visual  impairment  from  the tumor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Poor candidates for surgery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Those who decline surgery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Tumors unlikely to be controlled by surgery (as in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lateral cavernous sinus invasion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Requirement for the preservation of intact pituitary function  (especially  fertility)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6324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European Journal of Endocrinology 153 ,737–740 ,2005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Side effects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477000" cy="609600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Side effects </a:t>
            </a:r>
            <a:endParaRPr lang="en-US" altLang="zh-TW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334000"/>
          </a:xfrm>
        </p:spPr>
        <p:txBody>
          <a:bodyPr>
            <a:norm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SRLs are generally safe and well tolerated.</a:t>
            </a:r>
          </a:p>
          <a:p>
            <a:pPr>
              <a:buNone/>
            </a:pPr>
            <a:endParaRPr lang="en-US" sz="2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SRIF suppresses pancreatic secretions, gastrointestinal motility and</a:t>
            </a:r>
          </a:p>
          <a:p>
            <a:pP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splanchnic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blood flow, leading to predominantly gastrointestinal</a:t>
            </a:r>
          </a:p>
          <a:p>
            <a:pP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side effects:</a:t>
            </a:r>
          </a:p>
          <a:p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Short term side-effects</a:t>
            </a:r>
            <a:r>
              <a:rPr lang="en-US" altLang="zh-TW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often </a:t>
            </a:r>
            <a:r>
              <a:rPr lang="en-US" altLang="zh-TW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resolve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continued treatment include abdominal</a:t>
            </a:r>
            <a:r>
              <a:rPr lang="en-US" altLang="zh-TW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pain, diarrhea, fat </a:t>
            </a:r>
            <a:r>
              <a:rPr lang="en-US" altLang="zh-TW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nausea, and flatulence (30%).</a:t>
            </a:r>
          </a:p>
          <a:p>
            <a:endParaRPr lang="en-US" altLang="zh-TW" sz="20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tract abnormalities, including gallstones, </a:t>
            </a:r>
            <a:r>
              <a:rPr lang="en-US" altLang="zh-TW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microlithiasis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sediment, sludge, and dilatation, are reported in up to </a:t>
            </a:r>
            <a:r>
              <a:rPr lang="en-US" altLang="zh-TW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patients ( reversible).</a:t>
            </a:r>
          </a:p>
          <a:p>
            <a:pPr>
              <a:buNone/>
            </a:pP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Asymptomatic </a:t>
            </a:r>
            <a:r>
              <a:rPr lang="en-US" altLang="zh-TW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cholelithiasis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described in 20% to 40% of patients and approximately </a:t>
            </a:r>
            <a:r>
              <a:rPr lang="en-US" altLang="zh-TW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these patients require </a:t>
            </a:r>
            <a:r>
              <a:rPr lang="en-US" altLang="zh-TW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cholecystectomy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Side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Hypoglycemia or hyperglycemia are not commonly encountered and insulin requirements in diabetic patients with </a:t>
            </a:r>
            <a:r>
              <a:rPr lang="en-US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 dramatically reduced within hours of receiving SRIF analogues.</a:t>
            </a:r>
          </a:p>
          <a:p>
            <a:pPr lvl="0">
              <a:buNone/>
            </a:pPr>
            <a:endParaRPr lang="en-US" altLang="zh-TW" sz="2400" baseline="30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altLang="zh-TW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Conduction abnormalities in up to </a:t>
            </a:r>
            <a:r>
              <a:rPr lang="en-US" altLang="zh-TW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en-US" altLang="zh-TW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patients</a:t>
            </a:r>
          </a:p>
          <a:p>
            <a:r>
              <a:rPr lang="en-US" altLang="zh-TW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Asymptomatic sinus </a:t>
            </a:r>
            <a:r>
              <a:rPr lang="en-US" altLang="zh-TW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altLang="zh-TW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occurs in approximately</a:t>
            </a:r>
            <a:r>
              <a:rPr lang="en-US" altLang="zh-TW" sz="24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25%</a:t>
            </a:r>
            <a:r>
              <a:rPr lang="en-US" altLang="zh-TW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patients.</a:t>
            </a:r>
          </a:p>
          <a:p>
            <a:endParaRPr lang="en-US" altLang="zh-TW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altLang="zh-TW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Injection site irritation (7%).</a:t>
            </a:r>
          </a:p>
          <a:p>
            <a:pPr>
              <a:buNone/>
            </a:pPr>
            <a:endParaRPr lang="en-US" altLang="zh-TW" sz="21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/>
            <a:endParaRPr lang="en-US" altLang="zh-TW" sz="21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096000"/>
            <a:ext cx="47043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North Am. ,102-122,2009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9622"/>
            <a:ext cx="6096000" cy="349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6248400"/>
            <a:ext cx="450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 Clin Endocrinol Metab 94: 1500 –1508,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867400" y="4343400"/>
            <a:ext cx="9906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791200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 on FPG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primary function of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somatostatin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is to inhibit pituitary hormone secretion and, to a lesser extent, pituitary cell growth. 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hypothalamus,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inhibits release of several hypothalamic hormones and neurotransmitters, including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CRH, TRH, dopamine,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norepinephrine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GHRH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also inhibits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its own secretion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periventricular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nucleus.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the pituitary,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inhibits secretion of GH, TSH and ACTH in the presence of low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glucocorticoid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levels.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400800" cy="46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791200" y="4191000"/>
            <a:ext cx="9906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791200"/>
            <a:ext cx="2808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 on HbA1c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74299"/>
            <a:ext cx="6096000" cy="465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638800" y="3886200"/>
            <a:ext cx="9906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5791200"/>
            <a:ext cx="232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 on FPI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 message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meta-analysis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studies shows that SSA decrease fasting serum insulin levels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consistent effects on glucose homeostasis.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SRLs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SRLs</a:t>
            </a:r>
            <a:endParaRPr lang="fa-I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</a:t>
            </a:r>
            <a:r>
              <a:rPr lang="en-US" sz="2800" dirty="0" smtClean="0"/>
              <a:t>.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Octreotide acetate.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Subcutaneous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Hydrogel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Implant.</a:t>
            </a:r>
          </a:p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DG3173 (somatoprim).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algn="ctr">
              <a:buNone/>
            </a:pPr>
            <a:r>
              <a:rPr lang="en-GB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236594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467458" y="404813"/>
            <a:ext cx="8676541" cy="523220"/>
          </a:xfrm>
          <a:noFill/>
        </p:spPr>
        <p:txBody>
          <a:bodyPr wrap="square" anchor="b">
            <a:spAutoFit/>
          </a:bodyPr>
          <a:lstStyle/>
          <a:p>
            <a:pPr algn="l" eaLnBrk="1" hangingPunct="1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Receptor binding affinity of </a:t>
            </a:r>
            <a:r>
              <a:rPr lang="en-GB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67"/>
          <p:cNvSpPr>
            <a:spLocks noGrp="1" noChangeArrowheads="1"/>
          </p:cNvSpPr>
          <p:nvPr>
            <p:ph type="body" idx="4294967295"/>
          </p:nvPr>
        </p:nvSpPr>
        <p:spPr>
          <a:xfrm>
            <a:off x="468923" y="1628776"/>
            <a:ext cx="8229600" cy="708025"/>
          </a:xfrm>
          <a:noFill/>
        </p:spPr>
        <p:txBody>
          <a:bodyPr>
            <a:spAutoFit/>
          </a:bodyPr>
          <a:lstStyle/>
          <a:p>
            <a:pPr marL="233363" indent="-233363" eaLnBrk="1" hangingPunct="1"/>
            <a:r>
              <a:rPr lang="en-GB" sz="2000" b="1" dirty="0" err="1" smtClean="0">
                <a:effectLst/>
              </a:rPr>
              <a:t>Pasireotide</a:t>
            </a:r>
            <a:r>
              <a:rPr lang="en-GB" sz="2000" b="1" dirty="0" smtClean="0">
                <a:effectLst/>
              </a:rPr>
              <a:t> has a </a:t>
            </a:r>
            <a:r>
              <a:rPr lang="en-US" sz="2000" b="1" dirty="0" smtClean="0">
                <a:effectLst/>
              </a:rPr>
              <a:t>30-, 5- and 40-fold higher affinity for sst</a:t>
            </a:r>
            <a:r>
              <a:rPr lang="en-US" sz="2000" b="1" baseline="-25000" dirty="0" smtClean="0">
                <a:effectLst/>
              </a:rPr>
              <a:t>1,3,5</a:t>
            </a:r>
            <a:r>
              <a:rPr lang="en-US" sz="2000" b="1" dirty="0" smtClean="0">
                <a:effectLst/>
              </a:rPr>
              <a:t> and slightly lower affinity for sst</a:t>
            </a:r>
            <a:r>
              <a:rPr lang="en-US" sz="2000" b="1" baseline="-25000" dirty="0" smtClean="0">
                <a:effectLst/>
              </a:rPr>
              <a:t>2</a:t>
            </a:r>
            <a:r>
              <a:rPr lang="en-US" sz="2000" b="1" dirty="0" smtClean="0">
                <a:effectLst/>
              </a:rPr>
              <a:t>, than </a:t>
            </a:r>
            <a:r>
              <a:rPr lang="en-US" sz="2000" b="1" dirty="0" err="1" smtClean="0">
                <a:effectLst/>
              </a:rPr>
              <a:t>octreotide</a:t>
            </a:r>
            <a:endParaRPr lang="en-US" sz="2000" b="1" dirty="0" smtClean="0">
              <a:effectLst/>
            </a:endParaRPr>
          </a:p>
        </p:txBody>
      </p:sp>
      <p:graphicFrame>
        <p:nvGraphicFramePr>
          <p:cNvPr id="448563" name="Group 51"/>
          <p:cNvGraphicFramePr>
            <a:graphicFrameLocks noGrp="1"/>
          </p:cNvGraphicFramePr>
          <p:nvPr>
            <p:ph sz="half" idx="4294967295"/>
          </p:nvPr>
        </p:nvGraphicFramePr>
        <p:xfrm>
          <a:off x="571502" y="2849565"/>
          <a:ext cx="7983414" cy="2598739"/>
        </p:xfrm>
        <a:graphic>
          <a:graphicData uri="http://schemas.openxmlformats.org/drawingml/2006/table">
            <a:tbl>
              <a:tblPr/>
              <a:tblGrid>
                <a:gridCol w="2173254"/>
                <a:gridCol w="968360"/>
                <a:gridCol w="968360"/>
                <a:gridCol w="968360"/>
                <a:gridCol w="968360"/>
                <a:gridCol w="968360"/>
                <a:gridCol w="96836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Receptor binding affinity (IC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nmol/L)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sst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4C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sst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4C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sst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4C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sst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4C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sst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4C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>
                          <a:tab pos="2884488" algn="ctr"/>
                          <a:tab pos="5764213" algn="r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½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(h)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4C16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A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Somatostatin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A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0.6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A4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Octreotide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7A4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280.0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7.1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&gt;1000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7A4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Pasireotide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7A4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F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9.3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&gt;1000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8" marR="914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BD7"/>
                    </a:solidFill>
                  </a:tcPr>
                </a:tc>
              </a:tr>
            </a:tbl>
          </a:graphicData>
        </a:graphic>
      </p:graphicFrame>
      <p:sp>
        <p:nvSpPr>
          <p:cNvPr id="59441" name="Text Box 71"/>
          <p:cNvSpPr txBox="1">
            <a:spLocks noChangeArrowheads="1"/>
          </p:cNvSpPr>
          <p:nvPr/>
        </p:nvSpPr>
        <p:spPr bwMode="gray">
          <a:xfrm>
            <a:off x="3886200" y="6324600"/>
            <a:ext cx="5096267" cy="3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fr-FR" dirty="0">
                <a:latin typeface="Arial" pitchFamily="34" charset="0"/>
              </a:rPr>
              <a:t>Bruns et al. </a:t>
            </a:r>
            <a:r>
              <a:rPr lang="fr-FR" dirty="0" err="1">
                <a:latin typeface="Arial" pitchFamily="34" charset="0"/>
              </a:rPr>
              <a:t>Eur</a:t>
            </a:r>
            <a:r>
              <a:rPr lang="fr-FR" dirty="0">
                <a:latin typeface="Arial" pitchFamily="34" charset="0"/>
              </a:rPr>
              <a:t> J </a:t>
            </a:r>
            <a:r>
              <a:rPr lang="fr-FR" dirty="0" err="1">
                <a:latin typeface="Arial" pitchFamily="34" charset="0"/>
              </a:rPr>
              <a:t>Endocrinol</a:t>
            </a:r>
            <a:r>
              <a:rPr lang="fr-FR" dirty="0">
                <a:latin typeface="Arial" pitchFamily="34" charset="0"/>
              </a:rPr>
              <a:t> 2002;146:707–716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96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8477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8477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533400"/>
            <a:ext cx="68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2590800"/>
            <a:ext cx="68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4724400"/>
            <a:ext cx="68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2"/>
          <p:cNvGrpSpPr>
            <a:grpSpLocks/>
          </p:cNvGrpSpPr>
          <p:nvPr/>
        </p:nvGrpSpPr>
        <p:grpSpPr bwMode="auto">
          <a:xfrm>
            <a:off x="76201" y="1268414"/>
            <a:ext cx="9001858" cy="5113337"/>
            <a:chOff x="76200" y="1268760"/>
            <a:chExt cx="9001125" cy="5113020"/>
          </a:xfrm>
        </p:grpSpPr>
        <p:sp>
          <p:nvSpPr>
            <p:cNvPr id="25604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285820" y="6305585"/>
              <a:ext cx="39563" cy="68259"/>
            </a:xfrm>
            <a:custGeom>
              <a:avLst/>
              <a:gdLst>
                <a:gd name="T0" fmla="*/ 0 w 73"/>
                <a:gd name="T1" fmla="*/ 0 h 20"/>
                <a:gd name="T2" fmla="*/ 137238905 w 73"/>
                <a:gd name="T3" fmla="*/ 2147483647 h 20"/>
                <a:gd name="T4" fmla="*/ 548655316 w 73"/>
                <a:gd name="T5" fmla="*/ 2147483647 h 20"/>
                <a:gd name="T6" fmla="*/ 1097010327 w 73"/>
                <a:gd name="T7" fmla="*/ 2147483647 h 20"/>
                <a:gd name="T8" fmla="*/ 1782904651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20"/>
                <a:gd name="T56" fmla="*/ 73 w 73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6200" y="1627513"/>
              <a:ext cx="940700" cy="534954"/>
            </a:xfrm>
            <a:custGeom>
              <a:avLst/>
              <a:gdLst>
                <a:gd name="T0" fmla="*/ 605085 w 1808"/>
                <a:gd name="T1" fmla="*/ 423521 h 850"/>
                <a:gd name="T2" fmla="*/ 604651 w 1808"/>
                <a:gd name="T3" fmla="*/ 395181 h 850"/>
                <a:gd name="T4" fmla="*/ 595543 w 1808"/>
                <a:gd name="T5" fmla="*/ 340076 h 850"/>
                <a:gd name="T6" fmla="*/ 573855 w 1808"/>
                <a:gd name="T7" fmla="*/ 336403 h 850"/>
                <a:gd name="T8" fmla="*/ 548263 w 1808"/>
                <a:gd name="T9" fmla="*/ 335353 h 850"/>
                <a:gd name="T10" fmla="*/ 491876 w 1808"/>
                <a:gd name="T11" fmla="*/ 305439 h 850"/>
                <a:gd name="T12" fmla="*/ 422041 w 1808"/>
                <a:gd name="T13" fmla="*/ 281823 h 850"/>
                <a:gd name="T14" fmla="*/ 409029 w 1808"/>
                <a:gd name="T15" fmla="*/ 264504 h 850"/>
                <a:gd name="T16" fmla="*/ 390811 w 1808"/>
                <a:gd name="T17" fmla="*/ 270802 h 850"/>
                <a:gd name="T18" fmla="*/ 368256 w 1808"/>
                <a:gd name="T19" fmla="*/ 299141 h 850"/>
                <a:gd name="T20" fmla="*/ 292783 w 1808"/>
                <a:gd name="T21" fmla="*/ 324857 h 850"/>
                <a:gd name="T22" fmla="*/ 294084 w 1808"/>
                <a:gd name="T23" fmla="*/ 303340 h 850"/>
                <a:gd name="T24" fmla="*/ 312736 w 1808"/>
                <a:gd name="T25" fmla="*/ 287596 h 850"/>
                <a:gd name="T26" fmla="*/ 340930 w 1808"/>
                <a:gd name="T27" fmla="*/ 286021 h 850"/>
                <a:gd name="T28" fmla="*/ 314037 w 1808"/>
                <a:gd name="T29" fmla="*/ 277099 h 850"/>
                <a:gd name="T30" fmla="*/ 250709 w 1808"/>
                <a:gd name="T31" fmla="*/ 309113 h 850"/>
                <a:gd name="T32" fmla="*/ 237263 w 1808"/>
                <a:gd name="T33" fmla="*/ 328006 h 850"/>
                <a:gd name="T34" fmla="*/ 228154 w 1808"/>
                <a:gd name="T35" fmla="*/ 341126 h 850"/>
                <a:gd name="T36" fmla="*/ 196056 w 1808"/>
                <a:gd name="T37" fmla="*/ 343225 h 850"/>
                <a:gd name="T38" fmla="*/ 166127 w 1808"/>
                <a:gd name="T39" fmla="*/ 368416 h 850"/>
                <a:gd name="T40" fmla="*/ 109306 w 1808"/>
                <a:gd name="T41" fmla="*/ 393607 h 850"/>
                <a:gd name="T42" fmla="*/ 45544 w 1808"/>
                <a:gd name="T43" fmla="*/ 423521 h 850"/>
                <a:gd name="T44" fmla="*/ 1735 w 1808"/>
                <a:gd name="T45" fmla="*/ 426670 h 850"/>
                <a:gd name="T46" fmla="*/ 6073 w 1808"/>
                <a:gd name="T47" fmla="*/ 414075 h 850"/>
                <a:gd name="T48" fmla="*/ 55087 w 1808"/>
                <a:gd name="T49" fmla="*/ 399380 h 850"/>
                <a:gd name="T50" fmla="*/ 114944 w 1808"/>
                <a:gd name="T51" fmla="*/ 365267 h 850"/>
                <a:gd name="T52" fmla="*/ 130126 w 1808"/>
                <a:gd name="T53" fmla="*/ 328531 h 850"/>
                <a:gd name="T54" fmla="*/ 109739 w 1808"/>
                <a:gd name="T55" fmla="*/ 344800 h 850"/>
                <a:gd name="T56" fmla="*/ 65063 w 1808"/>
                <a:gd name="T57" fmla="*/ 337452 h 850"/>
                <a:gd name="T58" fmla="*/ 74605 w 1808"/>
                <a:gd name="T59" fmla="*/ 320134 h 850"/>
                <a:gd name="T60" fmla="*/ 104101 w 1808"/>
                <a:gd name="T61" fmla="*/ 287071 h 850"/>
                <a:gd name="T62" fmla="*/ 65930 w 1808"/>
                <a:gd name="T63" fmla="*/ 301765 h 850"/>
                <a:gd name="T64" fmla="*/ 62027 w 1808"/>
                <a:gd name="T65" fmla="*/ 281298 h 850"/>
                <a:gd name="T66" fmla="*/ 150078 w 1808"/>
                <a:gd name="T67" fmla="*/ 199428 h 850"/>
                <a:gd name="T68" fmla="*/ 192586 w 1808"/>
                <a:gd name="T69" fmla="*/ 200477 h 850"/>
                <a:gd name="T70" fmla="*/ 246805 w 1808"/>
                <a:gd name="T71" fmla="*/ 183158 h 850"/>
                <a:gd name="T72" fmla="*/ 256782 w 1808"/>
                <a:gd name="T73" fmla="*/ 160592 h 850"/>
                <a:gd name="T74" fmla="*/ 219479 w 1808"/>
                <a:gd name="T75" fmla="*/ 173712 h 850"/>
                <a:gd name="T76" fmla="*/ 189984 w 1808"/>
                <a:gd name="T77" fmla="*/ 166889 h 850"/>
                <a:gd name="T78" fmla="*/ 204731 w 1808"/>
                <a:gd name="T79" fmla="*/ 150620 h 850"/>
                <a:gd name="T80" fmla="*/ 308398 w 1808"/>
                <a:gd name="T81" fmla="*/ 124905 h 850"/>
                <a:gd name="T82" fmla="*/ 324881 w 1808"/>
                <a:gd name="T83" fmla="*/ 110210 h 850"/>
                <a:gd name="T84" fmla="*/ 296687 w 1808"/>
                <a:gd name="T85" fmla="*/ 92366 h 850"/>
                <a:gd name="T86" fmla="*/ 320543 w 1808"/>
                <a:gd name="T87" fmla="*/ 57204 h 850"/>
                <a:gd name="T88" fmla="*/ 428548 w 1808"/>
                <a:gd name="T89" fmla="*/ 14170 h 850"/>
                <a:gd name="T90" fmla="*/ 501852 w 1808"/>
                <a:gd name="T91" fmla="*/ 4723 h 850"/>
                <a:gd name="T92" fmla="*/ 553902 w 1808"/>
                <a:gd name="T93" fmla="*/ 1050 h 850"/>
                <a:gd name="T94" fmla="*/ 587301 w 1808"/>
                <a:gd name="T95" fmla="*/ 5248 h 850"/>
                <a:gd name="T96" fmla="*/ 657569 w 1808"/>
                <a:gd name="T97" fmla="*/ 17844 h 850"/>
                <a:gd name="T98" fmla="*/ 763839 w 1808"/>
                <a:gd name="T99" fmla="*/ 21517 h 850"/>
                <a:gd name="T100" fmla="*/ 558240 w 1808"/>
                <a:gd name="T101" fmla="*/ 283397 h 850"/>
                <a:gd name="T102" fmla="*/ 572987 w 1808"/>
                <a:gd name="T103" fmla="*/ 299666 h 850"/>
                <a:gd name="T104" fmla="*/ 575590 w 1808"/>
                <a:gd name="T105" fmla="*/ 315410 h 850"/>
                <a:gd name="T106" fmla="*/ 599446 w 1808"/>
                <a:gd name="T107" fmla="*/ 314361 h 850"/>
                <a:gd name="T108" fmla="*/ 619833 w 1808"/>
                <a:gd name="T109" fmla="*/ 302815 h 850"/>
                <a:gd name="T110" fmla="*/ 639785 w 1808"/>
                <a:gd name="T111" fmla="*/ 350048 h 850"/>
                <a:gd name="T112" fmla="*/ 634147 w 1808"/>
                <a:gd name="T113" fmla="*/ 370515 h 850"/>
                <a:gd name="T114" fmla="*/ 628508 w 1808"/>
                <a:gd name="T115" fmla="*/ 389409 h 850"/>
                <a:gd name="T116" fmla="*/ 640653 w 1808"/>
                <a:gd name="T117" fmla="*/ 410926 h 850"/>
                <a:gd name="T118" fmla="*/ 640653 w 1808"/>
                <a:gd name="T119" fmla="*/ 425620 h 850"/>
                <a:gd name="T120" fmla="*/ 618531 w 1808"/>
                <a:gd name="T121" fmla="*/ 44503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28605" y="2365654"/>
              <a:ext cx="1657215" cy="923868"/>
            </a:xfrm>
            <a:custGeom>
              <a:avLst/>
              <a:gdLst>
                <a:gd name="T0" fmla="*/ 1273680 w 3175"/>
                <a:gd name="T1" fmla="*/ 184639 h 1472"/>
                <a:gd name="T2" fmla="*/ 1259760 w 3175"/>
                <a:gd name="T3" fmla="*/ 230145 h 1472"/>
                <a:gd name="T4" fmla="*/ 1236705 w 3175"/>
                <a:gd name="T5" fmla="*/ 241652 h 1472"/>
                <a:gd name="T6" fmla="*/ 1160145 w 3175"/>
                <a:gd name="T7" fmla="*/ 296050 h 1472"/>
                <a:gd name="T8" fmla="*/ 1128825 w 3175"/>
                <a:gd name="T9" fmla="*/ 305988 h 1472"/>
                <a:gd name="T10" fmla="*/ 1117950 w 3175"/>
                <a:gd name="T11" fmla="*/ 354109 h 1472"/>
                <a:gd name="T12" fmla="*/ 1093590 w 3175"/>
                <a:gd name="T13" fmla="*/ 324818 h 1472"/>
                <a:gd name="T14" fmla="*/ 1087065 w 3175"/>
                <a:gd name="T15" fmla="*/ 360908 h 1472"/>
                <a:gd name="T16" fmla="*/ 1072275 w 3175"/>
                <a:gd name="T17" fmla="*/ 389153 h 1472"/>
                <a:gd name="T18" fmla="*/ 1074885 w 3175"/>
                <a:gd name="T19" fmla="*/ 430475 h 1472"/>
                <a:gd name="T20" fmla="*/ 1014420 w 3175"/>
                <a:gd name="T21" fmla="*/ 485396 h 1472"/>
                <a:gd name="T22" fmla="*/ 941775 w 3175"/>
                <a:gd name="T23" fmla="*/ 546593 h 1472"/>
                <a:gd name="T24" fmla="*/ 918720 w 3175"/>
                <a:gd name="T25" fmla="*/ 625052 h 1472"/>
                <a:gd name="T26" fmla="*/ 914805 w 3175"/>
                <a:gd name="T27" fmla="*/ 762092 h 1472"/>
                <a:gd name="T28" fmla="*/ 881310 w 3175"/>
                <a:gd name="T29" fmla="*/ 739601 h 1472"/>
                <a:gd name="T30" fmla="*/ 866955 w 3175"/>
                <a:gd name="T31" fmla="*/ 693572 h 1472"/>
                <a:gd name="T32" fmla="*/ 852165 w 3175"/>
                <a:gd name="T33" fmla="*/ 619298 h 1472"/>
                <a:gd name="T34" fmla="*/ 796920 w 3175"/>
                <a:gd name="T35" fmla="*/ 610929 h 1472"/>
                <a:gd name="T36" fmla="*/ 719055 w 3175"/>
                <a:gd name="T37" fmla="*/ 597853 h 1472"/>
                <a:gd name="T38" fmla="*/ 702960 w 3175"/>
                <a:gd name="T39" fmla="*/ 620344 h 1472"/>
                <a:gd name="T40" fmla="*/ 673380 w 3175"/>
                <a:gd name="T41" fmla="*/ 647543 h 1472"/>
                <a:gd name="T42" fmla="*/ 624660 w 3175"/>
                <a:gd name="T43" fmla="*/ 623482 h 1472"/>
                <a:gd name="T44" fmla="*/ 535485 w 3175"/>
                <a:gd name="T45" fmla="*/ 665327 h 1472"/>
                <a:gd name="T46" fmla="*/ 504600 w 3175"/>
                <a:gd name="T47" fmla="*/ 728094 h 1472"/>
                <a:gd name="T48" fmla="*/ 469800 w 3175"/>
                <a:gd name="T49" fmla="*/ 722863 h 1472"/>
                <a:gd name="T50" fmla="*/ 451095 w 3175"/>
                <a:gd name="T51" fmla="*/ 641789 h 1472"/>
                <a:gd name="T52" fmla="*/ 408900 w 3175"/>
                <a:gd name="T53" fmla="*/ 622436 h 1472"/>
                <a:gd name="T54" fmla="*/ 377145 w 3175"/>
                <a:gd name="T55" fmla="*/ 637605 h 1472"/>
                <a:gd name="T56" fmla="*/ 340170 w 3175"/>
                <a:gd name="T57" fmla="*/ 568562 h 1472"/>
                <a:gd name="T58" fmla="*/ 291450 w 3175"/>
                <a:gd name="T59" fmla="*/ 557054 h 1472"/>
                <a:gd name="T60" fmla="*/ 200970 w 3175"/>
                <a:gd name="T61" fmla="*/ 557054 h 1472"/>
                <a:gd name="T62" fmla="*/ 95700 w 3175"/>
                <a:gd name="T63" fmla="*/ 531425 h 1472"/>
                <a:gd name="T64" fmla="*/ 38280 w 3175"/>
                <a:gd name="T65" fmla="*/ 481211 h 1472"/>
                <a:gd name="T66" fmla="*/ 16965 w 3175"/>
                <a:gd name="T67" fmla="*/ 443551 h 1472"/>
                <a:gd name="T68" fmla="*/ 12615 w 3175"/>
                <a:gd name="T69" fmla="*/ 346263 h 1472"/>
                <a:gd name="T70" fmla="*/ 0 w 3175"/>
                <a:gd name="T71" fmla="*/ 315926 h 1472"/>
                <a:gd name="T72" fmla="*/ 61335 w 3175"/>
                <a:gd name="T73" fmla="*/ 175747 h 1472"/>
                <a:gd name="T74" fmla="*/ 107445 w 3175"/>
                <a:gd name="T75" fmla="*/ 92058 h 1472"/>
                <a:gd name="T76" fmla="*/ 154425 w 3175"/>
                <a:gd name="T77" fmla="*/ 53352 h 1472"/>
                <a:gd name="T78" fmla="*/ 163560 w 3175"/>
                <a:gd name="T79" fmla="*/ 62767 h 1472"/>
                <a:gd name="T80" fmla="*/ 794745 w 3175"/>
                <a:gd name="T81" fmla="*/ 0 h 1472"/>
                <a:gd name="T82" fmla="*/ 837810 w 3175"/>
                <a:gd name="T83" fmla="*/ 28768 h 1472"/>
                <a:gd name="T84" fmla="*/ 876525 w 3175"/>
                <a:gd name="T85" fmla="*/ 36091 h 1472"/>
                <a:gd name="T86" fmla="*/ 839115 w 3175"/>
                <a:gd name="T87" fmla="*/ 66951 h 1472"/>
                <a:gd name="T88" fmla="*/ 859995 w 3175"/>
                <a:gd name="T89" fmla="*/ 86827 h 1472"/>
                <a:gd name="T90" fmla="*/ 910890 w 3175"/>
                <a:gd name="T91" fmla="*/ 81074 h 1472"/>
                <a:gd name="T92" fmla="*/ 993540 w 3175"/>
                <a:gd name="T93" fmla="*/ 100950 h 1472"/>
                <a:gd name="T94" fmla="*/ 964395 w 3175"/>
                <a:gd name="T95" fmla="*/ 106703 h 1472"/>
                <a:gd name="T96" fmla="*/ 907845 w 3175"/>
                <a:gd name="T97" fmla="*/ 138087 h 1472"/>
                <a:gd name="T98" fmla="*/ 879135 w 3175"/>
                <a:gd name="T99" fmla="*/ 185685 h 1472"/>
                <a:gd name="T100" fmla="*/ 875220 w 3175"/>
                <a:gd name="T101" fmla="*/ 235898 h 1472"/>
                <a:gd name="T102" fmla="*/ 903060 w 3175"/>
                <a:gd name="T103" fmla="*/ 218114 h 1472"/>
                <a:gd name="T104" fmla="*/ 959175 w 3175"/>
                <a:gd name="T105" fmla="*/ 131810 h 1472"/>
                <a:gd name="T106" fmla="*/ 986145 w 3175"/>
                <a:gd name="T107" fmla="*/ 158486 h 1472"/>
                <a:gd name="T108" fmla="*/ 1000065 w 3175"/>
                <a:gd name="T109" fmla="*/ 206084 h 1472"/>
                <a:gd name="T110" fmla="*/ 959610 w 3175"/>
                <a:gd name="T111" fmla="*/ 237467 h 1472"/>
                <a:gd name="T112" fmla="*/ 1007895 w 3175"/>
                <a:gd name="T113" fmla="*/ 239036 h 1472"/>
                <a:gd name="T114" fmla="*/ 1117950 w 3175"/>
                <a:gd name="T115" fmla="*/ 195100 h 1472"/>
                <a:gd name="T116" fmla="*/ 1187550 w 3175"/>
                <a:gd name="T117" fmla="*/ 131810 h 1472"/>
                <a:gd name="T118" fmla="*/ 1311960 w 3175"/>
                <a:gd name="T119" fmla="*/ 106180 h 1472"/>
                <a:gd name="T120" fmla="*/ 1364160 w 3175"/>
                <a:gd name="T121" fmla="*/ 61721 h 1472"/>
                <a:gd name="T122" fmla="*/ 1369815 w 3175"/>
                <a:gd name="T123" fmla="*/ 96242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607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629381" y="4227677"/>
              <a:ext cx="407344" cy="707981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1523088445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1033302164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1128"/>
                <a:gd name="T167" fmla="*/ 784 w 784"/>
                <a:gd name="T168" fmla="*/ 1128 h 11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08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988372" y="4903910"/>
              <a:ext cx="315032" cy="1355641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8"/>
                <a:gd name="T187" fmla="*/ 0 h 2158"/>
                <a:gd name="T188" fmla="*/ 598 w 598"/>
                <a:gd name="T189" fmla="*/ 2158 h 2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875546" y="4041950"/>
              <a:ext cx="1159025" cy="1444535"/>
            </a:xfrm>
            <a:custGeom>
              <a:avLst/>
              <a:gdLst>
                <a:gd name="T0" fmla="*/ 191099 w 2226"/>
                <a:gd name="T1" fmla="*/ 470410 h 2292"/>
                <a:gd name="T2" fmla="*/ 219329 w 2226"/>
                <a:gd name="T3" fmla="*/ 517136 h 2292"/>
                <a:gd name="T4" fmla="*/ 248429 w 2226"/>
                <a:gd name="T5" fmla="*/ 553361 h 2292"/>
                <a:gd name="T6" fmla="*/ 310970 w 2226"/>
                <a:gd name="T7" fmla="*/ 576462 h 2292"/>
                <a:gd name="T8" fmla="*/ 346584 w 2226"/>
                <a:gd name="T9" fmla="*/ 632113 h 2292"/>
                <a:gd name="T10" fmla="*/ 367431 w 2226"/>
                <a:gd name="T11" fmla="*/ 678314 h 2292"/>
                <a:gd name="T12" fmla="*/ 407823 w 2226"/>
                <a:gd name="T13" fmla="*/ 711390 h 2292"/>
                <a:gd name="T14" fmla="*/ 415640 w 2226"/>
                <a:gd name="T15" fmla="*/ 769666 h 2292"/>
                <a:gd name="T16" fmla="*/ 423892 w 2226"/>
                <a:gd name="T17" fmla="*/ 809042 h 2292"/>
                <a:gd name="T18" fmla="*/ 430841 w 2226"/>
                <a:gd name="T19" fmla="*/ 856818 h 2292"/>
                <a:gd name="T20" fmla="*/ 491211 w 2226"/>
                <a:gd name="T21" fmla="*/ 891469 h 2292"/>
                <a:gd name="T22" fmla="*/ 518139 w 2226"/>
                <a:gd name="T23" fmla="*/ 947645 h 2292"/>
                <a:gd name="T24" fmla="*/ 539855 w 2226"/>
                <a:gd name="T25" fmla="*/ 978620 h 2292"/>
                <a:gd name="T26" fmla="*/ 513796 w 2226"/>
                <a:gd name="T27" fmla="*/ 1051597 h 2292"/>
                <a:gd name="T28" fmla="*/ 470798 w 2226"/>
                <a:gd name="T29" fmla="*/ 1117223 h 2292"/>
                <a:gd name="T30" fmla="*/ 512493 w 2226"/>
                <a:gd name="T31" fmla="*/ 1134549 h 2292"/>
                <a:gd name="T32" fmla="*/ 562873 w 2226"/>
                <a:gd name="T33" fmla="*/ 1172874 h 2292"/>
                <a:gd name="T34" fmla="*/ 616294 w 2226"/>
                <a:gd name="T35" fmla="*/ 1153974 h 2292"/>
                <a:gd name="T36" fmla="*/ 659291 w 2226"/>
                <a:gd name="T37" fmla="*/ 1068922 h 2292"/>
                <a:gd name="T38" fmla="*/ 656686 w 2226"/>
                <a:gd name="T39" fmla="*/ 1006971 h 2292"/>
                <a:gd name="T40" fmla="*/ 677967 w 2226"/>
                <a:gd name="T41" fmla="*/ 941345 h 2292"/>
                <a:gd name="T42" fmla="*/ 740943 w 2226"/>
                <a:gd name="T43" fmla="*/ 906694 h 2292"/>
                <a:gd name="T44" fmla="*/ 780900 w 2226"/>
                <a:gd name="T45" fmla="*/ 882543 h 2292"/>
                <a:gd name="T46" fmla="*/ 823897 w 2226"/>
                <a:gd name="T47" fmla="*/ 861543 h 2292"/>
                <a:gd name="T48" fmla="*/ 860814 w 2226"/>
                <a:gd name="T49" fmla="*/ 735015 h 2292"/>
                <a:gd name="T50" fmla="*/ 874712 w 2226"/>
                <a:gd name="T51" fmla="*/ 676214 h 2292"/>
                <a:gd name="T52" fmla="*/ 869500 w 2226"/>
                <a:gd name="T53" fmla="*/ 572262 h 2292"/>
                <a:gd name="T54" fmla="*/ 900337 w 2226"/>
                <a:gd name="T55" fmla="*/ 529736 h 2292"/>
                <a:gd name="T56" fmla="*/ 951152 w 2226"/>
                <a:gd name="T57" fmla="*/ 460435 h 2292"/>
                <a:gd name="T58" fmla="*/ 965050 w 2226"/>
                <a:gd name="T59" fmla="*/ 384308 h 2292"/>
                <a:gd name="T60" fmla="*/ 936819 w 2226"/>
                <a:gd name="T61" fmla="*/ 314482 h 2292"/>
                <a:gd name="T62" fmla="*/ 894256 w 2226"/>
                <a:gd name="T63" fmla="*/ 295581 h 2292"/>
                <a:gd name="T64" fmla="*/ 834321 w 2226"/>
                <a:gd name="T65" fmla="*/ 242555 h 2292"/>
                <a:gd name="T66" fmla="*/ 756578 w 2226"/>
                <a:gd name="T67" fmla="*/ 236255 h 2292"/>
                <a:gd name="T68" fmla="*/ 725307 w 2226"/>
                <a:gd name="T69" fmla="*/ 234680 h 2292"/>
                <a:gd name="T70" fmla="*/ 710541 w 2226"/>
                <a:gd name="T71" fmla="*/ 206854 h 2292"/>
                <a:gd name="T72" fmla="*/ 656686 w 2226"/>
                <a:gd name="T73" fmla="*/ 182704 h 2292"/>
                <a:gd name="T74" fmla="*/ 612820 w 2226"/>
                <a:gd name="T75" fmla="*/ 214729 h 2292"/>
                <a:gd name="T76" fmla="*/ 581115 w 2226"/>
                <a:gd name="T77" fmla="*/ 212629 h 2292"/>
                <a:gd name="T78" fmla="*/ 541592 w 2226"/>
                <a:gd name="T79" fmla="*/ 201604 h 2292"/>
                <a:gd name="T80" fmla="*/ 571994 w 2226"/>
                <a:gd name="T81" fmla="*/ 140703 h 2292"/>
                <a:gd name="T82" fmla="*/ 581115 w 2226"/>
                <a:gd name="T83" fmla="*/ 96602 h 2292"/>
                <a:gd name="T84" fmla="*/ 560702 w 2226"/>
                <a:gd name="T85" fmla="*/ 35701 h 2292"/>
                <a:gd name="T86" fmla="*/ 488171 w 2226"/>
                <a:gd name="T87" fmla="*/ 70876 h 2292"/>
                <a:gd name="T88" fmla="*/ 435619 w 2226"/>
                <a:gd name="T89" fmla="*/ 89252 h 2292"/>
                <a:gd name="T90" fmla="*/ 416943 w 2226"/>
                <a:gd name="T91" fmla="*/ 98177 h 2292"/>
                <a:gd name="T92" fmla="*/ 352664 w 2226"/>
                <a:gd name="T93" fmla="*/ 92402 h 2292"/>
                <a:gd name="T94" fmla="*/ 352230 w 2226"/>
                <a:gd name="T95" fmla="*/ 35176 h 2292"/>
                <a:gd name="T96" fmla="*/ 323565 w 2226"/>
                <a:gd name="T97" fmla="*/ 0 h 2292"/>
                <a:gd name="T98" fmla="*/ 304021 w 2226"/>
                <a:gd name="T99" fmla="*/ 16275 h 2292"/>
                <a:gd name="T100" fmla="*/ 255812 w 2226"/>
                <a:gd name="T101" fmla="*/ 36751 h 2292"/>
                <a:gd name="T102" fmla="*/ 243217 w 2226"/>
                <a:gd name="T103" fmla="*/ 103952 h 2292"/>
                <a:gd name="T104" fmla="*/ 196745 w 2226"/>
                <a:gd name="T105" fmla="*/ 135453 h 2292"/>
                <a:gd name="T106" fmla="*/ 124214 w 2226"/>
                <a:gd name="T107" fmla="*/ 103427 h 2292"/>
                <a:gd name="T108" fmla="*/ 109882 w 2226"/>
                <a:gd name="T109" fmla="*/ 126003 h 2292"/>
                <a:gd name="T110" fmla="*/ 85995 w 2226"/>
                <a:gd name="T111" fmla="*/ 163278 h 2292"/>
                <a:gd name="T112" fmla="*/ 106842 w 2226"/>
                <a:gd name="T113" fmla="*/ 203704 h 2292"/>
                <a:gd name="T114" fmla="*/ 84257 w 2226"/>
                <a:gd name="T115" fmla="*/ 294006 h 2292"/>
                <a:gd name="T116" fmla="*/ 43432 w 2226"/>
                <a:gd name="T117" fmla="*/ 297681 h 2292"/>
                <a:gd name="T118" fmla="*/ 6949 w 2226"/>
                <a:gd name="T119" fmla="*/ 360682 h 2292"/>
                <a:gd name="T120" fmla="*/ 9555 w 2226"/>
                <a:gd name="T121" fmla="*/ 432609 h 2292"/>
                <a:gd name="T122" fmla="*/ 52118 w 2226"/>
                <a:gd name="T123" fmla="*/ 475135 h 2292"/>
                <a:gd name="T124" fmla="*/ 82954 w 2226"/>
                <a:gd name="T125" fmla="*/ 498235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410455" y="2776792"/>
              <a:ext cx="83521" cy="60321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611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93578" y="2627576"/>
              <a:ext cx="99638" cy="192075"/>
            </a:xfrm>
            <a:custGeom>
              <a:avLst/>
              <a:gdLst>
                <a:gd name="T0" fmla="*/ 2147483647 w 192"/>
                <a:gd name="T1" fmla="*/ 615489027 h 307"/>
                <a:gd name="T2" fmla="*/ 2147483647 w 192"/>
                <a:gd name="T3" fmla="*/ 0 h 307"/>
                <a:gd name="T4" fmla="*/ 2147483647 w 192"/>
                <a:gd name="T5" fmla="*/ 61548902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1144356750 w 192"/>
                <a:gd name="T43" fmla="*/ 2147483647 h 307"/>
                <a:gd name="T44" fmla="*/ 228924556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28924556 w 192"/>
                <a:gd name="T51" fmla="*/ 2147483647 h 307"/>
                <a:gd name="T52" fmla="*/ 1258819512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143601075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2"/>
                <a:gd name="T106" fmla="*/ 0 h 307"/>
                <a:gd name="T107" fmla="*/ 192 w 192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953292" y="2010076"/>
              <a:ext cx="206603" cy="323830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613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335727" y="2373592"/>
              <a:ext cx="203671" cy="92069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506526928 w 382"/>
                <a:gd name="T21" fmla="*/ 2147483647 h 148"/>
                <a:gd name="T22" fmla="*/ 0 w 382"/>
                <a:gd name="T23" fmla="*/ 2147483647 h 148"/>
                <a:gd name="T24" fmla="*/ 506526928 w 382"/>
                <a:gd name="T25" fmla="*/ 2147483647 h 148"/>
                <a:gd name="T26" fmla="*/ 1519295443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1572319419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2"/>
                <a:gd name="T106" fmla="*/ 0 h 148"/>
                <a:gd name="T107" fmla="*/ 382 w 382"/>
                <a:gd name="T108" fmla="*/ 148 h 1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126281" y="2192628"/>
              <a:ext cx="1538529" cy="1246110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615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556981" y="1641799"/>
              <a:ext cx="265213" cy="328593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1208455952 w 504"/>
                <a:gd name="T29" fmla="*/ 2147483647 h 524"/>
                <a:gd name="T30" fmla="*/ 120901056 w 504"/>
                <a:gd name="T31" fmla="*/ 2147483647 h 524"/>
                <a:gd name="T32" fmla="*/ 120901056 w 504"/>
                <a:gd name="T33" fmla="*/ 2147483647 h 524"/>
                <a:gd name="T34" fmla="*/ 205448623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1630107115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4"/>
                <a:gd name="T169" fmla="*/ 0 h 524"/>
                <a:gd name="T170" fmla="*/ 504 w 504"/>
                <a:gd name="T171" fmla="*/ 524 h 5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240484" y="2143418"/>
              <a:ext cx="218325" cy="285732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69789" y="2451374"/>
              <a:ext cx="301845" cy="330180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293233" y="2652974"/>
              <a:ext cx="39563" cy="100006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075170" y="3926236"/>
              <a:ext cx="567690" cy="255270"/>
              <a:chOff x="4488" y="2394"/>
              <a:chExt cx="358" cy="124"/>
            </a:xfrm>
            <a:solidFill>
              <a:srgbClr val="C0BFBF"/>
            </a:solidFill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42 w 512"/>
                  <a:gd name="T1" fmla="*/ 60 h 408"/>
                  <a:gd name="T2" fmla="*/ 129 w 512"/>
                  <a:gd name="T3" fmla="*/ 59 h 408"/>
                  <a:gd name="T4" fmla="*/ 123 w 512"/>
                  <a:gd name="T5" fmla="*/ 62 h 408"/>
                  <a:gd name="T6" fmla="*/ 118 w 512"/>
                  <a:gd name="T7" fmla="*/ 66 h 408"/>
                  <a:gd name="T8" fmla="*/ 116 w 512"/>
                  <a:gd name="T9" fmla="*/ 77 h 408"/>
                  <a:gd name="T10" fmla="*/ 109 w 512"/>
                  <a:gd name="T11" fmla="*/ 93 h 408"/>
                  <a:gd name="T12" fmla="*/ 102 w 512"/>
                  <a:gd name="T13" fmla="*/ 102 h 408"/>
                  <a:gd name="T14" fmla="*/ 97 w 512"/>
                  <a:gd name="T15" fmla="*/ 106 h 408"/>
                  <a:gd name="T16" fmla="*/ 91 w 512"/>
                  <a:gd name="T17" fmla="*/ 109 h 408"/>
                  <a:gd name="T18" fmla="*/ 86 w 512"/>
                  <a:gd name="T19" fmla="*/ 112 h 408"/>
                  <a:gd name="T20" fmla="*/ 84 w 512"/>
                  <a:gd name="T21" fmla="*/ 114 h 408"/>
                  <a:gd name="T22" fmla="*/ 72 w 512"/>
                  <a:gd name="T23" fmla="*/ 112 h 408"/>
                  <a:gd name="T24" fmla="*/ 61 w 512"/>
                  <a:gd name="T25" fmla="*/ 112 h 408"/>
                  <a:gd name="T26" fmla="*/ 52 w 512"/>
                  <a:gd name="T27" fmla="*/ 113 h 408"/>
                  <a:gd name="T28" fmla="*/ 46 w 512"/>
                  <a:gd name="T29" fmla="*/ 118 h 408"/>
                  <a:gd name="T30" fmla="*/ 32 w 512"/>
                  <a:gd name="T31" fmla="*/ 123 h 408"/>
                  <a:gd name="T32" fmla="*/ 21 w 512"/>
                  <a:gd name="T33" fmla="*/ 124 h 408"/>
                  <a:gd name="T34" fmla="*/ 15 w 512"/>
                  <a:gd name="T35" fmla="*/ 122 h 408"/>
                  <a:gd name="T36" fmla="*/ 5 w 512"/>
                  <a:gd name="T37" fmla="*/ 112 h 408"/>
                  <a:gd name="T38" fmla="*/ 1 w 512"/>
                  <a:gd name="T39" fmla="*/ 105 h 408"/>
                  <a:gd name="T40" fmla="*/ 3 w 512"/>
                  <a:gd name="T41" fmla="*/ 102 h 408"/>
                  <a:gd name="T42" fmla="*/ 11 w 512"/>
                  <a:gd name="T43" fmla="*/ 105 h 408"/>
                  <a:gd name="T44" fmla="*/ 18 w 512"/>
                  <a:gd name="T45" fmla="*/ 102 h 408"/>
                  <a:gd name="T46" fmla="*/ 19 w 512"/>
                  <a:gd name="T47" fmla="*/ 95 h 408"/>
                  <a:gd name="T48" fmla="*/ 24 w 512"/>
                  <a:gd name="T49" fmla="*/ 91 h 408"/>
                  <a:gd name="T50" fmla="*/ 27 w 512"/>
                  <a:gd name="T51" fmla="*/ 87 h 408"/>
                  <a:gd name="T52" fmla="*/ 30 w 512"/>
                  <a:gd name="T53" fmla="*/ 83 h 408"/>
                  <a:gd name="T54" fmla="*/ 34 w 512"/>
                  <a:gd name="T55" fmla="*/ 80 h 408"/>
                  <a:gd name="T56" fmla="*/ 46 w 512"/>
                  <a:gd name="T57" fmla="*/ 75 h 408"/>
                  <a:gd name="T58" fmla="*/ 58 w 512"/>
                  <a:gd name="T59" fmla="*/ 71 h 408"/>
                  <a:gd name="T60" fmla="*/ 67 w 512"/>
                  <a:gd name="T61" fmla="*/ 66 h 408"/>
                  <a:gd name="T62" fmla="*/ 71 w 512"/>
                  <a:gd name="T63" fmla="*/ 62 h 408"/>
                  <a:gd name="T64" fmla="*/ 73 w 512"/>
                  <a:gd name="T65" fmla="*/ 58 h 408"/>
                  <a:gd name="T66" fmla="*/ 76 w 512"/>
                  <a:gd name="T67" fmla="*/ 49 h 408"/>
                  <a:gd name="T68" fmla="*/ 76 w 512"/>
                  <a:gd name="T69" fmla="*/ 45 h 408"/>
                  <a:gd name="T70" fmla="*/ 77 w 512"/>
                  <a:gd name="T71" fmla="*/ 46 h 408"/>
                  <a:gd name="T72" fmla="*/ 80 w 512"/>
                  <a:gd name="T73" fmla="*/ 43 h 408"/>
                  <a:gd name="T74" fmla="*/ 79 w 512"/>
                  <a:gd name="T75" fmla="*/ 47 h 408"/>
                  <a:gd name="T76" fmla="*/ 80 w 512"/>
                  <a:gd name="T77" fmla="*/ 53 h 408"/>
                  <a:gd name="T78" fmla="*/ 84 w 512"/>
                  <a:gd name="T79" fmla="*/ 59 h 408"/>
                  <a:gd name="T80" fmla="*/ 91 w 512"/>
                  <a:gd name="T81" fmla="*/ 62 h 408"/>
                  <a:gd name="T82" fmla="*/ 102 w 512"/>
                  <a:gd name="T83" fmla="*/ 62 h 408"/>
                  <a:gd name="T84" fmla="*/ 107 w 512"/>
                  <a:gd name="T85" fmla="*/ 62 h 408"/>
                  <a:gd name="T86" fmla="*/ 109 w 512"/>
                  <a:gd name="T87" fmla="*/ 60 h 408"/>
                  <a:gd name="T88" fmla="*/ 108 w 512"/>
                  <a:gd name="T89" fmla="*/ 53 h 408"/>
                  <a:gd name="T90" fmla="*/ 100 w 512"/>
                  <a:gd name="T91" fmla="*/ 40 h 408"/>
                  <a:gd name="T92" fmla="*/ 107 w 512"/>
                  <a:gd name="T93" fmla="*/ 33 h 408"/>
                  <a:gd name="T94" fmla="*/ 115 w 512"/>
                  <a:gd name="T95" fmla="*/ 20 h 408"/>
                  <a:gd name="T96" fmla="*/ 125 w 512"/>
                  <a:gd name="T97" fmla="*/ 7 h 408"/>
                  <a:gd name="T98" fmla="*/ 133 w 512"/>
                  <a:gd name="T99" fmla="*/ 0 h 408"/>
                  <a:gd name="T100" fmla="*/ 134 w 512"/>
                  <a:gd name="T101" fmla="*/ 7 h 408"/>
                  <a:gd name="T102" fmla="*/ 138 w 512"/>
                  <a:gd name="T103" fmla="*/ 15 h 408"/>
                  <a:gd name="T104" fmla="*/ 147 w 512"/>
                  <a:gd name="T105" fmla="*/ 23 h 408"/>
                  <a:gd name="T106" fmla="*/ 162 w 512"/>
                  <a:gd name="T107" fmla="*/ 32 h 408"/>
                  <a:gd name="T108" fmla="*/ 170 w 512"/>
                  <a:gd name="T109" fmla="*/ 40 h 408"/>
                  <a:gd name="T110" fmla="*/ 167 w 512"/>
                  <a:gd name="T111" fmla="*/ 45 h 408"/>
                  <a:gd name="T112" fmla="*/ 160 w 512"/>
                  <a:gd name="T113" fmla="*/ 46 h 408"/>
                  <a:gd name="T114" fmla="*/ 153 w 512"/>
                  <a:gd name="T115" fmla="*/ 5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50 w 232"/>
                  <a:gd name="T1" fmla="*/ 7 h 289"/>
                  <a:gd name="T2" fmla="*/ 55 w 232"/>
                  <a:gd name="T3" fmla="*/ 15 h 289"/>
                  <a:gd name="T4" fmla="*/ 58 w 232"/>
                  <a:gd name="T5" fmla="*/ 17 h 289"/>
                  <a:gd name="T6" fmla="*/ 60 w 232"/>
                  <a:gd name="T7" fmla="*/ 18 h 289"/>
                  <a:gd name="T8" fmla="*/ 62 w 232"/>
                  <a:gd name="T9" fmla="*/ 51 h 289"/>
                  <a:gd name="T10" fmla="*/ 63 w 232"/>
                  <a:gd name="T11" fmla="*/ 60 h 289"/>
                  <a:gd name="T12" fmla="*/ 64 w 232"/>
                  <a:gd name="T13" fmla="*/ 64 h 289"/>
                  <a:gd name="T14" fmla="*/ 66 w 232"/>
                  <a:gd name="T15" fmla="*/ 67 h 289"/>
                  <a:gd name="T16" fmla="*/ 77 w 232"/>
                  <a:gd name="T17" fmla="*/ 76 h 289"/>
                  <a:gd name="T18" fmla="*/ 73 w 232"/>
                  <a:gd name="T19" fmla="*/ 89 h 289"/>
                  <a:gd name="T20" fmla="*/ 62 w 232"/>
                  <a:gd name="T21" fmla="*/ 87 h 289"/>
                  <a:gd name="T22" fmla="*/ 50 w 232"/>
                  <a:gd name="T23" fmla="*/ 81 h 289"/>
                  <a:gd name="T24" fmla="*/ 38 w 232"/>
                  <a:gd name="T25" fmla="*/ 72 h 289"/>
                  <a:gd name="T26" fmla="*/ 27 w 232"/>
                  <a:gd name="T27" fmla="*/ 64 h 289"/>
                  <a:gd name="T28" fmla="*/ 19 w 232"/>
                  <a:gd name="T29" fmla="*/ 54 h 289"/>
                  <a:gd name="T30" fmla="*/ 10 w 232"/>
                  <a:gd name="T31" fmla="*/ 45 h 289"/>
                  <a:gd name="T32" fmla="*/ 3 w 232"/>
                  <a:gd name="T33" fmla="*/ 39 h 289"/>
                  <a:gd name="T34" fmla="*/ 1 w 232"/>
                  <a:gd name="T35" fmla="*/ 36 h 289"/>
                  <a:gd name="T36" fmla="*/ 0 w 232"/>
                  <a:gd name="T37" fmla="*/ 34 h 289"/>
                  <a:gd name="T38" fmla="*/ 0 w 232"/>
                  <a:gd name="T39" fmla="*/ 31 h 289"/>
                  <a:gd name="T40" fmla="*/ 1 w 232"/>
                  <a:gd name="T41" fmla="*/ 28 h 289"/>
                  <a:gd name="T42" fmla="*/ 4 w 232"/>
                  <a:gd name="T43" fmla="*/ 24 h 289"/>
                  <a:gd name="T44" fmla="*/ 4 w 232"/>
                  <a:gd name="T45" fmla="*/ 16 h 289"/>
                  <a:gd name="T46" fmla="*/ 2 w 232"/>
                  <a:gd name="T47" fmla="*/ 5 h 289"/>
                  <a:gd name="T48" fmla="*/ 4 w 232"/>
                  <a:gd name="T49" fmla="*/ 0 h 289"/>
                  <a:gd name="T50" fmla="*/ 9 w 232"/>
                  <a:gd name="T51" fmla="*/ 1 h 289"/>
                  <a:gd name="T52" fmla="*/ 14 w 232"/>
                  <a:gd name="T53" fmla="*/ 3 h 289"/>
                  <a:gd name="T54" fmla="*/ 20 w 232"/>
                  <a:gd name="T55" fmla="*/ 6 h 289"/>
                  <a:gd name="T56" fmla="*/ 24 w 232"/>
                  <a:gd name="T57" fmla="*/ 9 h 289"/>
                  <a:gd name="T58" fmla="*/ 27 w 232"/>
                  <a:gd name="T59" fmla="*/ 10 h 289"/>
                  <a:gd name="T60" fmla="*/ 30 w 232"/>
                  <a:gd name="T61" fmla="*/ 10 h 289"/>
                  <a:gd name="T62" fmla="*/ 35 w 232"/>
                  <a:gd name="T63" fmla="*/ 8 h 289"/>
                  <a:gd name="T64" fmla="*/ 40 w 232"/>
                  <a:gd name="T65" fmla="*/ 6 h 289"/>
                  <a:gd name="T66" fmla="*/ 44 w 232"/>
                  <a:gd name="T67" fmla="*/ 3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3" name="Freeform 2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805301" y="2562492"/>
              <a:ext cx="338476" cy="296845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621" name="Freeform 2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976135" y="3448262"/>
              <a:ext cx="249095" cy="546066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117800431 w 479"/>
                <a:gd name="T77" fmla="*/ 2147483647 h 868"/>
                <a:gd name="T78" fmla="*/ 1296350383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9"/>
                <a:gd name="T169" fmla="*/ 0 h 868"/>
                <a:gd name="T170" fmla="*/ 479 w 479"/>
                <a:gd name="T171" fmla="*/ 868 h 8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22" name="Freeform 2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306334" y="6313522"/>
              <a:ext cx="29305" cy="68258"/>
            </a:xfrm>
            <a:custGeom>
              <a:avLst/>
              <a:gdLst>
                <a:gd name="T0" fmla="*/ 0 w 53"/>
                <a:gd name="T1" fmla="*/ 2147483647 h 19"/>
                <a:gd name="T2" fmla="*/ 914264325 w 53"/>
                <a:gd name="T3" fmla="*/ 2147483647 h 19"/>
                <a:gd name="T4" fmla="*/ 1828528649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1828528649 w 53"/>
                <a:gd name="T29" fmla="*/ 2147483647 h 19"/>
                <a:gd name="T30" fmla="*/ 914264325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23" name="Line 26" descr="Horizontal dunkel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61565" y="2619638"/>
              <a:ext cx="2931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24" name="Freeform 2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64496" y="2614877"/>
              <a:ext cx="4395" cy="66671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3306037 w 6"/>
                <a:gd name="T5" fmla="*/ 2147483647 h 24"/>
                <a:gd name="T6" fmla="*/ 640321255 w 6"/>
                <a:gd name="T7" fmla="*/ 2147483647 h 24"/>
                <a:gd name="T8" fmla="*/ 1280239286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25" name="Freeform 2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36655" y="2679960"/>
              <a:ext cx="27841" cy="68259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374469662 w 47"/>
                <a:gd name="T5" fmla="*/ 2147483647 h 67"/>
                <a:gd name="T6" fmla="*/ 561889250 w 47"/>
                <a:gd name="T7" fmla="*/ 2147483647 h 67"/>
                <a:gd name="T8" fmla="*/ 936358912 w 47"/>
                <a:gd name="T9" fmla="*/ 2147483647 h 67"/>
                <a:gd name="T10" fmla="*/ 1685667901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1787410473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060137411 w 47"/>
                <a:gd name="T25" fmla="*/ 2147483647 h 67"/>
                <a:gd name="T26" fmla="*/ 1123778499 w 47"/>
                <a:gd name="T27" fmla="*/ 2147483647 h 67"/>
                <a:gd name="T28" fmla="*/ 561889250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7"/>
                <a:gd name="T53" fmla="*/ 47 w 4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9" name="Freeform 2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027933" y="2675198"/>
              <a:ext cx="58611" cy="68258"/>
            </a:xfrm>
            <a:custGeom>
              <a:avLst/>
              <a:gdLst>
                <a:gd name="T0" fmla="*/ 0 w 112"/>
                <a:gd name="T1" fmla="*/ 57150 h 36"/>
                <a:gd name="T2" fmla="*/ 25924 w 112"/>
                <a:gd name="T3" fmla="*/ 57150 h 36"/>
                <a:gd name="T4" fmla="*/ 29439 w 112"/>
                <a:gd name="T5" fmla="*/ 47625 h 36"/>
                <a:gd name="T6" fmla="*/ 32954 w 112"/>
                <a:gd name="T7" fmla="*/ 41275 h 36"/>
                <a:gd name="T8" fmla="*/ 36909 w 112"/>
                <a:gd name="T9" fmla="*/ 36513 h 36"/>
                <a:gd name="T10" fmla="*/ 39985 w 112"/>
                <a:gd name="T11" fmla="*/ 31750 h 36"/>
                <a:gd name="T12" fmla="*/ 43061 w 112"/>
                <a:gd name="T13" fmla="*/ 26988 h 36"/>
                <a:gd name="T14" fmla="*/ 45697 w 112"/>
                <a:gd name="T15" fmla="*/ 20638 h 36"/>
                <a:gd name="T16" fmla="*/ 47015 w 112"/>
                <a:gd name="T17" fmla="*/ 17463 h 36"/>
                <a:gd name="T18" fmla="*/ 47894 w 112"/>
                <a:gd name="T19" fmla="*/ 12700 h 36"/>
                <a:gd name="T20" fmla="*/ 48773 w 112"/>
                <a:gd name="T21" fmla="*/ 6350 h 36"/>
                <a:gd name="T22" fmla="*/ 49212 w 112"/>
                <a:gd name="T23" fmla="*/ 0 h 36"/>
                <a:gd name="T24" fmla="*/ 43939 w 112"/>
                <a:gd name="T25" fmla="*/ 0 h 36"/>
                <a:gd name="T26" fmla="*/ 37348 w 112"/>
                <a:gd name="T27" fmla="*/ 1588 h 36"/>
                <a:gd name="T28" fmla="*/ 29439 w 112"/>
                <a:gd name="T29" fmla="*/ 4763 h 36"/>
                <a:gd name="T30" fmla="*/ 21091 w 112"/>
                <a:gd name="T31" fmla="*/ 11113 h 36"/>
                <a:gd name="T32" fmla="*/ 17576 w 112"/>
                <a:gd name="T33" fmla="*/ 14288 h 36"/>
                <a:gd name="T34" fmla="*/ 13621 w 112"/>
                <a:gd name="T35" fmla="*/ 17463 h 36"/>
                <a:gd name="T36" fmla="*/ 10106 w 112"/>
                <a:gd name="T37" fmla="*/ 22225 h 36"/>
                <a:gd name="T38" fmla="*/ 7470 w 112"/>
                <a:gd name="T39" fmla="*/ 28575 h 36"/>
                <a:gd name="T40" fmla="*/ 4394 w 112"/>
                <a:gd name="T41" fmla="*/ 34925 h 36"/>
                <a:gd name="T42" fmla="*/ 2636 w 112"/>
                <a:gd name="T43" fmla="*/ 41275 h 36"/>
                <a:gd name="T44" fmla="*/ 439 w 112"/>
                <a:gd name="T45" fmla="*/ 49213 h 36"/>
                <a:gd name="T46" fmla="*/ 0 w 112"/>
                <a:gd name="T47" fmla="*/ 5715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627" name="Freeform 3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313058" y="2143418"/>
              <a:ext cx="1049130" cy="542891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6"/>
                <a:gd name="T175" fmla="*/ 0 h 863"/>
                <a:gd name="T176" fmla="*/ 2006 w 2006"/>
                <a:gd name="T177" fmla="*/ 863 h 8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28" name="Freeform 3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589994" y="2506933"/>
              <a:ext cx="490863" cy="298431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1304882161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0"/>
                <a:gd name="T109" fmla="*/ 0 h 468"/>
                <a:gd name="T110" fmla="*/ 950 w 950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29" name="Freeform 3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158429" y="3710184"/>
              <a:ext cx="356060" cy="347640"/>
            </a:xfrm>
            <a:custGeom>
              <a:avLst/>
              <a:gdLst>
                <a:gd name="T0" fmla="*/ 748333438 w 671"/>
                <a:gd name="T1" fmla="*/ 2147483647 h 549"/>
                <a:gd name="T2" fmla="*/ 997495742 w 671"/>
                <a:gd name="T3" fmla="*/ 2147483647 h 549"/>
                <a:gd name="T4" fmla="*/ 2119854546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1469290016 h 549"/>
                <a:gd name="T24" fmla="*/ 2147483647 w 671"/>
                <a:gd name="T25" fmla="*/ 0 h 549"/>
                <a:gd name="T26" fmla="*/ 2147483647 w 671"/>
                <a:gd name="T27" fmla="*/ 1049322401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1"/>
                <a:gd name="T187" fmla="*/ 0 h 549"/>
                <a:gd name="T188" fmla="*/ 671 w 671"/>
                <a:gd name="T189" fmla="*/ 549 h 5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0" name="Freeform 3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169462" y="3548269"/>
              <a:ext cx="183159" cy="204774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1888534196 w 358"/>
                <a:gd name="T63" fmla="*/ 2147483647 h 327"/>
                <a:gd name="T64" fmla="*/ 1777367714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1666200211 w 358"/>
                <a:gd name="T73" fmla="*/ 2147483647 h 327"/>
                <a:gd name="T74" fmla="*/ 777647128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555313143 w 358"/>
                <a:gd name="T81" fmla="*/ 2147483647 h 327"/>
                <a:gd name="T82" fmla="*/ 1222054316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8"/>
                <a:gd name="T184" fmla="*/ 0 h 327"/>
                <a:gd name="T185" fmla="*/ 358 w 358"/>
                <a:gd name="T186" fmla="*/ 327 h 3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1" name="Freeform 34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524745" y="2354543"/>
              <a:ext cx="149457" cy="68258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76885863 h 99"/>
                <a:gd name="T6" fmla="*/ 2147483647 w 292"/>
                <a:gd name="T7" fmla="*/ 1662272700 h 99"/>
                <a:gd name="T8" fmla="*/ 2147483647 w 292"/>
                <a:gd name="T9" fmla="*/ 193915847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798496653 w 292"/>
                <a:gd name="T33" fmla="*/ 2147483647 h 99"/>
                <a:gd name="T34" fmla="*/ 113956896 w 292"/>
                <a:gd name="T35" fmla="*/ 2147483647 h 99"/>
                <a:gd name="T36" fmla="*/ 0 w 292"/>
                <a:gd name="T37" fmla="*/ 2147483647 h 99"/>
                <a:gd name="T38" fmla="*/ 113956896 w 292"/>
                <a:gd name="T39" fmla="*/ 2147483647 h 99"/>
                <a:gd name="T40" fmla="*/ 342137180 w 292"/>
                <a:gd name="T41" fmla="*/ 2147483647 h 99"/>
                <a:gd name="T42" fmla="*/ 1026676325 w 292"/>
                <a:gd name="T43" fmla="*/ 2147483647 h 99"/>
                <a:gd name="T44" fmla="*/ 1711215599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1662272700 h 99"/>
                <a:gd name="T62" fmla="*/ 2147483647 w 292"/>
                <a:gd name="T63" fmla="*/ 276885863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2"/>
                <a:gd name="T97" fmla="*/ 0 h 99"/>
                <a:gd name="T98" fmla="*/ 292 w 292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2" name="Freeform 35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560688" y="3219676"/>
              <a:ext cx="23444" cy="68259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1878063697 w 43"/>
                <a:gd name="T11" fmla="*/ 2147483647 h 93"/>
                <a:gd name="T12" fmla="*/ 1752860053 w 43"/>
                <a:gd name="T13" fmla="*/ 2147483647 h 93"/>
                <a:gd name="T14" fmla="*/ 1627655346 w 43"/>
                <a:gd name="T15" fmla="*/ 2147483647 h 93"/>
                <a:gd name="T16" fmla="*/ 1377246995 w 43"/>
                <a:gd name="T17" fmla="*/ 2147483647 h 93"/>
                <a:gd name="T18" fmla="*/ 1377246995 w 43"/>
                <a:gd name="T19" fmla="*/ 2147483647 h 93"/>
                <a:gd name="T20" fmla="*/ 1126838643 w 43"/>
                <a:gd name="T21" fmla="*/ 2147483647 h 93"/>
                <a:gd name="T22" fmla="*/ 751225851 w 43"/>
                <a:gd name="T23" fmla="*/ 2147483647 h 93"/>
                <a:gd name="T24" fmla="*/ 500817367 w 43"/>
                <a:gd name="T25" fmla="*/ 2147483647 h 93"/>
                <a:gd name="T26" fmla="*/ 250408418 w 43"/>
                <a:gd name="T27" fmla="*/ 2147483647 h 93"/>
                <a:gd name="T28" fmla="*/ 0 w 43"/>
                <a:gd name="T29" fmla="*/ 2147483647 h 93"/>
                <a:gd name="T30" fmla="*/ 250408418 w 43"/>
                <a:gd name="T31" fmla="*/ 2147483647 h 93"/>
                <a:gd name="T32" fmla="*/ 626021675 w 43"/>
                <a:gd name="T33" fmla="*/ 2147483647 h 93"/>
                <a:gd name="T34" fmla="*/ 751225851 w 43"/>
                <a:gd name="T35" fmla="*/ 2147483647 h 93"/>
                <a:gd name="T36" fmla="*/ 876430026 w 43"/>
                <a:gd name="T37" fmla="*/ 2147483647 h 93"/>
                <a:gd name="T38" fmla="*/ 1001634202 w 43"/>
                <a:gd name="T39" fmla="*/ 2147483647 h 93"/>
                <a:gd name="T40" fmla="*/ 1126838643 w 43"/>
                <a:gd name="T41" fmla="*/ 2147483647 h 93"/>
                <a:gd name="T42" fmla="*/ 1377246995 w 43"/>
                <a:gd name="T43" fmla="*/ 2147483647 h 93"/>
                <a:gd name="T44" fmla="*/ 1752860053 w 43"/>
                <a:gd name="T45" fmla="*/ 2147483647 h 93"/>
                <a:gd name="T46" fmla="*/ 2003268404 w 43"/>
                <a:gd name="T47" fmla="*/ 2147483647 h 93"/>
                <a:gd name="T48" fmla="*/ 2147483647 w 43"/>
                <a:gd name="T49" fmla="*/ 2004943016 h 93"/>
                <a:gd name="T50" fmla="*/ 2147483647 w 43"/>
                <a:gd name="T51" fmla="*/ 1336629292 h 93"/>
                <a:gd name="T52" fmla="*/ 2147483647 w 43"/>
                <a:gd name="T53" fmla="*/ 66831427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93"/>
                <a:gd name="T149" fmla="*/ 43 w 43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3" name="Freeform 3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704284" y="3224439"/>
              <a:ext cx="16117" cy="69846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1837163197 w 40"/>
                <a:gd name="T7" fmla="*/ 2147483647 h 56"/>
                <a:gd name="T8" fmla="*/ 1509078166 w 40"/>
                <a:gd name="T9" fmla="*/ 2147483647 h 56"/>
                <a:gd name="T10" fmla="*/ 721749052 w 40"/>
                <a:gd name="T11" fmla="*/ 2147483647 h 56"/>
                <a:gd name="T12" fmla="*/ 0 w 40"/>
                <a:gd name="T13" fmla="*/ 2147483647 h 56"/>
                <a:gd name="T14" fmla="*/ 852909603 w 40"/>
                <a:gd name="T15" fmla="*/ 2147483647 h 56"/>
                <a:gd name="T16" fmla="*/ 1312337983 w 40"/>
                <a:gd name="T17" fmla="*/ 0 h 56"/>
                <a:gd name="T18" fmla="*/ 183716319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4" name="Freeform 3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488977" y="4018140"/>
              <a:ext cx="52750" cy="68258"/>
            </a:xfrm>
            <a:custGeom>
              <a:avLst/>
              <a:gdLst>
                <a:gd name="T0" fmla="*/ 0 w 106"/>
                <a:gd name="T1" fmla="*/ 2147483647 h 71"/>
                <a:gd name="T2" fmla="*/ 1274192095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23737527 w 106"/>
                <a:gd name="T61" fmla="*/ 2147483647 h 71"/>
                <a:gd name="T62" fmla="*/ 2017386152 w 106"/>
                <a:gd name="T63" fmla="*/ 2147483647 h 71"/>
                <a:gd name="T64" fmla="*/ 1911287891 w 106"/>
                <a:gd name="T65" fmla="*/ 2147483647 h 71"/>
                <a:gd name="T66" fmla="*/ 1911287891 w 106"/>
                <a:gd name="T67" fmla="*/ 2147483647 h 71"/>
                <a:gd name="T68" fmla="*/ 2017386152 w 106"/>
                <a:gd name="T69" fmla="*/ 2147483647 h 71"/>
                <a:gd name="T70" fmla="*/ 2123737527 w 106"/>
                <a:gd name="T71" fmla="*/ 2147483647 h 71"/>
                <a:gd name="T72" fmla="*/ 2147483647 w 106"/>
                <a:gd name="T73" fmla="*/ 2147483647 h 71"/>
                <a:gd name="T74" fmla="*/ 2123737527 w 106"/>
                <a:gd name="T75" fmla="*/ 2147483647 h 71"/>
                <a:gd name="T76" fmla="*/ 2017386152 w 106"/>
                <a:gd name="T77" fmla="*/ 2147483647 h 71"/>
                <a:gd name="T78" fmla="*/ 2017386152 w 106"/>
                <a:gd name="T79" fmla="*/ 2147483647 h 71"/>
                <a:gd name="T80" fmla="*/ 2017386152 w 106"/>
                <a:gd name="T81" fmla="*/ 2147483647 h 71"/>
                <a:gd name="T82" fmla="*/ 212373752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71"/>
                <a:gd name="T140" fmla="*/ 106 w 10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4" name="Group 38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2510790" y="6187470"/>
              <a:ext cx="78104" cy="66676"/>
              <a:chOff x="1654" y="3671"/>
              <a:chExt cx="49" cy="17"/>
            </a:xfrm>
            <a:solidFill>
              <a:srgbClr val="C0BFBF"/>
            </a:solidFill>
          </p:grpSpPr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9 w 59"/>
                  <a:gd name="T1" fmla="*/ 14 h 43"/>
                  <a:gd name="T2" fmla="*/ 20 w 59"/>
                  <a:gd name="T3" fmla="*/ 6 h 43"/>
                  <a:gd name="T4" fmla="*/ 19 w 59"/>
                  <a:gd name="T5" fmla="*/ 5 h 43"/>
                  <a:gd name="T6" fmla="*/ 17 w 59"/>
                  <a:gd name="T7" fmla="*/ 3 h 43"/>
                  <a:gd name="T8" fmla="*/ 16 w 59"/>
                  <a:gd name="T9" fmla="*/ 2 h 43"/>
                  <a:gd name="T10" fmla="*/ 16 w 59"/>
                  <a:gd name="T11" fmla="*/ 0 h 43"/>
                  <a:gd name="T12" fmla="*/ 14 w 59"/>
                  <a:gd name="T13" fmla="*/ 0 h 43"/>
                  <a:gd name="T14" fmla="*/ 12 w 59"/>
                  <a:gd name="T15" fmla="*/ 1 h 43"/>
                  <a:gd name="T16" fmla="*/ 11 w 59"/>
                  <a:gd name="T17" fmla="*/ 2 h 43"/>
                  <a:gd name="T18" fmla="*/ 10 w 59"/>
                  <a:gd name="T19" fmla="*/ 3 h 43"/>
                  <a:gd name="T20" fmla="*/ 9 w 59"/>
                  <a:gd name="T21" fmla="*/ 3 h 43"/>
                  <a:gd name="T22" fmla="*/ 9 w 59"/>
                  <a:gd name="T23" fmla="*/ 4 h 43"/>
                  <a:gd name="T24" fmla="*/ 7 w 59"/>
                  <a:gd name="T25" fmla="*/ 4 h 43"/>
                  <a:gd name="T26" fmla="*/ 4 w 59"/>
                  <a:gd name="T27" fmla="*/ 5 h 43"/>
                  <a:gd name="T28" fmla="*/ 2 w 59"/>
                  <a:gd name="T29" fmla="*/ 7 h 43"/>
                  <a:gd name="T30" fmla="*/ 0 w 59"/>
                  <a:gd name="T31" fmla="*/ 8 h 43"/>
                  <a:gd name="T32" fmla="*/ 2 w 59"/>
                  <a:gd name="T33" fmla="*/ 9 h 43"/>
                  <a:gd name="T34" fmla="*/ 3 w 59"/>
                  <a:gd name="T35" fmla="*/ 11 h 43"/>
                  <a:gd name="T36" fmla="*/ 6 w 59"/>
                  <a:gd name="T37" fmla="*/ 13 h 43"/>
                  <a:gd name="T38" fmla="*/ 9 w 59"/>
                  <a:gd name="T39" fmla="*/ 14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1 h 51"/>
                  <a:gd name="T2" fmla="*/ 8 w 67"/>
                  <a:gd name="T3" fmla="*/ 0 h 51"/>
                  <a:gd name="T4" fmla="*/ 13 w 67"/>
                  <a:gd name="T5" fmla="*/ 0 h 51"/>
                  <a:gd name="T6" fmla="*/ 15 w 67"/>
                  <a:gd name="T7" fmla="*/ 0 h 51"/>
                  <a:gd name="T8" fmla="*/ 17 w 67"/>
                  <a:gd name="T9" fmla="*/ 1 h 51"/>
                  <a:gd name="T10" fmla="*/ 19 w 67"/>
                  <a:gd name="T11" fmla="*/ 1 h 51"/>
                  <a:gd name="T12" fmla="*/ 22 w 67"/>
                  <a:gd name="T13" fmla="*/ 3 h 51"/>
                  <a:gd name="T14" fmla="*/ 18 w 67"/>
                  <a:gd name="T15" fmla="*/ 4 h 51"/>
                  <a:gd name="T16" fmla="*/ 15 w 67"/>
                  <a:gd name="T17" fmla="*/ 6 h 51"/>
                  <a:gd name="T18" fmla="*/ 14 w 67"/>
                  <a:gd name="T19" fmla="*/ 7 h 51"/>
                  <a:gd name="T20" fmla="*/ 12 w 67"/>
                  <a:gd name="T21" fmla="*/ 8 h 51"/>
                  <a:gd name="T22" fmla="*/ 10 w 67"/>
                  <a:gd name="T23" fmla="*/ 9 h 51"/>
                  <a:gd name="T24" fmla="*/ 7 w 67"/>
                  <a:gd name="T25" fmla="*/ 9 h 51"/>
                  <a:gd name="T26" fmla="*/ 8 w 67"/>
                  <a:gd name="T27" fmla="*/ 9 h 51"/>
                  <a:gd name="T28" fmla="*/ 11 w 67"/>
                  <a:gd name="T29" fmla="*/ 9 h 51"/>
                  <a:gd name="T30" fmla="*/ 10 w 67"/>
                  <a:gd name="T31" fmla="*/ 11 h 51"/>
                  <a:gd name="T32" fmla="*/ 8 w 67"/>
                  <a:gd name="T33" fmla="*/ 13 h 51"/>
                  <a:gd name="T34" fmla="*/ 7 w 67"/>
                  <a:gd name="T35" fmla="*/ 15 h 51"/>
                  <a:gd name="T36" fmla="*/ 7 w 67"/>
                  <a:gd name="T37" fmla="*/ 15 h 51"/>
                  <a:gd name="T38" fmla="*/ 4 w 67"/>
                  <a:gd name="T39" fmla="*/ 16 h 51"/>
                  <a:gd name="T40" fmla="*/ 0 w 67"/>
                  <a:gd name="T41" fmla="*/ 17 h 51"/>
                  <a:gd name="T42" fmla="*/ 0 w 67"/>
                  <a:gd name="T43" fmla="*/ 1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636" name="Freeform 4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088010" y="3541919"/>
              <a:ext cx="38097" cy="69846"/>
            </a:xfrm>
            <a:custGeom>
              <a:avLst/>
              <a:gdLst>
                <a:gd name="T0" fmla="*/ 0 w 80"/>
                <a:gd name="T1" fmla="*/ 2147483647 h 34"/>
                <a:gd name="T2" fmla="*/ 90045059 w 80"/>
                <a:gd name="T3" fmla="*/ 2147483647 h 34"/>
                <a:gd name="T4" fmla="*/ 180090595 w 80"/>
                <a:gd name="T5" fmla="*/ 2147483647 h 34"/>
                <a:gd name="T6" fmla="*/ 360180713 w 80"/>
                <a:gd name="T7" fmla="*/ 2147483647 h 34"/>
                <a:gd name="T8" fmla="*/ 630089702 w 80"/>
                <a:gd name="T9" fmla="*/ 2147483647 h 34"/>
                <a:gd name="T10" fmla="*/ 1170133897 w 80"/>
                <a:gd name="T11" fmla="*/ 2147483647 h 34"/>
                <a:gd name="T12" fmla="*/ 1980312943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1890268390 w 80"/>
                <a:gd name="T49" fmla="*/ 2147483647 h 34"/>
                <a:gd name="T50" fmla="*/ 1170133897 w 80"/>
                <a:gd name="T51" fmla="*/ 2147483647 h 34"/>
                <a:gd name="T52" fmla="*/ 630089702 w 80"/>
                <a:gd name="T53" fmla="*/ 2147483647 h 34"/>
                <a:gd name="T54" fmla="*/ 360180713 w 80"/>
                <a:gd name="T55" fmla="*/ 2147483647 h 34"/>
                <a:gd name="T56" fmla="*/ 180090595 w 80"/>
                <a:gd name="T57" fmla="*/ 2147483647 h 34"/>
                <a:gd name="T58" fmla="*/ 90045059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34"/>
                <a:gd name="T95" fmla="*/ 80 w 80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7" name="Freeform 42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153946" y="3548269"/>
              <a:ext cx="2931" cy="71433"/>
            </a:xfrm>
            <a:custGeom>
              <a:avLst/>
              <a:gdLst>
                <a:gd name="T0" fmla="*/ 0 w 7"/>
                <a:gd name="T1" fmla="*/ 0 h 13"/>
                <a:gd name="T2" fmla="*/ 117733622 w 7"/>
                <a:gd name="T3" fmla="*/ 2147483647 h 13"/>
                <a:gd name="T4" fmla="*/ 117733622 w 7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7"/>
                <a:gd name="T10" fmla="*/ 0 h 13"/>
                <a:gd name="T11" fmla="*/ 7 w 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8" name="Freeform 43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170065" y="3551443"/>
              <a:ext cx="7326" cy="69846"/>
            </a:xfrm>
            <a:custGeom>
              <a:avLst/>
              <a:gdLst>
                <a:gd name="T0" fmla="*/ 0 w 20"/>
                <a:gd name="T1" fmla="*/ 0 h 6"/>
                <a:gd name="T2" fmla="*/ 322692875 w 20"/>
                <a:gd name="T3" fmla="*/ 2147483647 h 6"/>
                <a:gd name="T4" fmla="*/ 921772379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"/>
                <a:gd name="T14" fmla="*/ 20 w 2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9" name="Freeform 44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187648" y="3538744"/>
              <a:ext cx="8792" cy="69846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0" name="Freeform 45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162738" y="3529220"/>
              <a:ext cx="13188" cy="71433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00781388 w 27"/>
                <a:gd name="T5" fmla="*/ 2147483647 h 7"/>
                <a:gd name="T6" fmla="*/ 702857135 w 27"/>
                <a:gd name="T7" fmla="*/ 2147483647 h 7"/>
                <a:gd name="T8" fmla="*/ 1004150877 w 27"/>
                <a:gd name="T9" fmla="*/ 2147483647 h 7"/>
                <a:gd name="T10" fmla="*/ 1506226192 w 27"/>
                <a:gd name="T11" fmla="*/ 2147483647 h 7"/>
                <a:gd name="T12" fmla="*/ 1907788844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1" name="Freeform 46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221348" y="3564143"/>
              <a:ext cx="17583" cy="73020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27"/>
                <a:gd name="T10" fmla="*/ 0 h 6"/>
                <a:gd name="T11" fmla="*/ 27 w 2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2" name="Line 4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 flipV="1">
              <a:off x="2230140" y="3560968"/>
              <a:ext cx="8792" cy="1111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3" name="Line 4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2230140" y="3591128"/>
              <a:ext cx="8792" cy="1269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4" name="Freeform 49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230140" y="3584778"/>
              <a:ext cx="14653" cy="71434"/>
            </a:xfrm>
            <a:custGeom>
              <a:avLst/>
              <a:gdLst>
                <a:gd name="T0" fmla="*/ 0 w 20"/>
                <a:gd name="T1" fmla="*/ 2147483647 h 24"/>
                <a:gd name="T2" fmla="*/ 493975420 w 20"/>
                <a:gd name="T3" fmla="*/ 2147483647 h 24"/>
                <a:gd name="T4" fmla="*/ 1482369849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4"/>
                <a:gd name="T29" fmla="*/ 20 w 2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5" name="Freeform 50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238932" y="3619701"/>
              <a:ext cx="20514" cy="66671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34069784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6" name="Freeform 5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246258" y="3676848"/>
              <a:ext cx="19048" cy="68259"/>
            </a:xfrm>
            <a:custGeom>
              <a:avLst/>
              <a:gdLst>
                <a:gd name="T0" fmla="*/ 0 w 40"/>
                <a:gd name="T1" fmla="*/ 0 h 18"/>
                <a:gd name="T2" fmla="*/ 270135684 w 40"/>
                <a:gd name="T3" fmla="*/ 2147483647 h 18"/>
                <a:gd name="T4" fmla="*/ 540044196 w 40"/>
                <a:gd name="T5" fmla="*/ 2147483647 h 18"/>
                <a:gd name="T6" fmla="*/ 900224790 w 40"/>
                <a:gd name="T7" fmla="*/ 2147483647 h 18"/>
                <a:gd name="T8" fmla="*/ 1350223956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1800449579 w 40"/>
                <a:gd name="T19" fmla="*/ 0 h 18"/>
                <a:gd name="T20" fmla="*/ 900224790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8"/>
                <a:gd name="T38" fmla="*/ 40 w 4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7" name="Freeform 52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257980" y="3707009"/>
              <a:ext cx="2931" cy="68258"/>
            </a:xfrm>
            <a:custGeom>
              <a:avLst/>
              <a:gdLst>
                <a:gd name="T0" fmla="*/ 138562768 w 11"/>
                <a:gd name="T1" fmla="*/ 2147483647 h 32"/>
                <a:gd name="T2" fmla="*/ 207784253 w 11"/>
                <a:gd name="T3" fmla="*/ 2147483647 h 32"/>
                <a:gd name="T4" fmla="*/ 277005694 w 11"/>
                <a:gd name="T5" fmla="*/ 2147483647 h 32"/>
                <a:gd name="T6" fmla="*/ 311676336 w 11"/>
                <a:gd name="T7" fmla="*/ 2147483647 h 32"/>
                <a:gd name="T8" fmla="*/ 346226789 w 11"/>
                <a:gd name="T9" fmla="*/ 2147483647 h 32"/>
                <a:gd name="T10" fmla="*/ 380897864 w 11"/>
                <a:gd name="T11" fmla="*/ 2147483647 h 32"/>
                <a:gd name="T12" fmla="*/ 380897864 w 11"/>
                <a:gd name="T13" fmla="*/ 0 h 32"/>
                <a:gd name="T14" fmla="*/ 207784253 w 11"/>
                <a:gd name="T15" fmla="*/ 2147483647 h 32"/>
                <a:gd name="T16" fmla="*/ 103892126 w 11"/>
                <a:gd name="T17" fmla="*/ 2147483647 h 32"/>
                <a:gd name="T18" fmla="*/ 34670652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34670652 w 11"/>
                <a:gd name="T25" fmla="*/ 2147483647 h 32"/>
                <a:gd name="T26" fmla="*/ 69221463 w 11"/>
                <a:gd name="T27" fmla="*/ 2147483647 h 32"/>
                <a:gd name="T28" fmla="*/ 138562768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32"/>
                <a:gd name="T47" fmla="*/ 11 w 11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8" name="Freeform 53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284355" y="3743519"/>
              <a:ext cx="1465" cy="66671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9433405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9" name="Freeform 54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238932" y="3757806"/>
              <a:ext cx="19049" cy="71433"/>
            </a:xfrm>
            <a:custGeom>
              <a:avLst/>
              <a:gdLst>
                <a:gd name="T0" fmla="*/ 0 w 27"/>
                <a:gd name="T1" fmla="*/ 2147483647 h 18"/>
                <a:gd name="T2" fmla="*/ 204898002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1463557111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8"/>
                <a:gd name="T35" fmla="*/ 27 w 2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0" name="Freeform 55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221348" y="3837176"/>
              <a:ext cx="27841" cy="68258"/>
            </a:xfrm>
            <a:custGeom>
              <a:avLst/>
              <a:gdLst>
                <a:gd name="T0" fmla="*/ 0 w 47"/>
                <a:gd name="T1" fmla="*/ 2147483647 h 49"/>
                <a:gd name="T2" fmla="*/ 187393171 w 47"/>
                <a:gd name="T3" fmla="*/ 2147483647 h 49"/>
                <a:gd name="T4" fmla="*/ 374417312 w 47"/>
                <a:gd name="T5" fmla="*/ 2147483647 h 49"/>
                <a:gd name="T6" fmla="*/ 749204261 w 47"/>
                <a:gd name="T7" fmla="*/ 2147483647 h 49"/>
                <a:gd name="T8" fmla="*/ 1123621421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1685431979 w 47"/>
                <a:gd name="T39" fmla="*/ 2147483647 h 49"/>
                <a:gd name="T40" fmla="*/ 936227718 w 47"/>
                <a:gd name="T41" fmla="*/ 2147483647 h 49"/>
                <a:gd name="T42" fmla="*/ 374417312 w 47"/>
                <a:gd name="T43" fmla="*/ 2147483647 h 49"/>
                <a:gd name="T44" fmla="*/ 187393171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49"/>
                <a:gd name="T74" fmla="*/ 47 w 47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1" name="Freeform 56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244793" y="3808603"/>
              <a:ext cx="14653" cy="68258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503339099 w 26"/>
                <a:gd name="T5" fmla="*/ 2147483647 h 9"/>
                <a:gd name="T6" fmla="*/ 1007022270 w 26"/>
                <a:gd name="T7" fmla="*/ 2147483647 h 9"/>
                <a:gd name="T8" fmla="*/ 1846035312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"/>
                <a:gd name="T32" fmla="*/ 26 w 2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2" name="Freeform 57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1623520" y="3413339"/>
              <a:ext cx="19049" cy="68259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582648174 w 39"/>
                <a:gd name="T5" fmla="*/ 2147483647 h 18"/>
                <a:gd name="T6" fmla="*/ 126264278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1845291205 w 39"/>
                <a:gd name="T23" fmla="*/ 2147483647 h 18"/>
                <a:gd name="T24" fmla="*/ 971318822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18"/>
                <a:gd name="T44" fmla="*/ 39 w 3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7" name="Group 58"/>
            <p:cNvGrpSpPr>
              <a:grpSpLocks/>
            </p:cNvGrpSpPr>
            <p:nvPr>
              <p:custDataLst>
                <p:tags r:id="rId50"/>
              </p:custDataLst>
            </p:nvPr>
          </p:nvGrpSpPr>
          <p:grpSpPr bwMode="auto">
            <a:xfrm>
              <a:off x="1773555" y="3213766"/>
              <a:ext cx="158116" cy="234314"/>
              <a:chOff x="1199" y="2121"/>
              <a:chExt cx="97" cy="123"/>
            </a:xfrm>
            <a:solidFill>
              <a:srgbClr val="C0BFBF"/>
            </a:solidFill>
          </p:grpSpPr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8 h 25"/>
                  <a:gd name="T2" fmla="*/ 2 w 52"/>
                  <a:gd name="T3" fmla="*/ 8 h 25"/>
                  <a:gd name="T4" fmla="*/ 5 w 52"/>
                  <a:gd name="T5" fmla="*/ 8 h 25"/>
                  <a:gd name="T6" fmla="*/ 7 w 52"/>
                  <a:gd name="T7" fmla="*/ 7 h 25"/>
                  <a:gd name="T8" fmla="*/ 9 w 52"/>
                  <a:gd name="T9" fmla="*/ 6 h 25"/>
                  <a:gd name="T10" fmla="*/ 12 w 52"/>
                  <a:gd name="T11" fmla="*/ 5 h 25"/>
                  <a:gd name="T12" fmla="*/ 13 w 52"/>
                  <a:gd name="T13" fmla="*/ 4 h 25"/>
                  <a:gd name="T14" fmla="*/ 15 w 52"/>
                  <a:gd name="T15" fmla="*/ 2 h 25"/>
                  <a:gd name="T16" fmla="*/ 16 w 52"/>
                  <a:gd name="T17" fmla="*/ 0 h 25"/>
                  <a:gd name="T18" fmla="*/ 12 w 52"/>
                  <a:gd name="T19" fmla="*/ 0 h 25"/>
                  <a:gd name="T20" fmla="*/ 10 w 52"/>
                  <a:gd name="T21" fmla="*/ 0 h 25"/>
                  <a:gd name="T22" fmla="*/ 7 w 52"/>
                  <a:gd name="T23" fmla="*/ 0 h 25"/>
                  <a:gd name="T24" fmla="*/ 5 w 52"/>
                  <a:gd name="T25" fmla="*/ 1 h 25"/>
                  <a:gd name="T26" fmla="*/ 3 w 52"/>
                  <a:gd name="T27" fmla="*/ 2 h 25"/>
                  <a:gd name="T28" fmla="*/ 2 w 52"/>
                  <a:gd name="T29" fmla="*/ 3 h 25"/>
                  <a:gd name="T30" fmla="*/ 1 w 52"/>
                  <a:gd name="T31" fmla="*/ 5 h 25"/>
                  <a:gd name="T32" fmla="*/ 0 w 52"/>
                  <a:gd name="T33" fmla="*/ 8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2 h 13"/>
                  <a:gd name="T4" fmla="*/ 0 w 33"/>
                  <a:gd name="T5" fmla="*/ 4 h 13"/>
                  <a:gd name="T6" fmla="*/ 3 w 33"/>
                  <a:gd name="T7" fmla="*/ 4 h 13"/>
                  <a:gd name="T8" fmla="*/ 5 w 33"/>
                  <a:gd name="T9" fmla="*/ 4 h 13"/>
                  <a:gd name="T10" fmla="*/ 8 w 33"/>
                  <a:gd name="T11" fmla="*/ 3 h 13"/>
                  <a:gd name="T12" fmla="*/ 11 w 33"/>
                  <a:gd name="T13" fmla="*/ 2 h 13"/>
                  <a:gd name="T14" fmla="*/ 8 w 33"/>
                  <a:gd name="T15" fmla="*/ 1 h 13"/>
                  <a:gd name="T16" fmla="*/ 5 w 33"/>
                  <a:gd name="T17" fmla="*/ 0 h 13"/>
                  <a:gd name="T18" fmla="*/ 3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8 w 67"/>
                  <a:gd name="T1" fmla="*/ 6 h 86"/>
                  <a:gd name="T2" fmla="*/ 0 w 67"/>
                  <a:gd name="T3" fmla="*/ 0 h 86"/>
                  <a:gd name="T4" fmla="*/ 8 w 67"/>
                  <a:gd name="T5" fmla="*/ 0 h 86"/>
                  <a:gd name="T6" fmla="*/ 9 w 67"/>
                  <a:gd name="T7" fmla="*/ 1 h 86"/>
                  <a:gd name="T8" fmla="*/ 10 w 67"/>
                  <a:gd name="T9" fmla="*/ 3 h 86"/>
                  <a:gd name="T10" fmla="*/ 11 w 67"/>
                  <a:gd name="T11" fmla="*/ 4 h 86"/>
                  <a:gd name="T12" fmla="*/ 12 w 67"/>
                  <a:gd name="T13" fmla="*/ 5 h 86"/>
                  <a:gd name="T14" fmla="*/ 14 w 67"/>
                  <a:gd name="T15" fmla="*/ 6 h 86"/>
                  <a:gd name="T16" fmla="*/ 16 w 67"/>
                  <a:gd name="T17" fmla="*/ 6 h 86"/>
                  <a:gd name="T18" fmla="*/ 17 w 67"/>
                  <a:gd name="T19" fmla="*/ 10 h 86"/>
                  <a:gd name="T20" fmla="*/ 19 w 67"/>
                  <a:gd name="T21" fmla="*/ 13 h 86"/>
                  <a:gd name="T22" fmla="*/ 19 w 67"/>
                  <a:gd name="T23" fmla="*/ 15 h 86"/>
                  <a:gd name="T24" fmla="*/ 20 w 67"/>
                  <a:gd name="T25" fmla="*/ 16 h 86"/>
                  <a:gd name="T26" fmla="*/ 20 w 67"/>
                  <a:gd name="T27" fmla="*/ 18 h 86"/>
                  <a:gd name="T28" fmla="*/ 20 w 67"/>
                  <a:gd name="T29" fmla="*/ 20 h 86"/>
                  <a:gd name="T30" fmla="*/ 19 w 67"/>
                  <a:gd name="T31" fmla="*/ 24 h 86"/>
                  <a:gd name="T32" fmla="*/ 18 w 67"/>
                  <a:gd name="T33" fmla="*/ 28 h 86"/>
                  <a:gd name="T34" fmla="*/ 16 w 67"/>
                  <a:gd name="T35" fmla="*/ 22 h 86"/>
                  <a:gd name="T36" fmla="*/ 15 w 67"/>
                  <a:gd name="T37" fmla="*/ 18 h 86"/>
                  <a:gd name="T38" fmla="*/ 15 w 67"/>
                  <a:gd name="T39" fmla="*/ 15 h 86"/>
                  <a:gd name="T40" fmla="*/ 15 w 67"/>
                  <a:gd name="T41" fmla="*/ 13 h 86"/>
                  <a:gd name="T42" fmla="*/ 15 w 67"/>
                  <a:gd name="T43" fmla="*/ 11 h 86"/>
                  <a:gd name="T44" fmla="*/ 16 w 67"/>
                  <a:gd name="T45" fmla="*/ 10 h 86"/>
                  <a:gd name="T46" fmla="*/ 13 w 67"/>
                  <a:gd name="T47" fmla="*/ 10 h 86"/>
                  <a:gd name="T48" fmla="*/ 10 w 67"/>
                  <a:gd name="T49" fmla="*/ 9 h 86"/>
                  <a:gd name="T50" fmla="*/ 10 w 67"/>
                  <a:gd name="T51" fmla="*/ 9 h 86"/>
                  <a:gd name="T52" fmla="*/ 8 w 67"/>
                  <a:gd name="T53" fmla="*/ 8 h 86"/>
                  <a:gd name="T54" fmla="*/ 8 w 67"/>
                  <a:gd name="T55" fmla="*/ 7 h 86"/>
                  <a:gd name="T56" fmla="*/ 8 w 67"/>
                  <a:gd name="T57" fmla="*/ 6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9 w 49"/>
                  <a:gd name="T1" fmla="*/ 4 h 86"/>
                  <a:gd name="T2" fmla="*/ 7 w 49"/>
                  <a:gd name="T3" fmla="*/ 2 h 86"/>
                  <a:gd name="T4" fmla="*/ 5 w 49"/>
                  <a:gd name="T5" fmla="*/ 0 h 86"/>
                  <a:gd name="T6" fmla="*/ 3 w 49"/>
                  <a:gd name="T7" fmla="*/ 2 h 86"/>
                  <a:gd name="T8" fmla="*/ 2 w 49"/>
                  <a:gd name="T9" fmla="*/ 4 h 86"/>
                  <a:gd name="T10" fmla="*/ 0 w 49"/>
                  <a:gd name="T11" fmla="*/ 7 h 86"/>
                  <a:gd name="T12" fmla="*/ 0 w 49"/>
                  <a:gd name="T13" fmla="*/ 10 h 86"/>
                  <a:gd name="T14" fmla="*/ 0 w 49"/>
                  <a:gd name="T15" fmla="*/ 12 h 86"/>
                  <a:gd name="T16" fmla="*/ 1 w 49"/>
                  <a:gd name="T17" fmla="*/ 14 h 86"/>
                  <a:gd name="T18" fmla="*/ 2 w 49"/>
                  <a:gd name="T19" fmla="*/ 16 h 86"/>
                  <a:gd name="T20" fmla="*/ 3 w 49"/>
                  <a:gd name="T21" fmla="*/ 19 h 86"/>
                  <a:gd name="T22" fmla="*/ 4 w 49"/>
                  <a:gd name="T23" fmla="*/ 21 h 86"/>
                  <a:gd name="T24" fmla="*/ 6 w 49"/>
                  <a:gd name="T25" fmla="*/ 24 h 86"/>
                  <a:gd name="T26" fmla="*/ 7 w 49"/>
                  <a:gd name="T27" fmla="*/ 26 h 86"/>
                  <a:gd name="T28" fmla="*/ 9 w 49"/>
                  <a:gd name="T29" fmla="*/ 28 h 86"/>
                  <a:gd name="T30" fmla="*/ 10 w 49"/>
                  <a:gd name="T31" fmla="*/ 26 h 86"/>
                  <a:gd name="T32" fmla="*/ 12 w 49"/>
                  <a:gd name="T33" fmla="*/ 22 h 86"/>
                  <a:gd name="T34" fmla="*/ 14 w 49"/>
                  <a:gd name="T35" fmla="*/ 19 h 86"/>
                  <a:gd name="T36" fmla="*/ 15 w 49"/>
                  <a:gd name="T37" fmla="*/ 15 h 86"/>
                  <a:gd name="T38" fmla="*/ 16 w 49"/>
                  <a:gd name="T39" fmla="*/ 13 h 86"/>
                  <a:gd name="T40" fmla="*/ 16 w 49"/>
                  <a:gd name="T41" fmla="*/ 11 h 86"/>
                  <a:gd name="T42" fmla="*/ 16 w 49"/>
                  <a:gd name="T43" fmla="*/ 8 h 86"/>
                  <a:gd name="T44" fmla="*/ 16 w 49"/>
                  <a:gd name="T45" fmla="*/ 7 h 86"/>
                  <a:gd name="T46" fmla="*/ 14 w 49"/>
                  <a:gd name="T47" fmla="*/ 6 h 86"/>
                  <a:gd name="T48" fmla="*/ 13 w 49"/>
                  <a:gd name="T49" fmla="*/ 5 h 86"/>
                  <a:gd name="T50" fmla="*/ 11 w 49"/>
                  <a:gd name="T51" fmla="*/ 4 h 86"/>
                  <a:gd name="T52" fmla="*/ 9 w 49"/>
                  <a:gd name="T53" fmla="*/ 4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4 h 12"/>
                  <a:gd name="T2" fmla="*/ 2 w 6"/>
                  <a:gd name="T3" fmla="*/ 0 h 12"/>
                  <a:gd name="T4" fmla="*/ 1 w 6"/>
                  <a:gd name="T5" fmla="*/ 0 h 12"/>
                  <a:gd name="T6" fmla="*/ 1 w 6"/>
                  <a:gd name="T7" fmla="*/ 1 h 12"/>
                  <a:gd name="T8" fmla="*/ 0 w 6"/>
                  <a:gd name="T9" fmla="*/ 1 h 12"/>
                  <a:gd name="T10" fmla="*/ 0 w 6"/>
                  <a:gd name="T11" fmla="*/ 2 h 12"/>
                  <a:gd name="T12" fmla="*/ 0 w 6"/>
                  <a:gd name="T13" fmla="*/ 3 h 12"/>
                  <a:gd name="T14" fmla="*/ 0 w 6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4 w 39"/>
                  <a:gd name="T3" fmla="*/ 3 h 48"/>
                  <a:gd name="T4" fmla="*/ 7 w 39"/>
                  <a:gd name="T5" fmla="*/ 5 h 48"/>
                  <a:gd name="T6" fmla="*/ 11 w 39"/>
                  <a:gd name="T7" fmla="*/ 8 h 48"/>
                  <a:gd name="T8" fmla="*/ 13 w 39"/>
                  <a:gd name="T9" fmla="*/ 9 h 48"/>
                  <a:gd name="T10" fmla="*/ 12 w 39"/>
                  <a:gd name="T11" fmla="*/ 12 h 48"/>
                  <a:gd name="T12" fmla="*/ 11 w 39"/>
                  <a:gd name="T13" fmla="*/ 15 h 48"/>
                  <a:gd name="T14" fmla="*/ 6 w 39"/>
                  <a:gd name="T15" fmla="*/ 11 h 48"/>
                  <a:gd name="T16" fmla="*/ 3 w 39"/>
                  <a:gd name="T17" fmla="*/ 8 h 48"/>
                  <a:gd name="T18" fmla="*/ 1 w 39"/>
                  <a:gd name="T19" fmla="*/ 7 h 48"/>
                  <a:gd name="T20" fmla="*/ 1 w 39"/>
                  <a:gd name="T21" fmla="*/ 5 h 48"/>
                  <a:gd name="T22" fmla="*/ 0 w 39"/>
                  <a:gd name="T23" fmla="*/ 3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3 w 16"/>
                  <a:gd name="T1" fmla="*/ 0 h 43"/>
                  <a:gd name="T2" fmla="*/ 4 w 16"/>
                  <a:gd name="T3" fmla="*/ 3 h 43"/>
                  <a:gd name="T4" fmla="*/ 6 w 16"/>
                  <a:gd name="T5" fmla="*/ 5 h 43"/>
                  <a:gd name="T6" fmla="*/ 6 w 16"/>
                  <a:gd name="T7" fmla="*/ 7 h 43"/>
                  <a:gd name="T8" fmla="*/ 6 w 16"/>
                  <a:gd name="T9" fmla="*/ 9 h 43"/>
                  <a:gd name="T10" fmla="*/ 6 w 16"/>
                  <a:gd name="T11" fmla="*/ 10 h 43"/>
                  <a:gd name="T12" fmla="*/ 4 w 16"/>
                  <a:gd name="T13" fmla="*/ 11 h 43"/>
                  <a:gd name="T14" fmla="*/ 3 w 16"/>
                  <a:gd name="T15" fmla="*/ 13 h 43"/>
                  <a:gd name="T16" fmla="*/ 0 w 16"/>
                  <a:gd name="T17" fmla="*/ 14 h 43"/>
                  <a:gd name="T18" fmla="*/ 1 w 16"/>
                  <a:gd name="T19" fmla="*/ 9 h 43"/>
                  <a:gd name="T20" fmla="*/ 2 w 16"/>
                  <a:gd name="T21" fmla="*/ 6 h 43"/>
                  <a:gd name="T22" fmla="*/ 2 w 16"/>
                  <a:gd name="T23" fmla="*/ 3 h 43"/>
                  <a:gd name="T24" fmla="*/ 3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8 w 24"/>
                  <a:gd name="T1" fmla="*/ 12 h 37"/>
                  <a:gd name="T2" fmla="*/ 6 w 24"/>
                  <a:gd name="T3" fmla="*/ 9 h 37"/>
                  <a:gd name="T4" fmla="*/ 5 w 24"/>
                  <a:gd name="T5" fmla="*/ 6 h 37"/>
                  <a:gd name="T6" fmla="*/ 4 w 24"/>
                  <a:gd name="T7" fmla="*/ 3 h 37"/>
                  <a:gd name="T8" fmla="*/ 4 w 24"/>
                  <a:gd name="T9" fmla="*/ 0 h 37"/>
                  <a:gd name="T10" fmla="*/ 2 w 24"/>
                  <a:gd name="T11" fmla="*/ 3 h 37"/>
                  <a:gd name="T12" fmla="*/ 1 w 24"/>
                  <a:gd name="T13" fmla="*/ 6 h 37"/>
                  <a:gd name="T14" fmla="*/ 0 w 24"/>
                  <a:gd name="T15" fmla="*/ 8 h 37"/>
                  <a:gd name="T16" fmla="*/ 0 w 24"/>
                  <a:gd name="T17" fmla="*/ 10 h 37"/>
                  <a:gd name="T18" fmla="*/ 0 w 24"/>
                  <a:gd name="T19" fmla="*/ 11 h 37"/>
                  <a:gd name="T20" fmla="*/ 1 w 24"/>
                  <a:gd name="T21" fmla="*/ 11 h 37"/>
                  <a:gd name="T22" fmla="*/ 1 w 24"/>
                  <a:gd name="T23" fmla="*/ 12 h 37"/>
                  <a:gd name="T24" fmla="*/ 2 w 24"/>
                  <a:gd name="T25" fmla="*/ 12 h 37"/>
                  <a:gd name="T26" fmla="*/ 5 w 24"/>
                  <a:gd name="T27" fmla="*/ 12 h 37"/>
                  <a:gd name="T28" fmla="*/ 8 w 24"/>
                  <a:gd name="T29" fmla="*/ 12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11 w 34"/>
                  <a:gd name="T1" fmla="*/ 0 h 55"/>
                  <a:gd name="T2" fmla="*/ 11 w 34"/>
                  <a:gd name="T3" fmla="*/ 4 h 55"/>
                  <a:gd name="T4" fmla="*/ 11 w 34"/>
                  <a:gd name="T5" fmla="*/ 8 h 55"/>
                  <a:gd name="T6" fmla="*/ 11 w 34"/>
                  <a:gd name="T7" fmla="*/ 10 h 55"/>
                  <a:gd name="T8" fmla="*/ 10 w 34"/>
                  <a:gd name="T9" fmla="*/ 12 h 55"/>
                  <a:gd name="T10" fmla="*/ 9 w 34"/>
                  <a:gd name="T11" fmla="*/ 13 h 55"/>
                  <a:gd name="T12" fmla="*/ 8 w 34"/>
                  <a:gd name="T13" fmla="*/ 15 h 55"/>
                  <a:gd name="T14" fmla="*/ 6 w 34"/>
                  <a:gd name="T15" fmla="*/ 16 h 55"/>
                  <a:gd name="T16" fmla="*/ 5 w 34"/>
                  <a:gd name="T17" fmla="*/ 16 h 55"/>
                  <a:gd name="T18" fmla="*/ 3 w 34"/>
                  <a:gd name="T19" fmla="*/ 17 h 55"/>
                  <a:gd name="T20" fmla="*/ 0 w 34"/>
                  <a:gd name="T21" fmla="*/ 17 h 55"/>
                  <a:gd name="T22" fmla="*/ 3 w 34"/>
                  <a:gd name="T23" fmla="*/ 11 h 55"/>
                  <a:gd name="T24" fmla="*/ 5 w 34"/>
                  <a:gd name="T25" fmla="*/ 6 h 55"/>
                  <a:gd name="T26" fmla="*/ 6 w 34"/>
                  <a:gd name="T27" fmla="*/ 5 h 55"/>
                  <a:gd name="T28" fmla="*/ 7 w 34"/>
                  <a:gd name="T29" fmla="*/ 3 h 55"/>
                  <a:gd name="T30" fmla="*/ 9 w 34"/>
                  <a:gd name="T31" fmla="*/ 2 h 55"/>
                  <a:gd name="T32" fmla="*/ 11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1 w 33"/>
                  <a:gd name="T3" fmla="*/ 1 h 12"/>
                  <a:gd name="T4" fmla="*/ 2 w 33"/>
                  <a:gd name="T5" fmla="*/ 2 h 12"/>
                  <a:gd name="T6" fmla="*/ 3 w 33"/>
                  <a:gd name="T7" fmla="*/ 3 h 12"/>
                  <a:gd name="T8" fmla="*/ 5 w 33"/>
                  <a:gd name="T9" fmla="*/ 4 h 12"/>
                  <a:gd name="T10" fmla="*/ 8 w 33"/>
                  <a:gd name="T11" fmla="*/ 4 h 12"/>
                  <a:gd name="T12" fmla="*/ 11 w 33"/>
                  <a:gd name="T13" fmla="*/ 4 h 12"/>
                  <a:gd name="T14" fmla="*/ 9 w 33"/>
                  <a:gd name="T15" fmla="*/ 3 h 12"/>
                  <a:gd name="T16" fmla="*/ 6 w 33"/>
                  <a:gd name="T17" fmla="*/ 1 h 12"/>
                  <a:gd name="T18" fmla="*/ 3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654" name="Freeform 69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8749106" y="4926133"/>
              <a:ext cx="16117" cy="68258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164222527 w 33"/>
                <a:gd name="T13" fmla="*/ 2147483647 h 62"/>
                <a:gd name="T14" fmla="*/ 328231695 w 33"/>
                <a:gd name="T15" fmla="*/ 2147483647 h 62"/>
                <a:gd name="T16" fmla="*/ 656676749 w 33"/>
                <a:gd name="T17" fmla="*/ 2147483647 h 62"/>
                <a:gd name="T18" fmla="*/ 1149131029 w 33"/>
                <a:gd name="T19" fmla="*/ 2147483647 h 62"/>
                <a:gd name="T20" fmla="*/ 1641585077 w 33"/>
                <a:gd name="T21" fmla="*/ 0 h 62"/>
                <a:gd name="T22" fmla="*/ 2134039588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62"/>
                <a:gd name="T41" fmla="*/ 33 w 3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5" name="Freeform 70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8760828" y="5035663"/>
              <a:ext cx="11722" cy="69846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1840817226 w 26"/>
                <a:gd name="T5" fmla="*/ 0 h 18"/>
                <a:gd name="T6" fmla="*/ 424789341 w 26"/>
                <a:gd name="T7" fmla="*/ 2147483647 h 18"/>
                <a:gd name="T8" fmla="*/ 424789341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6" name="Freeform 71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8898563" y="4926133"/>
              <a:ext cx="92311" cy="157152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1743232329 w 180"/>
                <a:gd name="T47" fmla="*/ 2147483647 h 240"/>
                <a:gd name="T48" fmla="*/ 1162334145 w 180"/>
                <a:gd name="T49" fmla="*/ 2147483647 h 240"/>
                <a:gd name="T50" fmla="*/ 697347020 w 180"/>
                <a:gd name="T51" fmla="*/ 2147483647 h 240"/>
                <a:gd name="T52" fmla="*/ 464987513 w 180"/>
                <a:gd name="T53" fmla="*/ 2147483647 h 240"/>
                <a:gd name="T54" fmla="*/ 116179462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1162334145 w 180"/>
                <a:gd name="T67" fmla="*/ 1838166211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240"/>
                <a:gd name="T161" fmla="*/ 180 w 180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7" name="Freeform 72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898563" y="4894385"/>
              <a:ext cx="16117" cy="68258"/>
            </a:xfrm>
            <a:custGeom>
              <a:avLst/>
              <a:gdLst>
                <a:gd name="T0" fmla="*/ 0 w 27"/>
                <a:gd name="T1" fmla="*/ 0 h 30"/>
                <a:gd name="T2" fmla="*/ 213331186 w 27"/>
                <a:gd name="T3" fmla="*/ 2147483647 h 30"/>
                <a:gd name="T4" fmla="*/ 640396092 w 27"/>
                <a:gd name="T5" fmla="*/ 2147483647 h 30"/>
                <a:gd name="T6" fmla="*/ 853726723 w 27"/>
                <a:gd name="T7" fmla="*/ 2147483647 h 30"/>
                <a:gd name="T8" fmla="*/ 853726723 w 27"/>
                <a:gd name="T9" fmla="*/ 2147483647 h 30"/>
                <a:gd name="T10" fmla="*/ 640396092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1493719091 w 27"/>
                <a:gd name="T25" fmla="*/ 2147483647 h 30"/>
                <a:gd name="T26" fmla="*/ 853726723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0"/>
                <a:gd name="T47" fmla="*/ 27 w 27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8" name="Group 73"/>
            <p:cNvGrpSpPr>
              <a:grpSpLocks/>
            </p:cNvGrpSpPr>
            <p:nvPr>
              <p:custDataLst>
                <p:tags r:id="rId55"/>
              </p:custDataLst>
            </p:nvPr>
          </p:nvGrpSpPr>
          <p:grpSpPr bwMode="auto">
            <a:xfrm>
              <a:off x="8526781" y="5518816"/>
              <a:ext cx="550544" cy="485774"/>
              <a:chOff x="5372" y="3323"/>
              <a:chExt cx="341" cy="253"/>
            </a:xfrm>
            <a:solidFill>
              <a:srgbClr val="C0BFBF"/>
            </a:solidFill>
          </p:grpSpPr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10 h 33"/>
                  <a:gd name="T2" fmla="*/ 1 w 53"/>
                  <a:gd name="T3" fmla="*/ 9 h 33"/>
                  <a:gd name="T4" fmla="*/ 2 w 53"/>
                  <a:gd name="T5" fmla="*/ 7 h 33"/>
                  <a:gd name="T6" fmla="*/ 5 w 53"/>
                  <a:gd name="T7" fmla="*/ 5 h 33"/>
                  <a:gd name="T8" fmla="*/ 6 w 53"/>
                  <a:gd name="T9" fmla="*/ 4 h 33"/>
                  <a:gd name="T10" fmla="*/ 9 w 53"/>
                  <a:gd name="T11" fmla="*/ 2 h 33"/>
                  <a:gd name="T12" fmla="*/ 11 w 53"/>
                  <a:gd name="T13" fmla="*/ 1 h 33"/>
                  <a:gd name="T14" fmla="*/ 14 w 53"/>
                  <a:gd name="T15" fmla="*/ 0 h 33"/>
                  <a:gd name="T16" fmla="*/ 16 w 53"/>
                  <a:gd name="T17" fmla="*/ 0 h 33"/>
                  <a:gd name="T18" fmla="*/ 16 w 53"/>
                  <a:gd name="T19" fmla="*/ 6 h 33"/>
                  <a:gd name="T20" fmla="*/ 11 w 53"/>
                  <a:gd name="T21" fmla="*/ 8 h 33"/>
                  <a:gd name="T22" fmla="*/ 8 w 53"/>
                  <a:gd name="T23" fmla="*/ 10 h 33"/>
                  <a:gd name="T24" fmla="*/ 6 w 53"/>
                  <a:gd name="T25" fmla="*/ 11 h 33"/>
                  <a:gd name="T26" fmla="*/ 5 w 53"/>
                  <a:gd name="T27" fmla="*/ 11 h 33"/>
                  <a:gd name="T28" fmla="*/ 3 w 53"/>
                  <a:gd name="T29" fmla="*/ 11 h 33"/>
                  <a:gd name="T30" fmla="*/ 0 w 53"/>
                  <a:gd name="T31" fmla="*/ 1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8 w 631"/>
                  <a:gd name="T1" fmla="*/ 97 h 358"/>
                  <a:gd name="T2" fmla="*/ 16 w 631"/>
                  <a:gd name="T3" fmla="*/ 95 h 358"/>
                  <a:gd name="T4" fmla="*/ 21 w 631"/>
                  <a:gd name="T5" fmla="*/ 91 h 358"/>
                  <a:gd name="T6" fmla="*/ 25 w 631"/>
                  <a:gd name="T7" fmla="*/ 83 h 358"/>
                  <a:gd name="T8" fmla="*/ 32 w 631"/>
                  <a:gd name="T9" fmla="*/ 84 h 358"/>
                  <a:gd name="T10" fmla="*/ 40 w 631"/>
                  <a:gd name="T11" fmla="*/ 83 h 358"/>
                  <a:gd name="T12" fmla="*/ 45 w 631"/>
                  <a:gd name="T13" fmla="*/ 81 h 358"/>
                  <a:gd name="T14" fmla="*/ 52 w 631"/>
                  <a:gd name="T15" fmla="*/ 75 h 358"/>
                  <a:gd name="T16" fmla="*/ 58 w 631"/>
                  <a:gd name="T17" fmla="*/ 68 h 358"/>
                  <a:gd name="T18" fmla="*/ 68 w 631"/>
                  <a:gd name="T19" fmla="*/ 63 h 358"/>
                  <a:gd name="T20" fmla="*/ 83 w 631"/>
                  <a:gd name="T21" fmla="*/ 57 h 358"/>
                  <a:gd name="T22" fmla="*/ 105 w 631"/>
                  <a:gd name="T23" fmla="*/ 50 h 358"/>
                  <a:gd name="T24" fmla="*/ 116 w 631"/>
                  <a:gd name="T25" fmla="*/ 45 h 358"/>
                  <a:gd name="T26" fmla="*/ 125 w 631"/>
                  <a:gd name="T27" fmla="*/ 42 h 358"/>
                  <a:gd name="T28" fmla="*/ 130 w 631"/>
                  <a:gd name="T29" fmla="*/ 42 h 358"/>
                  <a:gd name="T30" fmla="*/ 141 w 631"/>
                  <a:gd name="T31" fmla="*/ 35 h 358"/>
                  <a:gd name="T32" fmla="*/ 150 w 631"/>
                  <a:gd name="T33" fmla="*/ 26 h 358"/>
                  <a:gd name="T34" fmla="*/ 153 w 631"/>
                  <a:gd name="T35" fmla="*/ 21 h 358"/>
                  <a:gd name="T36" fmla="*/ 161 w 631"/>
                  <a:gd name="T37" fmla="*/ 19 h 358"/>
                  <a:gd name="T38" fmla="*/ 172 w 631"/>
                  <a:gd name="T39" fmla="*/ 12 h 358"/>
                  <a:gd name="T40" fmla="*/ 182 w 631"/>
                  <a:gd name="T41" fmla="*/ 4 h 358"/>
                  <a:gd name="T42" fmla="*/ 189 w 631"/>
                  <a:gd name="T43" fmla="*/ 0 h 358"/>
                  <a:gd name="T44" fmla="*/ 193 w 631"/>
                  <a:gd name="T45" fmla="*/ 7 h 358"/>
                  <a:gd name="T46" fmla="*/ 198 w 631"/>
                  <a:gd name="T47" fmla="*/ 10 h 358"/>
                  <a:gd name="T48" fmla="*/ 200 w 631"/>
                  <a:gd name="T49" fmla="*/ 15 h 358"/>
                  <a:gd name="T50" fmla="*/ 192 w 631"/>
                  <a:gd name="T51" fmla="*/ 29 h 358"/>
                  <a:gd name="T52" fmla="*/ 182 w 631"/>
                  <a:gd name="T53" fmla="*/ 41 h 358"/>
                  <a:gd name="T54" fmla="*/ 169 w 631"/>
                  <a:gd name="T55" fmla="*/ 50 h 358"/>
                  <a:gd name="T56" fmla="*/ 156 w 631"/>
                  <a:gd name="T57" fmla="*/ 57 h 358"/>
                  <a:gd name="T58" fmla="*/ 142 w 631"/>
                  <a:gd name="T59" fmla="*/ 59 h 358"/>
                  <a:gd name="T60" fmla="*/ 140 w 631"/>
                  <a:gd name="T61" fmla="*/ 64 h 358"/>
                  <a:gd name="T62" fmla="*/ 139 w 631"/>
                  <a:gd name="T63" fmla="*/ 65 h 358"/>
                  <a:gd name="T64" fmla="*/ 126 w 631"/>
                  <a:gd name="T65" fmla="*/ 65 h 358"/>
                  <a:gd name="T66" fmla="*/ 117 w 631"/>
                  <a:gd name="T67" fmla="*/ 69 h 358"/>
                  <a:gd name="T68" fmla="*/ 111 w 631"/>
                  <a:gd name="T69" fmla="*/ 69 h 358"/>
                  <a:gd name="T70" fmla="*/ 108 w 631"/>
                  <a:gd name="T71" fmla="*/ 67 h 358"/>
                  <a:gd name="T72" fmla="*/ 100 w 631"/>
                  <a:gd name="T73" fmla="*/ 79 h 358"/>
                  <a:gd name="T74" fmla="*/ 87 w 631"/>
                  <a:gd name="T75" fmla="*/ 92 h 358"/>
                  <a:gd name="T76" fmla="*/ 70 w 631"/>
                  <a:gd name="T77" fmla="*/ 103 h 358"/>
                  <a:gd name="T78" fmla="*/ 53 w 631"/>
                  <a:gd name="T79" fmla="*/ 112 h 358"/>
                  <a:gd name="T80" fmla="*/ 35 w 631"/>
                  <a:gd name="T81" fmla="*/ 117 h 358"/>
                  <a:gd name="T82" fmla="*/ 23 w 631"/>
                  <a:gd name="T83" fmla="*/ 116 h 358"/>
                  <a:gd name="T84" fmla="*/ 18 w 631"/>
                  <a:gd name="T85" fmla="*/ 114 h 358"/>
                  <a:gd name="T86" fmla="*/ 11 w 631"/>
                  <a:gd name="T87" fmla="*/ 111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9 w 359"/>
                  <a:gd name="T1" fmla="*/ 94 h 431"/>
                  <a:gd name="T2" fmla="*/ 31 w 359"/>
                  <a:gd name="T3" fmla="*/ 88 h 431"/>
                  <a:gd name="T4" fmla="*/ 53 w 359"/>
                  <a:gd name="T5" fmla="*/ 68 h 431"/>
                  <a:gd name="T6" fmla="*/ 56 w 359"/>
                  <a:gd name="T7" fmla="*/ 55 h 431"/>
                  <a:gd name="T8" fmla="*/ 58 w 359"/>
                  <a:gd name="T9" fmla="*/ 49 h 431"/>
                  <a:gd name="T10" fmla="*/ 62 w 359"/>
                  <a:gd name="T11" fmla="*/ 45 h 431"/>
                  <a:gd name="T12" fmla="*/ 61 w 359"/>
                  <a:gd name="T13" fmla="*/ 41 h 431"/>
                  <a:gd name="T14" fmla="*/ 58 w 359"/>
                  <a:gd name="T15" fmla="*/ 31 h 431"/>
                  <a:gd name="T16" fmla="*/ 56 w 359"/>
                  <a:gd name="T17" fmla="*/ 11 h 431"/>
                  <a:gd name="T18" fmla="*/ 59 w 359"/>
                  <a:gd name="T19" fmla="*/ 0 h 431"/>
                  <a:gd name="T20" fmla="*/ 63 w 359"/>
                  <a:gd name="T21" fmla="*/ 4 h 431"/>
                  <a:gd name="T22" fmla="*/ 67 w 359"/>
                  <a:gd name="T23" fmla="*/ 9 h 431"/>
                  <a:gd name="T24" fmla="*/ 75 w 359"/>
                  <a:gd name="T25" fmla="*/ 18 h 431"/>
                  <a:gd name="T26" fmla="*/ 77 w 359"/>
                  <a:gd name="T27" fmla="*/ 24 h 431"/>
                  <a:gd name="T28" fmla="*/ 77 w 359"/>
                  <a:gd name="T29" fmla="*/ 29 h 431"/>
                  <a:gd name="T30" fmla="*/ 73 w 359"/>
                  <a:gd name="T31" fmla="*/ 33 h 431"/>
                  <a:gd name="T32" fmla="*/ 66 w 359"/>
                  <a:gd name="T33" fmla="*/ 39 h 431"/>
                  <a:gd name="T34" fmla="*/ 64 w 359"/>
                  <a:gd name="T35" fmla="*/ 43 h 431"/>
                  <a:gd name="T36" fmla="*/ 64 w 359"/>
                  <a:gd name="T37" fmla="*/ 49 h 431"/>
                  <a:gd name="T38" fmla="*/ 66 w 359"/>
                  <a:gd name="T39" fmla="*/ 52 h 431"/>
                  <a:gd name="T40" fmla="*/ 73 w 359"/>
                  <a:gd name="T41" fmla="*/ 52 h 431"/>
                  <a:gd name="T42" fmla="*/ 75 w 359"/>
                  <a:gd name="T43" fmla="*/ 50 h 431"/>
                  <a:gd name="T44" fmla="*/ 75 w 359"/>
                  <a:gd name="T45" fmla="*/ 44 h 431"/>
                  <a:gd name="T46" fmla="*/ 84 w 359"/>
                  <a:gd name="T47" fmla="*/ 63 h 431"/>
                  <a:gd name="T48" fmla="*/ 88 w 359"/>
                  <a:gd name="T49" fmla="*/ 68 h 431"/>
                  <a:gd name="T50" fmla="*/ 94 w 359"/>
                  <a:gd name="T51" fmla="*/ 72 h 431"/>
                  <a:gd name="T52" fmla="*/ 97 w 359"/>
                  <a:gd name="T53" fmla="*/ 71 h 431"/>
                  <a:gd name="T54" fmla="*/ 101 w 359"/>
                  <a:gd name="T55" fmla="*/ 67 h 431"/>
                  <a:gd name="T56" fmla="*/ 110 w 359"/>
                  <a:gd name="T57" fmla="*/ 63 h 431"/>
                  <a:gd name="T58" fmla="*/ 115 w 359"/>
                  <a:gd name="T59" fmla="*/ 67 h 431"/>
                  <a:gd name="T60" fmla="*/ 111 w 359"/>
                  <a:gd name="T61" fmla="*/ 79 h 431"/>
                  <a:gd name="T62" fmla="*/ 104 w 359"/>
                  <a:gd name="T63" fmla="*/ 85 h 431"/>
                  <a:gd name="T64" fmla="*/ 95 w 359"/>
                  <a:gd name="T65" fmla="*/ 90 h 431"/>
                  <a:gd name="T66" fmla="*/ 80 w 359"/>
                  <a:gd name="T67" fmla="*/ 94 h 431"/>
                  <a:gd name="T68" fmla="*/ 67 w 359"/>
                  <a:gd name="T69" fmla="*/ 98 h 431"/>
                  <a:gd name="T70" fmla="*/ 62 w 359"/>
                  <a:gd name="T71" fmla="*/ 101 h 431"/>
                  <a:gd name="T72" fmla="*/ 58 w 359"/>
                  <a:gd name="T73" fmla="*/ 111 h 431"/>
                  <a:gd name="T74" fmla="*/ 53 w 359"/>
                  <a:gd name="T75" fmla="*/ 116 h 431"/>
                  <a:gd name="T76" fmla="*/ 35 w 359"/>
                  <a:gd name="T77" fmla="*/ 129 h 431"/>
                  <a:gd name="T78" fmla="*/ 16 w 359"/>
                  <a:gd name="T79" fmla="*/ 139 h 431"/>
                  <a:gd name="T80" fmla="*/ 6 w 359"/>
                  <a:gd name="T81" fmla="*/ 141 h 431"/>
                  <a:gd name="T82" fmla="*/ 2 w 359"/>
                  <a:gd name="T83" fmla="*/ 139 h 431"/>
                  <a:gd name="T84" fmla="*/ 0 w 359"/>
                  <a:gd name="T85" fmla="*/ 136 h 431"/>
                  <a:gd name="T86" fmla="*/ 0 w 359"/>
                  <a:gd name="T87" fmla="*/ 132 h 431"/>
                  <a:gd name="T88" fmla="*/ 3 w 359"/>
                  <a:gd name="T89" fmla="*/ 128 h 431"/>
                  <a:gd name="T90" fmla="*/ 18 w 359"/>
                  <a:gd name="T91" fmla="*/ 122 h 431"/>
                  <a:gd name="T92" fmla="*/ 24 w 359"/>
                  <a:gd name="T93" fmla="*/ 115 h 431"/>
                  <a:gd name="T94" fmla="*/ 23 w 359"/>
                  <a:gd name="T95" fmla="*/ 110 h 431"/>
                  <a:gd name="T96" fmla="*/ 21 w 359"/>
                  <a:gd name="T97" fmla="*/ 107 h 431"/>
                  <a:gd name="T98" fmla="*/ 16 w 359"/>
                  <a:gd name="T99" fmla="*/ 105 h 431"/>
                  <a:gd name="T100" fmla="*/ 6 w 359"/>
                  <a:gd name="T101" fmla="*/ 105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659" name="Freeform 77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8098528" y="3907021"/>
              <a:ext cx="11722" cy="68258"/>
            </a:xfrm>
            <a:custGeom>
              <a:avLst/>
              <a:gdLst>
                <a:gd name="T0" fmla="*/ 0 w 21"/>
                <a:gd name="T1" fmla="*/ 2147483647 h 62"/>
                <a:gd name="T2" fmla="*/ 134496251 w 21"/>
                <a:gd name="T3" fmla="*/ 2147483647 h 62"/>
                <a:gd name="T4" fmla="*/ 403192151 w 21"/>
                <a:gd name="T5" fmla="*/ 2147483647 h 62"/>
                <a:gd name="T6" fmla="*/ 537391732 w 21"/>
                <a:gd name="T7" fmla="*/ 2147483647 h 62"/>
                <a:gd name="T8" fmla="*/ 806087666 w 21"/>
                <a:gd name="T9" fmla="*/ 2147483647 h 62"/>
                <a:gd name="T10" fmla="*/ 1209279954 w 21"/>
                <a:gd name="T11" fmla="*/ 2147483647 h 62"/>
                <a:gd name="T12" fmla="*/ 2015663983 w 21"/>
                <a:gd name="T13" fmla="*/ 0 h 62"/>
                <a:gd name="T14" fmla="*/ 2015663983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1343776170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0" name="Freeform 78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8970360" y="4989629"/>
              <a:ext cx="17583" cy="68258"/>
            </a:xfrm>
            <a:custGeom>
              <a:avLst/>
              <a:gdLst>
                <a:gd name="T0" fmla="*/ 0 w 33"/>
                <a:gd name="T1" fmla="*/ 0 h 24"/>
                <a:gd name="T2" fmla="*/ 584461407 w 33"/>
                <a:gd name="T3" fmla="*/ 2147483647 h 24"/>
                <a:gd name="T4" fmla="*/ 1168921775 w 33"/>
                <a:gd name="T5" fmla="*/ 2147483647 h 24"/>
                <a:gd name="T6" fmla="*/ 1285813796 w 33"/>
                <a:gd name="T7" fmla="*/ 2147483647 h 24"/>
                <a:gd name="T8" fmla="*/ 1402706857 w 33"/>
                <a:gd name="T9" fmla="*/ 2147483647 h 24"/>
                <a:gd name="T10" fmla="*/ 1519598879 w 33"/>
                <a:gd name="T11" fmla="*/ 2147483647 h 24"/>
                <a:gd name="T12" fmla="*/ 1519598879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1870274943 w 33"/>
                <a:gd name="T19" fmla="*/ 0 h 24"/>
                <a:gd name="T20" fmla="*/ 1052030013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4"/>
                <a:gd name="T38" fmla="*/ 33 w 3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1" name="Freeform 79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996735" y="5000741"/>
              <a:ext cx="21979" cy="69846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1280361158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2" name="Freeform 80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74722" y="3894322"/>
              <a:ext cx="1465" cy="66671"/>
            </a:xfrm>
            <a:custGeom>
              <a:avLst/>
              <a:gdLst>
                <a:gd name="T0" fmla="*/ 0 w 7"/>
                <a:gd name="T1" fmla="*/ 0 h 55563"/>
                <a:gd name="T2" fmla="*/ 117733622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  <a:gd name="T9" fmla="*/ 0 w 7"/>
                <a:gd name="T10" fmla="*/ 0 h 55563"/>
                <a:gd name="T11" fmla="*/ 7 w 7"/>
                <a:gd name="T12" fmla="*/ 55563 h 5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3" name="Freeform 81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8245054" y="3827651"/>
              <a:ext cx="7326" cy="68258"/>
            </a:xfrm>
            <a:custGeom>
              <a:avLst/>
              <a:gdLst>
                <a:gd name="T0" fmla="*/ 1440269324 w 16"/>
                <a:gd name="T1" fmla="*/ 0 h 25"/>
                <a:gd name="T2" fmla="*/ 1440269324 w 16"/>
                <a:gd name="T3" fmla="*/ 2147483647 h 25"/>
                <a:gd name="T4" fmla="*/ 1260178330 w 16"/>
                <a:gd name="T5" fmla="*/ 2147483647 h 25"/>
                <a:gd name="T6" fmla="*/ 1170133786 w 16"/>
                <a:gd name="T7" fmla="*/ 2147483647 h 25"/>
                <a:gd name="T8" fmla="*/ 990270201 w 16"/>
                <a:gd name="T9" fmla="*/ 2147483647 h 25"/>
                <a:gd name="T10" fmla="*/ 630089641 w 16"/>
                <a:gd name="T11" fmla="*/ 2147483647 h 25"/>
                <a:gd name="T12" fmla="*/ 270135658 w 16"/>
                <a:gd name="T13" fmla="*/ 2147483647 h 25"/>
                <a:gd name="T14" fmla="*/ 90045051 w 16"/>
                <a:gd name="T15" fmla="*/ 2147483647 h 25"/>
                <a:gd name="T16" fmla="*/ 0 w 16"/>
                <a:gd name="T17" fmla="*/ 2147483647 h 25"/>
                <a:gd name="T18" fmla="*/ 90045051 w 16"/>
                <a:gd name="T19" fmla="*/ 2147483647 h 25"/>
                <a:gd name="T20" fmla="*/ 180090577 w 16"/>
                <a:gd name="T21" fmla="*/ 2147483647 h 25"/>
                <a:gd name="T22" fmla="*/ 360180679 w 16"/>
                <a:gd name="T23" fmla="*/ 2147483647 h 25"/>
                <a:gd name="T24" fmla="*/ 630089641 w 16"/>
                <a:gd name="T25" fmla="*/ 2147483647 h 25"/>
                <a:gd name="T26" fmla="*/ 990270201 w 16"/>
                <a:gd name="T27" fmla="*/ 2147483647 h 25"/>
                <a:gd name="T28" fmla="*/ 1440269324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5"/>
                <a:gd name="T47" fmla="*/ 16 w 16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4" name="Freeform 82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8379859" y="3694310"/>
              <a:ext cx="5861" cy="68258"/>
            </a:xfrm>
            <a:custGeom>
              <a:avLst/>
              <a:gdLst>
                <a:gd name="T0" fmla="*/ 0 w 14"/>
                <a:gd name="T1" fmla="*/ 0 h 18"/>
                <a:gd name="T2" fmla="*/ 170197988 w 14"/>
                <a:gd name="T3" fmla="*/ 2147483647 h 18"/>
                <a:gd name="T4" fmla="*/ 283552004 w 14"/>
                <a:gd name="T5" fmla="*/ 2147483647 h 18"/>
                <a:gd name="T6" fmla="*/ 397072958 w 14"/>
                <a:gd name="T7" fmla="*/ 2147483647 h 18"/>
                <a:gd name="T8" fmla="*/ 510427025 w 14"/>
                <a:gd name="T9" fmla="*/ 2147483647 h 18"/>
                <a:gd name="T10" fmla="*/ 737301944 w 14"/>
                <a:gd name="T11" fmla="*/ 2147483647 h 18"/>
                <a:gd name="T12" fmla="*/ 793978926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8"/>
                <a:gd name="T26" fmla="*/ 14 w 1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5" name="Freeform 83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8563016" y="4532458"/>
              <a:ext cx="32236" cy="69846"/>
            </a:xfrm>
            <a:custGeom>
              <a:avLst/>
              <a:gdLst>
                <a:gd name="T0" fmla="*/ 0 w 67"/>
                <a:gd name="T1" fmla="*/ 0 h 74"/>
                <a:gd name="T2" fmla="*/ 94160591 w 67"/>
                <a:gd name="T3" fmla="*/ 2147483647 h 74"/>
                <a:gd name="T4" fmla="*/ 282248816 w 67"/>
                <a:gd name="T5" fmla="*/ 2147483647 h 74"/>
                <a:gd name="T6" fmla="*/ 658891661 w 67"/>
                <a:gd name="T7" fmla="*/ 2147483647 h 74"/>
                <a:gd name="T8" fmla="*/ 1129462202 w 67"/>
                <a:gd name="T9" fmla="*/ 2147483647 h 74"/>
                <a:gd name="T10" fmla="*/ 1600031535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1600031535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4"/>
                <a:gd name="T71" fmla="*/ 67 w 67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6" name="Freeform 84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8639210" y="4549919"/>
              <a:ext cx="14653" cy="68259"/>
            </a:xfrm>
            <a:custGeom>
              <a:avLst/>
              <a:gdLst>
                <a:gd name="T0" fmla="*/ 0 w 34"/>
                <a:gd name="T1" fmla="*/ 0 h 38"/>
                <a:gd name="T2" fmla="*/ 150083509 w 34"/>
                <a:gd name="T3" fmla="*/ 2147483647 h 38"/>
                <a:gd name="T4" fmla="*/ 300167017 w 34"/>
                <a:gd name="T5" fmla="*/ 2147483647 h 38"/>
                <a:gd name="T6" fmla="*/ 375309148 w 34"/>
                <a:gd name="T7" fmla="*/ 2147483647 h 38"/>
                <a:gd name="T8" fmla="*/ 450250022 w 34"/>
                <a:gd name="T9" fmla="*/ 2147483647 h 38"/>
                <a:gd name="T10" fmla="*/ 750417039 w 34"/>
                <a:gd name="T11" fmla="*/ 2147483647 h 38"/>
                <a:gd name="T12" fmla="*/ 975642399 w 34"/>
                <a:gd name="T13" fmla="*/ 2147483647 h 38"/>
                <a:gd name="T14" fmla="*/ 1200667173 w 34"/>
                <a:gd name="T15" fmla="*/ 2147483647 h 38"/>
                <a:gd name="T16" fmla="*/ 1501034888 w 34"/>
                <a:gd name="T17" fmla="*/ 2147483647 h 38"/>
                <a:gd name="T18" fmla="*/ 1726058765 w 34"/>
                <a:gd name="T19" fmla="*/ 2147483647 h 38"/>
                <a:gd name="T20" fmla="*/ 1951284797 w 34"/>
                <a:gd name="T21" fmla="*/ 2147483647 h 38"/>
                <a:gd name="T22" fmla="*/ 2101368250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01368250 w 34"/>
                <a:gd name="T33" fmla="*/ 2147483647 h 38"/>
                <a:gd name="T34" fmla="*/ 1951284797 w 34"/>
                <a:gd name="T35" fmla="*/ 2147483647 h 38"/>
                <a:gd name="T36" fmla="*/ 1801200896 w 34"/>
                <a:gd name="T37" fmla="*/ 2147483647 h 38"/>
                <a:gd name="T38" fmla="*/ 1425892757 w 34"/>
                <a:gd name="T39" fmla="*/ 2147483647 h 38"/>
                <a:gd name="T40" fmla="*/ 975642399 w 34"/>
                <a:gd name="T41" fmla="*/ 0 h 38"/>
                <a:gd name="T42" fmla="*/ 450250022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38"/>
                <a:gd name="T71" fmla="*/ 34 w 34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7" name="Freeform 85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8467775" y="4280060"/>
              <a:ext cx="30770" cy="66671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1743626301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3"/>
                <a:gd name="T35" fmla="*/ 53 w 5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8" name="Freeform 86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8398907" y="4249900"/>
              <a:ext cx="13188" cy="68258"/>
            </a:xfrm>
            <a:custGeom>
              <a:avLst/>
              <a:gdLst>
                <a:gd name="T0" fmla="*/ 0 w 26"/>
                <a:gd name="T1" fmla="*/ 0 h 12"/>
                <a:gd name="T2" fmla="*/ 449883801 w 26"/>
                <a:gd name="T3" fmla="*/ 2147483647 h 12"/>
                <a:gd name="T4" fmla="*/ 1237049562 w 26"/>
                <a:gd name="T5" fmla="*/ 2147483647 h 12"/>
                <a:gd name="T6" fmla="*/ 1574331264 w 26"/>
                <a:gd name="T7" fmla="*/ 2147483647 h 12"/>
                <a:gd name="T8" fmla="*/ 202421493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1461991911 w 26"/>
                <a:gd name="T17" fmla="*/ 2147483647 h 12"/>
                <a:gd name="T18" fmla="*/ 562223796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69" name="Freeform 87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8639210" y="4648337"/>
              <a:ext cx="38097" cy="68259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7150"/>
                <a:gd name="T17" fmla="*/ 73 w 73"/>
                <a:gd name="T18" fmla="*/ 57150 h 57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70" name="Freeform 88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8586461" y="4635638"/>
              <a:ext cx="26375" cy="68259"/>
            </a:xfrm>
            <a:custGeom>
              <a:avLst/>
              <a:gdLst>
                <a:gd name="T0" fmla="*/ 0 w 53"/>
                <a:gd name="T1" fmla="*/ 0 h 3"/>
                <a:gd name="T2" fmla="*/ 1486642234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"/>
                <a:gd name="T23" fmla="*/ 53 w 5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71" name="Line 89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8626023" y="4618177"/>
              <a:ext cx="24909" cy="79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72" name="Freeform 90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8650932" y="4626114"/>
              <a:ext cx="1466" cy="68259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1588"/>
                <a:gd name="T10" fmla="*/ 0 h 13"/>
                <a:gd name="T11" fmla="*/ 1588 w 158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73" name="Freeform 9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8595252" y="4618177"/>
              <a:ext cx="17583" cy="69846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  <a:gd name="T9" fmla="*/ 0 w 26"/>
                <a:gd name="T10" fmla="*/ 0 h 58738"/>
                <a:gd name="T11" fmla="*/ 26 w 26"/>
                <a:gd name="T12" fmla="*/ 58738 h 58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74" name="Freeform 92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8587926" y="4594366"/>
              <a:ext cx="7326" cy="73020"/>
            </a:xfrm>
            <a:custGeom>
              <a:avLst/>
              <a:gdLst>
                <a:gd name="T0" fmla="*/ 921772379 w 20"/>
                <a:gd name="T1" fmla="*/ 0 h 25"/>
                <a:gd name="T2" fmla="*/ 0 w 20"/>
                <a:gd name="T3" fmla="*/ 2147483647 h 25"/>
                <a:gd name="T4" fmla="*/ 184354447 w 20"/>
                <a:gd name="T5" fmla="*/ 2147483647 h 25"/>
                <a:gd name="T6" fmla="*/ 460886190 w 20"/>
                <a:gd name="T7" fmla="*/ 2147483647 h 25"/>
                <a:gd name="T8" fmla="*/ 645240589 w 20"/>
                <a:gd name="T9" fmla="*/ 2147483647 h 25"/>
                <a:gd name="T10" fmla="*/ 921772379 w 20"/>
                <a:gd name="T11" fmla="*/ 2147483647 h 25"/>
                <a:gd name="T12" fmla="*/ 921772379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75" name="Freeform 93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8684634" y="4267361"/>
              <a:ext cx="1465" cy="68259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16024852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1" name="Group 94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8534401" y="3872896"/>
              <a:ext cx="196214" cy="137160"/>
              <a:chOff x="5379" y="2466"/>
              <a:chExt cx="122" cy="71"/>
            </a:xfrm>
            <a:solidFill>
              <a:srgbClr val="C0BFBF"/>
            </a:solidFill>
          </p:grpSpPr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8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9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1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677" name="Freeform 103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6835469" y="3707009"/>
              <a:ext cx="7326" cy="68258"/>
            </a:xfrm>
            <a:custGeom>
              <a:avLst/>
              <a:gdLst>
                <a:gd name="T0" fmla="*/ 272713639 w 26"/>
                <a:gd name="T1" fmla="*/ 2147483647 h 111"/>
                <a:gd name="T2" fmla="*/ 188795189 w 26"/>
                <a:gd name="T3" fmla="*/ 2147483647 h 111"/>
                <a:gd name="T4" fmla="*/ 83918486 w 26"/>
                <a:gd name="T5" fmla="*/ 2147483647 h 111"/>
                <a:gd name="T6" fmla="*/ 41916454 w 26"/>
                <a:gd name="T7" fmla="*/ 2147483647 h 111"/>
                <a:gd name="T8" fmla="*/ 2095822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0958227 w 26"/>
                <a:gd name="T17" fmla="*/ 2147483647 h 111"/>
                <a:gd name="T18" fmla="*/ 62960250 w 26"/>
                <a:gd name="T19" fmla="*/ 2147483647 h 111"/>
                <a:gd name="T20" fmla="*/ 104876704 w 26"/>
                <a:gd name="T21" fmla="*/ 2147483647 h 111"/>
                <a:gd name="T22" fmla="*/ 188795189 w 26"/>
                <a:gd name="T23" fmla="*/ 2147483647 h 111"/>
                <a:gd name="T24" fmla="*/ 293671856 w 26"/>
                <a:gd name="T25" fmla="*/ 2147483647 h 111"/>
                <a:gd name="T26" fmla="*/ 419592686 w 26"/>
                <a:gd name="T27" fmla="*/ 1768906932 h 111"/>
                <a:gd name="T28" fmla="*/ 545427277 w 26"/>
                <a:gd name="T29" fmla="*/ 0 h 111"/>
                <a:gd name="T30" fmla="*/ 545427277 w 26"/>
                <a:gd name="T31" fmla="*/ 1179144116 h 111"/>
                <a:gd name="T32" fmla="*/ 545427277 w 26"/>
                <a:gd name="T33" fmla="*/ 2147483647 h 111"/>
                <a:gd name="T34" fmla="*/ 545427277 w 26"/>
                <a:gd name="T35" fmla="*/ 2147483647 h 111"/>
                <a:gd name="T36" fmla="*/ 545427277 w 26"/>
                <a:gd name="T37" fmla="*/ 2147483647 h 111"/>
                <a:gd name="T38" fmla="*/ 524469353 w 26"/>
                <a:gd name="T39" fmla="*/ 2147483647 h 111"/>
                <a:gd name="T40" fmla="*/ 461508828 w 26"/>
                <a:gd name="T41" fmla="*/ 2147483647 h 111"/>
                <a:gd name="T42" fmla="*/ 377590379 w 26"/>
                <a:gd name="T43" fmla="*/ 2147483647 h 111"/>
                <a:gd name="T44" fmla="*/ 272713639 w 26"/>
                <a:gd name="T45" fmla="*/ 2147483647 h 111"/>
                <a:gd name="T46" fmla="*/ 272713639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11"/>
                <a:gd name="T74" fmla="*/ 26 w 26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78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115160" y="6275425"/>
              <a:ext cx="64472" cy="69846"/>
            </a:xfrm>
            <a:custGeom>
              <a:avLst/>
              <a:gdLst>
                <a:gd name="T0" fmla="*/ 0 w 126"/>
                <a:gd name="T1" fmla="*/ 2147483647 h 62"/>
                <a:gd name="T2" fmla="*/ 1245122243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62"/>
                <a:gd name="T86" fmla="*/ 126 w 1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79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5877186" y="6080174"/>
              <a:ext cx="36631" cy="66671"/>
            </a:xfrm>
            <a:custGeom>
              <a:avLst/>
              <a:gdLst>
                <a:gd name="T0" fmla="*/ 0 w 66"/>
                <a:gd name="T1" fmla="*/ 0 h 44"/>
                <a:gd name="T2" fmla="*/ 1786869008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1374514495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44"/>
                <a:gd name="T71" fmla="*/ 66 w 66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0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8461914" y="2205327"/>
              <a:ext cx="24909" cy="69846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080315819 w 46"/>
                <a:gd name="T15" fmla="*/ 2147483647 h 16"/>
                <a:gd name="T16" fmla="*/ 1430253497 w 46"/>
                <a:gd name="T17" fmla="*/ 2147483647 h 16"/>
                <a:gd name="T18" fmla="*/ 650062590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6"/>
                <a:gd name="T38" fmla="*/ 46 w 4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1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8672912" y="2246599"/>
              <a:ext cx="19048" cy="68258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1748183135 w 39"/>
                <a:gd name="T11" fmla="*/ 2147483647 h 26"/>
                <a:gd name="T12" fmla="*/ 1165534717 w 39"/>
                <a:gd name="T13" fmla="*/ 2147483647 h 26"/>
                <a:gd name="T14" fmla="*/ 679756244 w 39"/>
                <a:gd name="T15" fmla="*/ 2147483647 h 26"/>
                <a:gd name="T16" fmla="*/ 291324331 w 39"/>
                <a:gd name="T17" fmla="*/ 2147483647 h 26"/>
                <a:gd name="T18" fmla="*/ 97108100 w 39"/>
                <a:gd name="T19" fmla="*/ 2147483647 h 26"/>
                <a:gd name="T20" fmla="*/ 0 w 39"/>
                <a:gd name="T21" fmla="*/ 0 h 26"/>
                <a:gd name="T22" fmla="*/ 1068426647 w 39"/>
                <a:gd name="T23" fmla="*/ 2147483647 h 26"/>
                <a:gd name="T24" fmla="*/ 2136614926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6"/>
                <a:gd name="T47" fmla="*/ 39 w 39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2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8012077" y="2522807"/>
              <a:ext cx="5861" cy="69846"/>
            </a:xfrm>
            <a:custGeom>
              <a:avLst/>
              <a:gdLst>
                <a:gd name="T0" fmla="*/ 1284944655 w 11"/>
                <a:gd name="T1" fmla="*/ 0 h 25"/>
                <a:gd name="T2" fmla="*/ 1284944655 w 11"/>
                <a:gd name="T3" fmla="*/ 2147483647 h 25"/>
                <a:gd name="T4" fmla="*/ 1168106901 w 11"/>
                <a:gd name="T5" fmla="*/ 2147483647 h 25"/>
                <a:gd name="T6" fmla="*/ 1051269407 w 11"/>
                <a:gd name="T7" fmla="*/ 2147483647 h 25"/>
                <a:gd name="T8" fmla="*/ 467350625 w 11"/>
                <a:gd name="T9" fmla="*/ 2147483647 h 25"/>
                <a:gd name="T10" fmla="*/ 233675572 w 11"/>
                <a:gd name="T11" fmla="*/ 2147483647 h 25"/>
                <a:gd name="T12" fmla="*/ 116837786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116837786 w 11"/>
                <a:gd name="T19" fmla="*/ 2147483647 h 25"/>
                <a:gd name="T20" fmla="*/ 350512871 w 11"/>
                <a:gd name="T21" fmla="*/ 2147483647 h 25"/>
                <a:gd name="T22" fmla="*/ 700756146 w 11"/>
                <a:gd name="T23" fmla="*/ 2147483647 h 25"/>
                <a:gd name="T24" fmla="*/ 1284944655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5"/>
                <a:gd name="T41" fmla="*/ 11 w 1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3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789356" y="3195866"/>
              <a:ext cx="17583" cy="71433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524763632 w 20"/>
                <a:gd name="T13" fmla="*/ 2147483647 h 31"/>
                <a:gd name="T14" fmla="*/ 105026282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1"/>
                <a:gd name="T41" fmla="*/ 20 w 20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4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809870" y="3118082"/>
              <a:ext cx="19049" cy="68259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1966437871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37"/>
                <a:gd name="T38" fmla="*/ 26 w 26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5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676531" y="2937119"/>
              <a:ext cx="2931" cy="73020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117412610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8"/>
                <a:gd name="T14" fmla="*/ 7 w 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6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899078" y="1889434"/>
              <a:ext cx="11722" cy="68259"/>
            </a:xfrm>
            <a:custGeom>
              <a:avLst/>
              <a:gdLst>
                <a:gd name="T0" fmla="*/ 0 w 33"/>
                <a:gd name="T1" fmla="*/ 2147483647 h 31"/>
                <a:gd name="T2" fmla="*/ 657903049 w 33"/>
                <a:gd name="T3" fmla="*/ 0 h 31"/>
                <a:gd name="T4" fmla="*/ 831016380 w 33"/>
                <a:gd name="T5" fmla="*/ 2147483647 h 31"/>
                <a:gd name="T6" fmla="*/ 969579089 w 33"/>
                <a:gd name="T7" fmla="*/ 2147483647 h 31"/>
                <a:gd name="T8" fmla="*/ 1108021956 w 33"/>
                <a:gd name="T9" fmla="*/ 2147483647 h 31"/>
                <a:gd name="T10" fmla="*/ 1142692940 w 33"/>
                <a:gd name="T11" fmla="*/ 2147483647 h 31"/>
                <a:gd name="T12" fmla="*/ 934908798 w 33"/>
                <a:gd name="T13" fmla="*/ 2147483647 h 31"/>
                <a:gd name="T14" fmla="*/ 761794947 w 33"/>
                <a:gd name="T15" fmla="*/ 2147483647 h 31"/>
                <a:gd name="T16" fmla="*/ 554010978 w 33"/>
                <a:gd name="T17" fmla="*/ 2147483647 h 31"/>
                <a:gd name="T18" fmla="*/ 380897820 w 33"/>
                <a:gd name="T19" fmla="*/ 2147483647 h 31"/>
                <a:gd name="T20" fmla="*/ 103892114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1"/>
                <a:gd name="T38" fmla="*/ 33 w 3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7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82959" y="1611639"/>
              <a:ext cx="2931" cy="68258"/>
            </a:xfrm>
            <a:custGeom>
              <a:avLst/>
              <a:gdLst>
                <a:gd name="T0" fmla="*/ 235146128 w 14"/>
                <a:gd name="T1" fmla="*/ 0 h 6"/>
                <a:gd name="T2" fmla="*/ 0 w 14"/>
                <a:gd name="T3" fmla="*/ 2147483647 h 6"/>
                <a:gd name="T4" fmla="*/ 235146128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8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5660326" y="3745106"/>
              <a:ext cx="29305" cy="66671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1953339225 w 59"/>
                <a:gd name="T21" fmla="*/ 2147483647 h 31"/>
                <a:gd name="T22" fmla="*/ 1608521657 w 59"/>
                <a:gd name="T23" fmla="*/ 2147483647 h 31"/>
                <a:gd name="T24" fmla="*/ 1263972727 w 59"/>
                <a:gd name="T25" fmla="*/ 2147483647 h 31"/>
                <a:gd name="T26" fmla="*/ 459577967 w 59"/>
                <a:gd name="T27" fmla="*/ 2147483647 h 31"/>
                <a:gd name="T28" fmla="*/ 0 w 59"/>
                <a:gd name="T29" fmla="*/ 2147483647 h 31"/>
                <a:gd name="T30" fmla="*/ 115027906 w 59"/>
                <a:gd name="T31" fmla="*/ 2147483647 h 31"/>
                <a:gd name="T32" fmla="*/ 344816664 w 59"/>
                <a:gd name="T33" fmla="*/ 2147483647 h 31"/>
                <a:gd name="T34" fmla="*/ 574605970 w 59"/>
                <a:gd name="T35" fmla="*/ 2147483647 h 31"/>
                <a:gd name="T36" fmla="*/ 919155417 w 59"/>
                <a:gd name="T37" fmla="*/ 2147483647 h 31"/>
                <a:gd name="T38" fmla="*/ 1838310834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89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02802" y="3580017"/>
              <a:ext cx="23444" cy="69846"/>
            </a:xfrm>
            <a:custGeom>
              <a:avLst/>
              <a:gdLst>
                <a:gd name="T0" fmla="*/ 1342288667 w 47"/>
                <a:gd name="T1" fmla="*/ 0 h 68"/>
                <a:gd name="T2" fmla="*/ 767191322 w 47"/>
                <a:gd name="T3" fmla="*/ 2147483647 h 68"/>
                <a:gd name="T4" fmla="*/ 383477470 w 47"/>
                <a:gd name="T5" fmla="*/ 2147483647 h 68"/>
                <a:gd name="T6" fmla="*/ 191857169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191857169 w 47"/>
                <a:gd name="T13" fmla="*/ 2147483647 h 68"/>
                <a:gd name="T14" fmla="*/ 287667350 w 47"/>
                <a:gd name="T15" fmla="*/ 2147483647 h 68"/>
                <a:gd name="T16" fmla="*/ 479523972 w 47"/>
                <a:gd name="T17" fmla="*/ 2147483647 h 68"/>
                <a:gd name="T18" fmla="*/ 671144820 w 47"/>
                <a:gd name="T19" fmla="*/ 2147483647 h 68"/>
                <a:gd name="T20" fmla="*/ 863001442 w 47"/>
                <a:gd name="T21" fmla="*/ 2147483647 h 68"/>
                <a:gd name="T22" fmla="*/ 1246479033 w 47"/>
                <a:gd name="T23" fmla="*/ 2147483647 h 68"/>
                <a:gd name="T24" fmla="*/ 1534146262 w 47"/>
                <a:gd name="T25" fmla="*/ 2147483647 h 68"/>
                <a:gd name="T26" fmla="*/ 2109480232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134228866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68"/>
                <a:gd name="T77" fmla="*/ 47 w 4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3" name="Group 116"/>
            <p:cNvGrpSpPr>
              <a:grpSpLocks/>
            </p:cNvGrpSpPr>
            <p:nvPr>
              <p:custDataLst>
                <p:tags r:id="rId87"/>
              </p:custDataLst>
            </p:nvPr>
          </p:nvGrpSpPr>
          <p:grpSpPr bwMode="auto">
            <a:xfrm>
              <a:off x="6229350" y="3804316"/>
              <a:ext cx="55244" cy="449580"/>
              <a:chOff x="3950" y="2430"/>
              <a:chExt cx="36" cy="234"/>
            </a:xfrm>
            <a:solidFill>
              <a:srgbClr val="C0BFBF"/>
            </a:solidFill>
          </p:grpSpPr>
          <p:sp>
            <p:nvSpPr>
              <p:cNvPr id="118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1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2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5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8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6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7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0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3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5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6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7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8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15" name="Group 149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8707755" y="4404390"/>
              <a:ext cx="222886" cy="257176"/>
              <a:chOff x="5486" y="2743"/>
              <a:chExt cx="137" cy="132"/>
            </a:xfrm>
            <a:solidFill>
              <a:srgbClr val="C0BFBF"/>
            </a:solidFill>
          </p:grpSpPr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10 h 87"/>
                  <a:gd name="T2" fmla="*/ 0 w 40"/>
                  <a:gd name="T3" fmla="*/ 14 h 87"/>
                  <a:gd name="T4" fmla="*/ 1 w 40"/>
                  <a:gd name="T5" fmla="*/ 16 h 87"/>
                  <a:gd name="T6" fmla="*/ 2 w 40"/>
                  <a:gd name="T7" fmla="*/ 19 h 87"/>
                  <a:gd name="T8" fmla="*/ 3 w 40"/>
                  <a:gd name="T9" fmla="*/ 21 h 87"/>
                  <a:gd name="T10" fmla="*/ 5 w 40"/>
                  <a:gd name="T11" fmla="*/ 23 h 87"/>
                  <a:gd name="T12" fmla="*/ 7 w 40"/>
                  <a:gd name="T13" fmla="*/ 25 h 87"/>
                  <a:gd name="T14" fmla="*/ 10 w 40"/>
                  <a:gd name="T15" fmla="*/ 26 h 87"/>
                  <a:gd name="T16" fmla="*/ 13 w 40"/>
                  <a:gd name="T17" fmla="*/ 28 h 87"/>
                  <a:gd name="T18" fmla="*/ 11 w 40"/>
                  <a:gd name="T19" fmla="*/ 26 h 87"/>
                  <a:gd name="T20" fmla="*/ 10 w 40"/>
                  <a:gd name="T21" fmla="*/ 25 h 87"/>
                  <a:gd name="T22" fmla="*/ 9 w 40"/>
                  <a:gd name="T23" fmla="*/ 23 h 87"/>
                  <a:gd name="T24" fmla="*/ 8 w 40"/>
                  <a:gd name="T25" fmla="*/ 21 h 87"/>
                  <a:gd name="T26" fmla="*/ 7 w 40"/>
                  <a:gd name="T27" fmla="*/ 17 h 87"/>
                  <a:gd name="T28" fmla="*/ 7 w 40"/>
                  <a:gd name="T29" fmla="*/ 13 h 87"/>
                  <a:gd name="T30" fmla="*/ 6 w 40"/>
                  <a:gd name="T31" fmla="*/ 9 h 87"/>
                  <a:gd name="T32" fmla="*/ 4 w 40"/>
                  <a:gd name="T33" fmla="*/ 5 h 87"/>
                  <a:gd name="T34" fmla="*/ 4 w 40"/>
                  <a:gd name="T35" fmla="*/ 4 h 87"/>
                  <a:gd name="T36" fmla="*/ 3 w 40"/>
                  <a:gd name="T37" fmla="*/ 2 h 87"/>
                  <a:gd name="T38" fmla="*/ 1 w 40"/>
                  <a:gd name="T39" fmla="*/ 1 h 87"/>
                  <a:gd name="T40" fmla="*/ 0 w 40"/>
                  <a:gd name="T41" fmla="*/ 0 h 87"/>
                  <a:gd name="T42" fmla="*/ 0 w 40"/>
                  <a:gd name="T43" fmla="*/ 3 h 87"/>
                  <a:gd name="T44" fmla="*/ 0 w 40"/>
                  <a:gd name="T45" fmla="*/ 5 h 87"/>
                  <a:gd name="T46" fmla="*/ 0 w 40"/>
                  <a:gd name="T47" fmla="*/ 7 h 87"/>
                  <a:gd name="T48" fmla="*/ 0 w 40"/>
                  <a:gd name="T49" fmla="*/ 1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10 h 37"/>
                  <a:gd name="T2" fmla="*/ 6 w 61"/>
                  <a:gd name="T3" fmla="*/ 10 h 37"/>
                  <a:gd name="T4" fmla="*/ 11 w 61"/>
                  <a:gd name="T5" fmla="*/ 11 h 37"/>
                  <a:gd name="T6" fmla="*/ 16 w 61"/>
                  <a:gd name="T7" fmla="*/ 12 h 37"/>
                  <a:gd name="T8" fmla="*/ 20 w 61"/>
                  <a:gd name="T9" fmla="*/ 12 h 37"/>
                  <a:gd name="T10" fmla="*/ 18 w 61"/>
                  <a:gd name="T11" fmla="*/ 9 h 37"/>
                  <a:gd name="T12" fmla="*/ 16 w 61"/>
                  <a:gd name="T13" fmla="*/ 7 h 37"/>
                  <a:gd name="T14" fmla="*/ 14 w 61"/>
                  <a:gd name="T15" fmla="*/ 6 h 37"/>
                  <a:gd name="T16" fmla="*/ 11 w 61"/>
                  <a:gd name="T17" fmla="*/ 4 h 37"/>
                  <a:gd name="T18" fmla="*/ 9 w 61"/>
                  <a:gd name="T19" fmla="*/ 3 h 37"/>
                  <a:gd name="T20" fmla="*/ 6 w 61"/>
                  <a:gd name="T21" fmla="*/ 2 h 37"/>
                  <a:gd name="T22" fmla="*/ 3 w 61"/>
                  <a:gd name="T23" fmla="*/ 1 h 37"/>
                  <a:gd name="T24" fmla="*/ 0 w 61"/>
                  <a:gd name="T25" fmla="*/ 0 h 37"/>
                  <a:gd name="T26" fmla="*/ 0 w 61"/>
                  <a:gd name="T27" fmla="*/ 1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13 w 40"/>
                  <a:gd name="T1" fmla="*/ 10 h 30"/>
                  <a:gd name="T2" fmla="*/ 11 w 40"/>
                  <a:gd name="T3" fmla="*/ 9 h 30"/>
                  <a:gd name="T4" fmla="*/ 8 w 40"/>
                  <a:gd name="T5" fmla="*/ 8 h 30"/>
                  <a:gd name="T6" fmla="*/ 7 w 40"/>
                  <a:gd name="T7" fmla="*/ 7 h 30"/>
                  <a:gd name="T8" fmla="*/ 5 w 40"/>
                  <a:gd name="T9" fmla="*/ 6 h 30"/>
                  <a:gd name="T10" fmla="*/ 4 w 40"/>
                  <a:gd name="T11" fmla="*/ 5 h 30"/>
                  <a:gd name="T12" fmla="*/ 2 w 40"/>
                  <a:gd name="T13" fmla="*/ 4 h 30"/>
                  <a:gd name="T14" fmla="*/ 1 w 40"/>
                  <a:gd name="T15" fmla="*/ 2 h 30"/>
                  <a:gd name="T16" fmla="*/ 0 w 40"/>
                  <a:gd name="T17" fmla="*/ 0 h 30"/>
                  <a:gd name="T18" fmla="*/ 3 w 40"/>
                  <a:gd name="T19" fmla="*/ 1 h 30"/>
                  <a:gd name="T20" fmla="*/ 5 w 40"/>
                  <a:gd name="T21" fmla="*/ 2 h 30"/>
                  <a:gd name="T22" fmla="*/ 7 w 40"/>
                  <a:gd name="T23" fmla="*/ 3 h 30"/>
                  <a:gd name="T24" fmla="*/ 9 w 40"/>
                  <a:gd name="T25" fmla="*/ 5 h 30"/>
                  <a:gd name="T26" fmla="*/ 11 w 40"/>
                  <a:gd name="T27" fmla="*/ 6 h 30"/>
                  <a:gd name="T28" fmla="*/ 12 w 40"/>
                  <a:gd name="T29" fmla="*/ 8 h 30"/>
                  <a:gd name="T30" fmla="*/ 13 w 40"/>
                  <a:gd name="T31" fmla="*/ 9 h 30"/>
                  <a:gd name="T32" fmla="*/ 13 w 40"/>
                  <a:gd name="T33" fmla="*/ 1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24 w 74"/>
                  <a:gd name="T1" fmla="*/ 26 h 80"/>
                  <a:gd name="T2" fmla="*/ 23 w 74"/>
                  <a:gd name="T3" fmla="*/ 24 h 80"/>
                  <a:gd name="T4" fmla="*/ 23 w 74"/>
                  <a:gd name="T5" fmla="*/ 21 h 80"/>
                  <a:gd name="T6" fmla="*/ 22 w 74"/>
                  <a:gd name="T7" fmla="*/ 20 h 80"/>
                  <a:gd name="T8" fmla="*/ 21 w 74"/>
                  <a:gd name="T9" fmla="*/ 17 h 80"/>
                  <a:gd name="T10" fmla="*/ 19 w 74"/>
                  <a:gd name="T11" fmla="*/ 14 h 80"/>
                  <a:gd name="T12" fmla="*/ 16 w 74"/>
                  <a:gd name="T13" fmla="*/ 11 h 80"/>
                  <a:gd name="T14" fmla="*/ 12 w 74"/>
                  <a:gd name="T15" fmla="*/ 8 h 80"/>
                  <a:gd name="T16" fmla="*/ 9 w 74"/>
                  <a:gd name="T17" fmla="*/ 6 h 80"/>
                  <a:gd name="T18" fmla="*/ 6 w 74"/>
                  <a:gd name="T19" fmla="*/ 3 h 80"/>
                  <a:gd name="T20" fmla="*/ 4 w 74"/>
                  <a:gd name="T21" fmla="*/ 0 h 80"/>
                  <a:gd name="T22" fmla="*/ 3 w 74"/>
                  <a:gd name="T23" fmla="*/ 2 h 80"/>
                  <a:gd name="T24" fmla="*/ 1 w 74"/>
                  <a:gd name="T25" fmla="*/ 3 h 80"/>
                  <a:gd name="T26" fmla="*/ 0 w 74"/>
                  <a:gd name="T27" fmla="*/ 5 h 80"/>
                  <a:gd name="T28" fmla="*/ 0 w 74"/>
                  <a:gd name="T29" fmla="*/ 6 h 80"/>
                  <a:gd name="T30" fmla="*/ 0 w 74"/>
                  <a:gd name="T31" fmla="*/ 8 h 80"/>
                  <a:gd name="T32" fmla="*/ 1 w 74"/>
                  <a:gd name="T33" fmla="*/ 10 h 80"/>
                  <a:gd name="T34" fmla="*/ 1 w 74"/>
                  <a:gd name="T35" fmla="*/ 12 h 80"/>
                  <a:gd name="T36" fmla="*/ 2 w 74"/>
                  <a:gd name="T37" fmla="*/ 13 h 80"/>
                  <a:gd name="T38" fmla="*/ 3 w 74"/>
                  <a:gd name="T39" fmla="*/ 15 h 80"/>
                  <a:gd name="T40" fmla="*/ 5 w 74"/>
                  <a:gd name="T41" fmla="*/ 17 h 80"/>
                  <a:gd name="T42" fmla="*/ 6 w 74"/>
                  <a:gd name="T43" fmla="*/ 18 h 80"/>
                  <a:gd name="T44" fmla="*/ 8 w 74"/>
                  <a:gd name="T45" fmla="*/ 20 h 80"/>
                  <a:gd name="T46" fmla="*/ 10 w 74"/>
                  <a:gd name="T47" fmla="*/ 21 h 80"/>
                  <a:gd name="T48" fmla="*/ 11 w 74"/>
                  <a:gd name="T49" fmla="*/ 22 h 80"/>
                  <a:gd name="T50" fmla="*/ 14 w 74"/>
                  <a:gd name="T51" fmla="*/ 23 h 80"/>
                  <a:gd name="T52" fmla="*/ 15 w 74"/>
                  <a:gd name="T53" fmla="*/ 24 h 80"/>
                  <a:gd name="T54" fmla="*/ 18 w 74"/>
                  <a:gd name="T55" fmla="*/ 25 h 80"/>
                  <a:gd name="T56" fmla="*/ 19 w 74"/>
                  <a:gd name="T57" fmla="*/ 26 h 80"/>
                  <a:gd name="T58" fmla="*/ 22 w 74"/>
                  <a:gd name="T59" fmla="*/ 26 h 80"/>
                  <a:gd name="T60" fmla="*/ 24 w 74"/>
                  <a:gd name="T61" fmla="*/ 26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6 w 86"/>
                  <a:gd name="T1" fmla="*/ 27 h 80"/>
                  <a:gd name="T2" fmla="*/ 26 w 86"/>
                  <a:gd name="T3" fmla="*/ 27 h 80"/>
                  <a:gd name="T4" fmla="*/ 26 w 86"/>
                  <a:gd name="T5" fmla="*/ 21 h 80"/>
                  <a:gd name="T6" fmla="*/ 24 w 86"/>
                  <a:gd name="T7" fmla="*/ 20 h 80"/>
                  <a:gd name="T8" fmla="*/ 22 w 86"/>
                  <a:gd name="T9" fmla="*/ 19 h 80"/>
                  <a:gd name="T10" fmla="*/ 20 w 86"/>
                  <a:gd name="T11" fmla="*/ 18 h 80"/>
                  <a:gd name="T12" fmla="*/ 18 w 86"/>
                  <a:gd name="T13" fmla="*/ 17 h 80"/>
                  <a:gd name="T14" fmla="*/ 15 w 86"/>
                  <a:gd name="T15" fmla="*/ 14 h 80"/>
                  <a:gd name="T16" fmla="*/ 13 w 86"/>
                  <a:gd name="T17" fmla="*/ 11 h 80"/>
                  <a:gd name="T18" fmla="*/ 10 w 86"/>
                  <a:gd name="T19" fmla="*/ 8 h 80"/>
                  <a:gd name="T20" fmla="*/ 7 w 86"/>
                  <a:gd name="T21" fmla="*/ 5 h 80"/>
                  <a:gd name="T22" fmla="*/ 4 w 86"/>
                  <a:gd name="T23" fmla="*/ 2 h 80"/>
                  <a:gd name="T24" fmla="*/ 0 w 86"/>
                  <a:gd name="T25" fmla="*/ 0 h 80"/>
                  <a:gd name="T26" fmla="*/ 0 w 86"/>
                  <a:gd name="T27" fmla="*/ 3 h 80"/>
                  <a:gd name="T28" fmla="*/ 2 w 86"/>
                  <a:gd name="T29" fmla="*/ 7 h 80"/>
                  <a:gd name="T30" fmla="*/ 3 w 86"/>
                  <a:gd name="T31" fmla="*/ 11 h 80"/>
                  <a:gd name="T32" fmla="*/ 5 w 86"/>
                  <a:gd name="T33" fmla="*/ 15 h 80"/>
                  <a:gd name="T34" fmla="*/ 8 w 86"/>
                  <a:gd name="T35" fmla="*/ 19 h 80"/>
                  <a:gd name="T36" fmla="*/ 11 w 86"/>
                  <a:gd name="T37" fmla="*/ 23 h 80"/>
                  <a:gd name="T38" fmla="*/ 12 w 86"/>
                  <a:gd name="T39" fmla="*/ 24 h 80"/>
                  <a:gd name="T40" fmla="*/ 14 w 86"/>
                  <a:gd name="T41" fmla="*/ 26 h 80"/>
                  <a:gd name="T42" fmla="*/ 15 w 86"/>
                  <a:gd name="T43" fmla="*/ 27 h 80"/>
                  <a:gd name="T44" fmla="*/ 16 w 86"/>
                  <a:gd name="T45" fmla="*/ 27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2 h 31"/>
                  <a:gd name="T2" fmla="*/ 1 w 74"/>
                  <a:gd name="T3" fmla="*/ 4 h 31"/>
                  <a:gd name="T4" fmla="*/ 2 w 74"/>
                  <a:gd name="T5" fmla="*/ 5 h 31"/>
                  <a:gd name="T6" fmla="*/ 3 w 74"/>
                  <a:gd name="T7" fmla="*/ 6 h 31"/>
                  <a:gd name="T8" fmla="*/ 5 w 74"/>
                  <a:gd name="T9" fmla="*/ 7 h 31"/>
                  <a:gd name="T10" fmla="*/ 6 w 74"/>
                  <a:gd name="T11" fmla="*/ 9 h 31"/>
                  <a:gd name="T12" fmla="*/ 8 w 74"/>
                  <a:gd name="T13" fmla="*/ 9 h 31"/>
                  <a:gd name="T14" fmla="*/ 10 w 74"/>
                  <a:gd name="T15" fmla="*/ 10 h 31"/>
                  <a:gd name="T16" fmla="*/ 11 w 74"/>
                  <a:gd name="T17" fmla="*/ 10 h 31"/>
                  <a:gd name="T18" fmla="*/ 16 w 74"/>
                  <a:gd name="T19" fmla="*/ 11 h 31"/>
                  <a:gd name="T20" fmla="*/ 20 w 74"/>
                  <a:gd name="T21" fmla="*/ 11 h 31"/>
                  <a:gd name="T22" fmla="*/ 21 w 74"/>
                  <a:gd name="T23" fmla="*/ 11 h 31"/>
                  <a:gd name="T24" fmla="*/ 23 w 74"/>
                  <a:gd name="T25" fmla="*/ 10 h 31"/>
                  <a:gd name="T26" fmla="*/ 24 w 74"/>
                  <a:gd name="T27" fmla="*/ 10 h 31"/>
                  <a:gd name="T28" fmla="*/ 25 w 74"/>
                  <a:gd name="T29" fmla="*/ 9 h 31"/>
                  <a:gd name="T30" fmla="*/ 22 w 74"/>
                  <a:gd name="T31" fmla="*/ 6 h 31"/>
                  <a:gd name="T32" fmla="*/ 19 w 74"/>
                  <a:gd name="T33" fmla="*/ 5 h 31"/>
                  <a:gd name="T34" fmla="*/ 17 w 74"/>
                  <a:gd name="T35" fmla="*/ 4 h 31"/>
                  <a:gd name="T36" fmla="*/ 16 w 74"/>
                  <a:gd name="T37" fmla="*/ 3 h 31"/>
                  <a:gd name="T38" fmla="*/ 15 w 74"/>
                  <a:gd name="T39" fmla="*/ 2 h 31"/>
                  <a:gd name="T40" fmla="*/ 14 w 74"/>
                  <a:gd name="T41" fmla="*/ 0 h 31"/>
                  <a:gd name="T42" fmla="*/ 11 w 74"/>
                  <a:gd name="T43" fmla="*/ 0 h 31"/>
                  <a:gd name="T44" fmla="*/ 9 w 74"/>
                  <a:gd name="T45" fmla="*/ 0 h 31"/>
                  <a:gd name="T46" fmla="*/ 7 w 74"/>
                  <a:gd name="T47" fmla="*/ 0 h 31"/>
                  <a:gd name="T48" fmla="*/ 6 w 74"/>
                  <a:gd name="T49" fmla="*/ 0 h 31"/>
                  <a:gd name="T50" fmla="*/ 5 w 74"/>
                  <a:gd name="T51" fmla="*/ 0 h 31"/>
                  <a:gd name="T52" fmla="*/ 3 w 74"/>
                  <a:gd name="T53" fmla="*/ 0 h 31"/>
                  <a:gd name="T54" fmla="*/ 2 w 74"/>
                  <a:gd name="T55" fmla="*/ 1 h 31"/>
                  <a:gd name="T56" fmla="*/ 0 w 74"/>
                  <a:gd name="T57" fmla="*/ 2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6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0 w 20"/>
                  <a:gd name="T3" fmla="*/ 0 h 1"/>
                  <a:gd name="T4" fmla="*/ 3 w 20"/>
                  <a:gd name="T5" fmla="*/ 0 h 1"/>
                  <a:gd name="T6" fmla="*/ 6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7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2 w 100"/>
                  <a:gd name="T1" fmla="*/ 8 h 65"/>
                  <a:gd name="T2" fmla="*/ 11 w 100"/>
                  <a:gd name="T3" fmla="*/ 13 h 65"/>
                  <a:gd name="T4" fmla="*/ 20 w 100"/>
                  <a:gd name="T5" fmla="*/ 18 h 65"/>
                  <a:gd name="T6" fmla="*/ 23 w 100"/>
                  <a:gd name="T7" fmla="*/ 19 h 65"/>
                  <a:gd name="T8" fmla="*/ 27 w 100"/>
                  <a:gd name="T9" fmla="*/ 21 h 65"/>
                  <a:gd name="T10" fmla="*/ 28 w 100"/>
                  <a:gd name="T11" fmla="*/ 21 h 65"/>
                  <a:gd name="T12" fmla="*/ 29 w 100"/>
                  <a:gd name="T13" fmla="*/ 21 h 65"/>
                  <a:gd name="T14" fmla="*/ 31 w 100"/>
                  <a:gd name="T15" fmla="*/ 21 h 65"/>
                  <a:gd name="T16" fmla="*/ 32 w 100"/>
                  <a:gd name="T17" fmla="*/ 20 h 65"/>
                  <a:gd name="T18" fmla="*/ 30 w 100"/>
                  <a:gd name="T19" fmla="*/ 19 h 65"/>
                  <a:gd name="T20" fmla="*/ 28 w 100"/>
                  <a:gd name="T21" fmla="*/ 18 h 65"/>
                  <a:gd name="T22" fmla="*/ 27 w 100"/>
                  <a:gd name="T23" fmla="*/ 17 h 65"/>
                  <a:gd name="T24" fmla="*/ 25 w 100"/>
                  <a:gd name="T25" fmla="*/ 15 h 65"/>
                  <a:gd name="T26" fmla="*/ 21 w 100"/>
                  <a:gd name="T27" fmla="*/ 11 h 65"/>
                  <a:gd name="T28" fmla="*/ 18 w 100"/>
                  <a:gd name="T29" fmla="*/ 7 h 65"/>
                  <a:gd name="T30" fmla="*/ 17 w 100"/>
                  <a:gd name="T31" fmla="*/ 5 h 65"/>
                  <a:gd name="T32" fmla="*/ 15 w 100"/>
                  <a:gd name="T33" fmla="*/ 3 h 65"/>
                  <a:gd name="T34" fmla="*/ 13 w 100"/>
                  <a:gd name="T35" fmla="*/ 1 h 65"/>
                  <a:gd name="T36" fmla="*/ 11 w 100"/>
                  <a:gd name="T37" fmla="*/ 0 h 65"/>
                  <a:gd name="T38" fmla="*/ 9 w 100"/>
                  <a:gd name="T39" fmla="*/ 0 h 65"/>
                  <a:gd name="T40" fmla="*/ 6 w 100"/>
                  <a:gd name="T41" fmla="*/ 0 h 65"/>
                  <a:gd name="T42" fmla="*/ 3 w 100"/>
                  <a:gd name="T43" fmla="*/ 1 h 65"/>
                  <a:gd name="T44" fmla="*/ 0 w 100"/>
                  <a:gd name="T45" fmla="*/ 2 h 65"/>
                  <a:gd name="T46" fmla="*/ 2 w 100"/>
                  <a:gd name="T47" fmla="*/ 8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8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22 w 79"/>
                  <a:gd name="T1" fmla="*/ 28 h 104"/>
                  <a:gd name="T2" fmla="*/ 17 w 79"/>
                  <a:gd name="T3" fmla="*/ 20 h 104"/>
                  <a:gd name="T4" fmla="*/ 13 w 79"/>
                  <a:gd name="T5" fmla="*/ 13 h 104"/>
                  <a:gd name="T6" fmla="*/ 9 w 79"/>
                  <a:gd name="T7" fmla="*/ 7 h 104"/>
                  <a:gd name="T8" fmla="*/ 4 w 79"/>
                  <a:gd name="T9" fmla="*/ 0 h 104"/>
                  <a:gd name="T10" fmla="*/ 2 w 79"/>
                  <a:gd name="T11" fmla="*/ 5 h 104"/>
                  <a:gd name="T12" fmla="*/ 1 w 79"/>
                  <a:gd name="T13" fmla="*/ 11 h 104"/>
                  <a:gd name="T14" fmla="*/ 0 w 79"/>
                  <a:gd name="T15" fmla="*/ 13 h 104"/>
                  <a:gd name="T16" fmla="*/ 0 w 79"/>
                  <a:gd name="T17" fmla="*/ 16 h 104"/>
                  <a:gd name="T18" fmla="*/ 0 w 79"/>
                  <a:gd name="T19" fmla="*/ 18 h 104"/>
                  <a:gd name="T20" fmla="*/ 0 w 79"/>
                  <a:gd name="T21" fmla="*/ 20 h 104"/>
                  <a:gd name="T22" fmla="*/ 0 w 79"/>
                  <a:gd name="T23" fmla="*/ 22 h 104"/>
                  <a:gd name="T24" fmla="*/ 1 w 79"/>
                  <a:gd name="T25" fmla="*/ 24 h 104"/>
                  <a:gd name="T26" fmla="*/ 2 w 79"/>
                  <a:gd name="T27" fmla="*/ 26 h 104"/>
                  <a:gd name="T28" fmla="*/ 3 w 79"/>
                  <a:gd name="T29" fmla="*/ 27 h 104"/>
                  <a:gd name="T30" fmla="*/ 4 w 79"/>
                  <a:gd name="T31" fmla="*/ 29 h 104"/>
                  <a:gd name="T32" fmla="*/ 6 w 79"/>
                  <a:gd name="T33" fmla="*/ 29 h 104"/>
                  <a:gd name="T34" fmla="*/ 8 w 79"/>
                  <a:gd name="T35" fmla="*/ 30 h 104"/>
                  <a:gd name="T36" fmla="*/ 10 w 79"/>
                  <a:gd name="T37" fmla="*/ 30 h 104"/>
                  <a:gd name="T38" fmla="*/ 13 w 79"/>
                  <a:gd name="T39" fmla="*/ 30 h 104"/>
                  <a:gd name="T40" fmla="*/ 16 w 79"/>
                  <a:gd name="T41" fmla="*/ 31 h 104"/>
                  <a:gd name="T42" fmla="*/ 20 w 79"/>
                  <a:gd name="T43" fmla="*/ 33 h 104"/>
                  <a:gd name="T44" fmla="*/ 24 w 79"/>
                  <a:gd name="T45" fmla="*/ 34 h 104"/>
                  <a:gd name="T46" fmla="*/ 22 w 79"/>
                  <a:gd name="T47" fmla="*/ 28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692" name="Freeform 159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4322539" y="4089572"/>
              <a:ext cx="13188" cy="66671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903638461 w 27"/>
                <a:gd name="T7" fmla="*/ 2147483647 h 19"/>
                <a:gd name="T8" fmla="*/ 0 w 27"/>
                <a:gd name="T9" fmla="*/ 2147483647 h 19"/>
                <a:gd name="T10" fmla="*/ 903638461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93" name="Freeform 160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31692" y="4257837"/>
              <a:ext cx="16118" cy="68259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1911967298 w 39"/>
                <a:gd name="T9" fmla="*/ 2147483647 h 35"/>
                <a:gd name="T10" fmla="*/ 1557870442 w 39"/>
                <a:gd name="T11" fmla="*/ 2147483647 h 35"/>
                <a:gd name="T12" fmla="*/ 1345450930 w 39"/>
                <a:gd name="T13" fmla="*/ 2147483647 h 35"/>
                <a:gd name="T14" fmla="*/ 1133032296 w 39"/>
                <a:gd name="T15" fmla="*/ 2147483647 h 35"/>
                <a:gd name="T16" fmla="*/ 920612564 w 39"/>
                <a:gd name="T17" fmla="*/ 2147483647 h 35"/>
                <a:gd name="T18" fmla="*/ 778935221 w 39"/>
                <a:gd name="T19" fmla="*/ 2147483647 h 35"/>
                <a:gd name="T20" fmla="*/ 495773978 w 39"/>
                <a:gd name="T21" fmla="*/ 2147483647 h 35"/>
                <a:gd name="T22" fmla="*/ 354096526 w 39"/>
                <a:gd name="T23" fmla="*/ 2147483647 h 35"/>
                <a:gd name="T24" fmla="*/ 141677398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5"/>
                <a:gd name="T44" fmla="*/ 39 w 3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94" name="Freeform 161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6390028" y="2249774"/>
              <a:ext cx="873298" cy="398437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1472557764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463406023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8"/>
                <a:gd name="T178" fmla="*/ 0 h 630"/>
                <a:gd name="T179" fmla="*/ 1688 w 1688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95" name="Freeform 162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1981045" y="4610240"/>
              <a:ext cx="394157" cy="498444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618810985 h 795"/>
                <a:gd name="T112" fmla="*/ 2147483647 w 758"/>
                <a:gd name="T113" fmla="*/ 618810985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8"/>
                <a:gd name="T181" fmla="*/ 0 h 795"/>
                <a:gd name="T182" fmla="*/ 758 w 758"/>
                <a:gd name="T183" fmla="*/ 795 h 7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96" name="Freeform 163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38932" y="3926070"/>
              <a:ext cx="142131" cy="258746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1020958570 h 414"/>
                <a:gd name="T28" fmla="*/ 2147483647 w 273"/>
                <a:gd name="T29" fmla="*/ 1429419660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030699867 w 273"/>
                <a:gd name="T45" fmla="*/ 2147483647 h 414"/>
                <a:gd name="T46" fmla="*/ 477956772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"/>
                <a:gd name="T166" fmla="*/ 0 h 414"/>
                <a:gd name="T167" fmla="*/ 273 w 273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9" name="Group 164"/>
            <p:cNvGrpSpPr>
              <a:grpSpLocks/>
            </p:cNvGrpSpPr>
            <p:nvPr>
              <p:custDataLst>
                <p:tags r:id="rId94"/>
              </p:custDataLst>
            </p:nvPr>
          </p:nvGrpSpPr>
          <p:grpSpPr bwMode="auto">
            <a:xfrm>
              <a:off x="1895475" y="3728116"/>
              <a:ext cx="388620" cy="481964"/>
              <a:chOff x="1486" y="2412"/>
              <a:chExt cx="244" cy="256"/>
            </a:xfrm>
            <a:solidFill>
              <a:srgbClr val="C0BFBF"/>
            </a:solidFill>
          </p:grpSpPr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6 h 22"/>
                  <a:gd name="T4" fmla="*/ 2 w 54"/>
                  <a:gd name="T5" fmla="*/ 6 h 22"/>
                  <a:gd name="T6" fmla="*/ 3 w 54"/>
                  <a:gd name="T7" fmla="*/ 7 h 22"/>
                  <a:gd name="T8" fmla="*/ 5 w 54"/>
                  <a:gd name="T9" fmla="*/ 7 h 22"/>
                  <a:gd name="T10" fmla="*/ 7 w 54"/>
                  <a:gd name="T11" fmla="*/ 7 h 22"/>
                  <a:gd name="T12" fmla="*/ 8 w 54"/>
                  <a:gd name="T13" fmla="*/ 7 h 22"/>
                  <a:gd name="T14" fmla="*/ 9 w 54"/>
                  <a:gd name="T15" fmla="*/ 7 h 22"/>
                  <a:gd name="T16" fmla="*/ 10 w 54"/>
                  <a:gd name="T17" fmla="*/ 6 h 22"/>
                  <a:gd name="T18" fmla="*/ 11 w 54"/>
                  <a:gd name="T19" fmla="*/ 6 h 22"/>
                  <a:gd name="T20" fmla="*/ 12 w 54"/>
                  <a:gd name="T21" fmla="*/ 5 h 22"/>
                  <a:gd name="T22" fmla="*/ 14 w 54"/>
                  <a:gd name="T23" fmla="*/ 4 h 22"/>
                  <a:gd name="T24" fmla="*/ 16 w 54"/>
                  <a:gd name="T25" fmla="*/ 3 h 22"/>
                  <a:gd name="T26" fmla="*/ 18 w 54"/>
                  <a:gd name="T27" fmla="*/ 2 h 22"/>
                  <a:gd name="T28" fmla="*/ 12 w 54"/>
                  <a:gd name="T29" fmla="*/ 2 h 22"/>
                  <a:gd name="T30" fmla="*/ 7 w 54"/>
                  <a:gd name="T31" fmla="*/ 1 h 22"/>
                  <a:gd name="T32" fmla="*/ 2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2 w 6"/>
                  <a:gd name="T1" fmla="*/ 8 h 24"/>
                  <a:gd name="T2" fmla="*/ 2 w 6"/>
                  <a:gd name="T3" fmla="*/ 0 h 24"/>
                  <a:gd name="T4" fmla="*/ 1 w 6"/>
                  <a:gd name="T5" fmla="*/ 0 h 24"/>
                  <a:gd name="T6" fmla="*/ 0 w 6"/>
                  <a:gd name="T7" fmla="*/ 1 h 24"/>
                  <a:gd name="T8" fmla="*/ 0 w 6"/>
                  <a:gd name="T9" fmla="*/ 2 h 24"/>
                  <a:gd name="T10" fmla="*/ 0 w 6"/>
                  <a:gd name="T11" fmla="*/ 4 h 24"/>
                  <a:gd name="T12" fmla="*/ 0 w 6"/>
                  <a:gd name="T13" fmla="*/ 5 h 24"/>
                  <a:gd name="T14" fmla="*/ 0 w 6"/>
                  <a:gd name="T15" fmla="*/ 7 h 24"/>
                  <a:gd name="T16" fmla="*/ 1 w 6"/>
                  <a:gd name="T17" fmla="*/ 8 h 24"/>
                  <a:gd name="T18" fmla="*/ 2 w 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4 h 12"/>
                  <a:gd name="T2" fmla="*/ 8 w 27"/>
                  <a:gd name="T3" fmla="*/ 4 h 12"/>
                  <a:gd name="T4" fmla="*/ 4 w 27"/>
                  <a:gd name="T5" fmla="*/ 0 h 12"/>
                  <a:gd name="T6" fmla="*/ 0 w 27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3 w 743"/>
                  <a:gd name="T1" fmla="*/ 69 h 672"/>
                  <a:gd name="T2" fmla="*/ 16 w 743"/>
                  <a:gd name="T3" fmla="*/ 89 h 672"/>
                  <a:gd name="T4" fmla="*/ 40 w 743"/>
                  <a:gd name="T5" fmla="*/ 98 h 672"/>
                  <a:gd name="T6" fmla="*/ 55 w 743"/>
                  <a:gd name="T7" fmla="*/ 105 h 672"/>
                  <a:gd name="T8" fmla="*/ 65 w 743"/>
                  <a:gd name="T9" fmla="*/ 115 h 672"/>
                  <a:gd name="T10" fmla="*/ 97 w 743"/>
                  <a:gd name="T11" fmla="*/ 126 h 672"/>
                  <a:gd name="T12" fmla="*/ 94 w 743"/>
                  <a:gd name="T13" fmla="*/ 140 h 672"/>
                  <a:gd name="T14" fmla="*/ 102 w 743"/>
                  <a:gd name="T15" fmla="*/ 171 h 672"/>
                  <a:gd name="T16" fmla="*/ 100 w 743"/>
                  <a:gd name="T17" fmla="*/ 178 h 672"/>
                  <a:gd name="T18" fmla="*/ 99 w 743"/>
                  <a:gd name="T19" fmla="*/ 189 h 672"/>
                  <a:gd name="T20" fmla="*/ 108 w 743"/>
                  <a:gd name="T21" fmla="*/ 206 h 672"/>
                  <a:gd name="T22" fmla="*/ 122 w 743"/>
                  <a:gd name="T23" fmla="*/ 220 h 672"/>
                  <a:gd name="T24" fmla="*/ 136 w 743"/>
                  <a:gd name="T25" fmla="*/ 224 h 672"/>
                  <a:gd name="T26" fmla="*/ 153 w 743"/>
                  <a:gd name="T27" fmla="*/ 218 h 672"/>
                  <a:gd name="T28" fmla="*/ 166 w 743"/>
                  <a:gd name="T29" fmla="*/ 206 h 672"/>
                  <a:gd name="T30" fmla="*/ 172 w 743"/>
                  <a:gd name="T31" fmla="*/ 195 h 672"/>
                  <a:gd name="T32" fmla="*/ 157 w 743"/>
                  <a:gd name="T33" fmla="*/ 156 h 672"/>
                  <a:gd name="T34" fmla="*/ 189 w 743"/>
                  <a:gd name="T35" fmla="*/ 167 h 672"/>
                  <a:gd name="T36" fmla="*/ 197 w 743"/>
                  <a:gd name="T37" fmla="*/ 159 h 672"/>
                  <a:gd name="T38" fmla="*/ 214 w 743"/>
                  <a:gd name="T39" fmla="*/ 148 h 672"/>
                  <a:gd name="T40" fmla="*/ 220 w 743"/>
                  <a:gd name="T41" fmla="*/ 147 h 672"/>
                  <a:gd name="T42" fmla="*/ 225 w 743"/>
                  <a:gd name="T43" fmla="*/ 145 h 672"/>
                  <a:gd name="T44" fmla="*/ 219 w 743"/>
                  <a:gd name="T45" fmla="*/ 109 h 672"/>
                  <a:gd name="T46" fmla="*/ 233 w 743"/>
                  <a:gd name="T47" fmla="*/ 98 h 672"/>
                  <a:gd name="T48" fmla="*/ 234 w 743"/>
                  <a:gd name="T49" fmla="*/ 84 h 672"/>
                  <a:gd name="T50" fmla="*/ 238 w 743"/>
                  <a:gd name="T51" fmla="*/ 78 h 672"/>
                  <a:gd name="T52" fmla="*/ 239 w 743"/>
                  <a:gd name="T53" fmla="*/ 71 h 672"/>
                  <a:gd name="T54" fmla="*/ 230 w 743"/>
                  <a:gd name="T55" fmla="*/ 65 h 672"/>
                  <a:gd name="T56" fmla="*/ 225 w 743"/>
                  <a:gd name="T57" fmla="*/ 56 h 672"/>
                  <a:gd name="T58" fmla="*/ 220 w 743"/>
                  <a:gd name="T59" fmla="*/ 48 h 672"/>
                  <a:gd name="T60" fmla="*/ 210 w 743"/>
                  <a:gd name="T61" fmla="*/ 51 h 672"/>
                  <a:gd name="T62" fmla="*/ 207 w 743"/>
                  <a:gd name="T63" fmla="*/ 45 h 672"/>
                  <a:gd name="T64" fmla="*/ 198 w 743"/>
                  <a:gd name="T65" fmla="*/ 38 h 672"/>
                  <a:gd name="T66" fmla="*/ 192 w 743"/>
                  <a:gd name="T67" fmla="*/ 32 h 672"/>
                  <a:gd name="T68" fmla="*/ 176 w 743"/>
                  <a:gd name="T69" fmla="*/ 25 h 672"/>
                  <a:gd name="T70" fmla="*/ 161 w 743"/>
                  <a:gd name="T71" fmla="*/ 29 h 672"/>
                  <a:gd name="T72" fmla="*/ 155 w 743"/>
                  <a:gd name="T73" fmla="*/ 34 h 672"/>
                  <a:gd name="T74" fmla="*/ 143 w 743"/>
                  <a:gd name="T75" fmla="*/ 39 h 672"/>
                  <a:gd name="T76" fmla="*/ 137 w 743"/>
                  <a:gd name="T77" fmla="*/ 35 h 672"/>
                  <a:gd name="T78" fmla="*/ 129 w 743"/>
                  <a:gd name="T79" fmla="*/ 34 h 672"/>
                  <a:gd name="T80" fmla="*/ 118 w 743"/>
                  <a:gd name="T81" fmla="*/ 28 h 672"/>
                  <a:gd name="T82" fmla="*/ 104 w 743"/>
                  <a:gd name="T83" fmla="*/ 28 h 672"/>
                  <a:gd name="T84" fmla="*/ 96 w 743"/>
                  <a:gd name="T85" fmla="*/ 31 h 672"/>
                  <a:gd name="T86" fmla="*/ 83 w 743"/>
                  <a:gd name="T87" fmla="*/ 31 h 672"/>
                  <a:gd name="T88" fmla="*/ 77 w 743"/>
                  <a:gd name="T89" fmla="*/ 17 h 672"/>
                  <a:gd name="T90" fmla="*/ 59 w 743"/>
                  <a:gd name="T91" fmla="*/ 7 h 672"/>
                  <a:gd name="T92" fmla="*/ 49 w 743"/>
                  <a:gd name="T93" fmla="*/ 3 h 672"/>
                  <a:gd name="T94" fmla="*/ 45 w 743"/>
                  <a:gd name="T95" fmla="*/ 15 h 672"/>
                  <a:gd name="T96" fmla="*/ 39 w 743"/>
                  <a:gd name="T97" fmla="*/ 23 h 672"/>
                  <a:gd name="T98" fmla="*/ 39 w 743"/>
                  <a:gd name="T99" fmla="*/ 46 h 672"/>
                  <a:gd name="T100" fmla="*/ 34 w 743"/>
                  <a:gd name="T101" fmla="*/ 65 h 672"/>
                  <a:gd name="T102" fmla="*/ 29 w 743"/>
                  <a:gd name="T103" fmla="*/ 63 h 672"/>
                  <a:gd name="T104" fmla="*/ 23 w 743"/>
                  <a:gd name="T105" fmla="*/ 61 h 672"/>
                  <a:gd name="T106" fmla="*/ 19 w 743"/>
                  <a:gd name="T107" fmla="*/ 56 h 672"/>
                  <a:gd name="T108" fmla="*/ 17 w 743"/>
                  <a:gd name="T109" fmla="*/ 40 h 672"/>
                  <a:gd name="T110" fmla="*/ 24 w 743"/>
                  <a:gd name="T111" fmla="*/ 20 h 672"/>
                  <a:gd name="T112" fmla="*/ 32 w 743"/>
                  <a:gd name="T113" fmla="*/ 5 h 672"/>
                  <a:gd name="T114" fmla="*/ 17 w 743"/>
                  <a:gd name="T115" fmla="*/ 10 h 672"/>
                  <a:gd name="T116" fmla="*/ 5 w 743"/>
                  <a:gd name="T117" fmla="*/ 23 h 672"/>
                  <a:gd name="T118" fmla="*/ 0 w 743"/>
                  <a:gd name="T119" fmla="*/ 4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698" name="Freeform 169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7921230" y="5575380"/>
              <a:ext cx="38097" cy="14287"/>
            </a:xfrm>
            <a:custGeom>
              <a:avLst/>
              <a:gdLst>
                <a:gd name="T0" fmla="*/ 0 w 79"/>
                <a:gd name="T1" fmla="*/ 2147483647 h 23"/>
                <a:gd name="T2" fmla="*/ 2056582226 w 79"/>
                <a:gd name="T3" fmla="*/ 2111027165 h 23"/>
                <a:gd name="T4" fmla="*/ 2147483647 w 79"/>
                <a:gd name="T5" fmla="*/ 649676615 h 23"/>
                <a:gd name="T6" fmla="*/ 2147483647 w 79"/>
                <a:gd name="T7" fmla="*/ 162335091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162335091 h 23"/>
                <a:gd name="T14" fmla="*/ 2147483647 w 79"/>
                <a:gd name="T15" fmla="*/ 324670183 h 23"/>
                <a:gd name="T16" fmla="*/ 2147483647 w 79"/>
                <a:gd name="T17" fmla="*/ 649676615 h 23"/>
                <a:gd name="T18" fmla="*/ 2147483647 w 79"/>
                <a:gd name="T19" fmla="*/ 1299016980 h 23"/>
                <a:gd name="T20" fmla="*/ 2147483647 w 79"/>
                <a:gd name="T21" fmla="*/ 2111027165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1776076148 w 79"/>
                <a:gd name="T43" fmla="*/ 2147483647 h 23"/>
                <a:gd name="T44" fmla="*/ 1308797673 w 79"/>
                <a:gd name="T45" fmla="*/ 2147483647 h 23"/>
                <a:gd name="T46" fmla="*/ 841286981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23"/>
                <a:gd name="T77" fmla="*/ 79 w 79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99" name="Freeform 17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8060431" y="5735708"/>
              <a:ext cx="1465" cy="6350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  <a:gd name="T9" fmla="*/ 0 w 1588"/>
                <a:gd name="T10" fmla="*/ 0 h 6"/>
                <a:gd name="T11" fmla="*/ 1588 w 158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0" name="Line 171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V="1">
              <a:off x="8168861" y="5734120"/>
              <a:ext cx="1465" cy="1587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1" name="Freeform 17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8168861" y="5734120"/>
              <a:ext cx="2931" cy="19049"/>
            </a:xfrm>
            <a:custGeom>
              <a:avLst/>
              <a:gdLst>
                <a:gd name="T0" fmla="*/ 0 w 5"/>
                <a:gd name="T1" fmla="*/ 0 h 30"/>
                <a:gd name="T2" fmla="*/ 737417789 w 5"/>
                <a:gd name="T3" fmla="*/ 213306050 h 30"/>
                <a:gd name="T4" fmla="*/ 1474835578 w 5"/>
                <a:gd name="T5" fmla="*/ 853627425 h 30"/>
                <a:gd name="T6" fmla="*/ 1843544759 w 5"/>
                <a:gd name="T7" fmla="*/ 1706850991 h 30"/>
                <a:gd name="T8" fmla="*/ 1843544759 w 5"/>
                <a:gd name="T9" fmla="*/ 2147483647 h 30"/>
                <a:gd name="T10" fmla="*/ 1843544759 w 5"/>
                <a:gd name="T11" fmla="*/ 2147483647 h 30"/>
                <a:gd name="T12" fmla="*/ 1474835578 w 5"/>
                <a:gd name="T13" fmla="*/ 2147483647 h 30"/>
                <a:gd name="T14" fmla="*/ 737417789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0"/>
                <a:gd name="T29" fmla="*/ 5 w 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2" name="Freeform 173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8526385" y="5097573"/>
              <a:ext cx="26375" cy="34923"/>
            </a:xfrm>
            <a:custGeom>
              <a:avLst/>
              <a:gdLst>
                <a:gd name="T0" fmla="*/ 0 w 53"/>
                <a:gd name="T1" fmla="*/ 2147483647 h 55"/>
                <a:gd name="T2" fmla="*/ 106098293 w 53"/>
                <a:gd name="T3" fmla="*/ 2147483647 h 55"/>
                <a:gd name="T4" fmla="*/ 530997786 w 53"/>
                <a:gd name="T5" fmla="*/ 2147483647 h 55"/>
                <a:gd name="T6" fmla="*/ 955643945 w 53"/>
                <a:gd name="T7" fmla="*/ 2147483647 h 55"/>
                <a:gd name="T8" fmla="*/ 1592739490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017386152 w 53"/>
                <a:gd name="T23" fmla="*/ 2147483647 h 55"/>
                <a:gd name="T24" fmla="*/ 1698837751 w 53"/>
                <a:gd name="T25" fmla="*/ 1615418285 h 55"/>
                <a:gd name="T26" fmla="*/ 1486642234 w 53"/>
                <a:gd name="T27" fmla="*/ 0 h 55"/>
                <a:gd name="T28" fmla="*/ 743194309 w 53"/>
                <a:gd name="T29" fmla="*/ 1211564181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5"/>
                <a:gd name="T50" fmla="*/ 53 w 53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3" name="Freeform 174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8533711" y="5010265"/>
              <a:ext cx="33702" cy="47622"/>
            </a:xfrm>
            <a:custGeom>
              <a:avLst/>
              <a:gdLst>
                <a:gd name="T0" fmla="*/ 0 w 65"/>
                <a:gd name="T1" fmla="*/ 2147483647 h 75"/>
                <a:gd name="T2" fmla="*/ 927592661 w 65"/>
                <a:gd name="T3" fmla="*/ 2147483647 h 75"/>
                <a:gd name="T4" fmla="*/ 2061206255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33955723 h 75"/>
                <a:gd name="T34" fmla="*/ 2147483647 w 65"/>
                <a:gd name="T35" fmla="*/ 1066977862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426629883 h 75"/>
                <a:gd name="T44" fmla="*/ 2147483647 w 65"/>
                <a:gd name="T45" fmla="*/ 1493607268 h 75"/>
                <a:gd name="T46" fmla="*/ 2147483647 w 65"/>
                <a:gd name="T47" fmla="*/ 1920640861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5"/>
                <a:gd name="T82" fmla="*/ 0 h 75"/>
                <a:gd name="T83" fmla="*/ 65 w 65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4" name="Freeform 175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8505872" y="4981692"/>
              <a:ext cx="20514" cy="36511"/>
            </a:xfrm>
            <a:custGeom>
              <a:avLst/>
              <a:gdLst>
                <a:gd name="T0" fmla="*/ 0 w 40"/>
                <a:gd name="T1" fmla="*/ 2147483647 h 62"/>
                <a:gd name="T2" fmla="*/ 359557279 w 40"/>
                <a:gd name="T3" fmla="*/ 2147483647 h 62"/>
                <a:gd name="T4" fmla="*/ 838783750 w 40"/>
                <a:gd name="T5" fmla="*/ 2147483647 h 62"/>
                <a:gd name="T6" fmla="*/ 1437954592 w 40"/>
                <a:gd name="T7" fmla="*/ 2147483647 h 62"/>
                <a:gd name="T8" fmla="*/ 2037125172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1491988117 h 62"/>
                <a:gd name="T14" fmla="*/ 2147483647 w 40"/>
                <a:gd name="T15" fmla="*/ 497216266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2"/>
                <a:gd name="T29" fmla="*/ 40 w 4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5" name="Freeform 176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8409164" y="4835651"/>
              <a:ext cx="82055" cy="165090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051110832 w 159"/>
                <a:gd name="T59" fmla="*/ 2147483647 h 259"/>
                <a:gd name="T60" fmla="*/ 1481268840 w 159"/>
                <a:gd name="T61" fmla="*/ 2147483647 h 259"/>
                <a:gd name="T62" fmla="*/ 1025555416 w 159"/>
                <a:gd name="T63" fmla="*/ 2147483647 h 259"/>
                <a:gd name="T64" fmla="*/ 797565658 w 159"/>
                <a:gd name="T65" fmla="*/ 2147483647 h 259"/>
                <a:gd name="T66" fmla="*/ 569841735 w 159"/>
                <a:gd name="T67" fmla="*/ 2147483647 h 259"/>
                <a:gd name="T68" fmla="*/ 227989822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259"/>
                <a:gd name="T113" fmla="*/ 159 w 159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6" name="Line 177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H="1" flipV="1">
              <a:off x="8400372" y="4794378"/>
              <a:ext cx="8792" cy="4127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7" name="Freeform 178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8400372" y="4775330"/>
              <a:ext cx="8792" cy="19049"/>
            </a:xfrm>
            <a:custGeom>
              <a:avLst/>
              <a:gdLst>
                <a:gd name="T0" fmla="*/ 0 w 13"/>
                <a:gd name="T1" fmla="*/ 2147483647 h 25"/>
                <a:gd name="T2" fmla="*/ 167665229 w 13"/>
                <a:gd name="T3" fmla="*/ 2147483647 h 25"/>
                <a:gd name="T4" fmla="*/ 671348473 w 13"/>
                <a:gd name="T5" fmla="*/ 2147483647 h 25"/>
                <a:gd name="T6" fmla="*/ 1342695774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8" name="Line 179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8409164" y="4761043"/>
              <a:ext cx="0" cy="142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09" name="Freeform 180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8353484" y="4680086"/>
              <a:ext cx="55680" cy="80958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1826693516 w 100"/>
                <a:gd name="T17" fmla="*/ 2147483647 h 123"/>
                <a:gd name="T18" fmla="*/ 1124095820 w 100"/>
                <a:gd name="T19" fmla="*/ 2147483647 h 123"/>
                <a:gd name="T20" fmla="*/ 562200389 w 100"/>
                <a:gd name="T21" fmla="*/ 2147483647 h 123"/>
                <a:gd name="T22" fmla="*/ 140397756 w 100"/>
                <a:gd name="T23" fmla="*/ 2147483647 h 123"/>
                <a:gd name="T24" fmla="*/ 0 w 100"/>
                <a:gd name="T25" fmla="*/ 2147483647 h 123"/>
                <a:gd name="T26" fmla="*/ 281100471 w 100"/>
                <a:gd name="T27" fmla="*/ 2147483647 h 123"/>
                <a:gd name="T28" fmla="*/ 983698650 w 100"/>
                <a:gd name="T29" fmla="*/ 2147483647 h 123"/>
                <a:gd name="T30" fmla="*/ 1545593115 w 100"/>
                <a:gd name="T31" fmla="*/ 2147483647 h 123"/>
                <a:gd name="T32" fmla="*/ 1826693516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23"/>
                <a:gd name="T53" fmla="*/ 100 w 100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0" name="Freeform 18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8371067" y="4611828"/>
              <a:ext cx="1465" cy="61908"/>
            </a:xfrm>
            <a:custGeom>
              <a:avLst/>
              <a:gdLst>
                <a:gd name="T0" fmla="*/ 230128871 w 5"/>
                <a:gd name="T1" fmla="*/ 0 h 99"/>
                <a:gd name="T2" fmla="*/ 184160950 w 5"/>
                <a:gd name="T3" fmla="*/ 2147483647 h 99"/>
                <a:gd name="T4" fmla="*/ 45967886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92080475 w 5"/>
                <a:gd name="T11" fmla="*/ 2147483647 h 99"/>
                <a:gd name="T12" fmla="*/ 230128871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9"/>
                <a:gd name="T23" fmla="*/ 5 w 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1" name="Freeform 18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8378393" y="4603890"/>
              <a:ext cx="8792" cy="44447"/>
            </a:xfrm>
            <a:custGeom>
              <a:avLst/>
              <a:gdLst>
                <a:gd name="T0" fmla="*/ 2147483647 w 14"/>
                <a:gd name="T1" fmla="*/ 0 h 68"/>
                <a:gd name="T2" fmla="*/ 2098746844 w 14"/>
                <a:gd name="T3" fmla="*/ 2147483647 h 68"/>
                <a:gd name="T4" fmla="*/ 1049604719 w 14"/>
                <a:gd name="T5" fmla="*/ 2147483647 h 68"/>
                <a:gd name="T6" fmla="*/ 524802360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8"/>
                <a:gd name="T17" fmla="*/ 14 w 1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2" name="Freeform 183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8397442" y="4581667"/>
              <a:ext cx="1465" cy="26986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43"/>
                <a:gd name="T17" fmla="*/ 1587 w 158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3" name="Line 18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8397442" y="4603890"/>
              <a:ext cx="1465" cy="47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4" name="Freeform 185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8378393" y="4584841"/>
              <a:ext cx="1466" cy="19049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1547150285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31"/>
                <a:gd name="T17" fmla="*/ 1587 w 158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5" name="Freeform 186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8042848" y="5772218"/>
              <a:ext cx="115755" cy="104769"/>
            </a:xfrm>
            <a:custGeom>
              <a:avLst/>
              <a:gdLst>
                <a:gd name="T0" fmla="*/ 2147483647 w 225"/>
                <a:gd name="T1" fmla="*/ 2147483647 h 167"/>
                <a:gd name="T2" fmla="*/ 803667421 w 225"/>
                <a:gd name="T3" fmla="*/ 2147483647 h 167"/>
                <a:gd name="T4" fmla="*/ 0 w 225"/>
                <a:gd name="T5" fmla="*/ 2147483647 h 167"/>
                <a:gd name="T6" fmla="*/ 114695415 w 225"/>
                <a:gd name="T7" fmla="*/ 2147483647 h 167"/>
                <a:gd name="T8" fmla="*/ 1262715188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1852039349 h 167"/>
                <a:gd name="T16" fmla="*/ 2147483647 w 225"/>
                <a:gd name="T17" fmla="*/ 205869786 h 167"/>
                <a:gd name="T18" fmla="*/ 2147483647 w 225"/>
                <a:gd name="T19" fmla="*/ 205869786 h 167"/>
                <a:gd name="T20" fmla="*/ 2147483647 w 225"/>
                <a:gd name="T21" fmla="*/ 617215270 h 167"/>
                <a:gd name="T22" fmla="*/ 2147483647 w 225"/>
                <a:gd name="T23" fmla="*/ 1646563022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1440693942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167"/>
                <a:gd name="T101" fmla="*/ 225 w 225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6" name="Freeform 187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8208422" y="4835651"/>
              <a:ext cx="4396" cy="20637"/>
            </a:xfrm>
            <a:custGeom>
              <a:avLst/>
              <a:gdLst>
                <a:gd name="T0" fmla="*/ 0 w 7"/>
                <a:gd name="T1" fmla="*/ 2147483647 h 31"/>
                <a:gd name="T2" fmla="*/ 671888146 w 7"/>
                <a:gd name="T3" fmla="*/ 2147483647 h 31"/>
                <a:gd name="T4" fmla="*/ 806087740 w 7"/>
                <a:gd name="T5" fmla="*/ 2147483647 h 31"/>
                <a:gd name="T6" fmla="*/ 940583969 w 7"/>
                <a:gd name="T7" fmla="*/ 1544579176 h 31"/>
                <a:gd name="T8" fmla="*/ 940583969 w 7"/>
                <a:gd name="T9" fmla="*/ 0 h 31"/>
                <a:gd name="T10" fmla="*/ 806087740 w 7"/>
                <a:gd name="T11" fmla="*/ 1544579176 h 31"/>
                <a:gd name="T12" fmla="*/ 537391781 w 7"/>
                <a:gd name="T13" fmla="*/ 2147483647 h 31"/>
                <a:gd name="T14" fmla="*/ 134496263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31"/>
                <a:gd name="T29" fmla="*/ 7 w 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7" name="Freeform 188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8129298" y="4741995"/>
              <a:ext cx="19049" cy="19049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386693550 h 31"/>
                <a:gd name="T8" fmla="*/ 2147483647 w 33"/>
                <a:gd name="T9" fmla="*/ 966732877 h 31"/>
                <a:gd name="T10" fmla="*/ 1763525225 w 33"/>
                <a:gd name="T11" fmla="*/ 1547150285 h 31"/>
                <a:gd name="T12" fmla="*/ 961741403 w 33"/>
                <a:gd name="T13" fmla="*/ 2147483647 h 31"/>
                <a:gd name="T14" fmla="*/ 480870990 w 33"/>
                <a:gd name="T15" fmla="*/ 2147483647 h 31"/>
                <a:gd name="T16" fmla="*/ 160290162 w 33"/>
                <a:gd name="T17" fmla="*/ 2147483647 h 31"/>
                <a:gd name="T18" fmla="*/ 0 w 33"/>
                <a:gd name="T19" fmla="*/ 2147483647 h 31"/>
                <a:gd name="T20" fmla="*/ 160290162 w 33"/>
                <a:gd name="T21" fmla="*/ 2147483647 h 31"/>
                <a:gd name="T22" fmla="*/ 480870990 w 33"/>
                <a:gd name="T23" fmla="*/ 2147483647 h 31"/>
                <a:gd name="T24" fmla="*/ 961741403 w 33"/>
                <a:gd name="T25" fmla="*/ 2147483647 h 31"/>
                <a:gd name="T26" fmla="*/ 1763525225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31"/>
                <a:gd name="T50" fmla="*/ 33 w 33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8" name="Freeform 189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148347" y="4637226"/>
              <a:ext cx="2931" cy="11111"/>
            </a:xfrm>
            <a:custGeom>
              <a:avLst/>
              <a:gdLst>
                <a:gd name="T0" fmla="*/ 0 w 13"/>
                <a:gd name="T1" fmla="*/ 2147483647 h 19"/>
                <a:gd name="T2" fmla="*/ 41916454 w 13"/>
                <a:gd name="T3" fmla="*/ 2147483647 h 19"/>
                <a:gd name="T4" fmla="*/ 104876704 w 13"/>
                <a:gd name="T5" fmla="*/ 2147483647 h 19"/>
                <a:gd name="T6" fmla="*/ 146879010 w 13"/>
                <a:gd name="T7" fmla="*/ 2147483647 h 19"/>
                <a:gd name="T8" fmla="*/ 167836972 w 13"/>
                <a:gd name="T9" fmla="*/ 2147483647 h 19"/>
                <a:gd name="T10" fmla="*/ 251755421 w 13"/>
                <a:gd name="T11" fmla="*/ 1088586446 h 19"/>
                <a:gd name="T12" fmla="*/ 272713639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19" name="Freeform 190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954932" y="4640401"/>
              <a:ext cx="43958" cy="26985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1280239227 h 42"/>
                <a:gd name="T22" fmla="*/ 2147483647 w 87"/>
                <a:gd name="T23" fmla="*/ 426612054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426612054 h 42"/>
                <a:gd name="T34" fmla="*/ 2147483647 w 87"/>
                <a:gd name="T35" fmla="*/ 853627332 h 42"/>
                <a:gd name="T36" fmla="*/ 2022383529 w 87"/>
                <a:gd name="T37" fmla="*/ 1280239227 h 42"/>
                <a:gd name="T38" fmla="*/ 851409717 w 87"/>
                <a:gd name="T39" fmla="*/ 2147483647 h 42"/>
                <a:gd name="T40" fmla="*/ 0 w 87"/>
                <a:gd name="T41" fmla="*/ 2147483647 h 42"/>
                <a:gd name="T42" fmla="*/ 1170720245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42"/>
                <a:gd name="T77" fmla="*/ 87 w 8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20" name="Freeform 19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247985" y="5197578"/>
              <a:ext cx="2931" cy="15874"/>
            </a:xfrm>
            <a:custGeom>
              <a:avLst/>
              <a:gdLst>
                <a:gd name="T0" fmla="*/ 0 w 7"/>
                <a:gd name="T1" fmla="*/ 0 h 31"/>
                <a:gd name="T2" fmla="*/ 117412610 w 7"/>
                <a:gd name="T3" fmla="*/ 0 h 31"/>
                <a:gd name="T4" fmla="*/ 117412610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1"/>
                <a:gd name="T17" fmla="*/ 7 w 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21" name="Freeform 19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332194" y="4603890"/>
              <a:ext cx="1223497" cy="1090545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207881574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240389084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32"/>
                <a:gd name="T178" fmla="*/ 0 h 1731"/>
                <a:gd name="T179" fmla="*/ 2332 w 2332"/>
                <a:gd name="T180" fmla="*/ 1731 h 17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3" name="Freeform 193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716521" y="3003789"/>
              <a:ext cx="801500" cy="696870"/>
            </a:xfrm>
            <a:custGeom>
              <a:avLst/>
              <a:gdLst>
                <a:gd name="T0" fmla="*/ 541201 w 1535"/>
                <a:gd name="T1" fmla="*/ 484624 h 1109"/>
                <a:gd name="T2" fmla="*/ 565583 w 1535"/>
                <a:gd name="T3" fmla="*/ 514487 h 1109"/>
                <a:gd name="T4" fmla="*/ 531186 w 1535"/>
                <a:gd name="T5" fmla="*/ 523394 h 1109"/>
                <a:gd name="T6" fmla="*/ 512464 w 1535"/>
                <a:gd name="T7" fmla="*/ 573690 h 1109"/>
                <a:gd name="T8" fmla="*/ 463700 w 1535"/>
                <a:gd name="T9" fmla="*/ 527061 h 1109"/>
                <a:gd name="T10" fmla="*/ 432786 w 1535"/>
                <a:gd name="T11" fmla="*/ 530205 h 1109"/>
                <a:gd name="T12" fmla="*/ 397519 w 1535"/>
                <a:gd name="T13" fmla="*/ 544351 h 1109"/>
                <a:gd name="T14" fmla="*/ 342223 w 1535"/>
                <a:gd name="T15" fmla="*/ 508724 h 1109"/>
                <a:gd name="T16" fmla="*/ 282138 w 1535"/>
                <a:gd name="T17" fmla="*/ 480433 h 1109"/>
                <a:gd name="T18" fmla="*/ 256014 w 1535"/>
                <a:gd name="T19" fmla="*/ 462620 h 1109"/>
                <a:gd name="T20" fmla="*/ 233809 w 1535"/>
                <a:gd name="T21" fmla="*/ 437471 h 1109"/>
                <a:gd name="T22" fmla="*/ 211168 w 1535"/>
                <a:gd name="T23" fmla="*/ 432756 h 1109"/>
                <a:gd name="T24" fmla="*/ 191140 w 1535"/>
                <a:gd name="T25" fmla="*/ 396606 h 1109"/>
                <a:gd name="T26" fmla="*/ 203331 w 1535"/>
                <a:gd name="T27" fmla="*/ 369362 h 1109"/>
                <a:gd name="T28" fmla="*/ 195929 w 1535"/>
                <a:gd name="T29" fmla="*/ 314875 h 1109"/>
                <a:gd name="T30" fmla="*/ 153260 w 1535"/>
                <a:gd name="T31" fmla="*/ 245194 h 1109"/>
                <a:gd name="T32" fmla="*/ 132361 w 1535"/>
                <a:gd name="T33" fmla="*/ 223189 h 1109"/>
                <a:gd name="T34" fmla="*/ 127572 w 1535"/>
                <a:gd name="T35" fmla="*/ 193326 h 1109"/>
                <a:gd name="T36" fmla="*/ 94482 w 1535"/>
                <a:gd name="T37" fmla="*/ 129932 h 1109"/>
                <a:gd name="T38" fmla="*/ 72712 w 1535"/>
                <a:gd name="T39" fmla="*/ 38770 h 1109"/>
                <a:gd name="T40" fmla="*/ 36573 w 1535"/>
                <a:gd name="T41" fmla="*/ 54487 h 1109"/>
                <a:gd name="T42" fmla="*/ 49200 w 1535"/>
                <a:gd name="T43" fmla="*/ 116310 h 1109"/>
                <a:gd name="T44" fmla="*/ 65310 w 1535"/>
                <a:gd name="T45" fmla="*/ 170797 h 1109"/>
                <a:gd name="T46" fmla="*/ 85338 w 1535"/>
                <a:gd name="T47" fmla="*/ 210615 h 1109"/>
                <a:gd name="T48" fmla="*/ 87080 w 1535"/>
                <a:gd name="T49" fmla="*/ 243622 h 1109"/>
                <a:gd name="T50" fmla="*/ 92740 w 1535"/>
                <a:gd name="T51" fmla="*/ 274533 h 1109"/>
                <a:gd name="T52" fmla="*/ 112768 w 1535"/>
                <a:gd name="T53" fmla="*/ 299157 h 1109"/>
                <a:gd name="T54" fmla="*/ 93175 w 1535"/>
                <a:gd name="T55" fmla="*/ 312255 h 1109"/>
                <a:gd name="T56" fmla="*/ 84032 w 1535"/>
                <a:gd name="T57" fmla="*/ 283964 h 1109"/>
                <a:gd name="T58" fmla="*/ 52248 w 1535"/>
                <a:gd name="T59" fmla="*/ 248337 h 1109"/>
                <a:gd name="T60" fmla="*/ 63568 w 1535"/>
                <a:gd name="T61" fmla="*/ 220046 h 1109"/>
                <a:gd name="T62" fmla="*/ 38750 w 1535"/>
                <a:gd name="T63" fmla="*/ 191754 h 1109"/>
                <a:gd name="T64" fmla="*/ 11756 w 1535"/>
                <a:gd name="T65" fmla="*/ 160843 h 1109"/>
                <a:gd name="T66" fmla="*/ 28301 w 1535"/>
                <a:gd name="T67" fmla="*/ 151412 h 1109"/>
                <a:gd name="T68" fmla="*/ 27866 w 1535"/>
                <a:gd name="T69" fmla="*/ 117882 h 1109"/>
                <a:gd name="T70" fmla="*/ 2612 w 1535"/>
                <a:gd name="T71" fmla="*/ 61298 h 1109"/>
                <a:gd name="T72" fmla="*/ 16545 w 1535"/>
                <a:gd name="T73" fmla="*/ 2620 h 1109"/>
                <a:gd name="T74" fmla="*/ 91869 w 1535"/>
                <a:gd name="T75" fmla="*/ 9431 h 1109"/>
                <a:gd name="T76" fmla="*/ 157179 w 1535"/>
                <a:gd name="T77" fmla="*/ 39818 h 1109"/>
                <a:gd name="T78" fmla="*/ 216829 w 1535"/>
                <a:gd name="T79" fmla="*/ 28815 h 1109"/>
                <a:gd name="T80" fmla="*/ 258191 w 1535"/>
                <a:gd name="T81" fmla="*/ 28292 h 1109"/>
                <a:gd name="T82" fmla="*/ 275607 w 1535"/>
                <a:gd name="T83" fmla="*/ 57631 h 1109"/>
                <a:gd name="T84" fmla="*/ 304779 w 1535"/>
                <a:gd name="T85" fmla="*/ 112642 h 1109"/>
                <a:gd name="T86" fmla="*/ 326549 w 1535"/>
                <a:gd name="T87" fmla="*/ 100592 h 1109"/>
                <a:gd name="T88" fmla="*/ 357898 w 1535"/>
                <a:gd name="T89" fmla="*/ 92210 h 1109"/>
                <a:gd name="T90" fmla="*/ 382715 w 1535"/>
                <a:gd name="T91" fmla="*/ 127836 h 1109"/>
                <a:gd name="T92" fmla="*/ 394036 w 1535"/>
                <a:gd name="T93" fmla="*/ 189658 h 1109"/>
                <a:gd name="T94" fmla="*/ 419724 w 1535"/>
                <a:gd name="T95" fmla="*/ 212187 h 1109"/>
                <a:gd name="T96" fmla="*/ 425385 w 1535"/>
                <a:gd name="T97" fmla="*/ 238907 h 1109"/>
                <a:gd name="T98" fmla="*/ 405356 w 1535"/>
                <a:gd name="T99" fmla="*/ 257768 h 1109"/>
                <a:gd name="T100" fmla="*/ 399261 w 1535"/>
                <a:gd name="T101" fmla="*/ 332164 h 1109"/>
                <a:gd name="T102" fmla="*/ 416241 w 1535"/>
                <a:gd name="T103" fmla="*/ 414419 h 1109"/>
                <a:gd name="T104" fmla="*/ 458910 w 1535"/>
                <a:gd name="T105" fmla="*/ 459476 h 1109"/>
                <a:gd name="T106" fmla="*/ 507675 w 1535"/>
                <a:gd name="T107" fmla="*/ 444806 h 1109"/>
                <a:gd name="T108" fmla="*/ 543813 w 1535"/>
                <a:gd name="T109" fmla="*/ 445330 h 1109"/>
                <a:gd name="T110" fmla="*/ 564277 w 1535"/>
                <a:gd name="T111" fmla="*/ 388747 h 1109"/>
                <a:gd name="T112" fmla="*/ 581693 w 1535"/>
                <a:gd name="T113" fmla="*/ 363075 h 1109"/>
                <a:gd name="T114" fmla="*/ 655710 w 1535"/>
                <a:gd name="T115" fmla="*/ 355216 h 1109"/>
                <a:gd name="T116" fmla="*/ 654404 w 1535"/>
                <a:gd name="T117" fmla="*/ 381936 h 1109"/>
                <a:gd name="T118" fmla="*/ 639165 w 1535"/>
                <a:gd name="T119" fmla="*/ 430137 h 1109"/>
                <a:gd name="T120" fmla="*/ 596061 w 1535"/>
                <a:gd name="T121" fmla="*/ 465239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723" name="Freeform 194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246258" y="4972167"/>
              <a:ext cx="253490" cy="317480"/>
            </a:xfrm>
            <a:custGeom>
              <a:avLst/>
              <a:gdLst>
                <a:gd name="T0" fmla="*/ 1652991170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1666833796 h 505"/>
                <a:gd name="T80" fmla="*/ 2147483647 w 486"/>
                <a:gd name="T81" fmla="*/ 416708449 h 505"/>
                <a:gd name="T82" fmla="*/ 2147483647 w 486"/>
                <a:gd name="T83" fmla="*/ 208353909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505"/>
                <a:gd name="T140" fmla="*/ 486 w 486"/>
                <a:gd name="T141" fmla="*/ 505 h 5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24" name="Freeform 195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49930" y="4018140"/>
              <a:ext cx="87916" cy="131754"/>
            </a:xfrm>
            <a:custGeom>
              <a:avLst/>
              <a:gdLst>
                <a:gd name="T0" fmla="*/ 85802328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02982682 h 208"/>
                <a:gd name="T46" fmla="*/ 2147483647 w 166"/>
                <a:gd name="T47" fmla="*/ 1682465644 h 208"/>
                <a:gd name="T48" fmla="*/ 2147483647 w 166"/>
                <a:gd name="T49" fmla="*/ 1051491341 h 208"/>
                <a:gd name="T50" fmla="*/ 2147483647 w 166"/>
                <a:gd name="T51" fmla="*/ 630974777 h 208"/>
                <a:gd name="T52" fmla="*/ 2147483647 w 166"/>
                <a:gd name="T53" fmla="*/ 210458292 h 208"/>
                <a:gd name="T54" fmla="*/ 2147483647 w 166"/>
                <a:gd name="T55" fmla="*/ 0 h 208"/>
                <a:gd name="T56" fmla="*/ 2147483647 w 166"/>
                <a:gd name="T57" fmla="*/ 210458292 h 208"/>
                <a:gd name="T58" fmla="*/ 2147483647 w 166"/>
                <a:gd name="T59" fmla="*/ 1051491341 h 208"/>
                <a:gd name="T60" fmla="*/ 2147483647 w 166"/>
                <a:gd name="T61" fmla="*/ 2147483647 h 208"/>
                <a:gd name="T62" fmla="*/ 1348481090 w 166"/>
                <a:gd name="T63" fmla="*/ 2147483647 h 208"/>
                <a:gd name="T64" fmla="*/ 858023287 w 166"/>
                <a:gd name="T65" fmla="*/ 2147483647 h 208"/>
                <a:gd name="T66" fmla="*/ 490458199 w 166"/>
                <a:gd name="T67" fmla="*/ 2147483647 h 208"/>
                <a:gd name="T68" fmla="*/ 245229363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45229363 w 166"/>
                <a:gd name="T75" fmla="*/ 2147483647 h 208"/>
                <a:gd name="T76" fmla="*/ 367843814 w 166"/>
                <a:gd name="T77" fmla="*/ 2147483647 h 208"/>
                <a:gd name="T78" fmla="*/ 613072716 w 166"/>
                <a:gd name="T79" fmla="*/ 2147483647 h 208"/>
                <a:gd name="T80" fmla="*/ 1225866705 w 166"/>
                <a:gd name="T81" fmla="*/ 2147483647 h 208"/>
                <a:gd name="T82" fmla="*/ 2083889728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083889728 w 166"/>
                <a:gd name="T107" fmla="*/ 2147483647 h 208"/>
                <a:gd name="T108" fmla="*/ 1348481090 w 166"/>
                <a:gd name="T109" fmla="*/ 2147483647 h 208"/>
                <a:gd name="T110" fmla="*/ 85802328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08"/>
                <a:gd name="T170" fmla="*/ 166 w 166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25" name="Freeform 196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866754" y="3487947"/>
              <a:ext cx="83521" cy="69846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13797017 w 164"/>
                <a:gd name="T25" fmla="*/ 2147483647 h 104"/>
                <a:gd name="T26" fmla="*/ 1223819077 w 164"/>
                <a:gd name="T27" fmla="*/ 2147483647 h 104"/>
                <a:gd name="T28" fmla="*/ 667418802 w 164"/>
                <a:gd name="T29" fmla="*/ 2147483647 h 104"/>
                <a:gd name="T30" fmla="*/ 333840242 w 164"/>
                <a:gd name="T31" fmla="*/ 2147483647 h 104"/>
                <a:gd name="T32" fmla="*/ 111280240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111280240 w 164"/>
                <a:gd name="T41" fmla="*/ 2147483647 h 104"/>
                <a:gd name="T42" fmla="*/ 333840242 w 164"/>
                <a:gd name="T43" fmla="*/ 2147483647 h 104"/>
                <a:gd name="T44" fmla="*/ 667418802 w 164"/>
                <a:gd name="T45" fmla="*/ 2147483647 h 104"/>
                <a:gd name="T46" fmla="*/ 1335099285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1556632584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1556632584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104"/>
                <a:gd name="T167" fmla="*/ 164 w 164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26" name="Freeform 197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306334" y="6313522"/>
              <a:ext cx="29305" cy="68258"/>
            </a:xfrm>
            <a:custGeom>
              <a:avLst/>
              <a:gdLst>
                <a:gd name="T0" fmla="*/ 0 w 53"/>
                <a:gd name="T1" fmla="*/ 2147483647 h 19"/>
                <a:gd name="T2" fmla="*/ 914264325 w 53"/>
                <a:gd name="T3" fmla="*/ 2147483647 h 19"/>
                <a:gd name="T4" fmla="*/ 1828528649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1828528649 w 53"/>
                <a:gd name="T29" fmla="*/ 2147483647 h 19"/>
                <a:gd name="T30" fmla="*/ 914264325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27" name="Freeform 198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265306" y="6288124"/>
              <a:ext cx="41027" cy="71433"/>
            </a:xfrm>
            <a:custGeom>
              <a:avLst/>
              <a:gdLst>
                <a:gd name="T0" fmla="*/ 0 w 80"/>
                <a:gd name="T1" fmla="*/ 0 h 18"/>
                <a:gd name="T2" fmla="*/ 119932262 w 80"/>
                <a:gd name="T3" fmla="*/ 2147483647 h 18"/>
                <a:gd name="T4" fmla="*/ 599113437 w 80"/>
                <a:gd name="T5" fmla="*/ 2147483647 h 18"/>
                <a:gd name="T6" fmla="*/ 958636139 w 80"/>
                <a:gd name="T7" fmla="*/ 2147483647 h 18"/>
                <a:gd name="T8" fmla="*/ 1317885117 w 80"/>
                <a:gd name="T9" fmla="*/ 2147483647 h 18"/>
                <a:gd name="T10" fmla="*/ 1797066063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8"/>
                <a:gd name="T62" fmla="*/ 80 w 8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28" name="Freeform 199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265306" y="6264312"/>
              <a:ext cx="26375" cy="71434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1461570595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27"/>
                <a:gd name="T44" fmla="*/ 46 w 46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29" name="Freeform 200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228675" y="6256376"/>
              <a:ext cx="30770" cy="7143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1498682550 w 54"/>
                <a:gd name="T5" fmla="*/ 2147483647 h 39"/>
                <a:gd name="T6" fmla="*/ 899082135 w 54"/>
                <a:gd name="T7" fmla="*/ 2147483647 h 39"/>
                <a:gd name="T8" fmla="*/ 599282068 w 54"/>
                <a:gd name="T9" fmla="*/ 2147483647 h 39"/>
                <a:gd name="T10" fmla="*/ 299800208 w 54"/>
                <a:gd name="T11" fmla="*/ 2147483647 h 39"/>
                <a:gd name="T12" fmla="*/ 0 w 54"/>
                <a:gd name="T13" fmla="*/ 2147483647 h 39"/>
                <a:gd name="T14" fmla="*/ 299800208 w 54"/>
                <a:gd name="T15" fmla="*/ 2147483647 h 39"/>
                <a:gd name="T16" fmla="*/ 449541067 w 54"/>
                <a:gd name="T17" fmla="*/ 2147483647 h 39"/>
                <a:gd name="T18" fmla="*/ 749341275 w 54"/>
                <a:gd name="T19" fmla="*/ 2147483647 h 39"/>
                <a:gd name="T20" fmla="*/ 1198882483 w 54"/>
                <a:gd name="T21" fmla="*/ 2147483647 h 39"/>
                <a:gd name="T22" fmla="*/ 1648423974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39"/>
                <a:gd name="T95" fmla="*/ 54 w 54"/>
                <a:gd name="T96" fmla="*/ 39 h 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0" name="Freeform 201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197904" y="6245263"/>
              <a:ext cx="35166" cy="69846"/>
            </a:xfrm>
            <a:custGeom>
              <a:avLst/>
              <a:gdLst>
                <a:gd name="T0" fmla="*/ 0 w 60"/>
                <a:gd name="T1" fmla="*/ 2147483647 h 15"/>
                <a:gd name="T2" fmla="*/ 155565403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1088925250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"/>
                <a:gd name="T59" fmla="*/ 60 w 6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1" name="Freeform 202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170065" y="6229389"/>
              <a:ext cx="39562" cy="68259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1623303592 w 79"/>
                <a:gd name="T11" fmla="*/ 2147483647 h 32"/>
                <a:gd name="T12" fmla="*/ 1082201888 w 79"/>
                <a:gd name="T13" fmla="*/ 2147483647 h 32"/>
                <a:gd name="T14" fmla="*/ 541101450 w 79"/>
                <a:gd name="T15" fmla="*/ 2147483647 h 32"/>
                <a:gd name="T16" fmla="*/ 0 w 79"/>
                <a:gd name="T17" fmla="*/ 2147483647 h 32"/>
                <a:gd name="T18" fmla="*/ 541101450 w 79"/>
                <a:gd name="T19" fmla="*/ 2147483647 h 32"/>
                <a:gd name="T20" fmla="*/ 1082201888 w 79"/>
                <a:gd name="T21" fmla="*/ 2147483647 h 32"/>
                <a:gd name="T22" fmla="*/ 1298642367 w 79"/>
                <a:gd name="T23" fmla="*/ 2147483647 h 32"/>
                <a:gd name="T24" fmla="*/ 1623303592 w 79"/>
                <a:gd name="T25" fmla="*/ 2147483647 h 32"/>
                <a:gd name="T26" fmla="*/ 1947963803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2"/>
                <a:gd name="T77" fmla="*/ 79 w 7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2" name="Freeform 203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162738" y="6207166"/>
              <a:ext cx="35166" cy="68259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1786869008 w 66"/>
                <a:gd name="T7" fmla="*/ 2147483647 h 19"/>
                <a:gd name="T8" fmla="*/ 1237062990 w 66"/>
                <a:gd name="T9" fmla="*/ 2147483647 h 19"/>
                <a:gd name="T10" fmla="*/ 687257247 w 66"/>
                <a:gd name="T11" fmla="*/ 2147483647 h 19"/>
                <a:gd name="T12" fmla="*/ 27490307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9"/>
                <a:gd name="T59" fmla="*/ 66 w 6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3" name="Freeform 204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042586" y="5835714"/>
              <a:ext cx="30771" cy="71434"/>
            </a:xfrm>
            <a:custGeom>
              <a:avLst/>
              <a:gdLst>
                <a:gd name="T0" fmla="*/ 2060469835 w 53"/>
                <a:gd name="T1" fmla="*/ 0 h 80"/>
                <a:gd name="T2" fmla="*/ 1268032621 w 53"/>
                <a:gd name="T3" fmla="*/ 2147483647 h 80"/>
                <a:gd name="T4" fmla="*/ 634016310 w 53"/>
                <a:gd name="T5" fmla="*/ 2147483647 h 80"/>
                <a:gd name="T6" fmla="*/ 316842528 w 53"/>
                <a:gd name="T7" fmla="*/ 2147483647 h 80"/>
                <a:gd name="T8" fmla="*/ 158421264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316842528 w 53"/>
                <a:gd name="T17" fmla="*/ 2147483647 h 80"/>
                <a:gd name="T18" fmla="*/ 950858695 w 53"/>
                <a:gd name="T19" fmla="*/ 2147483647 h 80"/>
                <a:gd name="T20" fmla="*/ 1426453813 w 53"/>
                <a:gd name="T21" fmla="*/ 2147483647 h 80"/>
                <a:gd name="T22" fmla="*/ 2060469835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617374486 h 80"/>
                <a:gd name="T76" fmla="*/ 2060469835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80"/>
                <a:gd name="T119" fmla="*/ 53 w 53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4" name="Freeform 205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077752" y="5950007"/>
              <a:ext cx="21979" cy="63496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1669098267 w 41"/>
                <a:gd name="T15" fmla="*/ 2147483647 h 43"/>
                <a:gd name="T16" fmla="*/ 1112645117 w 41"/>
                <a:gd name="T17" fmla="*/ 2147483647 h 43"/>
                <a:gd name="T18" fmla="*/ 667744036 w 41"/>
                <a:gd name="T19" fmla="*/ 2147483647 h 43"/>
                <a:gd name="T20" fmla="*/ 333872018 w 41"/>
                <a:gd name="T21" fmla="*/ 2147483647 h 43"/>
                <a:gd name="T22" fmla="*/ 111290662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3"/>
                <a:gd name="T41" fmla="*/ 41 w 4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5" name="Freeform 206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083613" y="5975405"/>
              <a:ext cx="10257" cy="71434"/>
            </a:xfrm>
            <a:custGeom>
              <a:avLst/>
              <a:gdLst>
                <a:gd name="T0" fmla="*/ 1799844357 w 20"/>
                <a:gd name="T1" fmla="*/ 0 h 24"/>
                <a:gd name="T2" fmla="*/ 0 w 20"/>
                <a:gd name="T3" fmla="*/ 0 h 24"/>
                <a:gd name="T4" fmla="*/ 90026082 w 20"/>
                <a:gd name="T5" fmla="*/ 2147483647 h 24"/>
                <a:gd name="T6" fmla="*/ 180052639 w 20"/>
                <a:gd name="T7" fmla="*/ 2147483647 h 24"/>
                <a:gd name="T8" fmla="*/ 359878132 w 20"/>
                <a:gd name="T9" fmla="*/ 2147483647 h 24"/>
                <a:gd name="T10" fmla="*/ 629957359 w 20"/>
                <a:gd name="T11" fmla="*/ 2147483647 h 24"/>
                <a:gd name="T12" fmla="*/ 900035990 w 20"/>
                <a:gd name="T13" fmla="*/ 2147483647 h 24"/>
                <a:gd name="T14" fmla="*/ 1259913765 w 20"/>
                <a:gd name="T15" fmla="*/ 2147483647 h 24"/>
                <a:gd name="T16" fmla="*/ 1529765725 w 20"/>
                <a:gd name="T17" fmla="*/ 2147483647 h 24"/>
                <a:gd name="T18" fmla="*/ 1799844357 w 20"/>
                <a:gd name="T19" fmla="*/ 2147483647 h 24"/>
                <a:gd name="T20" fmla="*/ 179984435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4"/>
                <a:gd name="T35" fmla="*/ 20 w 2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6" name="Freeform 207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101197" y="6050014"/>
              <a:ext cx="20514" cy="73020"/>
            </a:xfrm>
            <a:custGeom>
              <a:avLst/>
              <a:gdLst>
                <a:gd name="T0" fmla="*/ 0 w 39"/>
                <a:gd name="T1" fmla="*/ 2147483647 h 43"/>
                <a:gd name="T2" fmla="*/ 258699637 w 39"/>
                <a:gd name="T3" fmla="*/ 2147483647 h 43"/>
                <a:gd name="T4" fmla="*/ 775809892 w 39"/>
                <a:gd name="T5" fmla="*/ 2147483647 h 43"/>
                <a:gd name="T6" fmla="*/ 1551330698 w 39"/>
                <a:gd name="T7" fmla="*/ 2147483647 h 43"/>
                <a:gd name="T8" fmla="*/ 2068440752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775809892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43"/>
                <a:gd name="T50" fmla="*/ 39 w 39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7" name="Freeform 208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086544" y="6065888"/>
              <a:ext cx="32236" cy="69846"/>
            </a:xfrm>
            <a:custGeom>
              <a:avLst/>
              <a:gdLst>
                <a:gd name="T0" fmla="*/ 2147483647 w 55"/>
                <a:gd name="T1" fmla="*/ 2147483647 h 62"/>
                <a:gd name="T2" fmla="*/ 1361255629 w 55"/>
                <a:gd name="T3" fmla="*/ 0 h 62"/>
                <a:gd name="T4" fmla="*/ 680627815 w 55"/>
                <a:gd name="T5" fmla="*/ 2147483647 h 62"/>
                <a:gd name="T6" fmla="*/ 17024380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340140201 w 55"/>
                <a:gd name="T13" fmla="*/ 2147483647 h 62"/>
                <a:gd name="T14" fmla="*/ 680627815 w 55"/>
                <a:gd name="T15" fmla="*/ 2147483647 h 62"/>
                <a:gd name="T16" fmla="*/ 1361255629 w 55"/>
                <a:gd name="T17" fmla="*/ 2147483647 h 62"/>
                <a:gd name="T18" fmla="*/ 187163882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62"/>
                <a:gd name="T80" fmla="*/ 55 w 55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8" name="Freeform 209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121710" y="6105572"/>
              <a:ext cx="13188" cy="69846"/>
            </a:xfrm>
            <a:custGeom>
              <a:avLst/>
              <a:gdLst>
                <a:gd name="T0" fmla="*/ 1520623555 w 35"/>
                <a:gd name="T1" fmla="*/ 2147483647 h 43"/>
                <a:gd name="T2" fmla="*/ 322499507 w 35"/>
                <a:gd name="T3" fmla="*/ 0 h 43"/>
                <a:gd name="T4" fmla="*/ 184326897 w 35"/>
                <a:gd name="T5" fmla="*/ 2147483647 h 43"/>
                <a:gd name="T6" fmla="*/ 0 w 35"/>
                <a:gd name="T7" fmla="*/ 2147483647 h 43"/>
                <a:gd name="T8" fmla="*/ 92163449 w 35"/>
                <a:gd name="T9" fmla="*/ 2147483647 h 43"/>
                <a:gd name="T10" fmla="*/ 230336082 w 35"/>
                <a:gd name="T11" fmla="*/ 2147483647 h 43"/>
                <a:gd name="T12" fmla="*/ 276490370 w 35"/>
                <a:gd name="T13" fmla="*/ 2147483647 h 43"/>
                <a:gd name="T14" fmla="*/ 368653414 w 35"/>
                <a:gd name="T15" fmla="*/ 2147483647 h 43"/>
                <a:gd name="T16" fmla="*/ 506826071 w 35"/>
                <a:gd name="T17" fmla="*/ 2147483647 h 43"/>
                <a:gd name="T18" fmla="*/ 645143784 w 35"/>
                <a:gd name="T19" fmla="*/ 2147483647 h 43"/>
                <a:gd name="T20" fmla="*/ 829470824 w 35"/>
                <a:gd name="T21" fmla="*/ 2147483647 h 43"/>
                <a:gd name="T22" fmla="*/ 1013796912 w 35"/>
                <a:gd name="T23" fmla="*/ 2147483647 h 43"/>
                <a:gd name="T24" fmla="*/ 1198123762 w 35"/>
                <a:gd name="T25" fmla="*/ 2147483647 h 43"/>
                <a:gd name="T26" fmla="*/ 1290287568 w 35"/>
                <a:gd name="T27" fmla="*/ 2147483647 h 43"/>
                <a:gd name="T28" fmla="*/ 1428459749 w 35"/>
                <a:gd name="T29" fmla="*/ 2147483647 h 43"/>
                <a:gd name="T30" fmla="*/ 1520623555 w 35"/>
                <a:gd name="T31" fmla="*/ 2147483647 h 43"/>
                <a:gd name="T32" fmla="*/ 1612786218 w 35"/>
                <a:gd name="T33" fmla="*/ 2147483647 h 43"/>
                <a:gd name="T34" fmla="*/ 1520623555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43"/>
                <a:gd name="T56" fmla="*/ 35 w 35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39" name="Freeform 210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118780" y="6145258"/>
              <a:ext cx="24910" cy="66671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25108498 w 53"/>
                <a:gd name="T7" fmla="*/ 2147483647 h 21"/>
                <a:gd name="T8" fmla="*/ 1785187185 w 53"/>
                <a:gd name="T9" fmla="*/ 2147483647 h 21"/>
                <a:gd name="T10" fmla="*/ 1445047669 w 53"/>
                <a:gd name="T11" fmla="*/ 2147483647 h 21"/>
                <a:gd name="T12" fmla="*/ 1105126823 w 53"/>
                <a:gd name="T13" fmla="*/ 2147483647 h 21"/>
                <a:gd name="T14" fmla="*/ 680061063 w 53"/>
                <a:gd name="T15" fmla="*/ 2147483647 h 21"/>
                <a:gd name="T16" fmla="*/ 0 w 53"/>
                <a:gd name="T17" fmla="*/ 2147483647 h 21"/>
                <a:gd name="T18" fmla="*/ 425065644 w 53"/>
                <a:gd name="T19" fmla="*/ 2147483647 h 21"/>
                <a:gd name="T20" fmla="*/ 935056832 w 53"/>
                <a:gd name="T21" fmla="*/ 2147483647 h 21"/>
                <a:gd name="T22" fmla="*/ 1445047669 w 53"/>
                <a:gd name="T23" fmla="*/ 2147483647 h 21"/>
                <a:gd name="T24" fmla="*/ 2040182020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21"/>
                <a:gd name="T50" fmla="*/ 53 w 53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0" name="Freeform 211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146620" y="6162719"/>
              <a:ext cx="21979" cy="68259"/>
            </a:xfrm>
            <a:custGeom>
              <a:avLst/>
              <a:gdLst>
                <a:gd name="T0" fmla="*/ 2122141239 w 43"/>
                <a:gd name="T1" fmla="*/ 0 h 38"/>
                <a:gd name="T2" fmla="*/ 1157380463 w 43"/>
                <a:gd name="T3" fmla="*/ 0 h 38"/>
                <a:gd name="T4" fmla="*/ 192857086 w 43"/>
                <a:gd name="T5" fmla="*/ 0 h 38"/>
                <a:gd name="T6" fmla="*/ 9642878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96428787 w 43"/>
                <a:gd name="T15" fmla="*/ 2147483647 h 38"/>
                <a:gd name="T16" fmla="*/ 192857086 w 43"/>
                <a:gd name="T17" fmla="*/ 2147483647 h 38"/>
                <a:gd name="T18" fmla="*/ 289285903 w 43"/>
                <a:gd name="T19" fmla="*/ 2147483647 h 38"/>
                <a:gd name="T20" fmla="*/ 482380266 w 43"/>
                <a:gd name="T21" fmla="*/ 2147483647 h 38"/>
                <a:gd name="T22" fmla="*/ 964523682 w 43"/>
                <a:gd name="T23" fmla="*/ 2147483647 h 38"/>
                <a:gd name="T24" fmla="*/ 1446903582 w 43"/>
                <a:gd name="T25" fmla="*/ 2147483647 h 38"/>
                <a:gd name="T26" fmla="*/ 2025475144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22141239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38"/>
                <a:gd name="T77" fmla="*/ 43 w 43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1" name="Freeform 212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149551" y="6197641"/>
              <a:ext cx="7326" cy="68259"/>
            </a:xfrm>
            <a:custGeom>
              <a:avLst/>
              <a:gdLst>
                <a:gd name="T0" fmla="*/ 0 w 20"/>
                <a:gd name="T1" fmla="*/ 0 h 5"/>
                <a:gd name="T2" fmla="*/ 46161192 w 20"/>
                <a:gd name="T3" fmla="*/ 2147483647 h 5"/>
                <a:gd name="T4" fmla="*/ 92177224 w 20"/>
                <a:gd name="T5" fmla="*/ 2147483647 h 5"/>
                <a:gd name="T6" fmla="*/ 184354447 w 20"/>
                <a:gd name="T7" fmla="*/ 2147483647 h 5"/>
                <a:gd name="T8" fmla="*/ 322692875 w 20"/>
                <a:gd name="T9" fmla="*/ 2147483647 h 5"/>
                <a:gd name="T10" fmla="*/ 507047370 w 20"/>
                <a:gd name="T11" fmla="*/ 2147483647 h 5"/>
                <a:gd name="T12" fmla="*/ 645240589 w 20"/>
                <a:gd name="T13" fmla="*/ 2147483647 h 5"/>
                <a:gd name="T14" fmla="*/ 783578970 w 20"/>
                <a:gd name="T15" fmla="*/ 2147483647 h 5"/>
                <a:gd name="T16" fmla="*/ 921772379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2" name="Freeform 213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238932" y="6280186"/>
              <a:ext cx="41027" cy="69846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946286930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22"/>
                <a:gd name="T59" fmla="*/ 73 w 7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3" name="Freeform 214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284355" y="6210341"/>
              <a:ext cx="147991" cy="120643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739312397 w 281"/>
                <a:gd name="T25" fmla="*/ 2147483647 h 193"/>
                <a:gd name="T26" fmla="*/ 0 w 281"/>
                <a:gd name="T27" fmla="*/ 2147483647 h 193"/>
                <a:gd name="T28" fmla="*/ 123311701 w 281"/>
                <a:gd name="T29" fmla="*/ 2147483647 h 193"/>
                <a:gd name="T30" fmla="*/ 1108967934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93"/>
                <a:gd name="T110" fmla="*/ 281 w 28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4" name="Freeform 215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1746602" y="3529220"/>
              <a:ext cx="63007" cy="71433"/>
            </a:xfrm>
            <a:custGeom>
              <a:avLst/>
              <a:gdLst>
                <a:gd name="T0" fmla="*/ 0 w 120"/>
                <a:gd name="T1" fmla="*/ 2147483647 h 56"/>
                <a:gd name="T2" fmla="*/ 479196094 w 120"/>
                <a:gd name="T3" fmla="*/ 2147483647 h 56"/>
                <a:gd name="T4" fmla="*/ 1198264947 w 120"/>
                <a:gd name="T5" fmla="*/ 2147483647 h 56"/>
                <a:gd name="T6" fmla="*/ 1797397682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1661806479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1917058891 w 120"/>
                <a:gd name="T55" fmla="*/ 2147483647 h 56"/>
                <a:gd name="T56" fmla="*/ 958666703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56"/>
                <a:gd name="T92" fmla="*/ 120 w 120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5" name="Freeform 216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1575167" y="3364130"/>
              <a:ext cx="301845" cy="131754"/>
            </a:xfrm>
            <a:custGeom>
              <a:avLst/>
              <a:gdLst>
                <a:gd name="T0" fmla="*/ 2147483647 w 574"/>
                <a:gd name="T1" fmla="*/ 222950471 h 204"/>
                <a:gd name="T2" fmla="*/ 2147483647 w 574"/>
                <a:gd name="T3" fmla="*/ 1337703956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1922567564 w 574"/>
                <a:gd name="T11" fmla="*/ 2147483647 h 204"/>
                <a:gd name="T12" fmla="*/ 480642153 w 574"/>
                <a:gd name="T13" fmla="*/ 2147483647 h 204"/>
                <a:gd name="T14" fmla="*/ 0 w 574"/>
                <a:gd name="T15" fmla="*/ 2147483647 h 204"/>
                <a:gd name="T16" fmla="*/ 120160538 w 574"/>
                <a:gd name="T17" fmla="*/ 2147483647 h 204"/>
                <a:gd name="T18" fmla="*/ 1562086571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4"/>
                <a:gd name="T160" fmla="*/ 0 h 204"/>
                <a:gd name="T161" fmla="*/ 574 w 574"/>
                <a:gd name="T162" fmla="*/ 204 h 2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6" name="Freeform 217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41483" y="3487947"/>
              <a:ext cx="106964" cy="84132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1600128891 h 129"/>
                <a:gd name="T44" fmla="*/ 2147483647 w 207"/>
                <a:gd name="T45" fmla="*/ 0 h 129"/>
                <a:gd name="T46" fmla="*/ 0 w 207"/>
                <a:gd name="T47" fmla="*/ 0 h 129"/>
                <a:gd name="T48" fmla="*/ 113941454 w 207"/>
                <a:gd name="T49" fmla="*/ 1371720149 h 129"/>
                <a:gd name="T50" fmla="*/ 228148834 w 207"/>
                <a:gd name="T51" fmla="*/ 2147483647 h 129"/>
                <a:gd name="T52" fmla="*/ 456297669 w 207"/>
                <a:gd name="T53" fmla="*/ 2147483647 h 129"/>
                <a:gd name="T54" fmla="*/ 684447083 w 207"/>
                <a:gd name="T55" fmla="*/ 2147483647 h 129"/>
                <a:gd name="T56" fmla="*/ 1140744365 w 207"/>
                <a:gd name="T57" fmla="*/ 2147483647 h 129"/>
                <a:gd name="T58" fmla="*/ 1482835587 w 207"/>
                <a:gd name="T59" fmla="*/ 2147483647 h 129"/>
                <a:gd name="T60" fmla="*/ 1939133126 w 207"/>
                <a:gd name="T61" fmla="*/ 2147483647 h 129"/>
                <a:gd name="T62" fmla="*/ 2053074548 w 207"/>
                <a:gd name="T63" fmla="*/ 2147483647 h 129"/>
                <a:gd name="T64" fmla="*/ 1939133126 w 207"/>
                <a:gd name="T65" fmla="*/ 2147483647 h 129"/>
                <a:gd name="T66" fmla="*/ 1597042935 w 207"/>
                <a:gd name="T67" fmla="*/ 2147483647 h 129"/>
                <a:gd name="T68" fmla="*/ 1254686817 w 207"/>
                <a:gd name="T69" fmla="*/ 2147483647 h 129"/>
                <a:gd name="T70" fmla="*/ 798388504 w 207"/>
                <a:gd name="T71" fmla="*/ 2147483647 h 129"/>
                <a:gd name="T72" fmla="*/ 0 w 207"/>
                <a:gd name="T73" fmla="*/ 2147483647 h 129"/>
                <a:gd name="T74" fmla="*/ 456297669 w 207"/>
                <a:gd name="T75" fmla="*/ 2147483647 h 129"/>
                <a:gd name="T76" fmla="*/ 1482835587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129"/>
                <a:gd name="T131" fmla="*/ 207 w 207"/>
                <a:gd name="T132" fmla="*/ 129 h 1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7" name="Freeform 218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1422779" y="3560968"/>
              <a:ext cx="39562" cy="100006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939167739 h 154"/>
                <a:gd name="T4" fmla="*/ 2147483647 w 72"/>
                <a:gd name="T5" fmla="*/ 2113449072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4161223 w 72"/>
                <a:gd name="T41" fmla="*/ 2147483647 h 154"/>
                <a:gd name="T42" fmla="*/ 0 w 72"/>
                <a:gd name="T43" fmla="*/ 2147483647 h 154"/>
                <a:gd name="T44" fmla="*/ 428832050 w 72"/>
                <a:gd name="T45" fmla="*/ 2147483647 h 154"/>
                <a:gd name="T46" fmla="*/ 1143552411 w 72"/>
                <a:gd name="T47" fmla="*/ 2147483647 h 154"/>
                <a:gd name="T48" fmla="*/ 1286496289 w 72"/>
                <a:gd name="T49" fmla="*/ 2147483647 h 154"/>
                <a:gd name="T50" fmla="*/ 1715329312 w 72"/>
                <a:gd name="T51" fmla="*/ 2147483647 h 154"/>
                <a:gd name="T52" fmla="*/ 2144161223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54"/>
                <a:gd name="T101" fmla="*/ 72 w 72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8" name="Freeform 219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327537" y="3560968"/>
              <a:ext cx="112826" cy="174614"/>
            </a:xfrm>
            <a:custGeom>
              <a:avLst/>
              <a:gdLst>
                <a:gd name="T0" fmla="*/ 965753689 w 214"/>
                <a:gd name="T1" fmla="*/ 2147483647 h 271"/>
                <a:gd name="T2" fmla="*/ 1448767745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676296508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271"/>
                <a:gd name="T110" fmla="*/ 214 w 214"/>
                <a:gd name="T111" fmla="*/ 271 h 2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49" name="Freeform 220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384682" y="3694310"/>
              <a:ext cx="86450" cy="68258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052203981 w 153"/>
                <a:gd name="T49" fmla="*/ 2147483647 h 80"/>
                <a:gd name="T50" fmla="*/ 0 w 153"/>
                <a:gd name="T51" fmla="*/ 2147483647 h 80"/>
                <a:gd name="T52" fmla="*/ 102594566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50" name="Freeform 221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422779" y="3648274"/>
              <a:ext cx="171436" cy="104769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397039535 h 169"/>
                <a:gd name="T40" fmla="*/ 2147483647 w 332"/>
                <a:gd name="T41" fmla="*/ 198712266 h 169"/>
                <a:gd name="T42" fmla="*/ 2147483647 w 332"/>
                <a:gd name="T43" fmla="*/ 0 h 169"/>
                <a:gd name="T44" fmla="*/ 2147483647 w 332"/>
                <a:gd name="T45" fmla="*/ 198712266 h 169"/>
                <a:gd name="T46" fmla="*/ 2147483647 w 332"/>
                <a:gd name="T47" fmla="*/ 794464067 h 169"/>
                <a:gd name="T48" fmla="*/ 2147483647 w 332"/>
                <a:gd name="T49" fmla="*/ 1985582516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1262487620 w 332"/>
                <a:gd name="T67" fmla="*/ 2147483647 h 169"/>
                <a:gd name="T68" fmla="*/ 80325560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2"/>
                <a:gd name="T106" fmla="*/ 0 h 169"/>
                <a:gd name="T107" fmla="*/ 332 w 332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51" name="Freeform 222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443293" y="3684785"/>
              <a:ext cx="150922" cy="146041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1418607428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1578546152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6"/>
                <a:gd name="T100" fmla="*/ 0 h 235"/>
                <a:gd name="T101" fmla="*/ 286 w 286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52" name="Freeform 223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504834" y="3819714"/>
              <a:ext cx="101103" cy="120643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1294318202 w 205"/>
                <a:gd name="T43" fmla="*/ 2147483647 h 191"/>
                <a:gd name="T44" fmla="*/ 398289194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98595893 w 205"/>
                <a:gd name="T51" fmla="*/ 2147483647 h 191"/>
                <a:gd name="T52" fmla="*/ 796336075 w 205"/>
                <a:gd name="T53" fmla="*/ 2147483647 h 191"/>
                <a:gd name="T54" fmla="*/ 1393769189 w 205"/>
                <a:gd name="T55" fmla="*/ 2147483647 h 191"/>
                <a:gd name="T56" fmla="*/ 1990960729 w 205"/>
                <a:gd name="T57" fmla="*/ 826749477 h 191"/>
                <a:gd name="T58" fmla="*/ 2147483647 w 205"/>
                <a:gd name="T59" fmla="*/ 0 h 191"/>
                <a:gd name="T60" fmla="*/ 2147483647 w 205"/>
                <a:gd name="T61" fmla="*/ 1240518659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91"/>
                <a:gd name="T125" fmla="*/ 205 w 20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53" name="Freeform 224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601542" y="3884798"/>
              <a:ext cx="171436" cy="95244"/>
            </a:xfrm>
            <a:custGeom>
              <a:avLst/>
              <a:gdLst>
                <a:gd name="T0" fmla="*/ 353856644 w 329"/>
                <a:gd name="T1" fmla="*/ 2147483647 h 154"/>
                <a:gd name="T2" fmla="*/ 0 w 329"/>
                <a:gd name="T3" fmla="*/ 2147483647 h 154"/>
                <a:gd name="T4" fmla="*/ 235994910 w 329"/>
                <a:gd name="T5" fmla="*/ 2147483647 h 154"/>
                <a:gd name="T6" fmla="*/ 2005006950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788818438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1183228121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353856644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154"/>
                <a:gd name="T149" fmla="*/ 329 w 329"/>
                <a:gd name="T150" fmla="*/ 154 h 1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54" name="Freeform 225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2419160" y="5389655"/>
              <a:ext cx="159713" cy="185725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119231619 w 306"/>
                <a:gd name="T37" fmla="*/ 2147483647 h 293"/>
                <a:gd name="T38" fmla="*/ 0 w 306"/>
                <a:gd name="T39" fmla="*/ 2147483647 h 293"/>
                <a:gd name="T40" fmla="*/ 119231619 w 306"/>
                <a:gd name="T41" fmla="*/ 2147483647 h 293"/>
                <a:gd name="T42" fmla="*/ 476653502 w 306"/>
                <a:gd name="T43" fmla="*/ 2147483647 h 293"/>
                <a:gd name="T44" fmla="*/ 1311003071 w 306"/>
                <a:gd name="T45" fmla="*/ 2147483647 h 293"/>
                <a:gd name="T46" fmla="*/ 2147483647 w 306"/>
                <a:gd name="T47" fmla="*/ 1724611555 h 293"/>
                <a:gd name="T48" fmla="*/ 2147483647 w 306"/>
                <a:gd name="T49" fmla="*/ 431153207 h 293"/>
                <a:gd name="T50" fmla="*/ 2147483647 w 306"/>
                <a:gd name="T51" fmla="*/ 0 h 293"/>
                <a:gd name="T52" fmla="*/ 2147483647 w 306"/>
                <a:gd name="T53" fmla="*/ 1293458825 h 293"/>
                <a:gd name="T54" fmla="*/ 2147483647 w 306"/>
                <a:gd name="T55" fmla="*/ 1509035031 h 293"/>
                <a:gd name="T56" fmla="*/ 2147483647 w 306"/>
                <a:gd name="T57" fmla="*/ 862305777 h 293"/>
                <a:gd name="T58" fmla="*/ 2147483647 w 306"/>
                <a:gd name="T59" fmla="*/ 1077882301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293"/>
                <a:gd name="T131" fmla="*/ 306 w 30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55" name="Freeform 226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4274185" y="1329081"/>
              <a:ext cx="284261" cy="111118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651416398 h 173"/>
                <a:gd name="T22" fmla="*/ 2147483647 w 546"/>
                <a:gd name="T23" fmla="*/ 1085421763 h 173"/>
                <a:gd name="T24" fmla="*/ 2147483647 w 546"/>
                <a:gd name="T25" fmla="*/ 2147483647 h 173"/>
                <a:gd name="T26" fmla="*/ 2147483647 w 546"/>
                <a:gd name="T27" fmla="*/ 1519835398 h 173"/>
                <a:gd name="T28" fmla="*/ 2147483647 w 546"/>
                <a:gd name="T29" fmla="*/ 0 h 173"/>
                <a:gd name="T30" fmla="*/ 2147483647 w 546"/>
                <a:gd name="T31" fmla="*/ 1519835398 h 173"/>
                <a:gd name="T32" fmla="*/ 2147483647 w 546"/>
                <a:gd name="T33" fmla="*/ 1519835398 h 173"/>
                <a:gd name="T34" fmla="*/ 2147483647 w 546"/>
                <a:gd name="T35" fmla="*/ 217003002 h 173"/>
                <a:gd name="T36" fmla="*/ 2147483647 w 546"/>
                <a:gd name="T37" fmla="*/ 1302424685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1873138224 w 546"/>
                <a:gd name="T95" fmla="*/ 2147483647 h 173"/>
                <a:gd name="T96" fmla="*/ 1287765861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7" name="Freeform 227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93595" y="1605289"/>
              <a:ext cx="540683" cy="434948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757" name="Freeform 228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595078" y="2614877"/>
              <a:ext cx="58611" cy="109530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1648280060 h 173"/>
                <a:gd name="T10" fmla="*/ 2147483647 w 120"/>
                <a:gd name="T11" fmla="*/ 824140030 h 173"/>
                <a:gd name="T12" fmla="*/ 2147483647 w 120"/>
                <a:gd name="T13" fmla="*/ 412070015 h 173"/>
                <a:gd name="T14" fmla="*/ 2147483647 w 120"/>
                <a:gd name="T15" fmla="*/ 206035321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06035321 h 173"/>
                <a:gd name="T22" fmla="*/ 2147483647 w 120"/>
                <a:gd name="T23" fmla="*/ 618105258 h 173"/>
                <a:gd name="T24" fmla="*/ 2085644036 w 120"/>
                <a:gd name="T25" fmla="*/ 1030175273 h 173"/>
                <a:gd name="T26" fmla="*/ 1887056803 w 120"/>
                <a:gd name="T27" fmla="*/ 1648280060 h 173"/>
                <a:gd name="T28" fmla="*/ 1589177676 w 120"/>
                <a:gd name="T29" fmla="*/ 2147483647 h 173"/>
                <a:gd name="T30" fmla="*/ 1489884306 w 120"/>
                <a:gd name="T31" fmla="*/ 2147483647 h 173"/>
                <a:gd name="T32" fmla="*/ 1489884306 w 120"/>
                <a:gd name="T33" fmla="*/ 2147483647 h 173"/>
                <a:gd name="T34" fmla="*/ 1390348814 w 120"/>
                <a:gd name="T35" fmla="*/ 2147483647 h 173"/>
                <a:gd name="T36" fmla="*/ 1191762073 w 120"/>
                <a:gd name="T37" fmla="*/ 2147483647 h 173"/>
                <a:gd name="T38" fmla="*/ 993175087 w 120"/>
                <a:gd name="T39" fmla="*/ 2147483647 h 173"/>
                <a:gd name="T40" fmla="*/ 794588838 w 120"/>
                <a:gd name="T41" fmla="*/ 2147483647 h 173"/>
                <a:gd name="T42" fmla="*/ 397173112 w 120"/>
                <a:gd name="T43" fmla="*/ 2147483647 h 173"/>
                <a:gd name="T44" fmla="*/ 0 w 120"/>
                <a:gd name="T45" fmla="*/ 2147483647 h 173"/>
                <a:gd name="T46" fmla="*/ 496708604 w 120"/>
                <a:gd name="T47" fmla="*/ 2147483647 h 173"/>
                <a:gd name="T48" fmla="*/ 993175087 w 120"/>
                <a:gd name="T49" fmla="*/ 2147483647 h 173"/>
                <a:gd name="T50" fmla="*/ 1489884306 w 120"/>
                <a:gd name="T51" fmla="*/ 2147483647 h 173"/>
                <a:gd name="T52" fmla="*/ 1986350173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73"/>
                <a:gd name="T137" fmla="*/ 120 w 120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9" name="Freeform 229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244880" y="2422800"/>
              <a:ext cx="99638" cy="71434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0" name="Freeform 230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70151" y="2205327"/>
              <a:ext cx="99638" cy="88894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1" name="Freeform 231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146707" y="2281522"/>
              <a:ext cx="101104" cy="69846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2" name="Freeform 232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5059568" y="2946643"/>
              <a:ext cx="39562" cy="158740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762" name="Freeform 233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998026" y="3010139"/>
              <a:ext cx="84985" cy="155565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1685846952 w 167"/>
                <a:gd name="T57" fmla="*/ 2147483647 h 259"/>
                <a:gd name="T58" fmla="*/ 1159083115 w 167"/>
                <a:gd name="T59" fmla="*/ 2147483647 h 259"/>
                <a:gd name="T60" fmla="*/ 737621502 w 167"/>
                <a:gd name="T61" fmla="*/ 2147483647 h 259"/>
                <a:gd name="T62" fmla="*/ 526764590 w 167"/>
                <a:gd name="T63" fmla="*/ 2147483647 h 259"/>
                <a:gd name="T64" fmla="*/ 210856975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105302507 w 167"/>
                <a:gd name="T73" fmla="*/ 2147483647 h 259"/>
                <a:gd name="T74" fmla="*/ 1264385088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259"/>
                <a:gd name="T155" fmla="*/ 167 w 167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63" name="Freeform 234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847793" y="2114845"/>
              <a:ext cx="117221" cy="173027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1607122863 w 225"/>
                <a:gd name="T61" fmla="*/ 2147483647 h 273"/>
                <a:gd name="T62" fmla="*/ 688728759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1493562873 h 273"/>
                <a:gd name="T82" fmla="*/ 2147483647 w 225"/>
                <a:gd name="T83" fmla="*/ 213308509 h 273"/>
                <a:gd name="T84" fmla="*/ 2147483647 w 225"/>
                <a:gd name="T85" fmla="*/ 640328676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5"/>
                <a:gd name="T139" fmla="*/ 0 h 273"/>
                <a:gd name="T140" fmla="*/ 225 w 225"/>
                <a:gd name="T141" fmla="*/ 273 h 2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64" name="Freeform 235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575253" y="3208565"/>
              <a:ext cx="367782" cy="468283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"/>
                <a:gd name="T163" fmla="*/ 0 h 248"/>
                <a:gd name="T164" fmla="*/ 232 w 232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65" name="Freeform 236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714454" y="3279997"/>
              <a:ext cx="498190" cy="561940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1803397779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66" name="Freeform 237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833140" y="2808540"/>
              <a:ext cx="591967" cy="695282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370"/>
                <a:gd name="T146" fmla="*/ 373 w 373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67" name="Freeform 238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4356240" y="2970454"/>
              <a:ext cx="461558" cy="523843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1275527214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850351582 h 826"/>
                <a:gd name="T46" fmla="*/ 2147483647 w 877"/>
                <a:gd name="T47" fmla="*/ 0 h 826"/>
                <a:gd name="T48" fmla="*/ 2147483647 w 877"/>
                <a:gd name="T49" fmla="*/ 1275527214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1936767654 w 877"/>
                <a:gd name="T107" fmla="*/ 2147483647 h 826"/>
                <a:gd name="T108" fmla="*/ 1694706457 w 877"/>
                <a:gd name="T109" fmla="*/ 2147483647 h 826"/>
                <a:gd name="T110" fmla="*/ 2147483647 w 877"/>
                <a:gd name="T111" fmla="*/ 2147483647 h 826"/>
                <a:gd name="T112" fmla="*/ 2057798252 w 877"/>
                <a:gd name="T113" fmla="*/ 2147483647 h 826"/>
                <a:gd name="T114" fmla="*/ 484123051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7"/>
                <a:gd name="T175" fmla="*/ 0 h 826"/>
                <a:gd name="T176" fmla="*/ 877 w 877"/>
                <a:gd name="T177" fmla="*/ 826 h 8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68" name="Freeform 239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99095" y="2808540"/>
              <a:ext cx="112826" cy="282557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1624207380 w 206"/>
                <a:gd name="T89" fmla="*/ 2147483647 h 455"/>
                <a:gd name="T90" fmla="*/ 1082706255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455"/>
                <a:gd name="T164" fmla="*/ 206 w 206"/>
                <a:gd name="T165" fmla="*/ 455 h 4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69" name="Freeform 240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3559136" y="3181578"/>
              <a:ext cx="276935" cy="258747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644914707 w 518"/>
                <a:gd name="T23" fmla="*/ 2147483647 h 406"/>
                <a:gd name="T24" fmla="*/ 128867589 w 518"/>
                <a:gd name="T25" fmla="*/ 2147483647 h 406"/>
                <a:gd name="T26" fmla="*/ 128867589 w 518"/>
                <a:gd name="T27" fmla="*/ 2147483647 h 406"/>
                <a:gd name="T28" fmla="*/ 516047018 w 518"/>
                <a:gd name="T29" fmla="*/ 2147483647 h 406"/>
                <a:gd name="T30" fmla="*/ 1418984765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1732260048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8"/>
                <a:gd name="T124" fmla="*/ 0 h 406"/>
                <a:gd name="T125" fmla="*/ 518 w 518"/>
                <a:gd name="T126" fmla="*/ 406 h 4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70" name="Freeform 241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21039" y="1751330"/>
              <a:ext cx="228581" cy="111118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097958945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1009871233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179538546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6"/>
                <a:gd name="T136" fmla="*/ 0 h 178"/>
                <a:gd name="T137" fmla="*/ 446 w 446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71" name="Freeform 242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4470531" y="2067222"/>
              <a:ext cx="17583" cy="68259"/>
            </a:xfrm>
            <a:custGeom>
              <a:avLst/>
              <a:gdLst>
                <a:gd name="T0" fmla="*/ 0 w 28"/>
                <a:gd name="T1" fmla="*/ 2147483647 h 73"/>
                <a:gd name="T2" fmla="*/ 382856145 w 28"/>
                <a:gd name="T3" fmla="*/ 2147483647 h 73"/>
                <a:gd name="T4" fmla="*/ 1148192906 w 28"/>
                <a:gd name="T5" fmla="*/ 2147483647 h 73"/>
                <a:gd name="T6" fmla="*/ 1339433520 w 28"/>
                <a:gd name="T7" fmla="*/ 2147483647 h 73"/>
                <a:gd name="T8" fmla="*/ 1148192906 w 28"/>
                <a:gd name="T9" fmla="*/ 2147483647 h 73"/>
                <a:gd name="T10" fmla="*/ 765336914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1339433520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3"/>
                <a:gd name="T41" fmla="*/ 28 w 2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3" name="Freeform 243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35727" y="1662436"/>
              <a:ext cx="282796" cy="474633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773" name="Freeform 244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501301" y="2040237"/>
              <a:ext cx="32236" cy="68258"/>
            </a:xfrm>
            <a:custGeom>
              <a:avLst/>
              <a:gdLst>
                <a:gd name="T0" fmla="*/ 0 w 60"/>
                <a:gd name="T1" fmla="*/ 2147483647 h 51"/>
                <a:gd name="T2" fmla="*/ 786348343 w 60"/>
                <a:gd name="T3" fmla="*/ 2147483647 h 51"/>
                <a:gd name="T4" fmla="*/ 1965725525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1965725525 w 60"/>
                <a:gd name="T41" fmla="*/ 2147483647 h 51"/>
                <a:gd name="T42" fmla="*/ 917454934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1"/>
                <a:gd name="T71" fmla="*/ 60 w 60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74" name="Freeform 245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3834606" y="2233900"/>
              <a:ext cx="35166" cy="69846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1986665565 w 66"/>
                <a:gd name="T7" fmla="*/ 2147483647 h 51"/>
                <a:gd name="T8" fmla="*/ 1519151765 w 66"/>
                <a:gd name="T9" fmla="*/ 2147483647 h 51"/>
                <a:gd name="T10" fmla="*/ 1168786059 w 66"/>
                <a:gd name="T11" fmla="*/ 2147483647 h 51"/>
                <a:gd name="T12" fmla="*/ 818149930 w 66"/>
                <a:gd name="T13" fmla="*/ 2147483647 h 51"/>
                <a:gd name="T14" fmla="*/ 350636000 w 66"/>
                <a:gd name="T15" fmla="*/ 2147483647 h 51"/>
                <a:gd name="T16" fmla="*/ 116878483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467514450 w 66"/>
                <a:gd name="T23" fmla="*/ 2147483647 h 51"/>
                <a:gd name="T24" fmla="*/ 1168786059 w 66"/>
                <a:gd name="T25" fmla="*/ 2147483647 h 51"/>
                <a:gd name="T26" fmla="*/ 1636029696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027029884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51"/>
                <a:gd name="T77" fmla="*/ 66 w 6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75" name="Freeform 246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977513" y="2868861"/>
              <a:ext cx="61541" cy="68258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1990019329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74"/>
                <a:gd name="T80" fmla="*/ 113 w 113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76" name="Freeform 247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507162" y="3819714"/>
              <a:ext cx="391226" cy="293670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597686578 w 746"/>
                <a:gd name="T7" fmla="*/ 2147483647 h 469"/>
                <a:gd name="T8" fmla="*/ 0 w 746"/>
                <a:gd name="T9" fmla="*/ 2147483647 h 469"/>
                <a:gd name="T10" fmla="*/ 597686578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1223918366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77" name="Freeform 248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430968" y="4021314"/>
              <a:ext cx="600759" cy="663534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359807492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1663529743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78" name="Freeform 249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54775" y="4141957"/>
              <a:ext cx="67402" cy="66671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885101668 w 125"/>
                <a:gd name="T25" fmla="*/ 2147483647 h 81"/>
                <a:gd name="T26" fmla="*/ 632174711 w 125"/>
                <a:gd name="T27" fmla="*/ 2147483647 h 81"/>
                <a:gd name="T28" fmla="*/ 379248153 w 125"/>
                <a:gd name="T29" fmla="*/ 2147483647 h 81"/>
                <a:gd name="T30" fmla="*/ 126321096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126321096 w 125"/>
                <a:gd name="T37" fmla="*/ 2147483647 h 81"/>
                <a:gd name="T38" fmla="*/ 252926490 w 125"/>
                <a:gd name="T39" fmla="*/ 2147483647 h 81"/>
                <a:gd name="T40" fmla="*/ 505853514 w 125"/>
                <a:gd name="T41" fmla="*/ 2147483647 h 81"/>
                <a:gd name="T42" fmla="*/ 1011707029 w 125"/>
                <a:gd name="T43" fmla="*/ 2147483647 h 81"/>
                <a:gd name="T44" fmla="*/ 1390954249 w 125"/>
                <a:gd name="T45" fmla="*/ 2147483647 h 81"/>
                <a:gd name="T46" fmla="*/ 1770487100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81"/>
                <a:gd name="T80" fmla="*/ 125 w 125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79" name="Freeform 250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334261" y="4141957"/>
              <a:ext cx="183159" cy="241285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569515170 w 355"/>
                <a:gd name="T73" fmla="*/ 2147483647 h 388"/>
                <a:gd name="T74" fmla="*/ 113849748 w 355"/>
                <a:gd name="T75" fmla="*/ 2147483647 h 388"/>
                <a:gd name="T76" fmla="*/ 1253146390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"/>
                <a:gd name="T145" fmla="*/ 0 h 388"/>
                <a:gd name="T146" fmla="*/ 355 w 355"/>
                <a:gd name="T147" fmla="*/ 388 h 3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0" name="Freeform 251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974582" y="4627702"/>
              <a:ext cx="312101" cy="623848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622827680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1" name="Freeform 252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655154" y="4915021"/>
              <a:ext cx="285726" cy="344467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413001566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600663271 w 545"/>
                <a:gd name="T91" fmla="*/ 2147483647 h 549"/>
                <a:gd name="T92" fmla="*/ 120132425 w 545"/>
                <a:gd name="T93" fmla="*/ 2147483647 h 549"/>
                <a:gd name="T94" fmla="*/ 960785708 w 545"/>
                <a:gd name="T95" fmla="*/ 2147483647 h 549"/>
                <a:gd name="T96" fmla="*/ 960785708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"/>
                <a:gd name="T151" fmla="*/ 0 h 549"/>
                <a:gd name="T152" fmla="*/ 545 w 54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2" name="Freeform 253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5343829" y="4676911"/>
              <a:ext cx="235907" cy="522256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1427334402 w 452"/>
                <a:gd name="T89" fmla="*/ 2147483647 h 832"/>
                <a:gd name="T90" fmla="*/ 356970263 w 452"/>
                <a:gd name="T91" fmla="*/ 2147483647 h 832"/>
                <a:gd name="T92" fmla="*/ 0 w 452"/>
                <a:gd name="T93" fmla="*/ 2147483647 h 832"/>
                <a:gd name="T94" fmla="*/ 475778439 w 452"/>
                <a:gd name="T95" fmla="*/ 2147483647 h 832"/>
                <a:gd name="T96" fmla="*/ 2147483647 w 452"/>
                <a:gd name="T97" fmla="*/ 2147483647 h 832"/>
                <a:gd name="T98" fmla="*/ 1308526226 w 452"/>
                <a:gd name="T99" fmla="*/ 2147483647 h 832"/>
                <a:gd name="T100" fmla="*/ 0 w 452"/>
                <a:gd name="T101" fmla="*/ 2147483647 h 832"/>
                <a:gd name="T102" fmla="*/ 594859548 w 452"/>
                <a:gd name="T103" fmla="*/ 2147483647 h 832"/>
                <a:gd name="T104" fmla="*/ 951556355 w 452"/>
                <a:gd name="T105" fmla="*/ 2147483647 h 832"/>
                <a:gd name="T106" fmla="*/ 594859548 w 452"/>
                <a:gd name="T107" fmla="*/ 2147483647 h 832"/>
                <a:gd name="T108" fmla="*/ 2141001864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2"/>
                <a:gd name="T190" fmla="*/ 0 h 832"/>
                <a:gd name="T191" fmla="*/ 452 w 452"/>
                <a:gd name="T192" fmla="*/ 832 h 8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3" name="Freeform 254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4955533" y="4314983"/>
              <a:ext cx="42493" cy="79370"/>
            </a:xfrm>
            <a:custGeom>
              <a:avLst/>
              <a:gdLst>
                <a:gd name="T0" fmla="*/ 2147483647 w 80"/>
                <a:gd name="T1" fmla="*/ 426612105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1779753210 w 80"/>
                <a:gd name="T21" fmla="*/ 2147483647 h 126"/>
                <a:gd name="T22" fmla="*/ 0 w 80"/>
                <a:gd name="T23" fmla="*/ 2147483647 h 126"/>
                <a:gd name="T24" fmla="*/ 958421234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1066933409 h 126"/>
                <a:gd name="T32" fmla="*/ 2147483647 w 80"/>
                <a:gd name="T33" fmla="*/ 213306053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3306053 h 126"/>
                <a:gd name="T40" fmla="*/ 2147483647 w 80"/>
                <a:gd name="T41" fmla="*/ 426612105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26"/>
                <a:gd name="T65" fmla="*/ 80 w 80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4" name="Freeform 255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940881" y="4267361"/>
              <a:ext cx="67402" cy="73020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1684090729 w 124"/>
                <a:gd name="T37" fmla="*/ 2147483647 h 117"/>
                <a:gd name="T38" fmla="*/ 518093012 w 124"/>
                <a:gd name="T39" fmla="*/ 2147483647 h 117"/>
                <a:gd name="T40" fmla="*/ 0 w 124"/>
                <a:gd name="T41" fmla="*/ 2147483647 h 117"/>
                <a:gd name="T42" fmla="*/ 129523388 w 124"/>
                <a:gd name="T43" fmla="*/ 2147483647 h 117"/>
                <a:gd name="T44" fmla="*/ 259046237 w 124"/>
                <a:gd name="T45" fmla="*/ 2147483647 h 117"/>
                <a:gd name="T46" fmla="*/ 647616501 w 124"/>
                <a:gd name="T47" fmla="*/ 2147483647 h 117"/>
                <a:gd name="T48" fmla="*/ 1165998389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1184419813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17"/>
                <a:gd name="T101" fmla="*/ 124 w 12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5" name="Freeform 256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5313058" y="2706946"/>
              <a:ext cx="603689" cy="568290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09277679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475108808 w 1156"/>
                <a:gd name="T33" fmla="*/ 2147483647 h 900"/>
                <a:gd name="T34" fmla="*/ 594090624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6"/>
                <a:gd name="T166" fmla="*/ 0 h 900"/>
                <a:gd name="T167" fmla="*/ 1156 w 1156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6" name="Freeform 257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340899" y="3495884"/>
              <a:ext cx="297448" cy="274621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1879592955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7" name="Freeform 258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575341" y="3224439"/>
              <a:ext cx="145061" cy="146041"/>
            </a:xfrm>
            <a:custGeom>
              <a:avLst/>
              <a:gdLst>
                <a:gd name="T0" fmla="*/ 0 w 286"/>
                <a:gd name="T1" fmla="*/ 2147483647 h 228"/>
                <a:gd name="T2" fmla="*/ 432315047 w 286"/>
                <a:gd name="T3" fmla="*/ 2147483647 h 228"/>
                <a:gd name="T4" fmla="*/ 756743222 w 286"/>
                <a:gd name="T5" fmla="*/ 2147483647 h 228"/>
                <a:gd name="T6" fmla="*/ 1081171525 w 286"/>
                <a:gd name="T7" fmla="*/ 2147483647 h 228"/>
                <a:gd name="T8" fmla="*/ 1189057890 w 286"/>
                <a:gd name="T9" fmla="*/ 2147483647 h 228"/>
                <a:gd name="T10" fmla="*/ 1297200404 w 286"/>
                <a:gd name="T11" fmla="*/ 2147483647 h 228"/>
                <a:gd name="T12" fmla="*/ 1405342918 w 286"/>
                <a:gd name="T13" fmla="*/ 2147483647 h 228"/>
                <a:gd name="T14" fmla="*/ 1513486445 w 286"/>
                <a:gd name="T15" fmla="*/ 2147483647 h 228"/>
                <a:gd name="T16" fmla="*/ 1729771474 w 286"/>
                <a:gd name="T17" fmla="*/ 2147483647 h 228"/>
                <a:gd name="T18" fmla="*/ 2053943880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1493545635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6"/>
                <a:gd name="T118" fmla="*/ 0 h 228"/>
                <a:gd name="T119" fmla="*/ 286 w 286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8" name="Freeform 259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00233" y="2808540"/>
              <a:ext cx="266678" cy="315892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1227740135 h 505"/>
                <a:gd name="T48" fmla="*/ 2147483647 w 524"/>
                <a:gd name="T49" fmla="*/ 613674068 h 505"/>
                <a:gd name="T50" fmla="*/ 2147483647 w 524"/>
                <a:gd name="T51" fmla="*/ 1637117305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1428401272 w 524"/>
                <a:gd name="T71" fmla="*/ 2147483647 h 505"/>
                <a:gd name="T72" fmla="*/ 219674236 w 524"/>
                <a:gd name="T73" fmla="*/ 2147483647 h 505"/>
                <a:gd name="T74" fmla="*/ 219674236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769118925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505"/>
                <a:gd name="T188" fmla="*/ 524 w 524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9" name="Freeform 260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800992" y="2760917"/>
              <a:ext cx="398552" cy="347640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826190633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1179472232 w 764"/>
                <a:gd name="T117" fmla="*/ 2147483647 h 555"/>
                <a:gd name="T118" fmla="*/ 0 w 764"/>
                <a:gd name="T119" fmla="*/ 2147483647 h 555"/>
                <a:gd name="T120" fmla="*/ 236003116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0" name="Freeform 261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839089" y="2819651"/>
              <a:ext cx="438114" cy="507969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048200762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1" name="Freeform 262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6787115" y="3141894"/>
              <a:ext cx="265213" cy="703218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961194828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2" name="Freeform 263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3575253" y="3753043"/>
              <a:ext cx="98173" cy="69846"/>
            </a:xfrm>
            <a:custGeom>
              <a:avLst/>
              <a:gdLst>
                <a:gd name="T0" fmla="*/ 2147483647 w 180"/>
                <a:gd name="T1" fmla="*/ 1453965302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1869439881 h 112"/>
                <a:gd name="T50" fmla="*/ 2147483647 w 180"/>
                <a:gd name="T51" fmla="*/ 1038490409 h 112"/>
                <a:gd name="T52" fmla="*/ 2147483647 w 180"/>
                <a:gd name="T53" fmla="*/ 623015043 h 112"/>
                <a:gd name="T54" fmla="*/ 2147483647 w 180"/>
                <a:gd name="T55" fmla="*/ 207539756 h 112"/>
                <a:gd name="T56" fmla="*/ 2147483647 w 180"/>
                <a:gd name="T57" fmla="*/ 0 h 112"/>
                <a:gd name="T58" fmla="*/ 2147483647 w 180"/>
                <a:gd name="T59" fmla="*/ 207539756 h 112"/>
                <a:gd name="T60" fmla="*/ 2147483647 w 180"/>
                <a:gd name="T61" fmla="*/ 623015043 h 112"/>
                <a:gd name="T62" fmla="*/ 2147483647 w 180"/>
                <a:gd name="T63" fmla="*/ 1453965302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112"/>
                <a:gd name="T98" fmla="*/ 180 w 18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3" name="Freeform 264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676357" y="3851462"/>
              <a:ext cx="89381" cy="120643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1628168418 h 192"/>
                <a:gd name="T12" fmla="*/ 2147483647 w 173"/>
                <a:gd name="T13" fmla="*/ 1221028331 h 192"/>
                <a:gd name="T14" fmla="*/ 2147483647 w 173"/>
                <a:gd name="T15" fmla="*/ 610709504 h 192"/>
                <a:gd name="T16" fmla="*/ 2147483647 w 173"/>
                <a:gd name="T17" fmla="*/ 407139930 h 192"/>
                <a:gd name="T18" fmla="*/ 2147483647 w 173"/>
                <a:gd name="T19" fmla="*/ 203569652 h 192"/>
                <a:gd name="T20" fmla="*/ 2147483647 w 173"/>
                <a:gd name="T21" fmla="*/ 0 h 192"/>
                <a:gd name="T22" fmla="*/ 2147483647 w 173"/>
                <a:gd name="T23" fmla="*/ 203569652 h 192"/>
                <a:gd name="T24" fmla="*/ 2147483647 w 173"/>
                <a:gd name="T25" fmla="*/ 407139930 h 192"/>
                <a:gd name="T26" fmla="*/ 2147483647 w 173"/>
                <a:gd name="T27" fmla="*/ 1017849434 h 192"/>
                <a:gd name="T28" fmla="*/ 2147483647 w 173"/>
                <a:gd name="T29" fmla="*/ 1628168418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1848398761 w 173"/>
                <a:gd name="T81" fmla="*/ 2147483647 h 192"/>
                <a:gd name="T82" fmla="*/ 1039774795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92"/>
                <a:gd name="T131" fmla="*/ 173 w 173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4" name="Freeform 265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727641" y="3913371"/>
              <a:ext cx="126013" cy="157152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411796238 h 252"/>
                <a:gd name="T4" fmla="*/ 2147483647 w 233"/>
                <a:gd name="T5" fmla="*/ 617693965 h 252"/>
                <a:gd name="T6" fmla="*/ 2147483647 w 233"/>
                <a:gd name="T7" fmla="*/ 617693965 h 252"/>
                <a:gd name="T8" fmla="*/ 2147483647 w 233"/>
                <a:gd name="T9" fmla="*/ 411796238 h 252"/>
                <a:gd name="T10" fmla="*/ 2147483647 w 233"/>
                <a:gd name="T11" fmla="*/ 205897805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3"/>
                <a:gd name="T163" fmla="*/ 0 h 252"/>
                <a:gd name="T164" fmla="*/ 233 w 233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5" name="Freeform 266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985528" y="3816539"/>
              <a:ext cx="126013" cy="241285"/>
            </a:xfrm>
            <a:custGeom>
              <a:avLst/>
              <a:gdLst>
                <a:gd name="T0" fmla="*/ 1446378651 w 246"/>
                <a:gd name="T1" fmla="*/ 2147483647 h 380"/>
                <a:gd name="T2" fmla="*/ 1557658873 w 246"/>
                <a:gd name="T3" fmla="*/ 2147483647 h 380"/>
                <a:gd name="T4" fmla="*/ 1668939095 w 246"/>
                <a:gd name="T5" fmla="*/ 2147483647 h 380"/>
                <a:gd name="T6" fmla="*/ 2002518079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13797279 w 246"/>
                <a:gd name="T19" fmla="*/ 2147483647 h 380"/>
                <a:gd name="T20" fmla="*/ 1446378651 w 246"/>
                <a:gd name="T21" fmla="*/ 2147483647 h 380"/>
                <a:gd name="T22" fmla="*/ 1001259040 w 246"/>
                <a:gd name="T23" fmla="*/ 2147483647 h 380"/>
                <a:gd name="T24" fmla="*/ 445119994 w 246"/>
                <a:gd name="T25" fmla="*/ 2147483647 h 380"/>
                <a:gd name="T26" fmla="*/ 111280254 w 246"/>
                <a:gd name="T27" fmla="*/ 2147483647 h 380"/>
                <a:gd name="T28" fmla="*/ 0 w 246"/>
                <a:gd name="T29" fmla="*/ 2147483647 h 380"/>
                <a:gd name="T30" fmla="*/ 111280254 w 246"/>
                <a:gd name="T31" fmla="*/ 2147483647 h 380"/>
                <a:gd name="T32" fmla="*/ 222559997 w 246"/>
                <a:gd name="T33" fmla="*/ 2147483647 h 380"/>
                <a:gd name="T34" fmla="*/ 333840283 w 246"/>
                <a:gd name="T35" fmla="*/ 2147483647 h 380"/>
                <a:gd name="T36" fmla="*/ 667418884 w 246"/>
                <a:gd name="T37" fmla="*/ 2147483647 h 380"/>
                <a:gd name="T38" fmla="*/ 1223819228 w 246"/>
                <a:gd name="T39" fmla="*/ 2147483647 h 380"/>
                <a:gd name="T40" fmla="*/ 2113797279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1720290891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1446378651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380"/>
                <a:gd name="T185" fmla="*/ 246 w 246"/>
                <a:gd name="T186" fmla="*/ 380 h 3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6" name="Freeform 267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567928" y="3714945"/>
              <a:ext cx="105499" cy="69846"/>
            </a:xfrm>
            <a:custGeom>
              <a:avLst/>
              <a:gdLst>
                <a:gd name="T0" fmla="*/ 93337715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133213175 w 193"/>
                <a:gd name="T65" fmla="*/ 2147483647 h 38"/>
                <a:gd name="T66" fmla="*/ 399934344 w 193"/>
                <a:gd name="T67" fmla="*/ 2147483647 h 38"/>
                <a:gd name="T68" fmla="*/ 93337715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38"/>
                <a:gd name="T107" fmla="*/ 193 w 193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7" name="Freeform 268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4079305" y="3808603"/>
              <a:ext cx="51285" cy="18572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1192918535 h 301"/>
                <a:gd name="T58" fmla="*/ 584415912 w 99"/>
                <a:gd name="T59" fmla="*/ 397767538 h 301"/>
                <a:gd name="T60" fmla="*/ 1168831823 w 99"/>
                <a:gd name="T61" fmla="*/ 0 h 301"/>
                <a:gd name="T62" fmla="*/ 1636093968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397767538 h 301"/>
                <a:gd name="T70" fmla="*/ 2147483647 w 99"/>
                <a:gd name="T71" fmla="*/ 795151152 h 301"/>
                <a:gd name="T72" fmla="*/ 2147483647 w 99"/>
                <a:gd name="T73" fmla="*/ 1192918535 h 301"/>
                <a:gd name="T74" fmla="*/ 2147483647 w 99"/>
                <a:gd name="T75" fmla="*/ 1988454231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301"/>
                <a:gd name="T119" fmla="*/ 99 w 99"/>
                <a:gd name="T120" fmla="*/ 301 h 3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8" name="Freeform 269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108610" y="3762567"/>
              <a:ext cx="92312" cy="226999"/>
            </a:xfrm>
            <a:custGeom>
              <a:avLst/>
              <a:gdLst>
                <a:gd name="T0" fmla="*/ 0 w 173"/>
                <a:gd name="T1" fmla="*/ 2147483647 h 357"/>
                <a:gd name="T2" fmla="*/ 1107423899 w 173"/>
                <a:gd name="T3" fmla="*/ 2147483647 h 357"/>
                <a:gd name="T4" fmla="*/ 2091923940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639912652 h 357"/>
                <a:gd name="T18" fmla="*/ 2147483647 w 173"/>
                <a:gd name="T19" fmla="*/ 1493532586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1599673523 w 173"/>
                <a:gd name="T111" fmla="*/ 2147483647 h 357"/>
                <a:gd name="T112" fmla="*/ 861298691 w 173"/>
                <a:gd name="T113" fmla="*/ 2147483647 h 357"/>
                <a:gd name="T114" fmla="*/ 492250549 w 173"/>
                <a:gd name="T115" fmla="*/ 2147483647 h 357"/>
                <a:gd name="T116" fmla="*/ 369048142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57"/>
                <a:gd name="T185" fmla="*/ 173 w 173"/>
                <a:gd name="T186" fmla="*/ 357 h 3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9" name="Freeform 270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983374" y="5208691"/>
              <a:ext cx="30770" cy="71433"/>
            </a:xfrm>
            <a:custGeom>
              <a:avLst/>
              <a:gdLst>
                <a:gd name="T0" fmla="*/ 1887789806 w 50"/>
                <a:gd name="T1" fmla="*/ 0 h 74"/>
                <a:gd name="T2" fmla="*/ 1132673945 w 50"/>
                <a:gd name="T3" fmla="*/ 2147483647 h 74"/>
                <a:gd name="T4" fmla="*/ 377558236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377558236 w 50"/>
                <a:gd name="T13" fmla="*/ 2147483647 h 74"/>
                <a:gd name="T14" fmla="*/ 1132673945 w 50"/>
                <a:gd name="T15" fmla="*/ 2147483647 h 74"/>
                <a:gd name="T16" fmla="*/ 1887789806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1887789806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74"/>
                <a:gd name="T56" fmla="*/ 50 w 50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00" name="Freeform 271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857361" y="5324571"/>
              <a:ext cx="74728" cy="68259"/>
            </a:xfrm>
            <a:custGeom>
              <a:avLst/>
              <a:gdLst>
                <a:gd name="T0" fmla="*/ 416733156 w 135"/>
                <a:gd name="T1" fmla="*/ 2147483647 h 98"/>
                <a:gd name="T2" fmla="*/ 1527921458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1428006955 h 98"/>
                <a:gd name="T20" fmla="*/ 2147483647 w 135"/>
                <a:gd name="T21" fmla="*/ 571006874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856510399 h 98"/>
                <a:gd name="T30" fmla="*/ 2147483647 w 135"/>
                <a:gd name="T31" fmla="*/ 1713510655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1527921458 w 135"/>
                <a:gd name="T71" fmla="*/ 2147483647 h 98"/>
                <a:gd name="T72" fmla="*/ 694454596 w 135"/>
                <a:gd name="T73" fmla="*/ 2147483647 h 98"/>
                <a:gd name="T74" fmla="*/ 139012300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416733156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01" name="Freeform 272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7519748" y="2581541"/>
              <a:ext cx="143596" cy="204775"/>
            </a:xfrm>
            <a:custGeom>
              <a:avLst/>
              <a:gdLst>
                <a:gd name="T0" fmla="*/ 2147483647 w 266"/>
                <a:gd name="T1" fmla="*/ 1885118550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1746671383 w 266"/>
                <a:gd name="T79" fmla="*/ 2147483647 h 326"/>
                <a:gd name="T80" fmla="*/ 537391681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838007421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"/>
                <a:gd name="T154" fmla="*/ 0 h 326"/>
                <a:gd name="T155" fmla="*/ 266 w 266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02" name="Freeform 273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404681" y="3078398"/>
              <a:ext cx="247629" cy="149216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1437498788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1453635192 w 471"/>
                <a:gd name="T73" fmla="*/ 2147483647 h 237"/>
                <a:gd name="T74" fmla="*/ 847907899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03" name="Freeform 274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6664033" y="3145069"/>
              <a:ext cx="87916" cy="77782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40924232 w 167"/>
                <a:gd name="T51" fmla="*/ 2147483647 h 123"/>
                <a:gd name="T52" fmla="*/ 601897979 w 167"/>
                <a:gd name="T53" fmla="*/ 2147483647 h 123"/>
                <a:gd name="T54" fmla="*/ 1083471354 w 167"/>
                <a:gd name="T55" fmla="*/ 2147483647 h 123"/>
                <a:gd name="T56" fmla="*/ 1805969158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853605707 h 123"/>
                <a:gd name="T76" fmla="*/ 2147483647 w 167"/>
                <a:gd name="T77" fmla="*/ 1493507492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23"/>
                <a:gd name="T143" fmla="*/ 167 w 167"/>
                <a:gd name="T144" fmla="*/ 123 h 1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04" name="Freeform 275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652311" y="3230788"/>
              <a:ext cx="159714" cy="200013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806490505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01525885 h 321"/>
                <a:gd name="T50" fmla="*/ 2147483647 w 306"/>
                <a:gd name="T51" fmla="*/ 1008016312 h 321"/>
                <a:gd name="T52" fmla="*/ 1191771484 w 306"/>
                <a:gd name="T53" fmla="*/ 2147483647 h 321"/>
                <a:gd name="T54" fmla="*/ 119231619 w 306"/>
                <a:gd name="T55" fmla="*/ 2147483647 h 321"/>
                <a:gd name="T56" fmla="*/ 238463761 w 306"/>
                <a:gd name="T57" fmla="*/ 2147483647 h 321"/>
                <a:gd name="T58" fmla="*/ 1787656442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025846639 w 306"/>
                <a:gd name="T69" fmla="*/ 2147483647 h 321"/>
                <a:gd name="T70" fmla="*/ 1668424855 w 306"/>
                <a:gd name="T71" fmla="*/ 2147483647 h 321"/>
                <a:gd name="T72" fmla="*/ 1668424855 w 306"/>
                <a:gd name="T73" fmla="*/ 2147483647 h 321"/>
                <a:gd name="T74" fmla="*/ 2145078226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05" name="Freeform 276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7033279" y="3370480"/>
              <a:ext cx="241769" cy="323830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903411885 w 471"/>
                <a:gd name="T9" fmla="*/ 2147483647 h 518"/>
                <a:gd name="T10" fmla="*/ 790485239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518"/>
                <a:gd name="T134" fmla="*/ 471 w 471"/>
                <a:gd name="T135" fmla="*/ 518 h 5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06" name="Freeform 277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7132918" y="3670498"/>
              <a:ext cx="159714" cy="157153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33866806 h 246"/>
                <a:gd name="T10" fmla="*/ 2147483647 w 293"/>
                <a:gd name="T11" fmla="*/ 1280239375 h 246"/>
                <a:gd name="T12" fmla="*/ 2147483647 w 293"/>
                <a:gd name="T13" fmla="*/ 426612103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1086010231 w 293"/>
                <a:gd name="T59" fmla="*/ 2147483647 h 246"/>
                <a:gd name="T60" fmla="*/ 271427736 w 293"/>
                <a:gd name="T61" fmla="*/ 2147483647 h 246"/>
                <a:gd name="T62" fmla="*/ 0 w 293"/>
                <a:gd name="T63" fmla="*/ 2147483647 h 246"/>
                <a:gd name="T64" fmla="*/ 271427736 w 293"/>
                <a:gd name="T65" fmla="*/ 2147483647 h 246"/>
                <a:gd name="T66" fmla="*/ 1086010231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"/>
                <a:gd name="T121" fmla="*/ 0 h 246"/>
                <a:gd name="T122" fmla="*/ 293 w 293"/>
                <a:gd name="T123" fmla="*/ 246 h 2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78" name="Freeform 278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7613525" y="2754568"/>
              <a:ext cx="104034" cy="155565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808" name="Freeform 279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8296338" y="4311808"/>
              <a:ext cx="278400" cy="304781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8"/>
                <a:gd name="T133" fmla="*/ 0 h 487"/>
                <a:gd name="T134" fmla="*/ 538 w 538"/>
                <a:gd name="T135" fmla="*/ 487 h 4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09" name="Freeform 280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8526385" y="4292760"/>
              <a:ext cx="127478" cy="153978"/>
            </a:xfrm>
            <a:custGeom>
              <a:avLst/>
              <a:gdLst>
                <a:gd name="T0" fmla="*/ 2147483647 w 253"/>
                <a:gd name="T1" fmla="*/ 205771938 h 246"/>
                <a:gd name="T2" fmla="*/ 2147483647 w 253"/>
                <a:gd name="T3" fmla="*/ 1645387679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1176818996 w 253"/>
                <a:gd name="T39" fmla="*/ 2147483647 h 246"/>
                <a:gd name="T40" fmla="*/ 320927418 w 253"/>
                <a:gd name="T41" fmla="*/ 2147483647 h 246"/>
                <a:gd name="T42" fmla="*/ 1069927313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1028465699 h 246"/>
                <a:gd name="T108" fmla="*/ 2147483647 w 253"/>
                <a:gd name="T109" fmla="*/ 205771938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3"/>
                <a:gd name="T169" fmla="*/ 0 h 246"/>
                <a:gd name="T170" fmla="*/ 253 w 253"/>
                <a:gd name="T171" fmla="*/ 246 h 2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10" name="Freeform 281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6457431" y="3851462"/>
              <a:ext cx="76194" cy="142866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04582021 w 141"/>
                <a:gd name="T9" fmla="*/ 2147483647 h 228"/>
                <a:gd name="T10" fmla="*/ 1315436788 w 141"/>
                <a:gd name="T11" fmla="*/ 2147483647 h 228"/>
                <a:gd name="T12" fmla="*/ 657718394 w 141"/>
                <a:gd name="T13" fmla="*/ 2147483647 h 228"/>
                <a:gd name="T14" fmla="*/ 263145575 w 141"/>
                <a:gd name="T15" fmla="*/ 2147483647 h 228"/>
                <a:gd name="T16" fmla="*/ 0 w 141"/>
                <a:gd name="T17" fmla="*/ 2147483647 h 228"/>
                <a:gd name="T18" fmla="*/ 263145575 w 141"/>
                <a:gd name="T19" fmla="*/ 2147483647 h 228"/>
                <a:gd name="T20" fmla="*/ 525999320 w 141"/>
                <a:gd name="T21" fmla="*/ 2147483647 h 228"/>
                <a:gd name="T22" fmla="*/ 789145503 w 141"/>
                <a:gd name="T23" fmla="*/ 2147483647 h 228"/>
                <a:gd name="T24" fmla="*/ 1183717849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28"/>
                <a:gd name="T125" fmla="*/ 141 w 141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4" name="Group 282"/>
            <p:cNvGrpSpPr>
              <a:grpSpLocks/>
            </p:cNvGrpSpPr>
            <p:nvPr>
              <p:custDataLst>
                <p:tags r:id="rId208"/>
              </p:custDataLst>
            </p:nvPr>
          </p:nvGrpSpPr>
          <p:grpSpPr bwMode="auto">
            <a:xfrm>
              <a:off x="7585711" y="3505230"/>
              <a:ext cx="280034" cy="527686"/>
              <a:chOff x="5062" y="2295"/>
              <a:chExt cx="177" cy="279"/>
            </a:xfrm>
            <a:solidFill>
              <a:srgbClr val="C0BFBF"/>
            </a:solidFill>
          </p:grpSpPr>
          <p:sp>
            <p:nvSpPr>
              <p:cNvPr id="283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4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5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6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7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8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9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0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1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2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3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4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5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6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7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8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9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0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1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2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3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4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5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6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812" name="Freeform 307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7998890" y="4488010"/>
              <a:ext cx="17583" cy="66671"/>
            </a:xfrm>
            <a:custGeom>
              <a:avLst/>
              <a:gdLst>
                <a:gd name="T0" fmla="*/ 0 w 33"/>
                <a:gd name="T1" fmla="*/ 2147483647 h 43"/>
                <a:gd name="T2" fmla="*/ 116892054 w 33"/>
                <a:gd name="T3" fmla="*/ 2147483647 h 43"/>
                <a:gd name="T4" fmla="*/ 233784628 w 33"/>
                <a:gd name="T5" fmla="*/ 2147483647 h 43"/>
                <a:gd name="T6" fmla="*/ 584461407 w 33"/>
                <a:gd name="T7" fmla="*/ 2147483647 h 43"/>
                <a:gd name="T8" fmla="*/ 1052030013 w 33"/>
                <a:gd name="T9" fmla="*/ 2147483647 h 43"/>
                <a:gd name="T10" fmla="*/ 1636490900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03789846 w 33"/>
                <a:gd name="T23" fmla="*/ 2147483647 h 43"/>
                <a:gd name="T24" fmla="*/ 1870274943 w 33"/>
                <a:gd name="T25" fmla="*/ 2147483647 h 43"/>
                <a:gd name="T26" fmla="*/ 1870274943 w 33"/>
                <a:gd name="T27" fmla="*/ 2147483647 h 43"/>
                <a:gd name="T28" fmla="*/ 1870274943 w 33"/>
                <a:gd name="T29" fmla="*/ 2147483647 h 43"/>
                <a:gd name="T30" fmla="*/ 1636490900 w 33"/>
                <a:gd name="T31" fmla="*/ 2147483647 h 43"/>
                <a:gd name="T32" fmla="*/ 1168921775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43"/>
                <a:gd name="T56" fmla="*/ 33 w 3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13" name="Freeform 308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8091201" y="4416577"/>
              <a:ext cx="26375" cy="69846"/>
            </a:xfrm>
            <a:custGeom>
              <a:avLst/>
              <a:gdLst>
                <a:gd name="T0" fmla="*/ 0 w 54"/>
                <a:gd name="T1" fmla="*/ 2147483647 h 92"/>
                <a:gd name="T2" fmla="*/ 100497501 w 54"/>
                <a:gd name="T3" fmla="*/ 2147483647 h 92"/>
                <a:gd name="T4" fmla="*/ 200751516 w 54"/>
                <a:gd name="T5" fmla="*/ 2147483647 h 92"/>
                <a:gd name="T6" fmla="*/ 301249048 w 54"/>
                <a:gd name="T7" fmla="*/ 2147483647 h 92"/>
                <a:gd name="T8" fmla="*/ 602254115 w 54"/>
                <a:gd name="T9" fmla="*/ 2147483647 h 92"/>
                <a:gd name="T10" fmla="*/ 1104253752 w 54"/>
                <a:gd name="T11" fmla="*/ 2147483647 h 92"/>
                <a:gd name="T12" fmla="*/ 1807005090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007756050 w 54"/>
                <a:gd name="T39" fmla="*/ 2147483647 h 92"/>
                <a:gd name="T40" fmla="*/ 1405503170 w 54"/>
                <a:gd name="T41" fmla="*/ 2147483647 h 92"/>
                <a:gd name="T42" fmla="*/ 803249056 w 54"/>
                <a:gd name="T43" fmla="*/ 2147483647 h 92"/>
                <a:gd name="T44" fmla="*/ 502000008 w 54"/>
                <a:gd name="T45" fmla="*/ 2147483647 h 92"/>
                <a:gd name="T46" fmla="*/ 200751516 w 54"/>
                <a:gd name="T47" fmla="*/ 2147483647 h 92"/>
                <a:gd name="T48" fmla="*/ 100497501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14" name="Freeform 309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8148347" y="4270536"/>
              <a:ext cx="27840" cy="69846"/>
            </a:xfrm>
            <a:custGeom>
              <a:avLst/>
              <a:gdLst>
                <a:gd name="T0" fmla="*/ 0 w 60"/>
                <a:gd name="T1" fmla="*/ 0 h 18"/>
                <a:gd name="T2" fmla="*/ 1710524158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070503082 w 60"/>
                <a:gd name="T17" fmla="*/ 2147483647 h 18"/>
                <a:gd name="T18" fmla="*/ 900287842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18"/>
                <a:gd name="T38" fmla="*/ 60 w 6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15" name="Freeform 310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8129298" y="4235613"/>
              <a:ext cx="29305" cy="68259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051928353 w 66"/>
                <a:gd name="T13" fmla="*/ 2147483647 h 18"/>
                <a:gd name="T14" fmla="*/ 1559473843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8"/>
                <a:gd name="T29" fmla="*/ 66 w 6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16" name="Freeform 311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919765" y="4111796"/>
              <a:ext cx="8792" cy="68259"/>
            </a:xfrm>
            <a:custGeom>
              <a:avLst/>
              <a:gdLst>
                <a:gd name="T0" fmla="*/ 0 w 17"/>
                <a:gd name="T1" fmla="*/ 2147483647 h 42"/>
                <a:gd name="T2" fmla="*/ 1905951699 w 17"/>
                <a:gd name="T3" fmla="*/ 2147483647 h 42"/>
                <a:gd name="T4" fmla="*/ 2052587032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1905951699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2"/>
                <a:gd name="T29" fmla="*/ 17 w 1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17" name="Freeform 312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831850" y="4273711"/>
              <a:ext cx="35166" cy="69846"/>
            </a:xfrm>
            <a:custGeom>
              <a:avLst/>
              <a:gdLst>
                <a:gd name="T0" fmla="*/ 635362446 w 72"/>
                <a:gd name="T1" fmla="*/ 2147483647 h 29"/>
                <a:gd name="T2" fmla="*/ 1588152618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1270471521 w 72"/>
                <a:gd name="T29" fmla="*/ 2147483647 h 29"/>
                <a:gd name="T30" fmla="*/ 0 w 72"/>
                <a:gd name="T31" fmla="*/ 2147483647 h 29"/>
                <a:gd name="T32" fmla="*/ 317681223 w 72"/>
                <a:gd name="T33" fmla="*/ 2147483647 h 29"/>
                <a:gd name="T34" fmla="*/ 635362446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29"/>
                <a:gd name="T56" fmla="*/ 72 w 72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18" name="Freeform 313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840641" y="4495947"/>
              <a:ext cx="23444" cy="66671"/>
            </a:xfrm>
            <a:custGeom>
              <a:avLst/>
              <a:gdLst>
                <a:gd name="T0" fmla="*/ 0 w 46"/>
                <a:gd name="T1" fmla="*/ 0 h 37"/>
                <a:gd name="T2" fmla="*/ 920441444 w 46"/>
                <a:gd name="T3" fmla="*/ 2147483647 h 37"/>
                <a:gd name="T4" fmla="*/ 2045616979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1329663883 w 46"/>
                <a:gd name="T17" fmla="*/ 2147483647 h 37"/>
                <a:gd name="T18" fmla="*/ 920441444 w 46"/>
                <a:gd name="T19" fmla="*/ 2147483647 h 37"/>
                <a:gd name="T20" fmla="*/ 715953842 w 46"/>
                <a:gd name="T21" fmla="*/ 2147483647 h 37"/>
                <a:gd name="T22" fmla="*/ 511466116 w 46"/>
                <a:gd name="T23" fmla="*/ 2147483647 h 37"/>
                <a:gd name="T24" fmla="*/ 306731527 w 46"/>
                <a:gd name="T25" fmla="*/ 2147483647 h 37"/>
                <a:gd name="T26" fmla="*/ 102243832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37"/>
                <a:gd name="T47" fmla="*/ 46 w 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19" name="Freeform 314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976910" y="4278473"/>
              <a:ext cx="13188" cy="68258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1686670618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0" name="Freeform 315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808405" y="4273711"/>
              <a:ext cx="23444" cy="69846"/>
            </a:xfrm>
            <a:custGeom>
              <a:avLst/>
              <a:gdLst>
                <a:gd name="T0" fmla="*/ 250408418 w 43"/>
                <a:gd name="T1" fmla="*/ 0 h 31"/>
                <a:gd name="T2" fmla="*/ 125204209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50408418 w 43"/>
                <a:gd name="T13" fmla="*/ 2147483647 h 31"/>
                <a:gd name="T14" fmla="*/ 1627655346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50408418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31"/>
                <a:gd name="T38" fmla="*/ 43 w 4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1" name="Freeform 316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862620" y="4330857"/>
              <a:ext cx="35166" cy="68259"/>
            </a:xfrm>
            <a:custGeom>
              <a:avLst/>
              <a:gdLst>
                <a:gd name="T0" fmla="*/ 441568197 w 71"/>
                <a:gd name="T1" fmla="*/ 2147483647 h 49"/>
                <a:gd name="T2" fmla="*/ 441568197 w 71"/>
                <a:gd name="T3" fmla="*/ 2147483647 h 49"/>
                <a:gd name="T4" fmla="*/ 552025214 w 71"/>
                <a:gd name="T5" fmla="*/ 2147483647 h 49"/>
                <a:gd name="T6" fmla="*/ 772939503 w 71"/>
                <a:gd name="T7" fmla="*/ 2147483647 h 49"/>
                <a:gd name="T8" fmla="*/ 993593283 w 71"/>
                <a:gd name="T9" fmla="*/ 2147483647 h 49"/>
                <a:gd name="T10" fmla="*/ 1545877986 w 71"/>
                <a:gd name="T11" fmla="*/ 2147483647 h 49"/>
                <a:gd name="T12" fmla="*/ 1987446565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1545877986 w 71"/>
                <a:gd name="T43" fmla="*/ 2147483647 h 49"/>
                <a:gd name="T44" fmla="*/ 441568197 w 71"/>
                <a:gd name="T45" fmla="*/ 0 h 49"/>
                <a:gd name="T46" fmla="*/ 331111307 w 71"/>
                <a:gd name="T47" fmla="*/ 2147483647 h 49"/>
                <a:gd name="T48" fmla="*/ 110456922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110456922 w 71"/>
                <a:gd name="T55" fmla="*/ 2147483647 h 49"/>
                <a:gd name="T56" fmla="*/ 44156819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49"/>
                <a:gd name="T89" fmla="*/ 71 w 71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2" name="Freeform 317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623782" y="4573730"/>
              <a:ext cx="55680" cy="71433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1600154355 w 112"/>
                <a:gd name="T35" fmla="*/ 2147483647 h 26"/>
                <a:gd name="T36" fmla="*/ 0 w 112"/>
                <a:gd name="T37" fmla="*/ 2147483647 h 26"/>
                <a:gd name="T38" fmla="*/ 499972491 w 112"/>
                <a:gd name="T39" fmla="*/ 2147483647 h 26"/>
                <a:gd name="T40" fmla="*/ 1099938815 w 112"/>
                <a:gd name="T41" fmla="*/ 2147483647 h 26"/>
                <a:gd name="T42" fmla="*/ 1800143500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26"/>
                <a:gd name="T77" fmla="*/ 112 w 11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3" name="Freeform 318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7742468" y="4619764"/>
              <a:ext cx="16118" cy="69846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1705975807 w 41"/>
                <a:gd name="T5" fmla="*/ 2147483647 h 25"/>
                <a:gd name="T6" fmla="*/ 1096636459 w 41"/>
                <a:gd name="T7" fmla="*/ 2147483647 h 25"/>
                <a:gd name="T8" fmla="*/ 548318230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4" name="Freeform 319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541727" y="4537219"/>
              <a:ext cx="43958" cy="66671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63937815 w 81"/>
                <a:gd name="T9" fmla="*/ 2147483647 h 31"/>
                <a:gd name="T10" fmla="*/ 395614650 w 81"/>
                <a:gd name="T11" fmla="*/ 2147483647 h 31"/>
                <a:gd name="T12" fmla="*/ 527583524 w 81"/>
                <a:gd name="T13" fmla="*/ 2147483647 h 31"/>
                <a:gd name="T14" fmla="*/ 1055166507 w 81"/>
                <a:gd name="T15" fmla="*/ 2147483647 h 31"/>
                <a:gd name="T16" fmla="*/ 1846687373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31"/>
                <a:gd name="T74" fmla="*/ 81 w 8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5" name="Freeform 320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7595941" y="4521345"/>
              <a:ext cx="46888" cy="66671"/>
            </a:xfrm>
            <a:custGeom>
              <a:avLst/>
              <a:gdLst>
                <a:gd name="T0" fmla="*/ 255430525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043158445 w 89"/>
                <a:gd name="T17" fmla="*/ 2147483647 h 49"/>
                <a:gd name="T18" fmla="*/ 1149151306 w 89"/>
                <a:gd name="T19" fmla="*/ 0 h 49"/>
                <a:gd name="T20" fmla="*/ 510861050 w 89"/>
                <a:gd name="T21" fmla="*/ 2147483647 h 49"/>
                <a:gd name="T22" fmla="*/ 127715263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55430525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49"/>
                <a:gd name="T50" fmla="*/ 89 w 8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6" name="Freeform 321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7657482" y="4532458"/>
              <a:ext cx="43958" cy="69846"/>
            </a:xfrm>
            <a:custGeom>
              <a:avLst/>
              <a:gdLst>
                <a:gd name="T0" fmla="*/ 0 w 86"/>
                <a:gd name="T1" fmla="*/ 2147483647 h 46"/>
                <a:gd name="T2" fmla="*/ 1542792795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093827012 w 86"/>
                <a:gd name="T49" fmla="*/ 2147483647 h 46"/>
                <a:gd name="T50" fmla="*/ 1542792795 w 86"/>
                <a:gd name="T51" fmla="*/ 2147483647 h 46"/>
                <a:gd name="T52" fmla="*/ 881447956 w 86"/>
                <a:gd name="T53" fmla="*/ 2147483647 h 46"/>
                <a:gd name="T54" fmla="*/ 440723978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46"/>
                <a:gd name="T89" fmla="*/ 86 w 86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7" name="Freeform 322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7720489" y="4537219"/>
              <a:ext cx="30770" cy="66671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1608521657 w 59"/>
                <a:gd name="T19" fmla="*/ 2147483647 h 18"/>
                <a:gd name="T20" fmla="*/ 804394631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8"/>
                <a:gd name="T38" fmla="*/ 59 w 5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8" name="Freeform 323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808405" y="4527695"/>
              <a:ext cx="1465" cy="66671"/>
            </a:xfrm>
            <a:custGeom>
              <a:avLst/>
              <a:gdLst>
                <a:gd name="T0" fmla="*/ 360558920 w 4"/>
                <a:gd name="T1" fmla="*/ 2147483647 h 19"/>
                <a:gd name="T2" fmla="*/ 360558920 w 4"/>
                <a:gd name="T3" fmla="*/ 0 h 19"/>
                <a:gd name="T4" fmla="*/ 180279460 w 4"/>
                <a:gd name="T5" fmla="*/ 2147483647 h 19"/>
                <a:gd name="T6" fmla="*/ 90139968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90139968 w 4"/>
                <a:gd name="T15" fmla="*/ 2147483647 h 19"/>
                <a:gd name="T16" fmla="*/ 180279460 w 4"/>
                <a:gd name="T17" fmla="*/ 2147483647 h 19"/>
                <a:gd name="T18" fmla="*/ 360558920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29" name="Freeform 324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298493" y="4305459"/>
              <a:ext cx="24909" cy="69846"/>
            </a:xfrm>
            <a:custGeom>
              <a:avLst/>
              <a:gdLst>
                <a:gd name="T0" fmla="*/ 0 w 46"/>
                <a:gd name="T1" fmla="*/ 2147483647 h 50"/>
                <a:gd name="T2" fmla="*/ 910466503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1040325904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0"/>
                <a:gd name="T38" fmla="*/ 46 w 4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0" name="Freeform 325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7232556" y="4273711"/>
              <a:ext cx="36632" cy="69846"/>
            </a:xfrm>
            <a:custGeom>
              <a:avLst/>
              <a:gdLst>
                <a:gd name="T0" fmla="*/ 0 w 66"/>
                <a:gd name="T1" fmla="*/ 0 h 80"/>
                <a:gd name="T2" fmla="*/ 1374514495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0"/>
                <a:gd name="T59" fmla="*/ 66 w 6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1" name="Freeform 326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7034745" y="4254662"/>
              <a:ext cx="10256" cy="68259"/>
            </a:xfrm>
            <a:custGeom>
              <a:avLst/>
              <a:gdLst>
                <a:gd name="T0" fmla="*/ 1800827218 w 20"/>
                <a:gd name="T1" fmla="*/ 2147483647 h 48"/>
                <a:gd name="T2" fmla="*/ 1800827218 w 20"/>
                <a:gd name="T3" fmla="*/ 2147483647 h 48"/>
                <a:gd name="T4" fmla="*/ 1710763685 w 20"/>
                <a:gd name="T5" fmla="*/ 2147483647 h 48"/>
                <a:gd name="T6" fmla="*/ 1440571182 w 20"/>
                <a:gd name="T7" fmla="*/ 2147483647 h 48"/>
                <a:gd name="T8" fmla="*/ 1260669883 w 20"/>
                <a:gd name="T9" fmla="*/ 2147483647 h 48"/>
                <a:gd name="T10" fmla="*/ 1080541865 w 20"/>
                <a:gd name="T11" fmla="*/ 2147483647 h 48"/>
                <a:gd name="T12" fmla="*/ 810350076 w 20"/>
                <a:gd name="T13" fmla="*/ 2147483647 h 48"/>
                <a:gd name="T14" fmla="*/ 360256155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180128077 w 20"/>
                <a:gd name="T21" fmla="*/ 2147483647 h 48"/>
                <a:gd name="T22" fmla="*/ 360256155 w 20"/>
                <a:gd name="T23" fmla="*/ 2147483647 h 48"/>
                <a:gd name="T24" fmla="*/ 720286067 w 20"/>
                <a:gd name="T25" fmla="*/ 2147483647 h 48"/>
                <a:gd name="T26" fmla="*/ 1260669883 w 20"/>
                <a:gd name="T27" fmla="*/ 2147483647 h 48"/>
                <a:gd name="T28" fmla="*/ 1800827218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8"/>
                <a:gd name="T47" fmla="*/ 20 w 20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2" name="Line 327" descr="Horizontal dunkel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7065515" y="4297522"/>
              <a:ext cx="5861" cy="79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3" name="Freeform 328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7061120" y="4297522"/>
              <a:ext cx="10256" cy="68258"/>
            </a:xfrm>
            <a:custGeom>
              <a:avLst/>
              <a:gdLst>
                <a:gd name="T0" fmla="*/ 1800827218 w 20"/>
                <a:gd name="T1" fmla="*/ 2147483647 h 12"/>
                <a:gd name="T2" fmla="*/ 1800827218 w 20"/>
                <a:gd name="T3" fmla="*/ 2147483647 h 12"/>
                <a:gd name="T4" fmla="*/ 1620699200 w 20"/>
                <a:gd name="T5" fmla="*/ 2147483647 h 12"/>
                <a:gd name="T6" fmla="*/ 1350734368 w 20"/>
                <a:gd name="T7" fmla="*/ 2147483647 h 12"/>
                <a:gd name="T8" fmla="*/ 1170606350 w 20"/>
                <a:gd name="T9" fmla="*/ 2147483647 h 12"/>
                <a:gd name="T10" fmla="*/ 630221582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4" name="Freeform 329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943899" y="4111796"/>
              <a:ext cx="26375" cy="68259"/>
            </a:xfrm>
            <a:custGeom>
              <a:avLst/>
              <a:gdLst>
                <a:gd name="T0" fmla="*/ 743194309 w 53"/>
                <a:gd name="T1" fmla="*/ 0 h 30"/>
                <a:gd name="T2" fmla="*/ 1168093833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1592739490 w 53"/>
                <a:gd name="T21" fmla="*/ 2147483647 h 30"/>
                <a:gd name="T22" fmla="*/ 955643945 w 53"/>
                <a:gd name="T23" fmla="*/ 2147483647 h 30"/>
                <a:gd name="T24" fmla="*/ 0 w 53"/>
                <a:gd name="T25" fmla="*/ 2147483647 h 30"/>
                <a:gd name="T26" fmla="*/ 743194309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0"/>
                <a:gd name="T44" fmla="*/ 53 w 53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5" name="Freeform 330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7578358" y="4546744"/>
              <a:ext cx="13188" cy="69846"/>
            </a:xfrm>
            <a:custGeom>
              <a:avLst/>
              <a:gdLst>
                <a:gd name="T0" fmla="*/ 0 w 33"/>
                <a:gd name="T1" fmla="*/ 2147483647 h 31"/>
                <a:gd name="T2" fmla="*/ 219918065 w 33"/>
                <a:gd name="T3" fmla="*/ 2147483647 h 31"/>
                <a:gd name="T4" fmla="*/ 384815527 w 33"/>
                <a:gd name="T5" fmla="*/ 2147483647 h 31"/>
                <a:gd name="T6" fmla="*/ 1209466376 w 33"/>
                <a:gd name="T7" fmla="*/ 2147483647 h 31"/>
                <a:gd name="T8" fmla="*/ 1814199766 w 33"/>
                <a:gd name="T9" fmla="*/ 2147483647 h 31"/>
                <a:gd name="T10" fmla="*/ 1814199766 w 33"/>
                <a:gd name="T11" fmla="*/ 0 h 31"/>
                <a:gd name="T12" fmla="*/ 1484404439 w 33"/>
                <a:gd name="T13" fmla="*/ 0 h 31"/>
                <a:gd name="T14" fmla="*/ 1044569319 w 33"/>
                <a:gd name="T15" fmla="*/ 0 h 31"/>
                <a:gd name="T16" fmla="*/ 549713089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6" name="Freeform 331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8196700" y="4495947"/>
              <a:ext cx="35166" cy="66671"/>
            </a:xfrm>
            <a:custGeom>
              <a:avLst/>
              <a:gdLst>
                <a:gd name="T0" fmla="*/ 2147483647 w 65"/>
                <a:gd name="T1" fmla="*/ 2147483647 h 68"/>
                <a:gd name="T2" fmla="*/ 1957539743 w 65"/>
                <a:gd name="T3" fmla="*/ 2147483647 h 68"/>
                <a:gd name="T4" fmla="*/ 1712916053 w 65"/>
                <a:gd name="T5" fmla="*/ 2147483647 h 68"/>
                <a:gd name="T6" fmla="*/ 1345843358 w 65"/>
                <a:gd name="T7" fmla="*/ 2147483647 h 68"/>
                <a:gd name="T8" fmla="*/ 856319284 w 65"/>
                <a:gd name="T9" fmla="*/ 2147483647 h 68"/>
                <a:gd name="T10" fmla="*/ 489245929 w 65"/>
                <a:gd name="T11" fmla="*/ 2147483647 h 68"/>
                <a:gd name="T12" fmla="*/ 244622701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44622701 w 65"/>
                <a:gd name="T21" fmla="*/ 2147483647 h 68"/>
                <a:gd name="T22" fmla="*/ 611696649 w 65"/>
                <a:gd name="T23" fmla="*/ 2147483647 h 68"/>
                <a:gd name="T24" fmla="*/ 1101220459 w 65"/>
                <a:gd name="T25" fmla="*/ 2147483647 h 68"/>
                <a:gd name="T26" fmla="*/ 1835088628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1570989301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68"/>
                <a:gd name="T80" fmla="*/ 65 w 65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7" name="Freeform 332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6923385" y="3994328"/>
              <a:ext cx="328219" cy="442886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610870891 w 625"/>
                <a:gd name="T71" fmla="*/ 2147483647 h 694"/>
                <a:gd name="T72" fmla="*/ 1221741783 w 625"/>
                <a:gd name="T73" fmla="*/ 860987768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694"/>
                <a:gd name="T155" fmla="*/ 625 w 625"/>
                <a:gd name="T156" fmla="*/ 694 h 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8" name="Freeform 333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7332194" y="4054649"/>
              <a:ext cx="304775" cy="307956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1414346958 w 585"/>
                <a:gd name="T61" fmla="*/ 2147483647 h 493"/>
                <a:gd name="T62" fmla="*/ 589356605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1226508169 h 493"/>
                <a:gd name="T96" fmla="*/ 2147483647 w 585"/>
                <a:gd name="T97" fmla="*/ 40870548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5"/>
                <a:gd name="T148" fmla="*/ 0 h 493"/>
                <a:gd name="T149" fmla="*/ 585 w 585"/>
                <a:gd name="T150" fmla="*/ 493 h 4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39" name="Freeform 334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7758586" y="4541982"/>
              <a:ext cx="111360" cy="68258"/>
            </a:xfrm>
            <a:custGeom>
              <a:avLst/>
              <a:gdLst>
                <a:gd name="T0" fmla="*/ 0 w 212"/>
                <a:gd name="T1" fmla="*/ 2147483647 h 105"/>
                <a:gd name="T2" fmla="*/ 1887541300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1857397320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089891290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2"/>
                <a:gd name="T73" fmla="*/ 0 h 105"/>
                <a:gd name="T74" fmla="*/ 212 w 21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40" name="Freeform 335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897786" y="4141957"/>
              <a:ext cx="51285" cy="106355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727938172 w 92"/>
                <a:gd name="T5" fmla="*/ 2147483647 h 166"/>
                <a:gd name="T6" fmla="*/ 1747489138 w 92"/>
                <a:gd name="T7" fmla="*/ 2147483647 h 166"/>
                <a:gd name="T8" fmla="*/ 2038475778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1548335599 h 166"/>
                <a:gd name="T86" fmla="*/ 2147483647 w 92"/>
                <a:gd name="T87" fmla="*/ 663690900 h 166"/>
                <a:gd name="T88" fmla="*/ 1164888306 w 92"/>
                <a:gd name="T89" fmla="*/ 221368068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166"/>
                <a:gd name="T158" fmla="*/ 92 w 92"/>
                <a:gd name="T159" fmla="*/ 166 h 1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41" name="Freeform 336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913904" y="4314983"/>
              <a:ext cx="84985" cy="66671"/>
            </a:xfrm>
            <a:custGeom>
              <a:avLst/>
              <a:gdLst>
                <a:gd name="T0" fmla="*/ 803236941 w 166"/>
                <a:gd name="T1" fmla="*/ 0 h 62"/>
                <a:gd name="T2" fmla="*/ 1606740350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1036186025 h 62"/>
                <a:gd name="T20" fmla="*/ 2147483647 w 166"/>
                <a:gd name="T21" fmla="*/ 0 h 62"/>
                <a:gd name="T22" fmla="*/ 2147483647 w 166"/>
                <a:gd name="T23" fmla="*/ 1036186025 h 62"/>
                <a:gd name="T24" fmla="*/ 2147483647 w 166"/>
                <a:gd name="T25" fmla="*/ 2072372050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1377129217 w 166"/>
                <a:gd name="T79" fmla="*/ 2147483647 h 62"/>
                <a:gd name="T80" fmla="*/ 803236941 w 166"/>
                <a:gd name="T81" fmla="*/ 2147483647 h 62"/>
                <a:gd name="T82" fmla="*/ 229610681 w 166"/>
                <a:gd name="T83" fmla="*/ 2147483647 h 62"/>
                <a:gd name="T84" fmla="*/ 114671849 w 166"/>
                <a:gd name="T85" fmla="*/ 2147483647 h 62"/>
                <a:gd name="T86" fmla="*/ 0 w 166"/>
                <a:gd name="T87" fmla="*/ 2147483647 h 62"/>
                <a:gd name="T88" fmla="*/ 114671849 w 166"/>
                <a:gd name="T89" fmla="*/ 2147483647 h 62"/>
                <a:gd name="T90" fmla="*/ 458954379 w 166"/>
                <a:gd name="T91" fmla="*/ 2147483647 h 62"/>
                <a:gd name="T92" fmla="*/ 803236941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42" name="Freeform 337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8004751" y="4222914"/>
              <a:ext cx="102569" cy="76195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832437874 h 121"/>
                <a:gd name="T8" fmla="*/ 2147483647 w 193"/>
                <a:gd name="T9" fmla="*/ 208208654 h 121"/>
                <a:gd name="T10" fmla="*/ 2147483647 w 193"/>
                <a:gd name="T11" fmla="*/ 208208654 h 121"/>
                <a:gd name="T12" fmla="*/ 2147483647 w 193"/>
                <a:gd name="T13" fmla="*/ 624229140 h 121"/>
                <a:gd name="T14" fmla="*/ 2147483647 w 193"/>
                <a:gd name="T15" fmla="*/ 2081291639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1640361836 w 193"/>
                <a:gd name="T55" fmla="*/ 2147483647 h 121"/>
                <a:gd name="T56" fmla="*/ 378698063 w 193"/>
                <a:gd name="T57" fmla="*/ 2147483647 h 121"/>
                <a:gd name="T58" fmla="*/ 0 w 193"/>
                <a:gd name="T59" fmla="*/ 2147483647 h 121"/>
                <a:gd name="T60" fmla="*/ 126137802 w 193"/>
                <a:gd name="T61" fmla="*/ 2147483647 h 121"/>
                <a:gd name="T62" fmla="*/ 883249802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43" name="Freeform 338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631108" y="4149893"/>
              <a:ext cx="200742" cy="276208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45114358 w 379"/>
                <a:gd name="T7" fmla="*/ 2147483647 h 437"/>
                <a:gd name="T8" fmla="*/ 1837520676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1473124224 h 437"/>
                <a:gd name="T36" fmla="*/ 2147483647 w 379"/>
                <a:gd name="T37" fmla="*/ 1894245498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437"/>
                <a:gd name="T185" fmla="*/ 379 w 379"/>
                <a:gd name="T186" fmla="*/ 437 h 4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44" name="Freeform 339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7229625" y="4438800"/>
              <a:ext cx="300380" cy="114293"/>
            </a:xfrm>
            <a:custGeom>
              <a:avLst/>
              <a:gdLst>
                <a:gd name="T0" fmla="*/ 1294314256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1398443264 h 184"/>
                <a:gd name="T6" fmla="*/ 2147483647 w 578"/>
                <a:gd name="T7" fmla="*/ 0 h 184"/>
                <a:gd name="T8" fmla="*/ 2147483647 w 578"/>
                <a:gd name="T9" fmla="*/ 399390313 h 184"/>
                <a:gd name="T10" fmla="*/ 2147483647 w 578"/>
                <a:gd name="T11" fmla="*/ 399390313 h 184"/>
                <a:gd name="T12" fmla="*/ 2147483647 w 578"/>
                <a:gd name="T13" fmla="*/ 998667654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8"/>
                <a:gd name="T163" fmla="*/ 0 h 184"/>
                <a:gd name="T164" fmla="*/ 578 w 578"/>
                <a:gd name="T165" fmla="*/ 184 h 1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45" name="Freeform 340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8047243" y="4267361"/>
              <a:ext cx="256422" cy="303194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1556612029 w 491"/>
                <a:gd name="T51" fmla="*/ 2147483647 h 481"/>
                <a:gd name="T52" fmla="*/ 1676499081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035612365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1872901210 h 481"/>
                <a:gd name="T92" fmla="*/ 2147483647 w 491"/>
                <a:gd name="T93" fmla="*/ 208188444 h 481"/>
                <a:gd name="T94" fmla="*/ 2147483647 w 491"/>
                <a:gd name="T95" fmla="*/ 0 h 481"/>
                <a:gd name="T96" fmla="*/ 2147483647 w 491"/>
                <a:gd name="T97" fmla="*/ 1664712845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481"/>
                <a:gd name="T164" fmla="*/ 491 w 491"/>
                <a:gd name="T165" fmla="*/ 481 h 4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46" name="Freeform 341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6284529" y="2865686"/>
              <a:ext cx="64472" cy="71433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1184419813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1732465704 w 133"/>
                <a:gd name="T47" fmla="*/ 2147483647 h 117"/>
                <a:gd name="T48" fmla="*/ 770064056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3"/>
                <a:gd name="T79" fmla="*/ 0 h 117"/>
                <a:gd name="T80" fmla="*/ 133 w 133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42" name="Freeform 342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4432434" y="2151355"/>
              <a:ext cx="265213" cy="212712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43" name="Freeform 343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508628" y="2395815"/>
              <a:ext cx="175832" cy="85720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849" name="Freeform 344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628780" y="1983091"/>
              <a:ext cx="133339" cy="77782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1664633397 h 129"/>
                <a:gd name="T38" fmla="*/ 2147483647 w 259"/>
                <a:gd name="T39" fmla="*/ 1109632993 h 129"/>
                <a:gd name="T40" fmla="*/ 2147483647 w 259"/>
                <a:gd name="T41" fmla="*/ 554999647 h 129"/>
                <a:gd name="T42" fmla="*/ 2147483647 w 259"/>
                <a:gd name="T43" fmla="*/ 185122210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369877513 h 129"/>
                <a:gd name="T54" fmla="*/ 2147483647 w 259"/>
                <a:gd name="T55" fmla="*/ 739755631 h 129"/>
                <a:gd name="T56" fmla="*/ 2147483647 w 259"/>
                <a:gd name="T57" fmla="*/ 1109632993 h 129"/>
                <a:gd name="T58" fmla="*/ 1592369699 w 259"/>
                <a:gd name="T59" fmla="*/ 1664633397 h 129"/>
                <a:gd name="T60" fmla="*/ 1137482687 w 259"/>
                <a:gd name="T61" fmla="*/ 2147483647 h 129"/>
                <a:gd name="T62" fmla="*/ 568609023 w 259"/>
                <a:gd name="T63" fmla="*/ 2147483647 h 129"/>
                <a:gd name="T64" fmla="*/ 227443571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341165388 w 259"/>
                <a:gd name="T73" fmla="*/ 2147483647 h 129"/>
                <a:gd name="T74" fmla="*/ 682330776 w 259"/>
                <a:gd name="T75" fmla="*/ 2147483647 h 129"/>
                <a:gd name="T76" fmla="*/ 1364926193 w 259"/>
                <a:gd name="T77" fmla="*/ 2147483647 h 129"/>
                <a:gd name="T78" fmla="*/ 1933535474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129"/>
                <a:gd name="T179" fmla="*/ 259 w 259"/>
                <a:gd name="T180" fmla="*/ 129 h 1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0" name="Freeform 345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644897" y="2400577"/>
              <a:ext cx="215394" cy="171439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1191142488 w 425"/>
                <a:gd name="T35" fmla="*/ 2147483647 h 272"/>
                <a:gd name="T36" fmla="*/ 216524688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1252343041 h 272"/>
                <a:gd name="T48" fmla="*/ 2147483647 w 425"/>
                <a:gd name="T49" fmla="*/ 208710592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1043354410 h 272"/>
                <a:gd name="T64" fmla="*/ 2147483647 w 425"/>
                <a:gd name="T65" fmla="*/ 417580312 h 272"/>
                <a:gd name="T66" fmla="*/ 2147483647 w 425"/>
                <a:gd name="T67" fmla="*/ 0 h 272"/>
                <a:gd name="T68" fmla="*/ 2147483647 w 425"/>
                <a:gd name="T69" fmla="*/ 417580312 h 272"/>
                <a:gd name="T70" fmla="*/ 2147483647 w 425"/>
                <a:gd name="T71" fmla="*/ 1460934249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272"/>
                <a:gd name="T143" fmla="*/ 425 w 425"/>
                <a:gd name="T144" fmla="*/ 272 h 2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1" name="Freeform 346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2244793" y="3646688"/>
              <a:ext cx="16118" cy="66671"/>
            </a:xfrm>
            <a:custGeom>
              <a:avLst/>
              <a:gdLst>
                <a:gd name="T0" fmla="*/ 1518973803 w 33"/>
                <a:gd name="T1" fmla="*/ 2147483647 h 31"/>
                <a:gd name="T2" fmla="*/ 0 w 33"/>
                <a:gd name="T3" fmla="*/ 2147483647 h 31"/>
                <a:gd name="T4" fmla="*/ 584324656 w 33"/>
                <a:gd name="T5" fmla="*/ 2147483647 h 31"/>
                <a:gd name="T6" fmla="*/ 1635838682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1518973803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2" name="Freeform 347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4769445" y="2391052"/>
              <a:ext cx="104033" cy="95244"/>
            </a:xfrm>
            <a:custGeom>
              <a:avLst/>
              <a:gdLst>
                <a:gd name="T0" fmla="*/ 76903792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1538075854 w 192"/>
                <a:gd name="T49" fmla="*/ 2147483647 h 154"/>
                <a:gd name="T50" fmla="*/ 769037927 w 192"/>
                <a:gd name="T51" fmla="*/ 2147483647 h 154"/>
                <a:gd name="T52" fmla="*/ 0 w 192"/>
                <a:gd name="T53" fmla="*/ 2147483647 h 154"/>
                <a:gd name="T54" fmla="*/ 76903792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2"/>
                <a:gd name="T85" fmla="*/ 0 h 154"/>
                <a:gd name="T86" fmla="*/ 192 w 192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3" name="Freeform 348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671272" y="2249774"/>
              <a:ext cx="457163" cy="296844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944426099 w 877"/>
                <a:gd name="T21" fmla="*/ 2147483647 h 469"/>
                <a:gd name="T22" fmla="*/ 1534998265 w 877"/>
                <a:gd name="T23" fmla="*/ 2147483647 h 469"/>
                <a:gd name="T24" fmla="*/ 1534998265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469"/>
                <a:gd name="T182" fmla="*/ 877 w 877"/>
                <a:gd name="T183" fmla="*/ 469 h 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4" name="Freeform 349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5283753" y="2660911"/>
              <a:ext cx="57146" cy="76195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1777553035 w 107"/>
                <a:gd name="T35" fmla="*/ 2147483647 h 123"/>
                <a:gd name="T36" fmla="*/ 1396709816 w 107"/>
                <a:gd name="T37" fmla="*/ 2147483647 h 123"/>
                <a:gd name="T38" fmla="*/ 1142814337 w 107"/>
                <a:gd name="T39" fmla="*/ 2147483647 h 123"/>
                <a:gd name="T40" fmla="*/ 507791092 w 107"/>
                <a:gd name="T41" fmla="*/ 2147483647 h 123"/>
                <a:gd name="T42" fmla="*/ 0 w 107"/>
                <a:gd name="T43" fmla="*/ 1188998176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123"/>
                <a:gd name="T74" fmla="*/ 107 w 107"/>
                <a:gd name="T75" fmla="*/ 123 h 1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5" name="Freeform 350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935796" y="2678373"/>
              <a:ext cx="249095" cy="146041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234"/>
                <a:gd name="T134" fmla="*/ 471 w 471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6" name="Freeform 351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994407" y="2592653"/>
              <a:ext cx="271074" cy="150803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241"/>
                <a:gd name="T98" fmla="*/ 525 w 525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7" name="Freeform 352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522591" y="2611702"/>
              <a:ext cx="411739" cy="273033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843471543 w 784"/>
                <a:gd name="T67" fmla="*/ 2147483647 h 430"/>
                <a:gd name="T68" fmla="*/ 0 w 784"/>
                <a:gd name="T69" fmla="*/ 2147483647 h 430"/>
                <a:gd name="T70" fmla="*/ 361409096 w 784"/>
                <a:gd name="T71" fmla="*/ 2147483647 h 430"/>
                <a:gd name="T72" fmla="*/ 132525857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430"/>
                <a:gd name="T167" fmla="*/ 784 w 784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8" name="Freeform 353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4574564" y="2476772"/>
              <a:ext cx="128943" cy="179377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1044405464 h 284"/>
                <a:gd name="T8" fmla="*/ 2147483647 w 246"/>
                <a:gd name="T9" fmla="*/ 20872183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068598997 w 246"/>
                <a:gd name="T77" fmla="*/ 2147483647 h 284"/>
                <a:gd name="T78" fmla="*/ 1338489622 w 246"/>
                <a:gd name="T79" fmla="*/ 2147483647 h 284"/>
                <a:gd name="T80" fmla="*/ 0 w 246"/>
                <a:gd name="T81" fmla="*/ 2147483647 h 284"/>
                <a:gd name="T82" fmla="*/ 121731268 w 246"/>
                <a:gd name="T83" fmla="*/ 2147483647 h 284"/>
                <a:gd name="T84" fmla="*/ 486647563 w 246"/>
                <a:gd name="T85" fmla="*/ 2147483647 h 284"/>
                <a:gd name="T86" fmla="*/ 1825136526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6"/>
                <a:gd name="T142" fmla="*/ 0 h 284"/>
                <a:gd name="T143" fmla="*/ 246 w 246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59" name="Freeform 354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631710" y="2605352"/>
              <a:ext cx="80589" cy="73020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1776246578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1118196491 w 160"/>
                <a:gd name="T51" fmla="*/ 2147483647 h 117"/>
                <a:gd name="T52" fmla="*/ 0 w 160"/>
                <a:gd name="T53" fmla="*/ 2147483647 h 117"/>
                <a:gd name="T54" fmla="*/ 1453707916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1184419813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7"/>
                <a:gd name="T101" fmla="*/ 160 w 16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60" name="Freeform 355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731348" y="3354606"/>
              <a:ext cx="493794" cy="733380"/>
            </a:xfrm>
            <a:custGeom>
              <a:avLst/>
              <a:gdLst>
                <a:gd name="T0" fmla="*/ 2147483647 w 943"/>
                <a:gd name="T1" fmla="*/ 1020929850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477431168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61" name="Freeform 356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5313058" y="3762567"/>
              <a:ext cx="293053" cy="517493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1688365334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44720665 w 556"/>
                <a:gd name="T65" fmla="*/ 2147483647 h 819"/>
                <a:gd name="T66" fmla="*/ 367220064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62" name="Freeform 357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321850" y="3746693"/>
              <a:ext cx="46888" cy="71434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639413389 h 97"/>
                <a:gd name="T4" fmla="*/ 2147483647 w 86"/>
                <a:gd name="T5" fmla="*/ 959383944 h 97"/>
                <a:gd name="T6" fmla="*/ 2147483647 w 86"/>
                <a:gd name="T7" fmla="*/ 959383944 h 97"/>
                <a:gd name="T8" fmla="*/ 2147483647 w 86"/>
                <a:gd name="T9" fmla="*/ 959383944 h 97"/>
                <a:gd name="T10" fmla="*/ 2147483647 w 86"/>
                <a:gd name="T11" fmla="*/ 959383944 h 97"/>
                <a:gd name="T12" fmla="*/ 2147483647 w 86"/>
                <a:gd name="T13" fmla="*/ 959383944 h 97"/>
                <a:gd name="T14" fmla="*/ 2147483647 w 86"/>
                <a:gd name="T15" fmla="*/ 1278826778 h 97"/>
                <a:gd name="T16" fmla="*/ 2147483647 w 86"/>
                <a:gd name="T17" fmla="*/ 1918240349 h 97"/>
                <a:gd name="T18" fmla="*/ 2003268404 w 86"/>
                <a:gd name="T19" fmla="*/ 2147483647 h 97"/>
                <a:gd name="T20" fmla="*/ 1627655346 w 86"/>
                <a:gd name="T21" fmla="*/ 2147483647 h 97"/>
                <a:gd name="T22" fmla="*/ 1377246995 w 86"/>
                <a:gd name="T23" fmla="*/ 2147483647 h 97"/>
                <a:gd name="T24" fmla="*/ 1001634202 w 86"/>
                <a:gd name="T25" fmla="*/ 2147483647 h 97"/>
                <a:gd name="T26" fmla="*/ 500817367 w 86"/>
                <a:gd name="T27" fmla="*/ 2147483647 h 97"/>
                <a:gd name="T28" fmla="*/ 250408418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125204209 w 86"/>
                <a:gd name="T37" fmla="*/ 2147483647 h 97"/>
                <a:gd name="T38" fmla="*/ 375612660 w 86"/>
                <a:gd name="T39" fmla="*/ 2147483647 h 97"/>
                <a:gd name="T40" fmla="*/ 876430026 w 86"/>
                <a:gd name="T41" fmla="*/ 2147483647 h 97"/>
                <a:gd name="T42" fmla="*/ 1252043351 w 86"/>
                <a:gd name="T43" fmla="*/ 2147483647 h 97"/>
                <a:gd name="T44" fmla="*/ 1627655346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97"/>
                <a:gd name="T89" fmla="*/ 86 w 8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63" name="Freeform 358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80081" y="3640338"/>
              <a:ext cx="436649" cy="452409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1834806263 w 845"/>
                <a:gd name="T95" fmla="*/ 2147483647 h 720"/>
                <a:gd name="T96" fmla="*/ 573310456 w 845"/>
                <a:gd name="T97" fmla="*/ 2147483647 h 720"/>
                <a:gd name="T98" fmla="*/ 229217586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5"/>
                <a:gd name="T178" fmla="*/ 0 h 720"/>
                <a:gd name="T179" fmla="*/ 845 w 845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64" name="Line 359"/>
            <p:cNvSpPr>
              <a:spLocks noChangeShapeType="1"/>
            </p:cNvSpPr>
            <p:nvPr>
              <p:custDataLst>
                <p:tags r:id="rId261"/>
              </p:custDataLst>
            </p:nvPr>
          </p:nvSpPr>
          <p:spPr bwMode="auto">
            <a:xfrm flipH="1">
              <a:off x="1312884" y="4264186"/>
              <a:ext cx="5861" cy="95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65" name="Freeform 360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1312884" y="4273711"/>
              <a:ext cx="14653" cy="69846"/>
            </a:xfrm>
            <a:custGeom>
              <a:avLst/>
              <a:gdLst>
                <a:gd name="T0" fmla="*/ 0 w 33"/>
                <a:gd name="T1" fmla="*/ 0 h 6"/>
                <a:gd name="T2" fmla="*/ 574565514 w 33"/>
                <a:gd name="T3" fmla="*/ 2147483647 h 6"/>
                <a:gd name="T4" fmla="*/ 1231242263 w 33"/>
                <a:gd name="T5" fmla="*/ 2147483647 h 6"/>
                <a:gd name="T6" fmla="*/ 1887918782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"/>
                <a:gd name="T17" fmla="*/ 33 w 3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66" name="Freeform 361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321675" y="4257837"/>
              <a:ext cx="5861" cy="68259"/>
            </a:xfrm>
            <a:custGeom>
              <a:avLst/>
              <a:gdLst>
                <a:gd name="T0" fmla="*/ 919989992 w 13"/>
                <a:gd name="T1" fmla="*/ 2147483647 h 30"/>
                <a:gd name="T2" fmla="*/ 919989992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  <a:gd name="T9" fmla="*/ 0 w 13"/>
                <a:gd name="T10" fmla="*/ 0 h 30"/>
                <a:gd name="T11" fmla="*/ 13 w 1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5" name="Group 362"/>
            <p:cNvGrpSpPr>
              <a:grpSpLocks/>
            </p:cNvGrpSpPr>
            <p:nvPr>
              <p:custDataLst>
                <p:tags r:id="rId264"/>
              </p:custDataLst>
            </p:nvPr>
          </p:nvGrpSpPr>
          <p:grpSpPr bwMode="auto">
            <a:xfrm>
              <a:off x="1312544" y="4179600"/>
              <a:ext cx="501016" cy="241936"/>
              <a:chOff x="912" y="2626"/>
              <a:chExt cx="311" cy="127"/>
            </a:xfrm>
            <a:solidFill>
              <a:srgbClr val="C0BFBF"/>
            </a:solidFill>
          </p:grpSpPr>
          <p:sp>
            <p:nvSpPr>
              <p:cNvPr id="363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00 w 352"/>
                  <a:gd name="T1" fmla="*/ 26 h 387"/>
                  <a:gd name="T2" fmla="*/ 92 w 352"/>
                  <a:gd name="T3" fmla="*/ 26 h 387"/>
                  <a:gd name="T4" fmla="*/ 85 w 352"/>
                  <a:gd name="T5" fmla="*/ 26 h 387"/>
                  <a:gd name="T6" fmla="*/ 80 w 352"/>
                  <a:gd name="T7" fmla="*/ 24 h 387"/>
                  <a:gd name="T8" fmla="*/ 71 w 352"/>
                  <a:gd name="T9" fmla="*/ 19 h 387"/>
                  <a:gd name="T10" fmla="*/ 54 w 352"/>
                  <a:gd name="T11" fmla="*/ 7 h 387"/>
                  <a:gd name="T12" fmla="*/ 44 w 352"/>
                  <a:gd name="T13" fmla="*/ 2 h 387"/>
                  <a:gd name="T14" fmla="*/ 41 w 352"/>
                  <a:gd name="T15" fmla="*/ 6 h 387"/>
                  <a:gd name="T16" fmla="*/ 38 w 352"/>
                  <a:gd name="T17" fmla="*/ 10 h 387"/>
                  <a:gd name="T18" fmla="*/ 34 w 352"/>
                  <a:gd name="T19" fmla="*/ 11 h 387"/>
                  <a:gd name="T20" fmla="*/ 28 w 352"/>
                  <a:gd name="T21" fmla="*/ 18 h 387"/>
                  <a:gd name="T22" fmla="*/ 17 w 352"/>
                  <a:gd name="T23" fmla="*/ 32 h 387"/>
                  <a:gd name="T24" fmla="*/ 10 w 352"/>
                  <a:gd name="T25" fmla="*/ 43 h 387"/>
                  <a:gd name="T26" fmla="*/ 5 w 352"/>
                  <a:gd name="T27" fmla="*/ 51 h 387"/>
                  <a:gd name="T28" fmla="*/ 2 w 352"/>
                  <a:gd name="T29" fmla="*/ 58 h 387"/>
                  <a:gd name="T30" fmla="*/ 0 w 352"/>
                  <a:gd name="T31" fmla="*/ 65 h 387"/>
                  <a:gd name="T32" fmla="*/ 0 w 352"/>
                  <a:gd name="T33" fmla="*/ 70 h 387"/>
                  <a:gd name="T34" fmla="*/ 1 w 352"/>
                  <a:gd name="T35" fmla="*/ 73 h 387"/>
                  <a:gd name="T36" fmla="*/ 3 w 352"/>
                  <a:gd name="T37" fmla="*/ 76 h 387"/>
                  <a:gd name="T38" fmla="*/ 8 w 352"/>
                  <a:gd name="T39" fmla="*/ 79 h 387"/>
                  <a:gd name="T40" fmla="*/ 13 w 352"/>
                  <a:gd name="T41" fmla="*/ 80 h 387"/>
                  <a:gd name="T42" fmla="*/ 17 w 352"/>
                  <a:gd name="T43" fmla="*/ 80 h 387"/>
                  <a:gd name="T44" fmla="*/ 20 w 352"/>
                  <a:gd name="T45" fmla="*/ 79 h 387"/>
                  <a:gd name="T46" fmla="*/ 23 w 352"/>
                  <a:gd name="T47" fmla="*/ 77 h 387"/>
                  <a:gd name="T48" fmla="*/ 25 w 352"/>
                  <a:gd name="T49" fmla="*/ 77 h 387"/>
                  <a:gd name="T50" fmla="*/ 26 w 352"/>
                  <a:gd name="T51" fmla="*/ 78 h 387"/>
                  <a:gd name="T52" fmla="*/ 26 w 352"/>
                  <a:gd name="T53" fmla="*/ 84 h 387"/>
                  <a:gd name="T54" fmla="*/ 24 w 352"/>
                  <a:gd name="T55" fmla="*/ 92 h 387"/>
                  <a:gd name="T56" fmla="*/ 23 w 352"/>
                  <a:gd name="T57" fmla="*/ 95 h 387"/>
                  <a:gd name="T58" fmla="*/ 23 w 352"/>
                  <a:gd name="T59" fmla="*/ 101 h 387"/>
                  <a:gd name="T60" fmla="*/ 26 w 352"/>
                  <a:gd name="T61" fmla="*/ 109 h 387"/>
                  <a:gd name="T62" fmla="*/ 29 w 352"/>
                  <a:gd name="T63" fmla="*/ 115 h 387"/>
                  <a:gd name="T64" fmla="*/ 39 w 352"/>
                  <a:gd name="T65" fmla="*/ 122 h 387"/>
                  <a:gd name="T66" fmla="*/ 46 w 352"/>
                  <a:gd name="T67" fmla="*/ 126 h 387"/>
                  <a:gd name="T68" fmla="*/ 49 w 352"/>
                  <a:gd name="T69" fmla="*/ 127 h 387"/>
                  <a:gd name="T70" fmla="*/ 52 w 352"/>
                  <a:gd name="T71" fmla="*/ 124 h 387"/>
                  <a:gd name="T72" fmla="*/ 56 w 352"/>
                  <a:gd name="T73" fmla="*/ 119 h 387"/>
                  <a:gd name="T74" fmla="*/ 57 w 352"/>
                  <a:gd name="T75" fmla="*/ 115 h 387"/>
                  <a:gd name="T76" fmla="*/ 58 w 352"/>
                  <a:gd name="T77" fmla="*/ 111 h 387"/>
                  <a:gd name="T78" fmla="*/ 59 w 352"/>
                  <a:gd name="T79" fmla="*/ 106 h 387"/>
                  <a:gd name="T80" fmla="*/ 63 w 352"/>
                  <a:gd name="T81" fmla="*/ 100 h 387"/>
                  <a:gd name="T82" fmla="*/ 69 w 352"/>
                  <a:gd name="T83" fmla="*/ 92 h 387"/>
                  <a:gd name="T84" fmla="*/ 76 w 352"/>
                  <a:gd name="T85" fmla="*/ 86 h 387"/>
                  <a:gd name="T86" fmla="*/ 85 w 352"/>
                  <a:gd name="T87" fmla="*/ 82 h 387"/>
                  <a:gd name="T88" fmla="*/ 96 w 352"/>
                  <a:gd name="T89" fmla="*/ 75 h 387"/>
                  <a:gd name="T90" fmla="*/ 104 w 352"/>
                  <a:gd name="T91" fmla="*/ 70 h 387"/>
                  <a:gd name="T92" fmla="*/ 109 w 352"/>
                  <a:gd name="T93" fmla="*/ 65 h 387"/>
                  <a:gd name="T94" fmla="*/ 111 w 352"/>
                  <a:gd name="T95" fmla="*/ 61 h 387"/>
                  <a:gd name="T96" fmla="*/ 113 w 352"/>
                  <a:gd name="T97" fmla="*/ 55 h 387"/>
                  <a:gd name="T98" fmla="*/ 113 w 352"/>
                  <a:gd name="T99" fmla="*/ 49 h 387"/>
                  <a:gd name="T100" fmla="*/ 110 w 352"/>
                  <a:gd name="T101" fmla="*/ 41 h 387"/>
                  <a:gd name="T102" fmla="*/ 106 w 352"/>
                  <a:gd name="T103" fmla="*/ 3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4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5 w 52"/>
                  <a:gd name="T1" fmla="*/ 0 h 78"/>
                  <a:gd name="T2" fmla="*/ 7 w 52"/>
                  <a:gd name="T3" fmla="*/ 0 h 78"/>
                  <a:gd name="T4" fmla="*/ 8 w 52"/>
                  <a:gd name="T5" fmla="*/ 1 h 78"/>
                  <a:gd name="T6" fmla="*/ 10 w 52"/>
                  <a:gd name="T7" fmla="*/ 2 h 78"/>
                  <a:gd name="T8" fmla="*/ 12 w 52"/>
                  <a:gd name="T9" fmla="*/ 3 h 78"/>
                  <a:gd name="T10" fmla="*/ 13 w 52"/>
                  <a:gd name="T11" fmla="*/ 4 h 78"/>
                  <a:gd name="T12" fmla="*/ 15 w 52"/>
                  <a:gd name="T13" fmla="*/ 6 h 78"/>
                  <a:gd name="T14" fmla="*/ 15 w 52"/>
                  <a:gd name="T15" fmla="*/ 7 h 78"/>
                  <a:gd name="T16" fmla="*/ 16 w 52"/>
                  <a:gd name="T17" fmla="*/ 8 h 78"/>
                  <a:gd name="T18" fmla="*/ 17 w 52"/>
                  <a:gd name="T19" fmla="*/ 11 h 78"/>
                  <a:gd name="T20" fmla="*/ 17 w 52"/>
                  <a:gd name="T21" fmla="*/ 14 h 78"/>
                  <a:gd name="T22" fmla="*/ 17 w 52"/>
                  <a:gd name="T23" fmla="*/ 15 h 78"/>
                  <a:gd name="T24" fmla="*/ 16 w 52"/>
                  <a:gd name="T25" fmla="*/ 17 h 78"/>
                  <a:gd name="T26" fmla="*/ 15 w 52"/>
                  <a:gd name="T27" fmla="*/ 18 h 78"/>
                  <a:gd name="T28" fmla="*/ 14 w 52"/>
                  <a:gd name="T29" fmla="*/ 20 h 78"/>
                  <a:gd name="T30" fmla="*/ 13 w 52"/>
                  <a:gd name="T31" fmla="*/ 22 h 78"/>
                  <a:gd name="T32" fmla="*/ 13 w 52"/>
                  <a:gd name="T33" fmla="*/ 24 h 78"/>
                  <a:gd name="T34" fmla="*/ 9 w 52"/>
                  <a:gd name="T35" fmla="*/ 25 h 78"/>
                  <a:gd name="T36" fmla="*/ 5 w 52"/>
                  <a:gd name="T37" fmla="*/ 26 h 78"/>
                  <a:gd name="T38" fmla="*/ 4 w 52"/>
                  <a:gd name="T39" fmla="*/ 26 h 78"/>
                  <a:gd name="T40" fmla="*/ 2 w 52"/>
                  <a:gd name="T41" fmla="*/ 26 h 78"/>
                  <a:gd name="T42" fmla="*/ 1 w 52"/>
                  <a:gd name="T43" fmla="*/ 26 h 78"/>
                  <a:gd name="T44" fmla="*/ 1 w 52"/>
                  <a:gd name="T45" fmla="*/ 26 h 78"/>
                  <a:gd name="T46" fmla="*/ 1 w 52"/>
                  <a:gd name="T47" fmla="*/ 25 h 78"/>
                  <a:gd name="T48" fmla="*/ 0 w 52"/>
                  <a:gd name="T49" fmla="*/ 24 h 78"/>
                  <a:gd name="T50" fmla="*/ 0 w 52"/>
                  <a:gd name="T51" fmla="*/ 23 h 78"/>
                  <a:gd name="T52" fmla="*/ 0 w 52"/>
                  <a:gd name="T53" fmla="*/ 21 h 78"/>
                  <a:gd name="T54" fmla="*/ 1 w 52"/>
                  <a:gd name="T55" fmla="*/ 20 h 78"/>
                  <a:gd name="T56" fmla="*/ 2 w 52"/>
                  <a:gd name="T57" fmla="*/ 19 h 78"/>
                  <a:gd name="T58" fmla="*/ 6 w 52"/>
                  <a:gd name="T59" fmla="*/ 16 h 78"/>
                  <a:gd name="T60" fmla="*/ 9 w 52"/>
                  <a:gd name="T61" fmla="*/ 14 h 78"/>
                  <a:gd name="T62" fmla="*/ 8 w 52"/>
                  <a:gd name="T63" fmla="*/ 11 h 78"/>
                  <a:gd name="T64" fmla="*/ 7 w 52"/>
                  <a:gd name="T65" fmla="*/ 7 h 78"/>
                  <a:gd name="T66" fmla="*/ 6 w 52"/>
                  <a:gd name="T67" fmla="*/ 3 h 78"/>
                  <a:gd name="T68" fmla="*/ 5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65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4 w 33"/>
                  <a:gd name="T1" fmla="*/ 2 h 30"/>
                  <a:gd name="T2" fmla="*/ 0 w 33"/>
                  <a:gd name="T3" fmla="*/ 8 h 30"/>
                  <a:gd name="T4" fmla="*/ 2 w 33"/>
                  <a:gd name="T5" fmla="*/ 8 h 30"/>
                  <a:gd name="T6" fmla="*/ 4 w 33"/>
                  <a:gd name="T7" fmla="*/ 9 h 30"/>
                  <a:gd name="T8" fmla="*/ 6 w 33"/>
                  <a:gd name="T9" fmla="*/ 10 h 30"/>
                  <a:gd name="T10" fmla="*/ 9 w 33"/>
                  <a:gd name="T11" fmla="*/ 10 h 30"/>
                  <a:gd name="T12" fmla="*/ 9 w 33"/>
                  <a:gd name="T13" fmla="*/ 0 h 30"/>
                  <a:gd name="T14" fmla="*/ 5 w 33"/>
                  <a:gd name="T15" fmla="*/ 0 h 30"/>
                  <a:gd name="T16" fmla="*/ 4 w 33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868" name="Freeform 366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5689632" y="5040426"/>
              <a:ext cx="23444" cy="71433"/>
            </a:xfrm>
            <a:custGeom>
              <a:avLst/>
              <a:gdLst>
                <a:gd name="T0" fmla="*/ 1246479033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1534146262 w 47"/>
                <a:gd name="T27" fmla="*/ 2147483647 h 28"/>
                <a:gd name="T28" fmla="*/ 0 w 47"/>
                <a:gd name="T29" fmla="*/ 2147483647 h 28"/>
                <a:gd name="T30" fmla="*/ 95810150 w 47"/>
                <a:gd name="T31" fmla="*/ 2147483647 h 28"/>
                <a:gd name="T32" fmla="*/ 191857169 w 47"/>
                <a:gd name="T33" fmla="*/ 2147483647 h 28"/>
                <a:gd name="T34" fmla="*/ 383477470 w 47"/>
                <a:gd name="T35" fmla="*/ 2147483647 h 28"/>
                <a:gd name="T36" fmla="*/ 575334213 w 47"/>
                <a:gd name="T37" fmla="*/ 2147483647 h 28"/>
                <a:gd name="T38" fmla="*/ 863001442 w 47"/>
                <a:gd name="T39" fmla="*/ 2147483647 h 28"/>
                <a:gd name="T40" fmla="*/ 1054858793 w 47"/>
                <a:gd name="T41" fmla="*/ 2147483647 h 28"/>
                <a:gd name="T42" fmla="*/ 1246479033 w 47"/>
                <a:gd name="T43" fmla="*/ 2147483647 h 28"/>
                <a:gd name="T44" fmla="*/ 1246479033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28"/>
                <a:gd name="T71" fmla="*/ 47 w 47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69" name="Freeform 367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655930" y="5073761"/>
              <a:ext cx="29305" cy="68259"/>
            </a:xfrm>
            <a:custGeom>
              <a:avLst/>
              <a:gdLst>
                <a:gd name="T0" fmla="*/ 1698002145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61343148 w 53"/>
                <a:gd name="T37" fmla="*/ 2147483647 h 33"/>
                <a:gd name="T38" fmla="*/ 522395145 w 53"/>
                <a:gd name="T39" fmla="*/ 2147483647 h 33"/>
                <a:gd name="T40" fmla="*/ 914264325 w 53"/>
                <a:gd name="T41" fmla="*/ 2147483647 h 33"/>
                <a:gd name="T42" fmla="*/ 1175607136 w 53"/>
                <a:gd name="T43" fmla="*/ 2147483647 h 33"/>
                <a:gd name="T44" fmla="*/ 1436659065 w 53"/>
                <a:gd name="T45" fmla="*/ 2147483647 h 33"/>
                <a:gd name="T46" fmla="*/ 1567476720 w 53"/>
                <a:gd name="T47" fmla="*/ 2147483647 h 33"/>
                <a:gd name="T48" fmla="*/ 1698002145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3"/>
                <a:gd name="T77" fmla="*/ 53 w 53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6" name="Group 368"/>
            <p:cNvGrpSpPr>
              <a:grpSpLocks/>
            </p:cNvGrpSpPr>
            <p:nvPr>
              <p:custDataLst>
                <p:tags r:id="rId267"/>
              </p:custDataLst>
            </p:nvPr>
          </p:nvGrpSpPr>
          <p:grpSpPr bwMode="auto">
            <a:xfrm>
              <a:off x="5465445" y="4463446"/>
              <a:ext cx="201930" cy="123824"/>
              <a:chOff x="3481" y="2773"/>
              <a:chExt cx="125" cy="65"/>
            </a:xfrm>
            <a:solidFill>
              <a:srgbClr val="C0BFBF"/>
            </a:solidFill>
          </p:grpSpPr>
          <p:sp>
            <p:nvSpPr>
              <p:cNvPr id="369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0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1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5 w 14"/>
                  <a:gd name="T1" fmla="*/ 6 h 19"/>
                  <a:gd name="T2" fmla="*/ 0 w 14"/>
                  <a:gd name="T3" fmla="*/ 0 h 19"/>
                  <a:gd name="T4" fmla="*/ 5 w 14"/>
                  <a:gd name="T5" fmla="*/ 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2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3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7 w 20"/>
                  <a:gd name="T1" fmla="*/ 4 h 12"/>
                  <a:gd name="T2" fmla="*/ 4 w 20"/>
                  <a:gd name="T3" fmla="*/ 3 h 12"/>
                  <a:gd name="T4" fmla="*/ 0 w 20"/>
                  <a:gd name="T5" fmla="*/ 2 h 12"/>
                  <a:gd name="T6" fmla="*/ 0 w 20"/>
                  <a:gd name="T7" fmla="*/ 2 h 12"/>
                  <a:gd name="T8" fmla="*/ 1 w 20"/>
                  <a:gd name="T9" fmla="*/ 1 h 12"/>
                  <a:gd name="T10" fmla="*/ 3 w 20"/>
                  <a:gd name="T11" fmla="*/ 0 h 12"/>
                  <a:gd name="T12" fmla="*/ 5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4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5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6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3 w 7"/>
                  <a:gd name="T1" fmla="*/ 4 h 12"/>
                  <a:gd name="T2" fmla="*/ 2 w 7"/>
                  <a:gd name="T3" fmla="*/ 2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7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6 w 20"/>
                  <a:gd name="T7" fmla="*/ 4 h 18"/>
                  <a:gd name="T8" fmla="*/ 5 w 20"/>
                  <a:gd name="T9" fmla="*/ 2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8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9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2 w 13"/>
                  <a:gd name="T15" fmla="*/ 2 h 18"/>
                  <a:gd name="T16" fmla="*/ 5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871" name="Freeform 380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4419246" y="4454674"/>
              <a:ext cx="383900" cy="453997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1290777800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"/>
                <a:gd name="T148" fmla="*/ 0 h 721"/>
                <a:gd name="T149" fmla="*/ 736 w 736"/>
                <a:gd name="T150" fmla="*/ 721 h 7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72" name="Freeform 381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432434" y="4421340"/>
              <a:ext cx="19048" cy="73020"/>
            </a:xfrm>
            <a:custGeom>
              <a:avLst/>
              <a:gdLst>
                <a:gd name="T0" fmla="*/ 0 w 39"/>
                <a:gd name="T1" fmla="*/ 2147483647 h 31"/>
                <a:gd name="T2" fmla="*/ 1165534717 w 39"/>
                <a:gd name="T3" fmla="*/ 2147483647 h 31"/>
                <a:gd name="T4" fmla="*/ 2136614926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1651075066 w 39"/>
                <a:gd name="T19" fmla="*/ 0 h 31"/>
                <a:gd name="T20" fmla="*/ 776864313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73" name="Freeform 382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555516" y="5073761"/>
              <a:ext cx="476211" cy="477808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2147483647 w 903"/>
                <a:gd name="T49" fmla="*/ 2147483647 h 759"/>
                <a:gd name="T50" fmla="*/ 1467014682 w 903"/>
                <a:gd name="T51" fmla="*/ 2147483647 h 759"/>
                <a:gd name="T52" fmla="*/ 1222512323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2147483647 h 759"/>
                <a:gd name="T110" fmla="*/ 2147483647 w 903"/>
                <a:gd name="T111" fmla="*/ 625075750 h 759"/>
                <a:gd name="T112" fmla="*/ 2147483647 w 903"/>
                <a:gd name="T113" fmla="*/ 1250151500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3"/>
                <a:gd name="T190" fmla="*/ 0 h 759"/>
                <a:gd name="T191" fmla="*/ 903 w 903"/>
                <a:gd name="T192" fmla="*/ 759 h 7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74" name="Freeform 383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731348" y="3354606"/>
              <a:ext cx="493794" cy="733380"/>
            </a:xfrm>
            <a:custGeom>
              <a:avLst/>
              <a:gdLst>
                <a:gd name="T0" fmla="*/ 2147483647 w 943"/>
                <a:gd name="T1" fmla="*/ 1020929850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477431168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7" name="Group 384"/>
            <p:cNvGrpSpPr>
              <a:grpSpLocks/>
            </p:cNvGrpSpPr>
            <p:nvPr>
              <p:custDataLst>
                <p:tags r:id="rId272"/>
              </p:custDataLst>
            </p:nvPr>
          </p:nvGrpSpPr>
          <p:grpSpPr bwMode="auto">
            <a:xfrm>
              <a:off x="3272790" y="3596670"/>
              <a:ext cx="97154" cy="99060"/>
              <a:chOff x="2352" y="2343"/>
              <a:chExt cx="65" cy="53"/>
            </a:xfrm>
            <a:solidFill>
              <a:srgbClr val="C0BFBF"/>
            </a:solidFill>
          </p:grpSpPr>
          <p:sp>
            <p:nvSpPr>
              <p:cNvPr id="385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14 w 51"/>
                  <a:gd name="T1" fmla="*/ 0 h 33"/>
                  <a:gd name="T2" fmla="*/ 0 w 51"/>
                  <a:gd name="T3" fmla="*/ 2 h 33"/>
                  <a:gd name="T4" fmla="*/ 1 w 51"/>
                  <a:gd name="T5" fmla="*/ 9 h 33"/>
                  <a:gd name="T6" fmla="*/ 3 w 51"/>
                  <a:gd name="T7" fmla="*/ 11 h 33"/>
                  <a:gd name="T8" fmla="*/ 11 w 51"/>
                  <a:gd name="T9" fmla="*/ 8 h 33"/>
                  <a:gd name="T10" fmla="*/ 15 w 51"/>
                  <a:gd name="T11" fmla="*/ 5 h 33"/>
                  <a:gd name="T12" fmla="*/ 16 w 51"/>
                  <a:gd name="T13" fmla="*/ 3 h 33"/>
                  <a:gd name="T14" fmla="*/ 14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6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20 w 61"/>
                  <a:gd name="T1" fmla="*/ 2 h 20"/>
                  <a:gd name="T2" fmla="*/ 17 w 61"/>
                  <a:gd name="T3" fmla="*/ 1 h 20"/>
                  <a:gd name="T4" fmla="*/ 0 w 61"/>
                  <a:gd name="T5" fmla="*/ 0 h 20"/>
                  <a:gd name="T6" fmla="*/ 1 w 61"/>
                  <a:gd name="T7" fmla="*/ 5 h 20"/>
                  <a:gd name="T8" fmla="*/ 2 w 61"/>
                  <a:gd name="T9" fmla="*/ 7 h 20"/>
                  <a:gd name="T10" fmla="*/ 6 w 61"/>
                  <a:gd name="T11" fmla="*/ 5 h 20"/>
                  <a:gd name="T12" fmla="*/ 20 w 61"/>
                  <a:gd name="T13" fmla="*/ 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7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1 w 15"/>
                  <a:gd name="T1" fmla="*/ 0 h 36"/>
                  <a:gd name="T2" fmla="*/ 0 w 15"/>
                  <a:gd name="T3" fmla="*/ 7 h 36"/>
                  <a:gd name="T4" fmla="*/ 0 w 15"/>
                  <a:gd name="T5" fmla="*/ 12 h 36"/>
                  <a:gd name="T6" fmla="*/ 4 w 15"/>
                  <a:gd name="T7" fmla="*/ 12 h 36"/>
                  <a:gd name="T8" fmla="*/ 5 w 15"/>
                  <a:gd name="T9" fmla="*/ 5 h 36"/>
                  <a:gd name="T10" fmla="*/ 1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8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1 w 37"/>
                  <a:gd name="T1" fmla="*/ 1 h 33"/>
                  <a:gd name="T2" fmla="*/ 7 w 37"/>
                  <a:gd name="T3" fmla="*/ 0 h 33"/>
                  <a:gd name="T4" fmla="*/ 10 w 37"/>
                  <a:gd name="T5" fmla="*/ 2 h 33"/>
                  <a:gd name="T6" fmla="*/ 11 w 37"/>
                  <a:gd name="T7" fmla="*/ 7 h 33"/>
                  <a:gd name="T8" fmla="*/ 7 w 37"/>
                  <a:gd name="T9" fmla="*/ 11 h 33"/>
                  <a:gd name="T10" fmla="*/ 3 w 37"/>
                  <a:gd name="T11" fmla="*/ 11 h 33"/>
                  <a:gd name="T12" fmla="*/ 1 w 37"/>
                  <a:gd name="T13" fmla="*/ 8 h 33"/>
                  <a:gd name="T14" fmla="*/ 0 w 37"/>
                  <a:gd name="T15" fmla="*/ 5 h 33"/>
                  <a:gd name="T16" fmla="*/ 1 w 37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9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1 w 49"/>
                  <a:gd name="T1" fmla="*/ 0 h 54"/>
                  <a:gd name="T2" fmla="*/ 0 w 49"/>
                  <a:gd name="T3" fmla="*/ 0 h 54"/>
                  <a:gd name="T4" fmla="*/ 1 w 49"/>
                  <a:gd name="T5" fmla="*/ 17 h 54"/>
                  <a:gd name="T6" fmla="*/ 6 w 49"/>
                  <a:gd name="T7" fmla="*/ 18 h 54"/>
                  <a:gd name="T8" fmla="*/ 14 w 49"/>
                  <a:gd name="T9" fmla="*/ 15 h 54"/>
                  <a:gd name="T10" fmla="*/ 16 w 49"/>
                  <a:gd name="T11" fmla="*/ 10 h 54"/>
                  <a:gd name="T12" fmla="*/ 13 w 49"/>
                  <a:gd name="T13" fmla="*/ 7 h 54"/>
                  <a:gd name="T14" fmla="*/ 6 w 49"/>
                  <a:gd name="T15" fmla="*/ 3 h 54"/>
                  <a:gd name="T16" fmla="*/ 1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0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6 w 26"/>
                  <a:gd name="T1" fmla="*/ 0 h 22"/>
                  <a:gd name="T2" fmla="*/ 1 w 26"/>
                  <a:gd name="T3" fmla="*/ 1 h 22"/>
                  <a:gd name="T4" fmla="*/ 0 w 26"/>
                  <a:gd name="T5" fmla="*/ 5 h 22"/>
                  <a:gd name="T6" fmla="*/ 2 w 26"/>
                  <a:gd name="T7" fmla="*/ 7 h 22"/>
                  <a:gd name="T8" fmla="*/ 7 w 26"/>
                  <a:gd name="T9" fmla="*/ 7 h 22"/>
                  <a:gd name="T10" fmla="*/ 9 w 26"/>
                  <a:gd name="T11" fmla="*/ 4 h 22"/>
                  <a:gd name="T12" fmla="*/ 6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28" name="Group 391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687704" y="1268760"/>
              <a:ext cx="2276476" cy="1360170"/>
              <a:chOff x="527" y="1110"/>
              <a:chExt cx="1410" cy="70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92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13 h 54"/>
                  <a:gd name="T2" fmla="*/ 2 w 98"/>
                  <a:gd name="T3" fmla="*/ 14 h 54"/>
                  <a:gd name="T4" fmla="*/ 4 w 98"/>
                  <a:gd name="T5" fmla="*/ 16 h 54"/>
                  <a:gd name="T6" fmla="*/ 7 w 98"/>
                  <a:gd name="T7" fmla="*/ 17 h 54"/>
                  <a:gd name="T8" fmla="*/ 10 w 98"/>
                  <a:gd name="T9" fmla="*/ 17 h 54"/>
                  <a:gd name="T10" fmla="*/ 12 w 98"/>
                  <a:gd name="T11" fmla="*/ 17 h 54"/>
                  <a:gd name="T12" fmla="*/ 14 w 98"/>
                  <a:gd name="T13" fmla="*/ 17 h 54"/>
                  <a:gd name="T14" fmla="*/ 16 w 98"/>
                  <a:gd name="T15" fmla="*/ 16 h 54"/>
                  <a:gd name="T16" fmla="*/ 18 w 98"/>
                  <a:gd name="T17" fmla="*/ 15 h 54"/>
                  <a:gd name="T18" fmla="*/ 21 w 98"/>
                  <a:gd name="T19" fmla="*/ 13 h 54"/>
                  <a:gd name="T20" fmla="*/ 24 w 98"/>
                  <a:gd name="T21" fmla="*/ 11 h 54"/>
                  <a:gd name="T22" fmla="*/ 27 w 98"/>
                  <a:gd name="T23" fmla="*/ 9 h 54"/>
                  <a:gd name="T24" fmla="*/ 29 w 98"/>
                  <a:gd name="T25" fmla="*/ 6 h 54"/>
                  <a:gd name="T26" fmla="*/ 30 w 98"/>
                  <a:gd name="T27" fmla="*/ 4 h 54"/>
                  <a:gd name="T28" fmla="*/ 31 w 98"/>
                  <a:gd name="T29" fmla="*/ 1 h 54"/>
                  <a:gd name="T30" fmla="*/ 29 w 98"/>
                  <a:gd name="T31" fmla="*/ 1 h 54"/>
                  <a:gd name="T32" fmla="*/ 26 w 98"/>
                  <a:gd name="T33" fmla="*/ 0 h 54"/>
                  <a:gd name="T34" fmla="*/ 24 w 98"/>
                  <a:gd name="T35" fmla="*/ 0 h 54"/>
                  <a:gd name="T36" fmla="*/ 22 w 98"/>
                  <a:gd name="T37" fmla="*/ 0 h 54"/>
                  <a:gd name="T38" fmla="*/ 19 w 98"/>
                  <a:gd name="T39" fmla="*/ 0 h 54"/>
                  <a:gd name="T40" fmla="*/ 16 w 98"/>
                  <a:gd name="T41" fmla="*/ 1 h 54"/>
                  <a:gd name="T42" fmla="*/ 14 w 98"/>
                  <a:gd name="T43" fmla="*/ 2 h 54"/>
                  <a:gd name="T44" fmla="*/ 12 w 98"/>
                  <a:gd name="T45" fmla="*/ 3 h 54"/>
                  <a:gd name="T46" fmla="*/ 7 w 98"/>
                  <a:gd name="T47" fmla="*/ 5 h 54"/>
                  <a:gd name="T48" fmla="*/ 4 w 98"/>
                  <a:gd name="T49" fmla="*/ 8 h 54"/>
                  <a:gd name="T50" fmla="*/ 2 w 98"/>
                  <a:gd name="T51" fmla="*/ 9 h 54"/>
                  <a:gd name="T52" fmla="*/ 1 w 98"/>
                  <a:gd name="T53" fmla="*/ 10 h 54"/>
                  <a:gd name="T54" fmla="*/ 0 w 98"/>
                  <a:gd name="T55" fmla="*/ 12 h 54"/>
                  <a:gd name="T56" fmla="*/ 0 w 98"/>
                  <a:gd name="T57" fmla="*/ 13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3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8 h 28"/>
                  <a:gd name="T2" fmla="*/ 3 w 67"/>
                  <a:gd name="T3" fmla="*/ 8 h 28"/>
                  <a:gd name="T4" fmla="*/ 7 w 67"/>
                  <a:gd name="T5" fmla="*/ 8 h 28"/>
                  <a:gd name="T6" fmla="*/ 10 w 67"/>
                  <a:gd name="T7" fmla="*/ 7 h 28"/>
                  <a:gd name="T8" fmla="*/ 13 w 67"/>
                  <a:gd name="T9" fmla="*/ 6 h 28"/>
                  <a:gd name="T10" fmla="*/ 15 w 67"/>
                  <a:gd name="T11" fmla="*/ 5 h 28"/>
                  <a:gd name="T12" fmla="*/ 18 w 67"/>
                  <a:gd name="T13" fmla="*/ 3 h 28"/>
                  <a:gd name="T14" fmla="*/ 20 w 67"/>
                  <a:gd name="T15" fmla="*/ 2 h 28"/>
                  <a:gd name="T16" fmla="*/ 21 w 67"/>
                  <a:gd name="T17" fmla="*/ 1 h 28"/>
                  <a:gd name="T18" fmla="*/ 18 w 67"/>
                  <a:gd name="T19" fmla="*/ 0 h 28"/>
                  <a:gd name="T20" fmla="*/ 14 w 67"/>
                  <a:gd name="T21" fmla="*/ 0 h 28"/>
                  <a:gd name="T22" fmla="*/ 11 w 67"/>
                  <a:gd name="T23" fmla="*/ 0 h 28"/>
                  <a:gd name="T24" fmla="*/ 8 w 67"/>
                  <a:gd name="T25" fmla="*/ 1 h 28"/>
                  <a:gd name="T26" fmla="*/ 5 w 67"/>
                  <a:gd name="T27" fmla="*/ 2 h 28"/>
                  <a:gd name="T28" fmla="*/ 3 w 67"/>
                  <a:gd name="T29" fmla="*/ 3 h 28"/>
                  <a:gd name="T30" fmla="*/ 2 w 67"/>
                  <a:gd name="T31" fmla="*/ 4 h 28"/>
                  <a:gd name="T32" fmla="*/ 1 w 67"/>
                  <a:gd name="T33" fmla="*/ 5 h 28"/>
                  <a:gd name="T34" fmla="*/ 1 w 67"/>
                  <a:gd name="T35" fmla="*/ 6 h 28"/>
                  <a:gd name="T36" fmla="*/ 0 w 67"/>
                  <a:gd name="T37" fmla="*/ 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4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6 h 36"/>
                  <a:gd name="T2" fmla="*/ 0 w 32"/>
                  <a:gd name="T3" fmla="*/ 7 h 36"/>
                  <a:gd name="T4" fmla="*/ 1 w 32"/>
                  <a:gd name="T5" fmla="*/ 9 h 36"/>
                  <a:gd name="T6" fmla="*/ 2 w 32"/>
                  <a:gd name="T7" fmla="*/ 10 h 36"/>
                  <a:gd name="T8" fmla="*/ 3 w 32"/>
                  <a:gd name="T9" fmla="*/ 10 h 36"/>
                  <a:gd name="T10" fmla="*/ 4 w 32"/>
                  <a:gd name="T11" fmla="*/ 11 h 36"/>
                  <a:gd name="T12" fmla="*/ 4 w 32"/>
                  <a:gd name="T13" fmla="*/ 11 h 36"/>
                  <a:gd name="T14" fmla="*/ 11 w 32"/>
                  <a:gd name="T15" fmla="*/ 11 h 36"/>
                  <a:gd name="T16" fmla="*/ 11 w 32"/>
                  <a:gd name="T17" fmla="*/ 7 h 36"/>
                  <a:gd name="T18" fmla="*/ 11 w 32"/>
                  <a:gd name="T19" fmla="*/ 4 h 36"/>
                  <a:gd name="T20" fmla="*/ 10 w 32"/>
                  <a:gd name="T21" fmla="*/ 2 h 36"/>
                  <a:gd name="T22" fmla="*/ 9 w 32"/>
                  <a:gd name="T23" fmla="*/ 0 h 36"/>
                  <a:gd name="T24" fmla="*/ 7 w 32"/>
                  <a:gd name="T25" fmla="*/ 1 h 36"/>
                  <a:gd name="T26" fmla="*/ 4 w 32"/>
                  <a:gd name="T27" fmla="*/ 2 h 36"/>
                  <a:gd name="T28" fmla="*/ 2 w 32"/>
                  <a:gd name="T29" fmla="*/ 3 h 36"/>
                  <a:gd name="T30" fmla="*/ 1 w 32"/>
                  <a:gd name="T31" fmla="*/ 4 h 36"/>
                  <a:gd name="T32" fmla="*/ 0 w 32"/>
                  <a:gd name="T33" fmla="*/ 5 h 36"/>
                  <a:gd name="T34" fmla="*/ 0 w 32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5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4 h 52"/>
                  <a:gd name="T2" fmla="*/ 3 w 146"/>
                  <a:gd name="T3" fmla="*/ 15 h 52"/>
                  <a:gd name="T4" fmla="*/ 7 w 146"/>
                  <a:gd name="T5" fmla="*/ 16 h 52"/>
                  <a:gd name="T6" fmla="*/ 10 w 146"/>
                  <a:gd name="T7" fmla="*/ 17 h 52"/>
                  <a:gd name="T8" fmla="*/ 14 w 146"/>
                  <a:gd name="T9" fmla="*/ 17 h 52"/>
                  <a:gd name="T10" fmla="*/ 20 w 146"/>
                  <a:gd name="T11" fmla="*/ 17 h 52"/>
                  <a:gd name="T12" fmla="*/ 26 w 146"/>
                  <a:gd name="T13" fmla="*/ 17 h 52"/>
                  <a:gd name="T14" fmla="*/ 37 w 146"/>
                  <a:gd name="T15" fmla="*/ 15 h 52"/>
                  <a:gd name="T16" fmla="*/ 46 w 146"/>
                  <a:gd name="T17" fmla="*/ 14 h 52"/>
                  <a:gd name="T18" fmla="*/ 45 w 146"/>
                  <a:gd name="T19" fmla="*/ 12 h 52"/>
                  <a:gd name="T20" fmla="*/ 45 w 146"/>
                  <a:gd name="T21" fmla="*/ 10 h 52"/>
                  <a:gd name="T22" fmla="*/ 44 w 146"/>
                  <a:gd name="T23" fmla="*/ 8 h 52"/>
                  <a:gd name="T24" fmla="*/ 43 w 146"/>
                  <a:gd name="T25" fmla="*/ 6 h 52"/>
                  <a:gd name="T26" fmla="*/ 42 w 146"/>
                  <a:gd name="T27" fmla="*/ 5 h 52"/>
                  <a:gd name="T28" fmla="*/ 41 w 146"/>
                  <a:gd name="T29" fmla="*/ 4 h 52"/>
                  <a:gd name="T30" fmla="*/ 39 w 146"/>
                  <a:gd name="T31" fmla="*/ 3 h 52"/>
                  <a:gd name="T32" fmla="*/ 38 w 146"/>
                  <a:gd name="T33" fmla="*/ 2 h 52"/>
                  <a:gd name="T34" fmla="*/ 35 w 146"/>
                  <a:gd name="T35" fmla="*/ 1 h 52"/>
                  <a:gd name="T36" fmla="*/ 32 w 146"/>
                  <a:gd name="T37" fmla="*/ 0 h 52"/>
                  <a:gd name="T38" fmla="*/ 28 w 146"/>
                  <a:gd name="T39" fmla="*/ 0 h 52"/>
                  <a:gd name="T40" fmla="*/ 25 w 146"/>
                  <a:gd name="T41" fmla="*/ 1 h 52"/>
                  <a:gd name="T42" fmla="*/ 21 w 146"/>
                  <a:gd name="T43" fmla="*/ 2 h 52"/>
                  <a:gd name="T44" fmla="*/ 17 w 146"/>
                  <a:gd name="T45" fmla="*/ 3 h 52"/>
                  <a:gd name="T46" fmla="*/ 14 w 146"/>
                  <a:gd name="T47" fmla="*/ 5 h 52"/>
                  <a:gd name="T48" fmla="*/ 10 w 146"/>
                  <a:gd name="T49" fmla="*/ 6 h 52"/>
                  <a:gd name="T50" fmla="*/ 7 w 146"/>
                  <a:gd name="T51" fmla="*/ 8 h 52"/>
                  <a:gd name="T52" fmla="*/ 4 w 146"/>
                  <a:gd name="T53" fmla="*/ 10 h 52"/>
                  <a:gd name="T54" fmla="*/ 2 w 146"/>
                  <a:gd name="T55" fmla="*/ 12 h 52"/>
                  <a:gd name="T56" fmla="*/ 0 w 146"/>
                  <a:gd name="T57" fmla="*/ 14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6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20 w 60"/>
                  <a:gd name="T1" fmla="*/ 0 h 31"/>
                  <a:gd name="T2" fmla="*/ 16 w 60"/>
                  <a:gd name="T3" fmla="*/ 0 h 31"/>
                  <a:gd name="T4" fmla="*/ 13 w 60"/>
                  <a:gd name="T5" fmla="*/ 0 h 31"/>
                  <a:gd name="T6" fmla="*/ 10 w 60"/>
                  <a:gd name="T7" fmla="*/ 0 h 31"/>
                  <a:gd name="T8" fmla="*/ 9 w 60"/>
                  <a:gd name="T9" fmla="*/ 0 h 31"/>
                  <a:gd name="T10" fmla="*/ 6 w 60"/>
                  <a:gd name="T11" fmla="*/ 0 h 31"/>
                  <a:gd name="T12" fmla="*/ 3 w 60"/>
                  <a:gd name="T13" fmla="*/ 1 h 31"/>
                  <a:gd name="T14" fmla="*/ 2 w 60"/>
                  <a:gd name="T15" fmla="*/ 1 h 31"/>
                  <a:gd name="T16" fmla="*/ 1 w 60"/>
                  <a:gd name="T17" fmla="*/ 2 h 31"/>
                  <a:gd name="T18" fmla="*/ 0 w 60"/>
                  <a:gd name="T19" fmla="*/ 3 h 31"/>
                  <a:gd name="T20" fmla="*/ 0 w 60"/>
                  <a:gd name="T21" fmla="*/ 4 h 31"/>
                  <a:gd name="T22" fmla="*/ 0 w 60"/>
                  <a:gd name="T23" fmla="*/ 5 h 31"/>
                  <a:gd name="T24" fmla="*/ 1 w 60"/>
                  <a:gd name="T25" fmla="*/ 6 h 31"/>
                  <a:gd name="T26" fmla="*/ 2 w 60"/>
                  <a:gd name="T27" fmla="*/ 7 h 31"/>
                  <a:gd name="T28" fmla="*/ 3 w 60"/>
                  <a:gd name="T29" fmla="*/ 8 h 31"/>
                  <a:gd name="T30" fmla="*/ 4 w 60"/>
                  <a:gd name="T31" fmla="*/ 9 h 31"/>
                  <a:gd name="T32" fmla="*/ 6 w 60"/>
                  <a:gd name="T33" fmla="*/ 9 h 31"/>
                  <a:gd name="T34" fmla="*/ 7 w 60"/>
                  <a:gd name="T35" fmla="*/ 10 h 31"/>
                  <a:gd name="T36" fmla="*/ 9 w 60"/>
                  <a:gd name="T37" fmla="*/ 10 h 31"/>
                  <a:gd name="T38" fmla="*/ 11 w 60"/>
                  <a:gd name="T39" fmla="*/ 10 h 31"/>
                  <a:gd name="T40" fmla="*/ 12 w 60"/>
                  <a:gd name="T41" fmla="*/ 9 h 31"/>
                  <a:gd name="T42" fmla="*/ 14 w 60"/>
                  <a:gd name="T43" fmla="*/ 8 h 31"/>
                  <a:gd name="T44" fmla="*/ 16 w 60"/>
                  <a:gd name="T45" fmla="*/ 6 h 31"/>
                  <a:gd name="T46" fmla="*/ 19 w 60"/>
                  <a:gd name="T47" fmla="*/ 3 h 31"/>
                  <a:gd name="T48" fmla="*/ 20 w 60"/>
                  <a:gd name="T49" fmla="*/ 2 h 31"/>
                  <a:gd name="T50" fmla="*/ 2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7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4 h 62"/>
                  <a:gd name="T2" fmla="*/ 0 w 80"/>
                  <a:gd name="T3" fmla="*/ 15 h 62"/>
                  <a:gd name="T4" fmla="*/ 0 w 80"/>
                  <a:gd name="T5" fmla="*/ 16 h 62"/>
                  <a:gd name="T6" fmla="*/ 1 w 80"/>
                  <a:gd name="T7" fmla="*/ 16 h 62"/>
                  <a:gd name="T8" fmla="*/ 1 w 80"/>
                  <a:gd name="T9" fmla="*/ 17 h 62"/>
                  <a:gd name="T10" fmla="*/ 3 w 80"/>
                  <a:gd name="T11" fmla="*/ 18 h 62"/>
                  <a:gd name="T12" fmla="*/ 5 w 80"/>
                  <a:gd name="T13" fmla="*/ 19 h 62"/>
                  <a:gd name="T14" fmla="*/ 9 w 80"/>
                  <a:gd name="T15" fmla="*/ 20 h 62"/>
                  <a:gd name="T16" fmla="*/ 13 w 80"/>
                  <a:gd name="T17" fmla="*/ 20 h 62"/>
                  <a:gd name="T18" fmla="*/ 15 w 80"/>
                  <a:gd name="T19" fmla="*/ 20 h 62"/>
                  <a:gd name="T20" fmla="*/ 16 w 80"/>
                  <a:gd name="T21" fmla="*/ 19 h 62"/>
                  <a:gd name="T22" fmla="*/ 18 w 80"/>
                  <a:gd name="T23" fmla="*/ 18 h 62"/>
                  <a:gd name="T24" fmla="*/ 19 w 80"/>
                  <a:gd name="T25" fmla="*/ 17 h 62"/>
                  <a:gd name="T26" fmla="*/ 21 w 80"/>
                  <a:gd name="T27" fmla="*/ 15 h 62"/>
                  <a:gd name="T28" fmla="*/ 23 w 80"/>
                  <a:gd name="T29" fmla="*/ 12 h 62"/>
                  <a:gd name="T30" fmla="*/ 24 w 80"/>
                  <a:gd name="T31" fmla="*/ 9 h 62"/>
                  <a:gd name="T32" fmla="*/ 25 w 80"/>
                  <a:gd name="T33" fmla="*/ 6 h 62"/>
                  <a:gd name="T34" fmla="*/ 26 w 80"/>
                  <a:gd name="T35" fmla="*/ 3 h 62"/>
                  <a:gd name="T36" fmla="*/ 26 w 80"/>
                  <a:gd name="T37" fmla="*/ 0 h 62"/>
                  <a:gd name="T38" fmla="*/ 23 w 80"/>
                  <a:gd name="T39" fmla="*/ 0 h 62"/>
                  <a:gd name="T40" fmla="*/ 19 w 80"/>
                  <a:gd name="T41" fmla="*/ 1 h 62"/>
                  <a:gd name="T42" fmla="*/ 15 w 80"/>
                  <a:gd name="T43" fmla="*/ 3 h 62"/>
                  <a:gd name="T44" fmla="*/ 11 w 80"/>
                  <a:gd name="T45" fmla="*/ 4 h 62"/>
                  <a:gd name="T46" fmla="*/ 7 w 80"/>
                  <a:gd name="T47" fmla="*/ 6 h 62"/>
                  <a:gd name="T48" fmla="*/ 3 w 80"/>
                  <a:gd name="T49" fmla="*/ 8 h 62"/>
                  <a:gd name="T50" fmla="*/ 2 w 80"/>
                  <a:gd name="T51" fmla="*/ 10 h 62"/>
                  <a:gd name="T52" fmla="*/ 1 w 80"/>
                  <a:gd name="T53" fmla="*/ 11 h 62"/>
                  <a:gd name="T54" fmla="*/ 0 w 80"/>
                  <a:gd name="T55" fmla="*/ 13 h 62"/>
                  <a:gd name="T56" fmla="*/ 0 w 80"/>
                  <a:gd name="T57" fmla="*/ 14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8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25 w 106"/>
                  <a:gd name="T1" fmla="*/ 4 h 49"/>
                  <a:gd name="T2" fmla="*/ 22 w 106"/>
                  <a:gd name="T3" fmla="*/ 4 h 49"/>
                  <a:gd name="T4" fmla="*/ 21 w 106"/>
                  <a:gd name="T5" fmla="*/ 4 h 49"/>
                  <a:gd name="T6" fmla="*/ 18 w 106"/>
                  <a:gd name="T7" fmla="*/ 3 h 49"/>
                  <a:gd name="T8" fmla="*/ 17 w 106"/>
                  <a:gd name="T9" fmla="*/ 2 h 49"/>
                  <a:gd name="T10" fmla="*/ 15 w 106"/>
                  <a:gd name="T11" fmla="*/ 1 h 49"/>
                  <a:gd name="T12" fmla="*/ 13 w 106"/>
                  <a:gd name="T13" fmla="*/ 1 h 49"/>
                  <a:gd name="T14" fmla="*/ 11 w 106"/>
                  <a:gd name="T15" fmla="*/ 0 h 49"/>
                  <a:gd name="T16" fmla="*/ 8 w 106"/>
                  <a:gd name="T17" fmla="*/ 0 h 49"/>
                  <a:gd name="T18" fmla="*/ 5 w 106"/>
                  <a:gd name="T19" fmla="*/ 0 h 49"/>
                  <a:gd name="T20" fmla="*/ 0 w 106"/>
                  <a:gd name="T21" fmla="*/ 0 h 49"/>
                  <a:gd name="T22" fmla="*/ 3 w 106"/>
                  <a:gd name="T23" fmla="*/ 4 h 49"/>
                  <a:gd name="T24" fmla="*/ 5 w 106"/>
                  <a:gd name="T25" fmla="*/ 7 h 49"/>
                  <a:gd name="T26" fmla="*/ 8 w 106"/>
                  <a:gd name="T27" fmla="*/ 9 h 49"/>
                  <a:gd name="T28" fmla="*/ 11 w 106"/>
                  <a:gd name="T29" fmla="*/ 12 h 49"/>
                  <a:gd name="T30" fmla="*/ 13 w 106"/>
                  <a:gd name="T31" fmla="*/ 14 h 49"/>
                  <a:gd name="T32" fmla="*/ 16 w 106"/>
                  <a:gd name="T33" fmla="*/ 15 h 49"/>
                  <a:gd name="T34" fmla="*/ 19 w 106"/>
                  <a:gd name="T35" fmla="*/ 16 h 49"/>
                  <a:gd name="T36" fmla="*/ 22 w 106"/>
                  <a:gd name="T37" fmla="*/ 16 h 49"/>
                  <a:gd name="T38" fmla="*/ 25 w 106"/>
                  <a:gd name="T39" fmla="*/ 16 h 49"/>
                  <a:gd name="T40" fmla="*/ 27 w 106"/>
                  <a:gd name="T41" fmla="*/ 15 h 49"/>
                  <a:gd name="T42" fmla="*/ 30 w 106"/>
                  <a:gd name="T43" fmla="*/ 13 h 49"/>
                  <a:gd name="T44" fmla="*/ 33 w 106"/>
                  <a:gd name="T45" fmla="*/ 10 h 49"/>
                  <a:gd name="T46" fmla="*/ 31 w 106"/>
                  <a:gd name="T47" fmla="*/ 10 h 49"/>
                  <a:gd name="T48" fmla="*/ 31 w 106"/>
                  <a:gd name="T49" fmla="*/ 9 h 49"/>
                  <a:gd name="T50" fmla="*/ 29 w 106"/>
                  <a:gd name="T51" fmla="*/ 8 h 49"/>
                  <a:gd name="T52" fmla="*/ 28 w 106"/>
                  <a:gd name="T53" fmla="*/ 7 h 49"/>
                  <a:gd name="T54" fmla="*/ 27 w 106"/>
                  <a:gd name="T55" fmla="*/ 6 h 49"/>
                  <a:gd name="T56" fmla="*/ 26 w 106"/>
                  <a:gd name="T57" fmla="*/ 5 h 49"/>
                  <a:gd name="T58" fmla="*/ 26 w 106"/>
                  <a:gd name="T59" fmla="*/ 5 h 49"/>
                  <a:gd name="T60" fmla="*/ 25 w 106"/>
                  <a:gd name="T61" fmla="*/ 4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9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6 h 22"/>
                  <a:gd name="T2" fmla="*/ 2 w 47"/>
                  <a:gd name="T3" fmla="*/ 7 h 22"/>
                  <a:gd name="T4" fmla="*/ 4 w 47"/>
                  <a:gd name="T5" fmla="*/ 7 h 22"/>
                  <a:gd name="T6" fmla="*/ 6 w 47"/>
                  <a:gd name="T7" fmla="*/ 7 h 22"/>
                  <a:gd name="T8" fmla="*/ 8 w 47"/>
                  <a:gd name="T9" fmla="*/ 7 h 22"/>
                  <a:gd name="T10" fmla="*/ 11 w 47"/>
                  <a:gd name="T11" fmla="*/ 6 h 22"/>
                  <a:gd name="T12" fmla="*/ 12 w 47"/>
                  <a:gd name="T13" fmla="*/ 5 h 22"/>
                  <a:gd name="T14" fmla="*/ 13 w 47"/>
                  <a:gd name="T15" fmla="*/ 4 h 22"/>
                  <a:gd name="T16" fmla="*/ 14 w 47"/>
                  <a:gd name="T17" fmla="*/ 3 h 22"/>
                  <a:gd name="T18" fmla="*/ 14 w 47"/>
                  <a:gd name="T19" fmla="*/ 2 h 22"/>
                  <a:gd name="T20" fmla="*/ 15 w 47"/>
                  <a:gd name="T21" fmla="*/ 0 h 22"/>
                  <a:gd name="T22" fmla="*/ 0 w 47"/>
                  <a:gd name="T23" fmla="*/ 6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0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7 w 53"/>
                  <a:gd name="T1" fmla="*/ 0 h 32"/>
                  <a:gd name="T2" fmla="*/ 12 w 53"/>
                  <a:gd name="T3" fmla="*/ 3 h 32"/>
                  <a:gd name="T4" fmla="*/ 7 w 53"/>
                  <a:gd name="T5" fmla="*/ 6 h 32"/>
                  <a:gd name="T6" fmla="*/ 4 w 53"/>
                  <a:gd name="T7" fmla="*/ 9 h 32"/>
                  <a:gd name="T8" fmla="*/ 0 w 53"/>
                  <a:gd name="T9" fmla="*/ 11 h 32"/>
                  <a:gd name="T10" fmla="*/ 4 w 53"/>
                  <a:gd name="T11" fmla="*/ 11 h 32"/>
                  <a:gd name="T12" fmla="*/ 8 w 53"/>
                  <a:gd name="T13" fmla="*/ 11 h 32"/>
                  <a:gd name="T14" fmla="*/ 13 w 53"/>
                  <a:gd name="T15" fmla="*/ 11 h 32"/>
                  <a:gd name="T16" fmla="*/ 17 w 53"/>
                  <a:gd name="T17" fmla="*/ 11 h 32"/>
                  <a:gd name="T18" fmla="*/ 17 w 53"/>
                  <a:gd name="T19" fmla="*/ 8 h 32"/>
                  <a:gd name="T20" fmla="*/ 17 w 53"/>
                  <a:gd name="T21" fmla="*/ 6 h 32"/>
                  <a:gd name="T22" fmla="*/ 17 w 53"/>
                  <a:gd name="T23" fmla="*/ 3 h 32"/>
                  <a:gd name="T24" fmla="*/ 17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1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8 w 46"/>
                  <a:gd name="T1" fmla="*/ 1 h 34"/>
                  <a:gd name="T2" fmla="*/ 0 w 46"/>
                  <a:gd name="T3" fmla="*/ 6 h 34"/>
                  <a:gd name="T4" fmla="*/ 0 w 46"/>
                  <a:gd name="T5" fmla="*/ 12 h 34"/>
                  <a:gd name="T6" fmla="*/ 8 w 46"/>
                  <a:gd name="T7" fmla="*/ 12 h 34"/>
                  <a:gd name="T8" fmla="*/ 9 w 46"/>
                  <a:gd name="T9" fmla="*/ 11 h 34"/>
                  <a:gd name="T10" fmla="*/ 11 w 46"/>
                  <a:gd name="T11" fmla="*/ 10 h 34"/>
                  <a:gd name="T12" fmla="*/ 12 w 46"/>
                  <a:gd name="T13" fmla="*/ 9 h 34"/>
                  <a:gd name="T14" fmla="*/ 13 w 46"/>
                  <a:gd name="T15" fmla="*/ 7 h 34"/>
                  <a:gd name="T16" fmla="*/ 13 w 46"/>
                  <a:gd name="T17" fmla="*/ 6 h 34"/>
                  <a:gd name="T18" fmla="*/ 14 w 46"/>
                  <a:gd name="T19" fmla="*/ 5 h 34"/>
                  <a:gd name="T20" fmla="*/ 14 w 46"/>
                  <a:gd name="T21" fmla="*/ 3 h 34"/>
                  <a:gd name="T22" fmla="*/ 14 w 46"/>
                  <a:gd name="T23" fmla="*/ 1 h 34"/>
                  <a:gd name="T24" fmla="*/ 14 w 46"/>
                  <a:gd name="T25" fmla="*/ 0 h 34"/>
                  <a:gd name="T26" fmla="*/ 13 w 46"/>
                  <a:gd name="T27" fmla="*/ 0 h 34"/>
                  <a:gd name="T28" fmla="*/ 13 w 46"/>
                  <a:gd name="T29" fmla="*/ 0 h 34"/>
                  <a:gd name="T30" fmla="*/ 12 w 46"/>
                  <a:gd name="T31" fmla="*/ 0 h 34"/>
                  <a:gd name="T32" fmla="*/ 10 w 46"/>
                  <a:gd name="T33" fmla="*/ 1 h 34"/>
                  <a:gd name="T34" fmla="*/ 8 w 46"/>
                  <a:gd name="T35" fmla="*/ 1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2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8 h 25"/>
                  <a:gd name="T2" fmla="*/ 5 w 48"/>
                  <a:gd name="T3" fmla="*/ 8 h 25"/>
                  <a:gd name="T4" fmla="*/ 9 w 48"/>
                  <a:gd name="T5" fmla="*/ 8 h 25"/>
                  <a:gd name="T6" fmla="*/ 10 w 48"/>
                  <a:gd name="T7" fmla="*/ 8 h 25"/>
                  <a:gd name="T8" fmla="*/ 11 w 48"/>
                  <a:gd name="T9" fmla="*/ 7 h 25"/>
                  <a:gd name="T10" fmla="*/ 12 w 48"/>
                  <a:gd name="T11" fmla="*/ 6 h 25"/>
                  <a:gd name="T12" fmla="*/ 13 w 48"/>
                  <a:gd name="T13" fmla="*/ 5 h 25"/>
                  <a:gd name="T14" fmla="*/ 15 w 48"/>
                  <a:gd name="T15" fmla="*/ 2 h 25"/>
                  <a:gd name="T16" fmla="*/ 16 w 48"/>
                  <a:gd name="T17" fmla="*/ 0 h 25"/>
                  <a:gd name="T18" fmla="*/ 13 w 48"/>
                  <a:gd name="T19" fmla="*/ 0 h 25"/>
                  <a:gd name="T20" fmla="*/ 11 w 48"/>
                  <a:gd name="T21" fmla="*/ 1 h 25"/>
                  <a:gd name="T22" fmla="*/ 9 w 48"/>
                  <a:gd name="T23" fmla="*/ 2 h 25"/>
                  <a:gd name="T24" fmla="*/ 7 w 48"/>
                  <a:gd name="T25" fmla="*/ 3 h 25"/>
                  <a:gd name="T26" fmla="*/ 4 w 48"/>
                  <a:gd name="T27" fmla="*/ 5 h 25"/>
                  <a:gd name="T28" fmla="*/ 0 w 48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3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11 h 37"/>
                  <a:gd name="T4" fmla="*/ 3 w 30"/>
                  <a:gd name="T5" fmla="*/ 11 h 37"/>
                  <a:gd name="T6" fmla="*/ 5 w 30"/>
                  <a:gd name="T7" fmla="*/ 10 h 37"/>
                  <a:gd name="T8" fmla="*/ 6 w 30"/>
                  <a:gd name="T9" fmla="*/ 10 h 37"/>
                  <a:gd name="T10" fmla="*/ 7 w 30"/>
                  <a:gd name="T11" fmla="*/ 10 h 37"/>
                  <a:gd name="T12" fmla="*/ 7 w 30"/>
                  <a:gd name="T13" fmla="*/ 9 h 37"/>
                  <a:gd name="T14" fmla="*/ 8 w 30"/>
                  <a:gd name="T15" fmla="*/ 8 h 37"/>
                  <a:gd name="T16" fmla="*/ 8 w 30"/>
                  <a:gd name="T17" fmla="*/ 7 h 37"/>
                  <a:gd name="T18" fmla="*/ 8 w 30"/>
                  <a:gd name="T19" fmla="*/ 5 h 37"/>
                  <a:gd name="T20" fmla="*/ 8 w 30"/>
                  <a:gd name="T21" fmla="*/ 3 h 37"/>
                  <a:gd name="T22" fmla="*/ 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4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11 w 113"/>
                  <a:gd name="T1" fmla="*/ 1 h 46"/>
                  <a:gd name="T2" fmla="*/ 7 w 113"/>
                  <a:gd name="T3" fmla="*/ 1 h 46"/>
                  <a:gd name="T4" fmla="*/ 4 w 113"/>
                  <a:gd name="T5" fmla="*/ 2 h 46"/>
                  <a:gd name="T6" fmla="*/ 2 w 113"/>
                  <a:gd name="T7" fmla="*/ 2 h 46"/>
                  <a:gd name="T8" fmla="*/ 1 w 113"/>
                  <a:gd name="T9" fmla="*/ 4 h 46"/>
                  <a:gd name="T10" fmla="*/ 0 w 113"/>
                  <a:gd name="T11" fmla="*/ 5 h 46"/>
                  <a:gd name="T12" fmla="*/ 0 w 113"/>
                  <a:gd name="T13" fmla="*/ 7 h 46"/>
                  <a:gd name="T14" fmla="*/ 2 w 113"/>
                  <a:gd name="T15" fmla="*/ 9 h 46"/>
                  <a:gd name="T16" fmla="*/ 3 w 113"/>
                  <a:gd name="T17" fmla="*/ 11 h 46"/>
                  <a:gd name="T18" fmla="*/ 5 w 113"/>
                  <a:gd name="T19" fmla="*/ 13 h 46"/>
                  <a:gd name="T20" fmla="*/ 6 w 113"/>
                  <a:gd name="T21" fmla="*/ 14 h 46"/>
                  <a:gd name="T22" fmla="*/ 8 w 113"/>
                  <a:gd name="T23" fmla="*/ 15 h 46"/>
                  <a:gd name="T24" fmla="*/ 10 w 113"/>
                  <a:gd name="T25" fmla="*/ 16 h 46"/>
                  <a:gd name="T26" fmla="*/ 11 w 113"/>
                  <a:gd name="T27" fmla="*/ 16 h 46"/>
                  <a:gd name="T28" fmla="*/ 13 w 113"/>
                  <a:gd name="T29" fmla="*/ 16 h 46"/>
                  <a:gd name="T30" fmla="*/ 18 w 113"/>
                  <a:gd name="T31" fmla="*/ 16 h 46"/>
                  <a:gd name="T32" fmla="*/ 22 w 113"/>
                  <a:gd name="T33" fmla="*/ 15 h 46"/>
                  <a:gd name="T34" fmla="*/ 24 w 113"/>
                  <a:gd name="T35" fmla="*/ 14 h 46"/>
                  <a:gd name="T36" fmla="*/ 26 w 113"/>
                  <a:gd name="T37" fmla="*/ 13 h 46"/>
                  <a:gd name="T38" fmla="*/ 28 w 113"/>
                  <a:gd name="T39" fmla="*/ 13 h 46"/>
                  <a:gd name="T40" fmla="*/ 29 w 113"/>
                  <a:gd name="T41" fmla="*/ 11 h 46"/>
                  <a:gd name="T42" fmla="*/ 32 w 113"/>
                  <a:gd name="T43" fmla="*/ 9 h 46"/>
                  <a:gd name="T44" fmla="*/ 34 w 113"/>
                  <a:gd name="T45" fmla="*/ 7 h 46"/>
                  <a:gd name="T46" fmla="*/ 35 w 113"/>
                  <a:gd name="T47" fmla="*/ 4 h 46"/>
                  <a:gd name="T48" fmla="*/ 36 w 113"/>
                  <a:gd name="T49" fmla="*/ 1 h 46"/>
                  <a:gd name="T50" fmla="*/ 32 w 113"/>
                  <a:gd name="T51" fmla="*/ 0 h 46"/>
                  <a:gd name="T52" fmla="*/ 28 w 113"/>
                  <a:gd name="T53" fmla="*/ 0 h 46"/>
                  <a:gd name="T54" fmla="*/ 24 w 113"/>
                  <a:gd name="T55" fmla="*/ 0 h 46"/>
                  <a:gd name="T56" fmla="*/ 21 w 113"/>
                  <a:gd name="T57" fmla="*/ 0 h 46"/>
                  <a:gd name="T58" fmla="*/ 15 w 113"/>
                  <a:gd name="T59" fmla="*/ 1 h 46"/>
                  <a:gd name="T60" fmla="*/ 11 w 113"/>
                  <a:gd name="T61" fmla="*/ 1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5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27 h 82"/>
                  <a:gd name="T2" fmla="*/ 1 w 153"/>
                  <a:gd name="T3" fmla="*/ 28 h 82"/>
                  <a:gd name="T4" fmla="*/ 2 w 153"/>
                  <a:gd name="T5" fmla="*/ 28 h 82"/>
                  <a:gd name="T6" fmla="*/ 3 w 153"/>
                  <a:gd name="T7" fmla="*/ 28 h 82"/>
                  <a:gd name="T8" fmla="*/ 4 w 153"/>
                  <a:gd name="T9" fmla="*/ 28 h 82"/>
                  <a:gd name="T10" fmla="*/ 7 w 153"/>
                  <a:gd name="T11" fmla="*/ 27 h 82"/>
                  <a:gd name="T12" fmla="*/ 11 w 153"/>
                  <a:gd name="T13" fmla="*/ 27 h 82"/>
                  <a:gd name="T14" fmla="*/ 13 w 153"/>
                  <a:gd name="T15" fmla="*/ 27 h 82"/>
                  <a:gd name="T16" fmla="*/ 15 w 153"/>
                  <a:gd name="T17" fmla="*/ 27 h 82"/>
                  <a:gd name="T18" fmla="*/ 18 w 153"/>
                  <a:gd name="T19" fmla="*/ 26 h 82"/>
                  <a:gd name="T20" fmla="*/ 21 w 153"/>
                  <a:gd name="T21" fmla="*/ 25 h 82"/>
                  <a:gd name="T22" fmla="*/ 27 w 153"/>
                  <a:gd name="T23" fmla="*/ 23 h 82"/>
                  <a:gd name="T24" fmla="*/ 33 w 153"/>
                  <a:gd name="T25" fmla="*/ 20 h 82"/>
                  <a:gd name="T26" fmla="*/ 36 w 153"/>
                  <a:gd name="T27" fmla="*/ 18 h 82"/>
                  <a:gd name="T28" fmla="*/ 39 w 153"/>
                  <a:gd name="T29" fmla="*/ 17 h 82"/>
                  <a:gd name="T30" fmla="*/ 41 w 153"/>
                  <a:gd name="T31" fmla="*/ 15 h 82"/>
                  <a:gd name="T32" fmla="*/ 44 w 153"/>
                  <a:gd name="T33" fmla="*/ 13 h 82"/>
                  <a:gd name="T34" fmla="*/ 45 w 153"/>
                  <a:gd name="T35" fmla="*/ 11 h 82"/>
                  <a:gd name="T36" fmla="*/ 47 w 153"/>
                  <a:gd name="T37" fmla="*/ 9 h 82"/>
                  <a:gd name="T38" fmla="*/ 48 w 153"/>
                  <a:gd name="T39" fmla="*/ 6 h 82"/>
                  <a:gd name="T40" fmla="*/ 49 w 153"/>
                  <a:gd name="T41" fmla="*/ 4 h 82"/>
                  <a:gd name="T42" fmla="*/ 43 w 153"/>
                  <a:gd name="T43" fmla="*/ 3 h 82"/>
                  <a:gd name="T44" fmla="*/ 37 w 153"/>
                  <a:gd name="T45" fmla="*/ 1 h 82"/>
                  <a:gd name="T46" fmla="*/ 31 w 153"/>
                  <a:gd name="T47" fmla="*/ 0 h 82"/>
                  <a:gd name="T48" fmla="*/ 25 w 153"/>
                  <a:gd name="T49" fmla="*/ 0 h 82"/>
                  <a:gd name="T50" fmla="*/ 22 w 153"/>
                  <a:gd name="T51" fmla="*/ 0 h 82"/>
                  <a:gd name="T52" fmla="*/ 19 w 153"/>
                  <a:gd name="T53" fmla="*/ 0 h 82"/>
                  <a:gd name="T54" fmla="*/ 17 w 153"/>
                  <a:gd name="T55" fmla="*/ 1 h 82"/>
                  <a:gd name="T56" fmla="*/ 14 w 153"/>
                  <a:gd name="T57" fmla="*/ 1 h 82"/>
                  <a:gd name="T58" fmla="*/ 12 w 153"/>
                  <a:gd name="T59" fmla="*/ 2 h 82"/>
                  <a:gd name="T60" fmla="*/ 11 w 153"/>
                  <a:gd name="T61" fmla="*/ 3 h 82"/>
                  <a:gd name="T62" fmla="*/ 10 w 153"/>
                  <a:gd name="T63" fmla="*/ 5 h 82"/>
                  <a:gd name="T64" fmla="*/ 8 w 153"/>
                  <a:gd name="T65" fmla="*/ 6 h 82"/>
                  <a:gd name="T66" fmla="*/ 10 w 153"/>
                  <a:gd name="T67" fmla="*/ 8 h 82"/>
                  <a:gd name="T68" fmla="*/ 12 w 153"/>
                  <a:gd name="T69" fmla="*/ 10 h 82"/>
                  <a:gd name="T70" fmla="*/ 12 w 153"/>
                  <a:gd name="T71" fmla="*/ 11 h 82"/>
                  <a:gd name="T72" fmla="*/ 13 w 153"/>
                  <a:gd name="T73" fmla="*/ 12 h 82"/>
                  <a:gd name="T74" fmla="*/ 14 w 153"/>
                  <a:gd name="T75" fmla="*/ 12 h 82"/>
                  <a:gd name="T76" fmla="*/ 15 w 153"/>
                  <a:gd name="T77" fmla="*/ 12 h 82"/>
                  <a:gd name="T78" fmla="*/ 13 w 153"/>
                  <a:gd name="T79" fmla="*/ 14 h 82"/>
                  <a:gd name="T80" fmla="*/ 11 w 153"/>
                  <a:gd name="T81" fmla="*/ 16 h 82"/>
                  <a:gd name="T82" fmla="*/ 9 w 153"/>
                  <a:gd name="T83" fmla="*/ 18 h 82"/>
                  <a:gd name="T84" fmla="*/ 7 w 153"/>
                  <a:gd name="T85" fmla="*/ 19 h 82"/>
                  <a:gd name="T86" fmla="*/ 6 w 153"/>
                  <a:gd name="T87" fmla="*/ 22 h 82"/>
                  <a:gd name="T88" fmla="*/ 4 w 153"/>
                  <a:gd name="T89" fmla="*/ 24 h 82"/>
                  <a:gd name="T90" fmla="*/ 2 w 153"/>
                  <a:gd name="T91" fmla="*/ 26 h 82"/>
                  <a:gd name="T92" fmla="*/ 0 w 153"/>
                  <a:gd name="T93" fmla="*/ 27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6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13 h 50"/>
                  <a:gd name="T2" fmla="*/ 2 w 86"/>
                  <a:gd name="T3" fmla="*/ 14 h 50"/>
                  <a:gd name="T4" fmla="*/ 4 w 86"/>
                  <a:gd name="T5" fmla="*/ 15 h 50"/>
                  <a:gd name="T6" fmla="*/ 5 w 86"/>
                  <a:gd name="T7" fmla="*/ 16 h 50"/>
                  <a:gd name="T8" fmla="*/ 8 w 86"/>
                  <a:gd name="T9" fmla="*/ 16 h 50"/>
                  <a:gd name="T10" fmla="*/ 12 w 86"/>
                  <a:gd name="T11" fmla="*/ 17 h 50"/>
                  <a:gd name="T12" fmla="*/ 16 w 86"/>
                  <a:gd name="T13" fmla="*/ 17 h 50"/>
                  <a:gd name="T14" fmla="*/ 20 w 86"/>
                  <a:gd name="T15" fmla="*/ 17 h 50"/>
                  <a:gd name="T16" fmla="*/ 23 w 86"/>
                  <a:gd name="T17" fmla="*/ 16 h 50"/>
                  <a:gd name="T18" fmla="*/ 25 w 86"/>
                  <a:gd name="T19" fmla="*/ 16 h 50"/>
                  <a:gd name="T20" fmla="*/ 27 w 86"/>
                  <a:gd name="T21" fmla="*/ 15 h 50"/>
                  <a:gd name="T22" fmla="*/ 28 w 86"/>
                  <a:gd name="T23" fmla="*/ 14 h 50"/>
                  <a:gd name="T24" fmla="*/ 28 w 86"/>
                  <a:gd name="T25" fmla="*/ 13 h 50"/>
                  <a:gd name="T26" fmla="*/ 29 w 86"/>
                  <a:gd name="T27" fmla="*/ 11 h 50"/>
                  <a:gd name="T28" fmla="*/ 29 w 86"/>
                  <a:gd name="T29" fmla="*/ 9 h 50"/>
                  <a:gd name="T30" fmla="*/ 29 w 86"/>
                  <a:gd name="T31" fmla="*/ 6 h 50"/>
                  <a:gd name="T32" fmla="*/ 28 w 86"/>
                  <a:gd name="T33" fmla="*/ 3 h 50"/>
                  <a:gd name="T34" fmla="*/ 28 w 86"/>
                  <a:gd name="T35" fmla="*/ 2 h 50"/>
                  <a:gd name="T36" fmla="*/ 27 w 86"/>
                  <a:gd name="T37" fmla="*/ 2 h 50"/>
                  <a:gd name="T38" fmla="*/ 26 w 86"/>
                  <a:gd name="T39" fmla="*/ 1 h 50"/>
                  <a:gd name="T40" fmla="*/ 25 w 86"/>
                  <a:gd name="T41" fmla="*/ 0 h 50"/>
                  <a:gd name="T42" fmla="*/ 0 w 86"/>
                  <a:gd name="T43" fmla="*/ 13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7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38 w 172"/>
                  <a:gd name="T1" fmla="*/ 21 h 74"/>
                  <a:gd name="T2" fmla="*/ 35 w 172"/>
                  <a:gd name="T3" fmla="*/ 21 h 74"/>
                  <a:gd name="T4" fmla="*/ 32 w 172"/>
                  <a:gd name="T5" fmla="*/ 21 h 74"/>
                  <a:gd name="T6" fmla="*/ 29 w 172"/>
                  <a:gd name="T7" fmla="*/ 21 h 74"/>
                  <a:gd name="T8" fmla="*/ 26 w 172"/>
                  <a:gd name="T9" fmla="*/ 21 h 74"/>
                  <a:gd name="T10" fmla="*/ 19 w 172"/>
                  <a:gd name="T11" fmla="*/ 25 h 74"/>
                  <a:gd name="T12" fmla="*/ 11 w 172"/>
                  <a:gd name="T13" fmla="*/ 25 h 74"/>
                  <a:gd name="T14" fmla="*/ 12 w 172"/>
                  <a:gd name="T15" fmla="*/ 21 h 74"/>
                  <a:gd name="T16" fmla="*/ 12 w 172"/>
                  <a:gd name="T17" fmla="*/ 17 h 74"/>
                  <a:gd name="T18" fmla="*/ 10 w 172"/>
                  <a:gd name="T19" fmla="*/ 17 h 74"/>
                  <a:gd name="T20" fmla="*/ 7 w 172"/>
                  <a:gd name="T21" fmla="*/ 16 h 74"/>
                  <a:gd name="T22" fmla="*/ 5 w 172"/>
                  <a:gd name="T23" fmla="*/ 16 h 74"/>
                  <a:gd name="T24" fmla="*/ 3 w 172"/>
                  <a:gd name="T25" fmla="*/ 15 h 74"/>
                  <a:gd name="T26" fmla="*/ 2 w 172"/>
                  <a:gd name="T27" fmla="*/ 14 h 74"/>
                  <a:gd name="T28" fmla="*/ 1 w 172"/>
                  <a:gd name="T29" fmla="*/ 13 h 74"/>
                  <a:gd name="T30" fmla="*/ 0 w 172"/>
                  <a:gd name="T31" fmla="*/ 12 h 74"/>
                  <a:gd name="T32" fmla="*/ 0 w 172"/>
                  <a:gd name="T33" fmla="*/ 10 h 74"/>
                  <a:gd name="T34" fmla="*/ 0 w 172"/>
                  <a:gd name="T35" fmla="*/ 9 h 74"/>
                  <a:gd name="T36" fmla="*/ 1 w 172"/>
                  <a:gd name="T37" fmla="*/ 7 h 74"/>
                  <a:gd name="T38" fmla="*/ 2 w 172"/>
                  <a:gd name="T39" fmla="*/ 6 h 74"/>
                  <a:gd name="T40" fmla="*/ 3 w 172"/>
                  <a:gd name="T41" fmla="*/ 5 h 74"/>
                  <a:gd name="T42" fmla="*/ 4 w 172"/>
                  <a:gd name="T43" fmla="*/ 3 h 74"/>
                  <a:gd name="T44" fmla="*/ 6 w 172"/>
                  <a:gd name="T45" fmla="*/ 2 h 74"/>
                  <a:gd name="T46" fmla="*/ 8 w 172"/>
                  <a:gd name="T47" fmla="*/ 2 h 74"/>
                  <a:gd name="T48" fmla="*/ 9 w 172"/>
                  <a:gd name="T49" fmla="*/ 1 h 74"/>
                  <a:gd name="T50" fmla="*/ 13 w 172"/>
                  <a:gd name="T51" fmla="*/ 0 h 74"/>
                  <a:gd name="T52" fmla="*/ 18 w 172"/>
                  <a:gd name="T53" fmla="*/ 0 h 74"/>
                  <a:gd name="T54" fmla="*/ 22 w 172"/>
                  <a:gd name="T55" fmla="*/ 0 h 74"/>
                  <a:gd name="T56" fmla="*/ 26 w 172"/>
                  <a:gd name="T57" fmla="*/ 0 h 74"/>
                  <a:gd name="T58" fmla="*/ 30 w 172"/>
                  <a:gd name="T59" fmla="*/ 0 h 74"/>
                  <a:gd name="T60" fmla="*/ 34 w 172"/>
                  <a:gd name="T61" fmla="*/ 1 h 74"/>
                  <a:gd name="T62" fmla="*/ 37 w 172"/>
                  <a:gd name="T63" fmla="*/ 2 h 74"/>
                  <a:gd name="T64" fmla="*/ 41 w 172"/>
                  <a:gd name="T65" fmla="*/ 4 h 74"/>
                  <a:gd name="T66" fmla="*/ 44 w 172"/>
                  <a:gd name="T67" fmla="*/ 6 h 74"/>
                  <a:gd name="T68" fmla="*/ 48 w 172"/>
                  <a:gd name="T69" fmla="*/ 7 h 74"/>
                  <a:gd name="T70" fmla="*/ 51 w 172"/>
                  <a:gd name="T71" fmla="*/ 8 h 74"/>
                  <a:gd name="T72" fmla="*/ 55 w 172"/>
                  <a:gd name="T73" fmla="*/ 8 h 74"/>
                  <a:gd name="T74" fmla="*/ 55 w 172"/>
                  <a:gd name="T75" fmla="*/ 15 h 74"/>
                  <a:gd name="T76" fmla="*/ 54 w 172"/>
                  <a:gd name="T77" fmla="*/ 16 h 74"/>
                  <a:gd name="T78" fmla="*/ 53 w 172"/>
                  <a:gd name="T79" fmla="*/ 18 h 74"/>
                  <a:gd name="T80" fmla="*/ 51 w 172"/>
                  <a:gd name="T81" fmla="*/ 19 h 74"/>
                  <a:gd name="T82" fmla="*/ 51 w 172"/>
                  <a:gd name="T83" fmla="*/ 20 h 74"/>
                  <a:gd name="T84" fmla="*/ 49 w 172"/>
                  <a:gd name="T85" fmla="*/ 21 h 74"/>
                  <a:gd name="T86" fmla="*/ 48 w 172"/>
                  <a:gd name="T87" fmla="*/ 21 h 74"/>
                  <a:gd name="T88" fmla="*/ 47 w 172"/>
                  <a:gd name="T89" fmla="*/ 22 h 74"/>
                  <a:gd name="T90" fmla="*/ 45 w 172"/>
                  <a:gd name="T91" fmla="*/ 22 h 74"/>
                  <a:gd name="T92" fmla="*/ 42 w 172"/>
                  <a:gd name="T93" fmla="*/ 22 h 74"/>
                  <a:gd name="T94" fmla="*/ 39 w 172"/>
                  <a:gd name="T95" fmla="*/ 21 h 74"/>
                  <a:gd name="T96" fmla="*/ 36 w 172"/>
                  <a:gd name="T97" fmla="*/ 20 h 74"/>
                  <a:gd name="T98" fmla="*/ 32 w 172"/>
                  <a:gd name="T99" fmla="*/ 19 h 74"/>
                  <a:gd name="T100" fmla="*/ 34 w 172"/>
                  <a:gd name="T101" fmla="*/ 19 h 74"/>
                  <a:gd name="T102" fmla="*/ 38 w 172"/>
                  <a:gd name="T103" fmla="*/ 2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8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9 w 120"/>
                  <a:gd name="T1" fmla="*/ 17 h 49"/>
                  <a:gd name="T2" fmla="*/ 15 w 120"/>
                  <a:gd name="T3" fmla="*/ 17 h 49"/>
                  <a:gd name="T4" fmla="*/ 20 w 120"/>
                  <a:gd name="T5" fmla="*/ 17 h 49"/>
                  <a:gd name="T6" fmla="*/ 25 w 120"/>
                  <a:gd name="T7" fmla="*/ 16 h 49"/>
                  <a:gd name="T8" fmla="*/ 29 w 120"/>
                  <a:gd name="T9" fmla="*/ 15 h 49"/>
                  <a:gd name="T10" fmla="*/ 30 w 120"/>
                  <a:gd name="T11" fmla="*/ 14 h 49"/>
                  <a:gd name="T12" fmla="*/ 32 w 120"/>
                  <a:gd name="T13" fmla="*/ 13 h 49"/>
                  <a:gd name="T14" fmla="*/ 33 w 120"/>
                  <a:gd name="T15" fmla="*/ 12 h 49"/>
                  <a:gd name="T16" fmla="*/ 34 w 120"/>
                  <a:gd name="T17" fmla="*/ 11 h 49"/>
                  <a:gd name="T18" fmla="*/ 36 w 120"/>
                  <a:gd name="T19" fmla="*/ 8 h 49"/>
                  <a:gd name="T20" fmla="*/ 38 w 120"/>
                  <a:gd name="T21" fmla="*/ 4 h 49"/>
                  <a:gd name="T22" fmla="*/ 32 w 120"/>
                  <a:gd name="T23" fmla="*/ 2 h 49"/>
                  <a:gd name="T24" fmla="*/ 27 w 120"/>
                  <a:gd name="T25" fmla="*/ 1 h 49"/>
                  <a:gd name="T26" fmla="*/ 21 w 120"/>
                  <a:gd name="T27" fmla="*/ 0 h 49"/>
                  <a:gd name="T28" fmla="*/ 16 w 120"/>
                  <a:gd name="T29" fmla="*/ 0 h 49"/>
                  <a:gd name="T30" fmla="*/ 11 w 120"/>
                  <a:gd name="T31" fmla="*/ 0 h 49"/>
                  <a:gd name="T32" fmla="*/ 6 w 120"/>
                  <a:gd name="T33" fmla="*/ 1 h 49"/>
                  <a:gd name="T34" fmla="*/ 3 w 120"/>
                  <a:gd name="T35" fmla="*/ 1 h 49"/>
                  <a:gd name="T36" fmla="*/ 0 w 120"/>
                  <a:gd name="T37" fmla="*/ 2 h 49"/>
                  <a:gd name="T38" fmla="*/ 0 w 120"/>
                  <a:gd name="T39" fmla="*/ 10 h 49"/>
                  <a:gd name="T40" fmla="*/ 1 w 120"/>
                  <a:gd name="T41" fmla="*/ 12 h 49"/>
                  <a:gd name="T42" fmla="*/ 2 w 120"/>
                  <a:gd name="T43" fmla="*/ 13 h 49"/>
                  <a:gd name="T44" fmla="*/ 3 w 120"/>
                  <a:gd name="T45" fmla="*/ 14 h 49"/>
                  <a:gd name="T46" fmla="*/ 4 w 120"/>
                  <a:gd name="T47" fmla="*/ 16 h 49"/>
                  <a:gd name="T48" fmla="*/ 6 w 120"/>
                  <a:gd name="T49" fmla="*/ 17 h 49"/>
                  <a:gd name="T50" fmla="*/ 9 w 120"/>
                  <a:gd name="T51" fmla="*/ 17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9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10 w 85"/>
                  <a:gd name="T1" fmla="*/ 0 h 61"/>
                  <a:gd name="T2" fmla="*/ 7 w 85"/>
                  <a:gd name="T3" fmla="*/ 2 h 61"/>
                  <a:gd name="T4" fmla="*/ 3 w 85"/>
                  <a:gd name="T5" fmla="*/ 4 h 61"/>
                  <a:gd name="T6" fmla="*/ 2 w 85"/>
                  <a:gd name="T7" fmla="*/ 5 h 61"/>
                  <a:gd name="T8" fmla="*/ 1 w 85"/>
                  <a:gd name="T9" fmla="*/ 7 h 61"/>
                  <a:gd name="T10" fmla="*/ 0 w 85"/>
                  <a:gd name="T11" fmla="*/ 8 h 61"/>
                  <a:gd name="T12" fmla="*/ 0 w 85"/>
                  <a:gd name="T13" fmla="*/ 10 h 61"/>
                  <a:gd name="T14" fmla="*/ 0 w 85"/>
                  <a:gd name="T15" fmla="*/ 11 h 61"/>
                  <a:gd name="T16" fmla="*/ 0 w 85"/>
                  <a:gd name="T17" fmla="*/ 12 h 61"/>
                  <a:gd name="T18" fmla="*/ 1 w 85"/>
                  <a:gd name="T19" fmla="*/ 12 h 61"/>
                  <a:gd name="T20" fmla="*/ 2 w 85"/>
                  <a:gd name="T21" fmla="*/ 13 h 61"/>
                  <a:gd name="T22" fmla="*/ 3 w 85"/>
                  <a:gd name="T23" fmla="*/ 15 h 61"/>
                  <a:gd name="T24" fmla="*/ 6 w 85"/>
                  <a:gd name="T25" fmla="*/ 17 h 61"/>
                  <a:gd name="T26" fmla="*/ 8 w 85"/>
                  <a:gd name="T27" fmla="*/ 17 h 61"/>
                  <a:gd name="T28" fmla="*/ 11 w 85"/>
                  <a:gd name="T29" fmla="*/ 18 h 61"/>
                  <a:gd name="T30" fmla="*/ 14 w 85"/>
                  <a:gd name="T31" fmla="*/ 19 h 61"/>
                  <a:gd name="T32" fmla="*/ 16 w 85"/>
                  <a:gd name="T33" fmla="*/ 19 h 61"/>
                  <a:gd name="T34" fmla="*/ 17 w 85"/>
                  <a:gd name="T35" fmla="*/ 19 h 61"/>
                  <a:gd name="T36" fmla="*/ 18 w 85"/>
                  <a:gd name="T37" fmla="*/ 19 h 61"/>
                  <a:gd name="T38" fmla="*/ 19 w 85"/>
                  <a:gd name="T39" fmla="*/ 18 h 61"/>
                  <a:gd name="T40" fmla="*/ 20 w 85"/>
                  <a:gd name="T41" fmla="*/ 18 h 61"/>
                  <a:gd name="T42" fmla="*/ 22 w 85"/>
                  <a:gd name="T43" fmla="*/ 16 h 61"/>
                  <a:gd name="T44" fmla="*/ 24 w 85"/>
                  <a:gd name="T45" fmla="*/ 15 h 61"/>
                  <a:gd name="T46" fmla="*/ 24 w 85"/>
                  <a:gd name="T47" fmla="*/ 12 h 61"/>
                  <a:gd name="T48" fmla="*/ 25 w 85"/>
                  <a:gd name="T49" fmla="*/ 10 h 61"/>
                  <a:gd name="T50" fmla="*/ 26 w 85"/>
                  <a:gd name="T51" fmla="*/ 8 h 61"/>
                  <a:gd name="T52" fmla="*/ 26 w 85"/>
                  <a:gd name="T53" fmla="*/ 6 h 61"/>
                  <a:gd name="T54" fmla="*/ 1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0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2 h 19"/>
                  <a:gd name="T2" fmla="*/ 2 w 100"/>
                  <a:gd name="T3" fmla="*/ 3 h 19"/>
                  <a:gd name="T4" fmla="*/ 4 w 100"/>
                  <a:gd name="T5" fmla="*/ 5 h 19"/>
                  <a:gd name="T6" fmla="*/ 7 w 100"/>
                  <a:gd name="T7" fmla="*/ 6 h 19"/>
                  <a:gd name="T8" fmla="*/ 8 w 100"/>
                  <a:gd name="T9" fmla="*/ 6 h 19"/>
                  <a:gd name="T10" fmla="*/ 31 w 100"/>
                  <a:gd name="T11" fmla="*/ 2 h 19"/>
                  <a:gd name="T12" fmla="*/ 23 w 100"/>
                  <a:gd name="T13" fmla="*/ 1 h 19"/>
                  <a:gd name="T14" fmla="*/ 15 w 100"/>
                  <a:gd name="T15" fmla="*/ 0 h 19"/>
                  <a:gd name="T16" fmla="*/ 11 w 100"/>
                  <a:gd name="T17" fmla="*/ 0 h 19"/>
                  <a:gd name="T18" fmla="*/ 7 w 100"/>
                  <a:gd name="T19" fmla="*/ 0 h 19"/>
                  <a:gd name="T20" fmla="*/ 4 w 100"/>
                  <a:gd name="T21" fmla="*/ 1 h 19"/>
                  <a:gd name="T22" fmla="*/ 0 w 100"/>
                  <a:gd name="T23" fmla="*/ 2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1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9 h 45"/>
                  <a:gd name="T2" fmla="*/ 0 w 166"/>
                  <a:gd name="T3" fmla="*/ 10 h 45"/>
                  <a:gd name="T4" fmla="*/ 1 w 166"/>
                  <a:gd name="T5" fmla="*/ 10 h 45"/>
                  <a:gd name="T6" fmla="*/ 3 w 166"/>
                  <a:gd name="T7" fmla="*/ 11 h 45"/>
                  <a:gd name="T8" fmla="*/ 4 w 166"/>
                  <a:gd name="T9" fmla="*/ 12 h 45"/>
                  <a:gd name="T10" fmla="*/ 9 w 166"/>
                  <a:gd name="T11" fmla="*/ 13 h 45"/>
                  <a:gd name="T12" fmla="*/ 14 w 166"/>
                  <a:gd name="T13" fmla="*/ 14 h 45"/>
                  <a:gd name="T14" fmla="*/ 24 w 166"/>
                  <a:gd name="T15" fmla="*/ 15 h 45"/>
                  <a:gd name="T16" fmla="*/ 29 w 166"/>
                  <a:gd name="T17" fmla="*/ 15 h 45"/>
                  <a:gd name="T18" fmla="*/ 53 w 166"/>
                  <a:gd name="T19" fmla="*/ 9 h 45"/>
                  <a:gd name="T20" fmla="*/ 50 w 166"/>
                  <a:gd name="T21" fmla="*/ 8 h 45"/>
                  <a:gd name="T22" fmla="*/ 44 w 166"/>
                  <a:gd name="T23" fmla="*/ 6 h 45"/>
                  <a:gd name="T24" fmla="*/ 35 w 166"/>
                  <a:gd name="T25" fmla="*/ 4 h 45"/>
                  <a:gd name="T26" fmla="*/ 26 w 166"/>
                  <a:gd name="T27" fmla="*/ 1 h 45"/>
                  <a:gd name="T28" fmla="*/ 21 w 166"/>
                  <a:gd name="T29" fmla="*/ 1 h 45"/>
                  <a:gd name="T30" fmla="*/ 16 w 166"/>
                  <a:gd name="T31" fmla="*/ 0 h 45"/>
                  <a:gd name="T32" fmla="*/ 11 w 166"/>
                  <a:gd name="T33" fmla="*/ 0 h 45"/>
                  <a:gd name="T34" fmla="*/ 8 w 166"/>
                  <a:gd name="T35" fmla="*/ 1 h 45"/>
                  <a:gd name="T36" fmla="*/ 6 w 166"/>
                  <a:gd name="T37" fmla="*/ 1 h 45"/>
                  <a:gd name="T38" fmla="*/ 4 w 166"/>
                  <a:gd name="T39" fmla="*/ 2 h 45"/>
                  <a:gd name="T40" fmla="*/ 3 w 166"/>
                  <a:gd name="T41" fmla="*/ 2 h 45"/>
                  <a:gd name="T42" fmla="*/ 2 w 166"/>
                  <a:gd name="T43" fmla="*/ 3 h 45"/>
                  <a:gd name="T44" fmla="*/ 1 w 166"/>
                  <a:gd name="T45" fmla="*/ 4 h 45"/>
                  <a:gd name="T46" fmla="*/ 0 w 166"/>
                  <a:gd name="T47" fmla="*/ 6 h 45"/>
                  <a:gd name="T48" fmla="*/ 0 w 166"/>
                  <a:gd name="T49" fmla="*/ 7 h 45"/>
                  <a:gd name="T50" fmla="*/ 0 w 166"/>
                  <a:gd name="T51" fmla="*/ 9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2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3 h 25"/>
                  <a:gd name="T4" fmla="*/ 1 w 33"/>
                  <a:gd name="T5" fmla="*/ 5 h 25"/>
                  <a:gd name="T6" fmla="*/ 2 w 33"/>
                  <a:gd name="T7" fmla="*/ 6 h 25"/>
                  <a:gd name="T8" fmla="*/ 4 w 33"/>
                  <a:gd name="T9" fmla="*/ 7 h 25"/>
                  <a:gd name="T10" fmla="*/ 5 w 33"/>
                  <a:gd name="T11" fmla="*/ 8 h 25"/>
                  <a:gd name="T12" fmla="*/ 7 w 33"/>
                  <a:gd name="T13" fmla="*/ 8 h 25"/>
                  <a:gd name="T14" fmla="*/ 9 w 33"/>
                  <a:gd name="T15" fmla="*/ 8 h 25"/>
                  <a:gd name="T16" fmla="*/ 11 w 33"/>
                  <a:gd name="T17" fmla="*/ 8 h 25"/>
                  <a:gd name="T18" fmla="*/ 11 w 33"/>
                  <a:gd name="T19" fmla="*/ 0 h 25"/>
                  <a:gd name="T20" fmla="*/ 8 w 33"/>
                  <a:gd name="T21" fmla="*/ 0 h 25"/>
                  <a:gd name="T22" fmla="*/ 5 w 33"/>
                  <a:gd name="T23" fmla="*/ 0 h 25"/>
                  <a:gd name="T24" fmla="*/ 3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3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20 h 62"/>
                  <a:gd name="T2" fmla="*/ 4 w 48"/>
                  <a:gd name="T3" fmla="*/ 18 h 62"/>
                  <a:gd name="T4" fmla="*/ 7 w 48"/>
                  <a:gd name="T5" fmla="*/ 16 h 62"/>
                  <a:gd name="T6" fmla="*/ 10 w 48"/>
                  <a:gd name="T7" fmla="*/ 14 h 62"/>
                  <a:gd name="T8" fmla="*/ 12 w 48"/>
                  <a:gd name="T9" fmla="*/ 12 h 62"/>
                  <a:gd name="T10" fmla="*/ 14 w 48"/>
                  <a:gd name="T11" fmla="*/ 9 h 62"/>
                  <a:gd name="T12" fmla="*/ 15 w 48"/>
                  <a:gd name="T13" fmla="*/ 6 h 62"/>
                  <a:gd name="T14" fmla="*/ 16 w 48"/>
                  <a:gd name="T15" fmla="*/ 3 h 62"/>
                  <a:gd name="T16" fmla="*/ 16 w 48"/>
                  <a:gd name="T17" fmla="*/ 0 h 62"/>
                  <a:gd name="T18" fmla="*/ 13 w 48"/>
                  <a:gd name="T19" fmla="*/ 1 h 62"/>
                  <a:gd name="T20" fmla="*/ 11 w 48"/>
                  <a:gd name="T21" fmla="*/ 2 h 62"/>
                  <a:gd name="T22" fmla="*/ 8 w 48"/>
                  <a:gd name="T23" fmla="*/ 3 h 62"/>
                  <a:gd name="T24" fmla="*/ 6 w 48"/>
                  <a:gd name="T25" fmla="*/ 5 h 62"/>
                  <a:gd name="T26" fmla="*/ 3 w 48"/>
                  <a:gd name="T27" fmla="*/ 7 h 62"/>
                  <a:gd name="T28" fmla="*/ 2 w 48"/>
                  <a:gd name="T29" fmla="*/ 9 h 62"/>
                  <a:gd name="T30" fmla="*/ 1 w 48"/>
                  <a:gd name="T31" fmla="*/ 10 h 62"/>
                  <a:gd name="T32" fmla="*/ 1 w 48"/>
                  <a:gd name="T33" fmla="*/ 11 h 62"/>
                  <a:gd name="T34" fmla="*/ 0 w 48"/>
                  <a:gd name="T35" fmla="*/ 13 h 62"/>
                  <a:gd name="T36" fmla="*/ 0 w 48"/>
                  <a:gd name="T37" fmla="*/ 14 h 62"/>
                  <a:gd name="T38" fmla="*/ 0 w 48"/>
                  <a:gd name="T39" fmla="*/ 17 h 62"/>
                  <a:gd name="T40" fmla="*/ 0 w 48"/>
                  <a:gd name="T41" fmla="*/ 2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4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5 w 113"/>
                  <a:gd name="T1" fmla="*/ 0 h 62"/>
                  <a:gd name="T2" fmla="*/ 11 w 113"/>
                  <a:gd name="T3" fmla="*/ 2 h 62"/>
                  <a:gd name="T4" fmla="*/ 7 w 113"/>
                  <a:gd name="T5" fmla="*/ 5 h 62"/>
                  <a:gd name="T6" fmla="*/ 4 w 113"/>
                  <a:gd name="T7" fmla="*/ 9 h 62"/>
                  <a:gd name="T8" fmla="*/ 0 w 113"/>
                  <a:gd name="T9" fmla="*/ 12 h 62"/>
                  <a:gd name="T10" fmla="*/ 7 w 113"/>
                  <a:gd name="T11" fmla="*/ 15 h 62"/>
                  <a:gd name="T12" fmla="*/ 13 w 113"/>
                  <a:gd name="T13" fmla="*/ 17 h 62"/>
                  <a:gd name="T14" fmla="*/ 16 w 113"/>
                  <a:gd name="T15" fmla="*/ 18 h 62"/>
                  <a:gd name="T16" fmla="*/ 20 w 113"/>
                  <a:gd name="T17" fmla="*/ 19 h 62"/>
                  <a:gd name="T18" fmla="*/ 23 w 113"/>
                  <a:gd name="T19" fmla="*/ 20 h 62"/>
                  <a:gd name="T20" fmla="*/ 28 w 113"/>
                  <a:gd name="T21" fmla="*/ 20 h 62"/>
                  <a:gd name="T22" fmla="*/ 31 w 113"/>
                  <a:gd name="T23" fmla="*/ 20 h 62"/>
                  <a:gd name="T24" fmla="*/ 34 w 113"/>
                  <a:gd name="T25" fmla="*/ 19 h 62"/>
                  <a:gd name="T26" fmla="*/ 35 w 113"/>
                  <a:gd name="T27" fmla="*/ 18 h 62"/>
                  <a:gd name="T28" fmla="*/ 35 w 113"/>
                  <a:gd name="T29" fmla="*/ 17 h 62"/>
                  <a:gd name="T30" fmla="*/ 36 w 113"/>
                  <a:gd name="T31" fmla="*/ 17 h 62"/>
                  <a:gd name="T32" fmla="*/ 36 w 113"/>
                  <a:gd name="T33" fmla="*/ 16 h 62"/>
                  <a:gd name="T34" fmla="*/ 29 w 113"/>
                  <a:gd name="T35" fmla="*/ 13 h 62"/>
                  <a:gd name="T36" fmla="*/ 22 w 113"/>
                  <a:gd name="T37" fmla="*/ 10 h 62"/>
                  <a:gd name="T38" fmla="*/ 21 w 113"/>
                  <a:gd name="T39" fmla="*/ 9 h 62"/>
                  <a:gd name="T40" fmla="*/ 19 w 113"/>
                  <a:gd name="T41" fmla="*/ 8 h 62"/>
                  <a:gd name="T42" fmla="*/ 18 w 113"/>
                  <a:gd name="T43" fmla="*/ 7 h 62"/>
                  <a:gd name="T44" fmla="*/ 17 w 113"/>
                  <a:gd name="T45" fmla="*/ 6 h 62"/>
                  <a:gd name="T46" fmla="*/ 16 w 113"/>
                  <a:gd name="T47" fmla="*/ 5 h 62"/>
                  <a:gd name="T48" fmla="*/ 15 w 113"/>
                  <a:gd name="T49" fmla="*/ 3 h 62"/>
                  <a:gd name="T50" fmla="*/ 15 w 113"/>
                  <a:gd name="T51" fmla="*/ 2 h 62"/>
                  <a:gd name="T52" fmla="*/ 1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5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5 w 93"/>
                  <a:gd name="T3" fmla="*/ 0 h 50"/>
                  <a:gd name="T4" fmla="*/ 9 w 93"/>
                  <a:gd name="T5" fmla="*/ 0 h 50"/>
                  <a:gd name="T6" fmla="*/ 14 w 93"/>
                  <a:gd name="T7" fmla="*/ 1 h 50"/>
                  <a:gd name="T8" fmla="*/ 18 w 93"/>
                  <a:gd name="T9" fmla="*/ 2 h 50"/>
                  <a:gd name="T10" fmla="*/ 20 w 93"/>
                  <a:gd name="T11" fmla="*/ 2 h 50"/>
                  <a:gd name="T12" fmla="*/ 22 w 93"/>
                  <a:gd name="T13" fmla="*/ 3 h 50"/>
                  <a:gd name="T14" fmla="*/ 23 w 93"/>
                  <a:gd name="T15" fmla="*/ 4 h 50"/>
                  <a:gd name="T16" fmla="*/ 25 w 93"/>
                  <a:gd name="T17" fmla="*/ 5 h 50"/>
                  <a:gd name="T18" fmla="*/ 27 w 93"/>
                  <a:gd name="T19" fmla="*/ 6 h 50"/>
                  <a:gd name="T20" fmla="*/ 28 w 93"/>
                  <a:gd name="T21" fmla="*/ 8 h 50"/>
                  <a:gd name="T22" fmla="*/ 28 w 93"/>
                  <a:gd name="T23" fmla="*/ 9 h 50"/>
                  <a:gd name="T24" fmla="*/ 29 w 93"/>
                  <a:gd name="T25" fmla="*/ 11 h 50"/>
                  <a:gd name="T26" fmla="*/ 25 w 93"/>
                  <a:gd name="T27" fmla="*/ 11 h 50"/>
                  <a:gd name="T28" fmla="*/ 21 w 93"/>
                  <a:gd name="T29" fmla="*/ 12 h 50"/>
                  <a:gd name="T30" fmla="*/ 19 w 93"/>
                  <a:gd name="T31" fmla="*/ 12 h 50"/>
                  <a:gd name="T32" fmla="*/ 16 w 93"/>
                  <a:gd name="T33" fmla="*/ 13 h 50"/>
                  <a:gd name="T34" fmla="*/ 13 w 93"/>
                  <a:gd name="T35" fmla="*/ 14 h 50"/>
                  <a:gd name="T36" fmla="*/ 10 w 93"/>
                  <a:gd name="T37" fmla="*/ 15 h 50"/>
                  <a:gd name="T38" fmla="*/ 9 w 93"/>
                  <a:gd name="T39" fmla="*/ 15 h 50"/>
                  <a:gd name="T40" fmla="*/ 9 w 93"/>
                  <a:gd name="T41" fmla="*/ 14 h 50"/>
                  <a:gd name="T42" fmla="*/ 8 w 93"/>
                  <a:gd name="T43" fmla="*/ 14 h 50"/>
                  <a:gd name="T44" fmla="*/ 8 w 93"/>
                  <a:gd name="T45" fmla="*/ 14 h 50"/>
                  <a:gd name="T46" fmla="*/ 7 w 93"/>
                  <a:gd name="T47" fmla="*/ 12 h 50"/>
                  <a:gd name="T48" fmla="*/ 7 w 93"/>
                  <a:gd name="T49" fmla="*/ 11 h 50"/>
                  <a:gd name="T50" fmla="*/ 7 w 93"/>
                  <a:gd name="T51" fmla="*/ 9 h 50"/>
                  <a:gd name="T52" fmla="*/ 7 w 93"/>
                  <a:gd name="T53" fmla="*/ 8 h 50"/>
                  <a:gd name="T54" fmla="*/ 7 w 93"/>
                  <a:gd name="T55" fmla="*/ 7 h 50"/>
                  <a:gd name="T56" fmla="*/ 8 w 93"/>
                  <a:gd name="T57" fmla="*/ 6 h 50"/>
                  <a:gd name="T58" fmla="*/ 0 w 93"/>
                  <a:gd name="T59" fmla="*/ 6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6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6 w 1029"/>
                  <a:gd name="T1" fmla="*/ 37 h 604"/>
                  <a:gd name="T2" fmla="*/ 22 w 1029"/>
                  <a:gd name="T3" fmla="*/ 20 h 604"/>
                  <a:gd name="T4" fmla="*/ 86 w 1029"/>
                  <a:gd name="T5" fmla="*/ 0 h 604"/>
                  <a:gd name="T6" fmla="*/ 66 w 1029"/>
                  <a:gd name="T7" fmla="*/ 15 h 604"/>
                  <a:gd name="T8" fmla="*/ 58 w 1029"/>
                  <a:gd name="T9" fmla="*/ 34 h 604"/>
                  <a:gd name="T10" fmla="*/ 88 w 1029"/>
                  <a:gd name="T11" fmla="*/ 20 h 604"/>
                  <a:gd name="T12" fmla="*/ 128 w 1029"/>
                  <a:gd name="T13" fmla="*/ 5 h 604"/>
                  <a:gd name="T14" fmla="*/ 141 w 1029"/>
                  <a:gd name="T15" fmla="*/ 8 h 604"/>
                  <a:gd name="T16" fmla="*/ 139 w 1029"/>
                  <a:gd name="T17" fmla="*/ 23 h 604"/>
                  <a:gd name="T18" fmla="*/ 187 w 1029"/>
                  <a:gd name="T19" fmla="*/ 26 h 604"/>
                  <a:gd name="T20" fmla="*/ 217 w 1029"/>
                  <a:gd name="T21" fmla="*/ 29 h 604"/>
                  <a:gd name="T22" fmla="*/ 241 w 1029"/>
                  <a:gd name="T23" fmla="*/ 36 h 604"/>
                  <a:gd name="T24" fmla="*/ 241 w 1029"/>
                  <a:gd name="T25" fmla="*/ 44 h 604"/>
                  <a:gd name="T26" fmla="*/ 229 w 1029"/>
                  <a:gd name="T27" fmla="*/ 60 h 604"/>
                  <a:gd name="T28" fmla="*/ 257 w 1029"/>
                  <a:gd name="T29" fmla="*/ 55 h 604"/>
                  <a:gd name="T30" fmla="*/ 279 w 1029"/>
                  <a:gd name="T31" fmla="*/ 63 h 604"/>
                  <a:gd name="T32" fmla="*/ 275 w 1029"/>
                  <a:gd name="T33" fmla="*/ 78 h 604"/>
                  <a:gd name="T34" fmla="*/ 253 w 1029"/>
                  <a:gd name="T35" fmla="*/ 81 h 604"/>
                  <a:gd name="T36" fmla="*/ 276 w 1029"/>
                  <a:gd name="T37" fmla="*/ 93 h 604"/>
                  <a:gd name="T38" fmla="*/ 290 w 1029"/>
                  <a:gd name="T39" fmla="*/ 107 h 604"/>
                  <a:gd name="T40" fmla="*/ 314 w 1029"/>
                  <a:gd name="T41" fmla="*/ 108 h 604"/>
                  <a:gd name="T42" fmla="*/ 331 w 1029"/>
                  <a:gd name="T43" fmla="*/ 115 h 604"/>
                  <a:gd name="T44" fmla="*/ 302 w 1029"/>
                  <a:gd name="T45" fmla="*/ 134 h 604"/>
                  <a:gd name="T46" fmla="*/ 289 w 1029"/>
                  <a:gd name="T47" fmla="*/ 137 h 604"/>
                  <a:gd name="T48" fmla="*/ 281 w 1029"/>
                  <a:gd name="T49" fmla="*/ 145 h 604"/>
                  <a:gd name="T50" fmla="*/ 267 w 1029"/>
                  <a:gd name="T51" fmla="*/ 136 h 604"/>
                  <a:gd name="T52" fmla="*/ 274 w 1029"/>
                  <a:gd name="T53" fmla="*/ 129 h 604"/>
                  <a:gd name="T54" fmla="*/ 255 w 1029"/>
                  <a:gd name="T55" fmla="*/ 124 h 604"/>
                  <a:gd name="T56" fmla="*/ 244 w 1029"/>
                  <a:gd name="T57" fmla="*/ 119 h 604"/>
                  <a:gd name="T58" fmla="*/ 239 w 1029"/>
                  <a:gd name="T59" fmla="*/ 129 h 604"/>
                  <a:gd name="T60" fmla="*/ 240 w 1029"/>
                  <a:gd name="T61" fmla="*/ 146 h 604"/>
                  <a:gd name="T62" fmla="*/ 256 w 1029"/>
                  <a:gd name="T63" fmla="*/ 171 h 604"/>
                  <a:gd name="T64" fmla="*/ 248 w 1029"/>
                  <a:gd name="T65" fmla="*/ 179 h 604"/>
                  <a:gd name="T66" fmla="*/ 228 w 1029"/>
                  <a:gd name="T67" fmla="*/ 182 h 604"/>
                  <a:gd name="T68" fmla="*/ 199 w 1029"/>
                  <a:gd name="T69" fmla="*/ 169 h 604"/>
                  <a:gd name="T70" fmla="*/ 215 w 1029"/>
                  <a:gd name="T71" fmla="*/ 186 h 604"/>
                  <a:gd name="T72" fmla="*/ 214 w 1029"/>
                  <a:gd name="T73" fmla="*/ 198 h 604"/>
                  <a:gd name="T74" fmla="*/ 167 w 1029"/>
                  <a:gd name="T75" fmla="*/ 187 h 604"/>
                  <a:gd name="T76" fmla="*/ 152 w 1029"/>
                  <a:gd name="T77" fmla="*/ 171 h 604"/>
                  <a:gd name="T78" fmla="*/ 132 w 1029"/>
                  <a:gd name="T79" fmla="*/ 155 h 604"/>
                  <a:gd name="T80" fmla="*/ 118 w 1029"/>
                  <a:gd name="T81" fmla="*/ 149 h 604"/>
                  <a:gd name="T82" fmla="*/ 126 w 1029"/>
                  <a:gd name="T83" fmla="*/ 142 h 604"/>
                  <a:gd name="T84" fmla="*/ 148 w 1029"/>
                  <a:gd name="T85" fmla="*/ 131 h 604"/>
                  <a:gd name="T86" fmla="*/ 161 w 1029"/>
                  <a:gd name="T87" fmla="*/ 124 h 604"/>
                  <a:gd name="T88" fmla="*/ 186 w 1029"/>
                  <a:gd name="T89" fmla="*/ 125 h 604"/>
                  <a:gd name="T90" fmla="*/ 198 w 1029"/>
                  <a:gd name="T91" fmla="*/ 129 h 604"/>
                  <a:gd name="T92" fmla="*/ 221 w 1029"/>
                  <a:gd name="T93" fmla="*/ 127 h 604"/>
                  <a:gd name="T94" fmla="*/ 187 w 1029"/>
                  <a:gd name="T95" fmla="*/ 116 h 604"/>
                  <a:gd name="T96" fmla="*/ 174 w 1029"/>
                  <a:gd name="T97" fmla="*/ 118 h 604"/>
                  <a:gd name="T98" fmla="*/ 173 w 1029"/>
                  <a:gd name="T99" fmla="*/ 115 h 604"/>
                  <a:gd name="T100" fmla="*/ 185 w 1029"/>
                  <a:gd name="T101" fmla="*/ 100 h 604"/>
                  <a:gd name="T102" fmla="*/ 185 w 1029"/>
                  <a:gd name="T103" fmla="*/ 90 h 604"/>
                  <a:gd name="T104" fmla="*/ 169 w 1029"/>
                  <a:gd name="T105" fmla="*/ 83 h 604"/>
                  <a:gd name="T106" fmla="*/ 152 w 1029"/>
                  <a:gd name="T107" fmla="*/ 65 h 604"/>
                  <a:gd name="T108" fmla="*/ 140 w 1029"/>
                  <a:gd name="T109" fmla="*/ 55 h 604"/>
                  <a:gd name="T110" fmla="*/ 131 w 1029"/>
                  <a:gd name="T111" fmla="*/ 53 h 604"/>
                  <a:gd name="T112" fmla="*/ 122 w 1029"/>
                  <a:gd name="T113" fmla="*/ 67 h 604"/>
                  <a:gd name="T114" fmla="*/ 67 w 1029"/>
                  <a:gd name="T115" fmla="*/ 57 h 604"/>
                  <a:gd name="T116" fmla="*/ 37 w 1029"/>
                  <a:gd name="T117" fmla="*/ 62 h 604"/>
                  <a:gd name="T118" fmla="*/ 25 w 1029"/>
                  <a:gd name="T119" fmla="*/ 61 h 604"/>
                  <a:gd name="T120" fmla="*/ 5 w 1029"/>
                  <a:gd name="T121" fmla="*/ 59 h 604"/>
                  <a:gd name="T122" fmla="*/ 3 w 1029"/>
                  <a:gd name="T123" fmla="*/ 52 h 604"/>
                  <a:gd name="T124" fmla="*/ 24 w 1029"/>
                  <a:gd name="T125" fmla="*/ 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7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257 w 1268"/>
                  <a:gd name="T1" fmla="*/ 12 h 321"/>
                  <a:gd name="T2" fmla="*/ 262 w 1268"/>
                  <a:gd name="T3" fmla="*/ 5 h 321"/>
                  <a:gd name="T4" fmla="*/ 273 w 1268"/>
                  <a:gd name="T5" fmla="*/ 3 h 321"/>
                  <a:gd name="T6" fmla="*/ 279 w 1268"/>
                  <a:gd name="T7" fmla="*/ 8 h 321"/>
                  <a:gd name="T8" fmla="*/ 303 w 1268"/>
                  <a:gd name="T9" fmla="*/ 5 h 321"/>
                  <a:gd name="T10" fmla="*/ 329 w 1268"/>
                  <a:gd name="T11" fmla="*/ 0 h 321"/>
                  <a:gd name="T12" fmla="*/ 350 w 1268"/>
                  <a:gd name="T13" fmla="*/ 6 h 321"/>
                  <a:gd name="T14" fmla="*/ 365 w 1268"/>
                  <a:gd name="T15" fmla="*/ 7 h 321"/>
                  <a:gd name="T16" fmla="*/ 409 w 1268"/>
                  <a:gd name="T17" fmla="*/ 10 h 321"/>
                  <a:gd name="T18" fmla="*/ 401 w 1268"/>
                  <a:gd name="T19" fmla="*/ 16 h 321"/>
                  <a:gd name="T20" fmla="*/ 375 w 1268"/>
                  <a:gd name="T21" fmla="*/ 21 h 321"/>
                  <a:gd name="T22" fmla="*/ 340 w 1268"/>
                  <a:gd name="T23" fmla="*/ 25 h 321"/>
                  <a:gd name="T24" fmla="*/ 332 w 1268"/>
                  <a:gd name="T25" fmla="*/ 31 h 321"/>
                  <a:gd name="T26" fmla="*/ 322 w 1268"/>
                  <a:gd name="T27" fmla="*/ 34 h 321"/>
                  <a:gd name="T28" fmla="*/ 304 w 1268"/>
                  <a:gd name="T29" fmla="*/ 33 h 321"/>
                  <a:gd name="T30" fmla="*/ 300 w 1268"/>
                  <a:gd name="T31" fmla="*/ 39 h 321"/>
                  <a:gd name="T32" fmla="*/ 241 w 1268"/>
                  <a:gd name="T33" fmla="*/ 44 h 321"/>
                  <a:gd name="T34" fmla="*/ 215 w 1268"/>
                  <a:gd name="T35" fmla="*/ 51 h 321"/>
                  <a:gd name="T36" fmla="*/ 205 w 1268"/>
                  <a:gd name="T37" fmla="*/ 59 h 321"/>
                  <a:gd name="T38" fmla="*/ 191 w 1268"/>
                  <a:gd name="T39" fmla="*/ 55 h 321"/>
                  <a:gd name="T40" fmla="*/ 184 w 1268"/>
                  <a:gd name="T41" fmla="*/ 59 h 321"/>
                  <a:gd name="T42" fmla="*/ 190 w 1268"/>
                  <a:gd name="T43" fmla="*/ 68 h 321"/>
                  <a:gd name="T44" fmla="*/ 176 w 1268"/>
                  <a:gd name="T45" fmla="*/ 78 h 321"/>
                  <a:gd name="T46" fmla="*/ 156 w 1268"/>
                  <a:gd name="T47" fmla="*/ 77 h 321"/>
                  <a:gd name="T48" fmla="*/ 130 w 1268"/>
                  <a:gd name="T49" fmla="*/ 79 h 321"/>
                  <a:gd name="T50" fmla="*/ 131 w 1268"/>
                  <a:gd name="T51" fmla="*/ 84 h 321"/>
                  <a:gd name="T52" fmla="*/ 126 w 1268"/>
                  <a:gd name="T53" fmla="*/ 96 h 321"/>
                  <a:gd name="T54" fmla="*/ 107 w 1268"/>
                  <a:gd name="T55" fmla="*/ 105 h 321"/>
                  <a:gd name="T56" fmla="*/ 94 w 1268"/>
                  <a:gd name="T57" fmla="*/ 97 h 321"/>
                  <a:gd name="T58" fmla="*/ 82 w 1268"/>
                  <a:gd name="T59" fmla="*/ 93 h 321"/>
                  <a:gd name="T60" fmla="*/ 31 w 1268"/>
                  <a:gd name="T61" fmla="*/ 90 h 321"/>
                  <a:gd name="T62" fmla="*/ 0 w 1268"/>
                  <a:gd name="T63" fmla="*/ 93 h 321"/>
                  <a:gd name="T64" fmla="*/ 3 w 1268"/>
                  <a:gd name="T65" fmla="*/ 87 h 321"/>
                  <a:gd name="T66" fmla="*/ 18 w 1268"/>
                  <a:gd name="T67" fmla="*/ 80 h 321"/>
                  <a:gd name="T68" fmla="*/ 46 w 1268"/>
                  <a:gd name="T69" fmla="*/ 77 h 321"/>
                  <a:gd name="T70" fmla="*/ 55 w 1268"/>
                  <a:gd name="T71" fmla="*/ 74 h 321"/>
                  <a:gd name="T72" fmla="*/ 61 w 1268"/>
                  <a:gd name="T73" fmla="*/ 71 h 321"/>
                  <a:gd name="T74" fmla="*/ 71 w 1268"/>
                  <a:gd name="T75" fmla="*/ 76 h 321"/>
                  <a:gd name="T76" fmla="*/ 80 w 1268"/>
                  <a:gd name="T77" fmla="*/ 81 h 321"/>
                  <a:gd name="T78" fmla="*/ 67 w 1268"/>
                  <a:gd name="T79" fmla="*/ 68 h 321"/>
                  <a:gd name="T80" fmla="*/ 62 w 1268"/>
                  <a:gd name="T81" fmla="*/ 65 h 321"/>
                  <a:gd name="T82" fmla="*/ 64 w 1268"/>
                  <a:gd name="T83" fmla="*/ 59 h 321"/>
                  <a:gd name="T84" fmla="*/ 79 w 1268"/>
                  <a:gd name="T85" fmla="*/ 57 h 321"/>
                  <a:gd name="T86" fmla="*/ 118 w 1268"/>
                  <a:gd name="T87" fmla="*/ 61 h 321"/>
                  <a:gd name="T88" fmla="*/ 135 w 1268"/>
                  <a:gd name="T89" fmla="*/ 57 h 321"/>
                  <a:gd name="T90" fmla="*/ 104 w 1268"/>
                  <a:gd name="T91" fmla="*/ 55 h 321"/>
                  <a:gd name="T92" fmla="*/ 96 w 1268"/>
                  <a:gd name="T93" fmla="*/ 49 h 321"/>
                  <a:gd name="T94" fmla="*/ 122 w 1268"/>
                  <a:gd name="T95" fmla="*/ 45 h 321"/>
                  <a:gd name="T96" fmla="*/ 141 w 1268"/>
                  <a:gd name="T97" fmla="*/ 51 h 321"/>
                  <a:gd name="T98" fmla="*/ 154 w 1268"/>
                  <a:gd name="T99" fmla="*/ 41 h 321"/>
                  <a:gd name="T100" fmla="*/ 214 w 1268"/>
                  <a:gd name="T101" fmla="*/ 28 h 321"/>
                  <a:gd name="T102" fmla="*/ 190 w 1268"/>
                  <a:gd name="T103" fmla="*/ 36 h 321"/>
                  <a:gd name="T104" fmla="*/ 145 w 1268"/>
                  <a:gd name="T105" fmla="*/ 36 h 321"/>
                  <a:gd name="T106" fmla="*/ 101 w 1268"/>
                  <a:gd name="T107" fmla="*/ 38 h 321"/>
                  <a:gd name="T108" fmla="*/ 82 w 1268"/>
                  <a:gd name="T109" fmla="*/ 33 h 321"/>
                  <a:gd name="T110" fmla="*/ 71 w 1268"/>
                  <a:gd name="T111" fmla="*/ 26 h 321"/>
                  <a:gd name="T112" fmla="*/ 82 w 1268"/>
                  <a:gd name="T113" fmla="*/ 23 h 321"/>
                  <a:gd name="T114" fmla="*/ 144 w 1268"/>
                  <a:gd name="T115" fmla="*/ 15 h 321"/>
                  <a:gd name="T116" fmla="*/ 199 w 1268"/>
                  <a:gd name="T117" fmla="*/ 10 h 321"/>
                  <a:gd name="T118" fmla="*/ 217 w 1268"/>
                  <a:gd name="T119" fmla="*/ 7 h 321"/>
                  <a:gd name="T120" fmla="*/ 244 w 1268"/>
                  <a:gd name="T121" fmla="*/ 9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8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3 h 117"/>
                  <a:gd name="T4" fmla="*/ 1 w 160"/>
                  <a:gd name="T5" fmla="*/ 6 h 117"/>
                  <a:gd name="T6" fmla="*/ 3 w 160"/>
                  <a:gd name="T7" fmla="*/ 9 h 117"/>
                  <a:gd name="T8" fmla="*/ 5 w 160"/>
                  <a:gd name="T9" fmla="*/ 13 h 117"/>
                  <a:gd name="T10" fmla="*/ 7 w 160"/>
                  <a:gd name="T11" fmla="*/ 16 h 117"/>
                  <a:gd name="T12" fmla="*/ 10 w 160"/>
                  <a:gd name="T13" fmla="*/ 19 h 117"/>
                  <a:gd name="T14" fmla="*/ 13 w 160"/>
                  <a:gd name="T15" fmla="*/ 22 h 117"/>
                  <a:gd name="T16" fmla="*/ 16 w 160"/>
                  <a:gd name="T17" fmla="*/ 25 h 117"/>
                  <a:gd name="T18" fmla="*/ 20 w 160"/>
                  <a:gd name="T19" fmla="*/ 28 h 117"/>
                  <a:gd name="T20" fmla="*/ 23 w 160"/>
                  <a:gd name="T21" fmla="*/ 30 h 117"/>
                  <a:gd name="T22" fmla="*/ 27 w 160"/>
                  <a:gd name="T23" fmla="*/ 32 h 117"/>
                  <a:gd name="T24" fmla="*/ 30 w 160"/>
                  <a:gd name="T25" fmla="*/ 34 h 117"/>
                  <a:gd name="T26" fmla="*/ 34 w 160"/>
                  <a:gd name="T27" fmla="*/ 36 h 117"/>
                  <a:gd name="T28" fmla="*/ 37 w 160"/>
                  <a:gd name="T29" fmla="*/ 37 h 117"/>
                  <a:gd name="T30" fmla="*/ 40 w 160"/>
                  <a:gd name="T31" fmla="*/ 38 h 117"/>
                  <a:gd name="T32" fmla="*/ 42 w 160"/>
                  <a:gd name="T33" fmla="*/ 38 h 117"/>
                  <a:gd name="T34" fmla="*/ 44 w 160"/>
                  <a:gd name="T35" fmla="*/ 38 h 117"/>
                  <a:gd name="T36" fmla="*/ 47 w 160"/>
                  <a:gd name="T37" fmla="*/ 37 h 117"/>
                  <a:gd name="T38" fmla="*/ 49 w 160"/>
                  <a:gd name="T39" fmla="*/ 36 h 117"/>
                  <a:gd name="T40" fmla="*/ 51 w 160"/>
                  <a:gd name="T41" fmla="*/ 34 h 117"/>
                  <a:gd name="T42" fmla="*/ 48 w 160"/>
                  <a:gd name="T43" fmla="*/ 30 h 117"/>
                  <a:gd name="T44" fmla="*/ 45 w 160"/>
                  <a:gd name="T45" fmla="*/ 26 h 117"/>
                  <a:gd name="T46" fmla="*/ 44 w 160"/>
                  <a:gd name="T47" fmla="*/ 24 h 117"/>
                  <a:gd name="T48" fmla="*/ 43 w 160"/>
                  <a:gd name="T49" fmla="*/ 21 h 117"/>
                  <a:gd name="T50" fmla="*/ 42 w 160"/>
                  <a:gd name="T51" fmla="*/ 19 h 117"/>
                  <a:gd name="T52" fmla="*/ 42 w 160"/>
                  <a:gd name="T53" fmla="*/ 16 h 117"/>
                  <a:gd name="T54" fmla="*/ 40 w 160"/>
                  <a:gd name="T55" fmla="*/ 16 h 117"/>
                  <a:gd name="T56" fmla="*/ 38 w 160"/>
                  <a:gd name="T57" fmla="*/ 15 h 117"/>
                  <a:gd name="T58" fmla="*/ 34 w 160"/>
                  <a:gd name="T59" fmla="*/ 13 h 117"/>
                  <a:gd name="T60" fmla="*/ 31 w 160"/>
                  <a:gd name="T61" fmla="*/ 11 h 117"/>
                  <a:gd name="T62" fmla="*/ 28 w 160"/>
                  <a:gd name="T63" fmla="*/ 9 h 117"/>
                  <a:gd name="T64" fmla="*/ 25 w 160"/>
                  <a:gd name="T65" fmla="*/ 7 h 117"/>
                  <a:gd name="T66" fmla="*/ 24 w 160"/>
                  <a:gd name="T67" fmla="*/ 6 h 117"/>
                  <a:gd name="T68" fmla="*/ 23 w 160"/>
                  <a:gd name="T69" fmla="*/ 4 h 117"/>
                  <a:gd name="T70" fmla="*/ 22 w 160"/>
                  <a:gd name="T71" fmla="*/ 3 h 117"/>
                  <a:gd name="T72" fmla="*/ 21 w 160"/>
                  <a:gd name="T73" fmla="*/ 2 h 117"/>
                  <a:gd name="T74" fmla="*/ 19 w 160"/>
                  <a:gd name="T75" fmla="*/ 2 h 117"/>
                  <a:gd name="T76" fmla="*/ 17 w 160"/>
                  <a:gd name="T77" fmla="*/ 2 h 117"/>
                  <a:gd name="T78" fmla="*/ 14 w 160"/>
                  <a:gd name="T79" fmla="*/ 1 h 117"/>
                  <a:gd name="T80" fmla="*/ 11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9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13 w 80"/>
                  <a:gd name="T1" fmla="*/ 40 h 141"/>
                  <a:gd name="T2" fmla="*/ 26 w 80"/>
                  <a:gd name="T3" fmla="*/ 12 h 141"/>
                  <a:gd name="T4" fmla="*/ 26 w 80"/>
                  <a:gd name="T5" fmla="*/ 6 h 141"/>
                  <a:gd name="T6" fmla="*/ 22 w 80"/>
                  <a:gd name="T7" fmla="*/ 6 h 141"/>
                  <a:gd name="T8" fmla="*/ 19 w 80"/>
                  <a:gd name="T9" fmla="*/ 5 h 141"/>
                  <a:gd name="T10" fmla="*/ 17 w 80"/>
                  <a:gd name="T11" fmla="*/ 5 h 141"/>
                  <a:gd name="T12" fmla="*/ 15 w 80"/>
                  <a:gd name="T13" fmla="*/ 4 h 141"/>
                  <a:gd name="T14" fmla="*/ 14 w 80"/>
                  <a:gd name="T15" fmla="*/ 3 h 141"/>
                  <a:gd name="T16" fmla="*/ 14 w 80"/>
                  <a:gd name="T17" fmla="*/ 2 h 141"/>
                  <a:gd name="T18" fmla="*/ 13 w 80"/>
                  <a:gd name="T19" fmla="*/ 1 h 141"/>
                  <a:gd name="T20" fmla="*/ 13 w 80"/>
                  <a:gd name="T21" fmla="*/ 0 h 141"/>
                  <a:gd name="T22" fmla="*/ 0 w 80"/>
                  <a:gd name="T23" fmla="*/ 0 h 141"/>
                  <a:gd name="T24" fmla="*/ 0 w 80"/>
                  <a:gd name="T25" fmla="*/ 8 h 141"/>
                  <a:gd name="T26" fmla="*/ 0 w 80"/>
                  <a:gd name="T27" fmla="*/ 13 h 141"/>
                  <a:gd name="T28" fmla="*/ 0 w 80"/>
                  <a:gd name="T29" fmla="*/ 17 h 141"/>
                  <a:gd name="T30" fmla="*/ 0 w 80"/>
                  <a:gd name="T31" fmla="*/ 20 h 141"/>
                  <a:gd name="T32" fmla="*/ 0 w 80"/>
                  <a:gd name="T33" fmla="*/ 23 h 141"/>
                  <a:gd name="T34" fmla="*/ 1 w 80"/>
                  <a:gd name="T35" fmla="*/ 25 h 141"/>
                  <a:gd name="T36" fmla="*/ 2 w 80"/>
                  <a:gd name="T37" fmla="*/ 29 h 141"/>
                  <a:gd name="T38" fmla="*/ 4 w 80"/>
                  <a:gd name="T39" fmla="*/ 32 h 141"/>
                  <a:gd name="T40" fmla="*/ 7 w 80"/>
                  <a:gd name="T41" fmla="*/ 39 h 141"/>
                  <a:gd name="T42" fmla="*/ 9 w 80"/>
                  <a:gd name="T43" fmla="*/ 46 h 141"/>
                  <a:gd name="T44" fmla="*/ 10 w 80"/>
                  <a:gd name="T45" fmla="*/ 44 h 141"/>
                  <a:gd name="T46" fmla="*/ 11 w 80"/>
                  <a:gd name="T47" fmla="*/ 42 h 141"/>
                  <a:gd name="T48" fmla="*/ 11 w 80"/>
                  <a:gd name="T49" fmla="*/ 41 h 141"/>
                  <a:gd name="T50" fmla="*/ 12 w 80"/>
                  <a:gd name="T51" fmla="*/ 41 h 141"/>
                  <a:gd name="T52" fmla="*/ 12 w 80"/>
                  <a:gd name="T53" fmla="*/ 40 h 141"/>
                  <a:gd name="T54" fmla="*/ 13 w 80"/>
                  <a:gd name="T55" fmla="*/ 4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0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31 h 124"/>
                  <a:gd name="T2" fmla="*/ 0 w 259"/>
                  <a:gd name="T3" fmla="*/ 32 h 124"/>
                  <a:gd name="T4" fmla="*/ 1 w 259"/>
                  <a:gd name="T5" fmla="*/ 33 h 124"/>
                  <a:gd name="T6" fmla="*/ 1 w 259"/>
                  <a:gd name="T7" fmla="*/ 34 h 124"/>
                  <a:gd name="T8" fmla="*/ 2 w 259"/>
                  <a:gd name="T9" fmla="*/ 35 h 124"/>
                  <a:gd name="T10" fmla="*/ 4 w 259"/>
                  <a:gd name="T11" fmla="*/ 37 h 124"/>
                  <a:gd name="T12" fmla="*/ 7 w 259"/>
                  <a:gd name="T13" fmla="*/ 38 h 124"/>
                  <a:gd name="T14" fmla="*/ 10 w 259"/>
                  <a:gd name="T15" fmla="*/ 40 h 124"/>
                  <a:gd name="T16" fmla="*/ 13 w 259"/>
                  <a:gd name="T17" fmla="*/ 40 h 124"/>
                  <a:gd name="T18" fmla="*/ 16 w 259"/>
                  <a:gd name="T19" fmla="*/ 41 h 124"/>
                  <a:gd name="T20" fmla="*/ 19 w 259"/>
                  <a:gd name="T21" fmla="*/ 41 h 124"/>
                  <a:gd name="T22" fmla="*/ 22 w 259"/>
                  <a:gd name="T23" fmla="*/ 41 h 124"/>
                  <a:gd name="T24" fmla="*/ 24 w 259"/>
                  <a:gd name="T25" fmla="*/ 41 h 124"/>
                  <a:gd name="T26" fmla="*/ 26 w 259"/>
                  <a:gd name="T27" fmla="*/ 40 h 124"/>
                  <a:gd name="T28" fmla="*/ 28 w 259"/>
                  <a:gd name="T29" fmla="*/ 40 h 124"/>
                  <a:gd name="T30" fmla="*/ 31 w 259"/>
                  <a:gd name="T31" fmla="*/ 38 h 124"/>
                  <a:gd name="T32" fmla="*/ 34 w 259"/>
                  <a:gd name="T33" fmla="*/ 36 h 124"/>
                  <a:gd name="T34" fmla="*/ 37 w 259"/>
                  <a:gd name="T35" fmla="*/ 34 h 124"/>
                  <a:gd name="T36" fmla="*/ 40 w 259"/>
                  <a:gd name="T37" fmla="*/ 32 h 124"/>
                  <a:gd name="T38" fmla="*/ 42 w 259"/>
                  <a:gd name="T39" fmla="*/ 32 h 124"/>
                  <a:gd name="T40" fmla="*/ 44 w 259"/>
                  <a:gd name="T41" fmla="*/ 31 h 124"/>
                  <a:gd name="T42" fmla="*/ 46 w 259"/>
                  <a:gd name="T43" fmla="*/ 31 h 124"/>
                  <a:gd name="T44" fmla="*/ 49 w 259"/>
                  <a:gd name="T45" fmla="*/ 31 h 124"/>
                  <a:gd name="T46" fmla="*/ 52 w 259"/>
                  <a:gd name="T47" fmla="*/ 31 h 124"/>
                  <a:gd name="T48" fmla="*/ 55 w 259"/>
                  <a:gd name="T49" fmla="*/ 32 h 124"/>
                  <a:gd name="T50" fmla="*/ 58 w 259"/>
                  <a:gd name="T51" fmla="*/ 33 h 124"/>
                  <a:gd name="T52" fmla="*/ 60 w 259"/>
                  <a:gd name="T53" fmla="*/ 34 h 124"/>
                  <a:gd name="T54" fmla="*/ 65 w 259"/>
                  <a:gd name="T55" fmla="*/ 37 h 124"/>
                  <a:gd name="T56" fmla="*/ 70 w 259"/>
                  <a:gd name="T57" fmla="*/ 39 h 124"/>
                  <a:gd name="T58" fmla="*/ 83 w 259"/>
                  <a:gd name="T59" fmla="*/ 39 h 124"/>
                  <a:gd name="T60" fmla="*/ 83 w 259"/>
                  <a:gd name="T61" fmla="*/ 33 h 124"/>
                  <a:gd name="T62" fmla="*/ 81 w 259"/>
                  <a:gd name="T63" fmla="*/ 32 h 124"/>
                  <a:gd name="T64" fmla="*/ 78 w 259"/>
                  <a:gd name="T65" fmla="*/ 32 h 124"/>
                  <a:gd name="T66" fmla="*/ 76 w 259"/>
                  <a:gd name="T67" fmla="*/ 31 h 124"/>
                  <a:gd name="T68" fmla="*/ 72 w 259"/>
                  <a:gd name="T69" fmla="*/ 31 h 124"/>
                  <a:gd name="T70" fmla="*/ 74 w 259"/>
                  <a:gd name="T71" fmla="*/ 28 h 124"/>
                  <a:gd name="T72" fmla="*/ 76 w 259"/>
                  <a:gd name="T73" fmla="*/ 26 h 124"/>
                  <a:gd name="T74" fmla="*/ 77 w 259"/>
                  <a:gd name="T75" fmla="*/ 24 h 124"/>
                  <a:gd name="T76" fmla="*/ 79 w 259"/>
                  <a:gd name="T77" fmla="*/ 23 h 124"/>
                  <a:gd name="T78" fmla="*/ 76 w 259"/>
                  <a:gd name="T79" fmla="*/ 20 h 124"/>
                  <a:gd name="T80" fmla="*/ 74 w 259"/>
                  <a:gd name="T81" fmla="*/ 19 h 124"/>
                  <a:gd name="T82" fmla="*/ 71 w 259"/>
                  <a:gd name="T83" fmla="*/ 17 h 124"/>
                  <a:gd name="T84" fmla="*/ 69 w 259"/>
                  <a:gd name="T85" fmla="*/ 15 h 124"/>
                  <a:gd name="T86" fmla="*/ 63 w 259"/>
                  <a:gd name="T87" fmla="*/ 12 h 124"/>
                  <a:gd name="T88" fmla="*/ 58 w 259"/>
                  <a:gd name="T89" fmla="*/ 10 h 124"/>
                  <a:gd name="T90" fmla="*/ 53 w 259"/>
                  <a:gd name="T91" fmla="*/ 8 h 124"/>
                  <a:gd name="T92" fmla="*/ 49 w 259"/>
                  <a:gd name="T93" fmla="*/ 6 h 124"/>
                  <a:gd name="T94" fmla="*/ 47 w 259"/>
                  <a:gd name="T95" fmla="*/ 4 h 124"/>
                  <a:gd name="T96" fmla="*/ 45 w 259"/>
                  <a:gd name="T97" fmla="*/ 3 h 124"/>
                  <a:gd name="T98" fmla="*/ 44 w 259"/>
                  <a:gd name="T99" fmla="*/ 2 h 124"/>
                  <a:gd name="T100" fmla="*/ 42 w 259"/>
                  <a:gd name="T101" fmla="*/ 0 h 124"/>
                  <a:gd name="T102" fmla="*/ 40 w 259"/>
                  <a:gd name="T103" fmla="*/ 1 h 124"/>
                  <a:gd name="T104" fmla="*/ 37 w 259"/>
                  <a:gd name="T105" fmla="*/ 2 h 124"/>
                  <a:gd name="T106" fmla="*/ 34 w 259"/>
                  <a:gd name="T107" fmla="*/ 4 h 124"/>
                  <a:gd name="T108" fmla="*/ 30 w 259"/>
                  <a:gd name="T109" fmla="*/ 6 h 124"/>
                  <a:gd name="T110" fmla="*/ 24 w 259"/>
                  <a:gd name="T111" fmla="*/ 10 h 124"/>
                  <a:gd name="T112" fmla="*/ 18 w 259"/>
                  <a:gd name="T113" fmla="*/ 14 h 124"/>
                  <a:gd name="T114" fmla="*/ 12 w 259"/>
                  <a:gd name="T115" fmla="*/ 19 h 124"/>
                  <a:gd name="T116" fmla="*/ 7 w 259"/>
                  <a:gd name="T117" fmla="*/ 23 h 124"/>
                  <a:gd name="T118" fmla="*/ 3 w 259"/>
                  <a:gd name="T119" fmla="*/ 27 h 124"/>
                  <a:gd name="T120" fmla="*/ 0 w 259"/>
                  <a:gd name="T121" fmla="*/ 3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1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11 h 57"/>
                  <a:gd name="T2" fmla="*/ 2 w 119"/>
                  <a:gd name="T3" fmla="*/ 12 h 57"/>
                  <a:gd name="T4" fmla="*/ 4 w 119"/>
                  <a:gd name="T5" fmla="*/ 13 h 57"/>
                  <a:gd name="T6" fmla="*/ 6 w 119"/>
                  <a:gd name="T7" fmla="*/ 14 h 57"/>
                  <a:gd name="T8" fmla="*/ 8 w 119"/>
                  <a:gd name="T9" fmla="*/ 16 h 57"/>
                  <a:gd name="T10" fmla="*/ 10 w 119"/>
                  <a:gd name="T11" fmla="*/ 17 h 57"/>
                  <a:gd name="T12" fmla="*/ 11 w 119"/>
                  <a:gd name="T13" fmla="*/ 18 h 57"/>
                  <a:gd name="T14" fmla="*/ 13 w 119"/>
                  <a:gd name="T15" fmla="*/ 19 h 57"/>
                  <a:gd name="T16" fmla="*/ 15 w 119"/>
                  <a:gd name="T17" fmla="*/ 19 h 57"/>
                  <a:gd name="T18" fmla="*/ 18 w 119"/>
                  <a:gd name="T19" fmla="*/ 19 h 57"/>
                  <a:gd name="T20" fmla="*/ 20 w 119"/>
                  <a:gd name="T21" fmla="*/ 19 h 57"/>
                  <a:gd name="T22" fmla="*/ 22 w 119"/>
                  <a:gd name="T23" fmla="*/ 18 h 57"/>
                  <a:gd name="T24" fmla="*/ 25 w 119"/>
                  <a:gd name="T25" fmla="*/ 18 h 57"/>
                  <a:gd name="T26" fmla="*/ 27 w 119"/>
                  <a:gd name="T27" fmla="*/ 17 h 57"/>
                  <a:gd name="T28" fmla="*/ 28 w 119"/>
                  <a:gd name="T29" fmla="*/ 16 h 57"/>
                  <a:gd name="T30" fmla="*/ 30 w 119"/>
                  <a:gd name="T31" fmla="*/ 15 h 57"/>
                  <a:gd name="T32" fmla="*/ 31 w 119"/>
                  <a:gd name="T33" fmla="*/ 13 h 57"/>
                  <a:gd name="T34" fmla="*/ 34 w 119"/>
                  <a:gd name="T35" fmla="*/ 11 h 57"/>
                  <a:gd name="T36" fmla="*/ 36 w 119"/>
                  <a:gd name="T37" fmla="*/ 8 h 57"/>
                  <a:gd name="T38" fmla="*/ 37 w 119"/>
                  <a:gd name="T39" fmla="*/ 4 h 57"/>
                  <a:gd name="T40" fmla="*/ 38 w 119"/>
                  <a:gd name="T41" fmla="*/ 0 h 57"/>
                  <a:gd name="T42" fmla="*/ 32 w 119"/>
                  <a:gd name="T43" fmla="*/ 0 h 57"/>
                  <a:gd name="T44" fmla="*/ 26 w 119"/>
                  <a:gd name="T45" fmla="*/ 0 h 57"/>
                  <a:gd name="T46" fmla="*/ 20 w 119"/>
                  <a:gd name="T47" fmla="*/ 1 h 57"/>
                  <a:gd name="T48" fmla="*/ 14 w 119"/>
                  <a:gd name="T49" fmla="*/ 2 h 57"/>
                  <a:gd name="T50" fmla="*/ 11 w 119"/>
                  <a:gd name="T51" fmla="*/ 2 h 57"/>
                  <a:gd name="T52" fmla="*/ 9 w 119"/>
                  <a:gd name="T53" fmla="*/ 3 h 57"/>
                  <a:gd name="T54" fmla="*/ 7 w 119"/>
                  <a:gd name="T55" fmla="*/ 4 h 57"/>
                  <a:gd name="T56" fmla="*/ 5 w 119"/>
                  <a:gd name="T57" fmla="*/ 5 h 57"/>
                  <a:gd name="T58" fmla="*/ 3 w 119"/>
                  <a:gd name="T59" fmla="*/ 6 h 57"/>
                  <a:gd name="T60" fmla="*/ 2 w 119"/>
                  <a:gd name="T61" fmla="*/ 8 h 57"/>
                  <a:gd name="T62" fmla="*/ 1 w 119"/>
                  <a:gd name="T63" fmla="*/ 9 h 57"/>
                  <a:gd name="T64" fmla="*/ 0 w 119"/>
                  <a:gd name="T65" fmla="*/ 1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2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6 h 52"/>
                  <a:gd name="T2" fmla="*/ 2 w 107"/>
                  <a:gd name="T3" fmla="*/ 17 h 52"/>
                  <a:gd name="T4" fmla="*/ 3 w 107"/>
                  <a:gd name="T5" fmla="*/ 17 h 52"/>
                  <a:gd name="T6" fmla="*/ 4 w 107"/>
                  <a:gd name="T7" fmla="*/ 17 h 52"/>
                  <a:gd name="T8" fmla="*/ 5 w 107"/>
                  <a:gd name="T9" fmla="*/ 17 h 52"/>
                  <a:gd name="T10" fmla="*/ 8 w 107"/>
                  <a:gd name="T11" fmla="*/ 16 h 52"/>
                  <a:gd name="T12" fmla="*/ 11 w 107"/>
                  <a:gd name="T13" fmla="*/ 16 h 52"/>
                  <a:gd name="T14" fmla="*/ 14 w 107"/>
                  <a:gd name="T15" fmla="*/ 16 h 52"/>
                  <a:gd name="T16" fmla="*/ 17 w 107"/>
                  <a:gd name="T17" fmla="*/ 16 h 52"/>
                  <a:gd name="T18" fmla="*/ 20 w 107"/>
                  <a:gd name="T19" fmla="*/ 15 h 52"/>
                  <a:gd name="T20" fmla="*/ 22 w 107"/>
                  <a:gd name="T21" fmla="*/ 14 h 52"/>
                  <a:gd name="T22" fmla="*/ 25 w 107"/>
                  <a:gd name="T23" fmla="*/ 13 h 52"/>
                  <a:gd name="T24" fmla="*/ 28 w 107"/>
                  <a:gd name="T25" fmla="*/ 12 h 52"/>
                  <a:gd name="T26" fmla="*/ 31 w 107"/>
                  <a:gd name="T27" fmla="*/ 10 h 52"/>
                  <a:gd name="T28" fmla="*/ 34 w 107"/>
                  <a:gd name="T29" fmla="*/ 8 h 52"/>
                  <a:gd name="T30" fmla="*/ 34 w 107"/>
                  <a:gd name="T31" fmla="*/ 0 h 52"/>
                  <a:gd name="T32" fmla="*/ 31 w 107"/>
                  <a:gd name="T33" fmla="*/ 0 h 52"/>
                  <a:gd name="T34" fmla="*/ 27 w 107"/>
                  <a:gd name="T35" fmla="*/ 1 h 52"/>
                  <a:gd name="T36" fmla="*/ 23 w 107"/>
                  <a:gd name="T37" fmla="*/ 2 h 52"/>
                  <a:gd name="T38" fmla="*/ 18 w 107"/>
                  <a:gd name="T39" fmla="*/ 4 h 52"/>
                  <a:gd name="T40" fmla="*/ 13 w 107"/>
                  <a:gd name="T41" fmla="*/ 7 h 52"/>
                  <a:gd name="T42" fmla="*/ 8 w 107"/>
                  <a:gd name="T43" fmla="*/ 9 h 52"/>
                  <a:gd name="T44" fmla="*/ 6 w 107"/>
                  <a:gd name="T45" fmla="*/ 11 h 52"/>
                  <a:gd name="T46" fmla="*/ 4 w 107"/>
                  <a:gd name="T47" fmla="*/ 12 h 52"/>
                  <a:gd name="T48" fmla="*/ 2 w 107"/>
                  <a:gd name="T49" fmla="*/ 14 h 52"/>
                  <a:gd name="T50" fmla="*/ 0 w 107"/>
                  <a:gd name="T51" fmla="*/ 16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3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9 w 246"/>
                  <a:gd name="T1" fmla="*/ 32 h 99"/>
                  <a:gd name="T2" fmla="*/ 7 w 246"/>
                  <a:gd name="T3" fmla="*/ 31 h 99"/>
                  <a:gd name="T4" fmla="*/ 5 w 246"/>
                  <a:gd name="T5" fmla="*/ 31 h 99"/>
                  <a:gd name="T6" fmla="*/ 4 w 246"/>
                  <a:gd name="T7" fmla="*/ 30 h 99"/>
                  <a:gd name="T8" fmla="*/ 3 w 246"/>
                  <a:gd name="T9" fmla="*/ 29 h 99"/>
                  <a:gd name="T10" fmla="*/ 2 w 246"/>
                  <a:gd name="T11" fmla="*/ 28 h 99"/>
                  <a:gd name="T12" fmla="*/ 1 w 246"/>
                  <a:gd name="T13" fmla="*/ 27 h 99"/>
                  <a:gd name="T14" fmla="*/ 0 w 246"/>
                  <a:gd name="T15" fmla="*/ 25 h 99"/>
                  <a:gd name="T16" fmla="*/ 0 w 246"/>
                  <a:gd name="T17" fmla="*/ 24 h 99"/>
                  <a:gd name="T18" fmla="*/ 0 w 246"/>
                  <a:gd name="T19" fmla="*/ 22 h 99"/>
                  <a:gd name="T20" fmla="*/ 0 w 246"/>
                  <a:gd name="T21" fmla="*/ 21 h 99"/>
                  <a:gd name="T22" fmla="*/ 1 w 246"/>
                  <a:gd name="T23" fmla="*/ 19 h 99"/>
                  <a:gd name="T24" fmla="*/ 2 w 246"/>
                  <a:gd name="T25" fmla="*/ 18 h 99"/>
                  <a:gd name="T26" fmla="*/ 3 w 246"/>
                  <a:gd name="T27" fmla="*/ 16 h 99"/>
                  <a:gd name="T28" fmla="*/ 6 w 246"/>
                  <a:gd name="T29" fmla="*/ 13 h 99"/>
                  <a:gd name="T30" fmla="*/ 8 w 246"/>
                  <a:gd name="T31" fmla="*/ 11 h 99"/>
                  <a:gd name="T32" fmla="*/ 11 w 246"/>
                  <a:gd name="T33" fmla="*/ 9 h 99"/>
                  <a:gd name="T34" fmla="*/ 15 w 246"/>
                  <a:gd name="T35" fmla="*/ 7 h 99"/>
                  <a:gd name="T36" fmla="*/ 18 w 246"/>
                  <a:gd name="T37" fmla="*/ 6 h 99"/>
                  <a:gd name="T38" fmla="*/ 22 w 246"/>
                  <a:gd name="T39" fmla="*/ 5 h 99"/>
                  <a:gd name="T40" fmla="*/ 26 w 246"/>
                  <a:gd name="T41" fmla="*/ 3 h 99"/>
                  <a:gd name="T42" fmla="*/ 30 w 246"/>
                  <a:gd name="T43" fmla="*/ 2 h 99"/>
                  <a:gd name="T44" fmla="*/ 33 w 246"/>
                  <a:gd name="T45" fmla="*/ 1 h 99"/>
                  <a:gd name="T46" fmla="*/ 40 w 246"/>
                  <a:gd name="T47" fmla="*/ 0 h 99"/>
                  <a:gd name="T48" fmla="*/ 45 w 246"/>
                  <a:gd name="T49" fmla="*/ 0 h 99"/>
                  <a:gd name="T50" fmla="*/ 54 w 246"/>
                  <a:gd name="T51" fmla="*/ 0 h 99"/>
                  <a:gd name="T52" fmla="*/ 62 w 246"/>
                  <a:gd name="T53" fmla="*/ 0 h 99"/>
                  <a:gd name="T54" fmla="*/ 70 w 246"/>
                  <a:gd name="T55" fmla="*/ 1 h 99"/>
                  <a:gd name="T56" fmla="*/ 79 w 246"/>
                  <a:gd name="T57" fmla="*/ 2 h 99"/>
                  <a:gd name="T58" fmla="*/ 78 w 246"/>
                  <a:gd name="T59" fmla="*/ 4 h 99"/>
                  <a:gd name="T60" fmla="*/ 77 w 246"/>
                  <a:gd name="T61" fmla="*/ 5 h 99"/>
                  <a:gd name="T62" fmla="*/ 76 w 246"/>
                  <a:gd name="T63" fmla="*/ 6 h 99"/>
                  <a:gd name="T64" fmla="*/ 74 w 246"/>
                  <a:gd name="T65" fmla="*/ 8 h 99"/>
                  <a:gd name="T66" fmla="*/ 69 w 246"/>
                  <a:gd name="T67" fmla="*/ 12 h 99"/>
                  <a:gd name="T68" fmla="*/ 64 w 246"/>
                  <a:gd name="T69" fmla="*/ 15 h 99"/>
                  <a:gd name="T70" fmla="*/ 58 w 246"/>
                  <a:gd name="T71" fmla="*/ 18 h 99"/>
                  <a:gd name="T72" fmla="*/ 52 w 246"/>
                  <a:gd name="T73" fmla="*/ 20 h 99"/>
                  <a:gd name="T74" fmla="*/ 49 w 246"/>
                  <a:gd name="T75" fmla="*/ 21 h 99"/>
                  <a:gd name="T76" fmla="*/ 46 w 246"/>
                  <a:gd name="T77" fmla="*/ 21 h 99"/>
                  <a:gd name="T78" fmla="*/ 43 w 246"/>
                  <a:gd name="T79" fmla="*/ 22 h 99"/>
                  <a:gd name="T80" fmla="*/ 40 w 246"/>
                  <a:gd name="T81" fmla="*/ 22 h 99"/>
                  <a:gd name="T82" fmla="*/ 39 w 246"/>
                  <a:gd name="T83" fmla="*/ 22 h 99"/>
                  <a:gd name="T84" fmla="*/ 35 w 246"/>
                  <a:gd name="T85" fmla="*/ 22 h 99"/>
                  <a:gd name="T86" fmla="*/ 32 w 246"/>
                  <a:gd name="T87" fmla="*/ 22 h 99"/>
                  <a:gd name="T88" fmla="*/ 30 w 246"/>
                  <a:gd name="T89" fmla="*/ 22 h 99"/>
                  <a:gd name="T90" fmla="*/ 28 w 246"/>
                  <a:gd name="T91" fmla="*/ 22 h 99"/>
                  <a:gd name="T92" fmla="*/ 26 w 246"/>
                  <a:gd name="T93" fmla="*/ 23 h 99"/>
                  <a:gd name="T94" fmla="*/ 23 w 246"/>
                  <a:gd name="T95" fmla="*/ 25 h 99"/>
                  <a:gd name="T96" fmla="*/ 20 w 246"/>
                  <a:gd name="T97" fmla="*/ 27 h 99"/>
                  <a:gd name="T98" fmla="*/ 17 w 246"/>
                  <a:gd name="T99" fmla="*/ 28 h 99"/>
                  <a:gd name="T100" fmla="*/ 14 w 246"/>
                  <a:gd name="T101" fmla="*/ 30 h 99"/>
                  <a:gd name="T102" fmla="*/ 11 w 246"/>
                  <a:gd name="T103" fmla="*/ 31 h 99"/>
                  <a:gd name="T104" fmla="*/ 9 w 246"/>
                  <a:gd name="T105" fmla="*/ 32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4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11 w 233"/>
                  <a:gd name="T1" fmla="*/ 29 h 123"/>
                  <a:gd name="T2" fmla="*/ 3 w 233"/>
                  <a:gd name="T3" fmla="*/ 25 h 123"/>
                  <a:gd name="T4" fmla="*/ 0 w 233"/>
                  <a:gd name="T5" fmla="*/ 18 h 123"/>
                  <a:gd name="T6" fmla="*/ 7 w 233"/>
                  <a:gd name="T7" fmla="*/ 12 h 123"/>
                  <a:gd name="T8" fmla="*/ 13 w 233"/>
                  <a:gd name="T9" fmla="*/ 12 h 123"/>
                  <a:gd name="T10" fmla="*/ 20 w 233"/>
                  <a:gd name="T11" fmla="*/ 12 h 123"/>
                  <a:gd name="T12" fmla="*/ 23 w 233"/>
                  <a:gd name="T13" fmla="*/ 12 h 123"/>
                  <a:gd name="T14" fmla="*/ 27 w 233"/>
                  <a:gd name="T15" fmla="*/ 11 h 123"/>
                  <a:gd name="T16" fmla="*/ 34 w 233"/>
                  <a:gd name="T17" fmla="*/ 7 h 123"/>
                  <a:gd name="T18" fmla="*/ 40 w 233"/>
                  <a:gd name="T19" fmla="*/ 4 h 123"/>
                  <a:gd name="T20" fmla="*/ 48 w 233"/>
                  <a:gd name="T21" fmla="*/ 0 h 123"/>
                  <a:gd name="T22" fmla="*/ 53 w 233"/>
                  <a:gd name="T23" fmla="*/ 3 h 123"/>
                  <a:gd name="T24" fmla="*/ 59 w 233"/>
                  <a:gd name="T25" fmla="*/ 4 h 123"/>
                  <a:gd name="T26" fmla="*/ 62 w 233"/>
                  <a:gd name="T27" fmla="*/ 3 h 123"/>
                  <a:gd name="T28" fmla="*/ 66 w 233"/>
                  <a:gd name="T29" fmla="*/ 2 h 123"/>
                  <a:gd name="T30" fmla="*/ 69 w 233"/>
                  <a:gd name="T31" fmla="*/ 0 h 123"/>
                  <a:gd name="T32" fmla="*/ 76 w 233"/>
                  <a:gd name="T33" fmla="*/ 2 h 123"/>
                  <a:gd name="T34" fmla="*/ 74 w 233"/>
                  <a:gd name="T35" fmla="*/ 6 h 123"/>
                  <a:gd name="T36" fmla="*/ 71 w 233"/>
                  <a:gd name="T37" fmla="*/ 8 h 123"/>
                  <a:gd name="T38" fmla="*/ 68 w 233"/>
                  <a:gd name="T39" fmla="*/ 10 h 123"/>
                  <a:gd name="T40" fmla="*/ 66 w 233"/>
                  <a:gd name="T41" fmla="*/ 14 h 123"/>
                  <a:gd name="T42" fmla="*/ 67 w 233"/>
                  <a:gd name="T43" fmla="*/ 20 h 123"/>
                  <a:gd name="T44" fmla="*/ 60 w 233"/>
                  <a:gd name="T45" fmla="*/ 28 h 123"/>
                  <a:gd name="T46" fmla="*/ 51 w 233"/>
                  <a:gd name="T47" fmla="*/ 31 h 123"/>
                  <a:gd name="T48" fmla="*/ 45 w 233"/>
                  <a:gd name="T49" fmla="*/ 32 h 123"/>
                  <a:gd name="T50" fmla="*/ 38 w 233"/>
                  <a:gd name="T51" fmla="*/ 33 h 123"/>
                  <a:gd name="T52" fmla="*/ 31 w 233"/>
                  <a:gd name="T53" fmla="*/ 34 h 123"/>
                  <a:gd name="T54" fmla="*/ 27 w 233"/>
                  <a:gd name="T55" fmla="*/ 37 h 123"/>
                  <a:gd name="T56" fmla="*/ 22 w 233"/>
                  <a:gd name="T57" fmla="*/ 40 h 123"/>
                  <a:gd name="T58" fmla="*/ 19 w 233"/>
                  <a:gd name="T59" fmla="*/ 40 h 123"/>
                  <a:gd name="T60" fmla="*/ 17 w 233"/>
                  <a:gd name="T61" fmla="*/ 37 h 123"/>
                  <a:gd name="T62" fmla="*/ 16 w 233"/>
                  <a:gd name="T63" fmla="*/ 33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5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48 h 172"/>
                  <a:gd name="T2" fmla="*/ 1 w 484"/>
                  <a:gd name="T3" fmla="*/ 51 h 172"/>
                  <a:gd name="T4" fmla="*/ 3 w 484"/>
                  <a:gd name="T5" fmla="*/ 53 h 172"/>
                  <a:gd name="T6" fmla="*/ 6 w 484"/>
                  <a:gd name="T7" fmla="*/ 54 h 172"/>
                  <a:gd name="T8" fmla="*/ 10 w 484"/>
                  <a:gd name="T9" fmla="*/ 55 h 172"/>
                  <a:gd name="T10" fmla="*/ 17 w 484"/>
                  <a:gd name="T11" fmla="*/ 56 h 172"/>
                  <a:gd name="T12" fmla="*/ 24 w 484"/>
                  <a:gd name="T13" fmla="*/ 56 h 172"/>
                  <a:gd name="T14" fmla="*/ 32 w 484"/>
                  <a:gd name="T15" fmla="*/ 54 h 172"/>
                  <a:gd name="T16" fmla="*/ 45 w 484"/>
                  <a:gd name="T17" fmla="*/ 51 h 172"/>
                  <a:gd name="T18" fmla="*/ 61 w 484"/>
                  <a:gd name="T19" fmla="*/ 44 h 172"/>
                  <a:gd name="T20" fmla="*/ 78 w 484"/>
                  <a:gd name="T21" fmla="*/ 37 h 172"/>
                  <a:gd name="T22" fmla="*/ 93 w 484"/>
                  <a:gd name="T23" fmla="*/ 33 h 172"/>
                  <a:gd name="T24" fmla="*/ 114 w 484"/>
                  <a:gd name="T25" fmla="*/ 28 h 172"/>
                  <a:gd name="T26" fmla="*/ 130 w 484"/>
                  <a:gd name="T27" fmla="*/ 24 h 172"/>
                  <a:gd name="T28" fmla="*/ 141 w 484"/>
                  <a:gd name="T29" fmla="*/ 21 h 172"/>
                  <a:gd name="T30" fmla="*/ 150 w 484"/>
                  <a:gd name="T31" fmla="*/ 17 h 172"/>
                  <a:gd name="T32" fmla="*/ 154 w 484"/>
                  <a:gd name="T33" fmla="*/ 14 h 172"/>
                  <a:gd name="T34" fmla="*/ 156 w 484"/>
                  <a:gd name="T35" fmla="*/ 11 h 172"/>
                  <a:gd name="T36" fmla="*/ 146 w 484"/>
                  <a:gd name="T37" fmla="*/ 8 h 172"/>
                  <a:gd name="T38" fmla="*/ 126 w 484"/>
                  <a:gd name="T39" fmla="*/ 5 h 172"/>
                  <a:gd name="T40" fmla="*/ 107 w 484"/>
                  <a:gd name="T41" fmla="*/ 2 h 172"/>
                  <a:gd name="T42" fmla="*/ 88 w 484"/>
                  <a:gd name="T43" fmla="*/ 0 h 172"/>
                  <a:gd name="T44" fmla="*/ 73 w 484"/>
                  <a:gd name="T45" fmla="*/ 0 h 172"/>
                  <a:gd name="T46" fmla="*/ 66 w 484"/>
                  <a:gd name="T47" fmla="*/ 1 h 172"/>
                  <a:gd name="T48" fmla="*/ 60 w 484"/>
                  <a:gd name="T49" fmla="*/ 3 h 172"/>
                  <a:gd name="T50" fmla="*/ 57 w 484"/>
                  <a:gd name="T51" fmla="*/ 2 h 172"/>
                  <a:gd name="T52" fmla="*/ 55 w 484"/>
                  <a:gd name="T53" fmla="*/ 1 h 172"/>
                  <a:gd name="T54" fmla="*/ 54 w 484"/>
                  <a:gd name="T55" fmla="*/ 3 h 172"/>
                  <a:gd name="T56" fmla="*/ 52 w 484"/>
                  <a:gd name="T57" fmla="*/ 8 h 172"/>
                  <a:gd name="T58" fmla="*/ 50 w 484"/>
                  <a:gd name="T59" fmla="*/ 12 h 172"/>
                  <a:gd name="T60" fmla="*/ 47 w 484"/>
                  <a:gd name="T61" fmla="*/ 15 h 172"/>
                  <a:gd name="T62" fmla="*/ 41 w 484"/>
                  <a:gd name="T63" fmla="*/ 19 h 172"/>
                  <a:gd name="T64" fmla="*/ 31 w 484"/>
                  <a:gd name="T65" fmla="*/ 22 h 172"/>
                  <a:gd name="T66" fmla="*/ 21 w 484"/>
                  <a:gd name="T67" fmla="*/ 25 h 172"/>
                  <a:gd name="T68" fmla="*/ 12 w 484"/>
                  <a:gd name="T69" fmla="*/ 29 h 172"/>
                  <a:gd name="T70" fmla="*/ 6 w 484"/>
                  <a:gd name="T71" fmla="*/ 32 h 172"/>
                  <a:gd name="T72" fmla="*/ 3 w 484"/>
                  <a:gd name="T73" fmla="*/ 35 h 172"/>
                  <a:gd name="T74" fmla="*/ 1 w 484"/>
                  <a:gd name="T75" fmla="*/ 39 h 172"/>
                  <a:gd name="T76" fmla="*/ 0 w 484"/>
                  <a:gd name="T77" fmla="*/ 4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6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102 w 684"/>
                  <a:gd name="T1" fmla="*/ 2 h 240"/>
                  <a:gd name="T2" fmla="*/ 98 w 684"/>
                  <a:gd name="T3" fmla="*/ 9 h 240"/>
                  <a:gd name="T4" fmla="*/ 96 w 684"/>
                  <a:gd name="T5" fmla="*/ 13 h 240"/>
                  <a:gd name="T6" fmla="*/ 97 w 684"/>
                  <a:gd name="T7" fmla="*/ 14 h 240"/>
                  <a:gd name="T8" fmla="*/ 109 w 684"/>
                  <a:gd name="T9" fmla="*/ 13 h 240"/>
                  <a:gd name="T10" fmla="*/ 120 w 684"/>
                  <a:gd name="T11" fmla="*/ 6 h 240"/>
                  <a:gd name="T12" fmla="*/ 122 w 684"/>
                  <a:gd name="T13" fmla="*/ 13 h 240"/>
                  <a:gd name="T14" fmla="*/ 122 w 684"/>
                  <a:gd name="T15" fmla="*/ 18 h 240"/>
                  <a:gd name="T16" fmla="*/ 131 w 684"/>
                  <a:gd name="T17" fmla="*/ 23 h 240"/>
                  <a:gd name="T18" fmla="*/ 165 w 684"/>
                  <a:gd name="T19" fmla="*/ 17 h 240"/>
                  <a:gd name="T20" fmla="*/ 166 w 684"/>
                  <a:gd name="T21" fmla="*/ 23 h 240"/>
                  <a:gd name="T22" fmla="*/ 175 w 684"/>
                  <a:gd name="T23" fmla="*/ 21 h 240"/>
                  <a:gd name="T24" fmla="*/ 180 w 684"/>
                  <a:gd name="T25" fmla="*/ 15 h 240"/>
                  <a:gd name="T26" fmla="*/ 180 w 684"/>
                  <a:gd name="T27" fmla="*/ 6 h 240"/>
                  <a:gd name="T28" fmla="*/ 182 w 684"/>
                  <a:gd name="T29" fmla="*/ 3 h 240"/>
                  <a:gd name="T30" fmla="*/ 187 w 684"/>
                  <a:gd name="T31" fmla="*/ 0 h 240"/>
                  <a:gd name="T32" fmla="*/ 202 w 684"/>
                  <a:gd name="T33" fmla="*/ 1 h 240"/>
                  <a:gd name="T34" fmla="*/ 208 w 684"/>
                  <a:gd name="T35" fmla="*/ 0 h 240"/>
                  <a:gd name="T36" fmla="*/ 212 w 684"/>
                  <a:gd name="T37" fmla="*/ 13 h 240"/>
                  <a:gd name="T38" fmla="*/ 211 w 684"/>
                  <a:gd name="T39" fmla="*/ 23 h 240"/>
                  <a:gd name="T40" fmla="*/ 206 w 684"/>
                  <a:gd name="T41" fmla="*/ 33 h 240"/>
                  <a:gd name="T42" fmla="*/ 200 w 684"/>
                  <a:gd name="T43" fmla="*/ 41 h 240"/>
                  <a:gd name="T44" fmla="*/ 209 w 684"/>
                  <a:gd name="T45" fmla="*/ 45 h 240"/>
                  <a:gd name="T46" fmla="*/ 217 w 684"/>
                  <a:gd name="T47" fmla="*/ 48 h 240"/>
                  <a:gd name="T48" fmla="*/ 221 w 684"/>
                  <a:gd name="T49" fmla="*/ 59 h 240"/>
                  <a:gd name="T50" fmla="*/ 206 w 684"/>
                  <a:gd name="T51" fmla="*/ 61 h 240"/>
                  <a:gd name="T52" fmla="*/ 196 w 684"/>
                  <a:gd name="T53" fmla="*/ 60 h 240"/>
                  <a:gd name="T54" fmla="*/ 185 w 684"/>
                  <a:gd name="T55" fmla="*/ 59 h 240"/>
                  <a:gd name="T56" fmla="*/ 182 w 684"/>
                  <a:gd name="T57" fmla="*/ 61 h 240"/>
                  <a:gd name="T58" fmla="*/ 175 w 684"/>
                  <a:gd name="T59" fmla="*/ 66 h 240"/>
                  <a:gd name="T60" fmla="*/ 169 w 684"/>
                  <a:gd name="T61" fmla="*/ 69 h 240"/>
                  <a:gd name="T62" fmla="*/ 159 w 684"/>
                  <a:gd name="T63" fmla="*/ 69 h 240"/>
                  <a:gd name="T64" fmla="*/ 146 w 684"/>
                  <a:gd name="T65" fmla="*/ 67 h 240"/>
                  <a:gd name="T66" fmla="*/ 136 w 684"/>
                  <a:gd name="T67" fmla="*/ 65 h 240"/>
                  <a:gd name="T68" fmla="*/ 109 w 684"/>
                  <a:gd name="T69" fmla="*/ 69 h 240"/>
                  <a:gd name="T70" fmla="*/ 75 w 684"/>
                  <a:gd name="T71" fmla="*/ 76 h 240"/>
                  <a:gd name="T72" fmla="*/ 55 w 684"/>
                  <a:gd name="T73" fmla="*/ 78 h 240"/>
                  <a:gd name="T74" fmla="*/ 40 w 684"/>
                  <a:gd name="T75" fmla="*/ 78 h 240"/>
                  <a:gd name="T76" fmla="*/ 32 w 684"/>
                  <a:gd name="T77" fmla="*/ 75 h 240"/>
                  <a:gd name="T78" fmla="*/ 22 w 684"/>
                  <a:gd name="T79" fmla="*/ 68 h 240"/>
                  <a:gd name="T80" fmla="*/ 9 w 684"/>
                  <a:gd name="T81" fmla="*/ 65 h 240"/>
                  <a:gd name="T82" fmla="*/ 0 w 684"/>
                  <a:gd name="T83" fmla="*/ 57 h 240"/>
                  <a:gd name="T84" fmla="*/ 21 w 684"/>
                  <a:gd name="T85" fmla="*/ 52 h 240"/>
                  <a:gd name="T86" fmla="*/ 32 w 684"/>
                  <a:gd name="T87" fmla="*/ 51 h 240"/>
                  <a:gd name="T88" fmla="*/ 50 w 684"/>
                  <a:gd name="T89" fmla="*/ 53 h 240"/>
                  <a:gd name="T90" fmla="*/ 65 w 684"/>
                  <a:gd name="T91" fmla="*/ 54 h 240"/>
                  <a:gd name="T92" fmla="*/ 72 w 684"/>
                  <a:gd name="T93" fmla="*/ 53 h 240"/>
                  <a:gd name="T94" fmla="*/ 8 w 684"/>
                  <a:gd name="T95" fmla="*/ 45 h 240"/>
                  <a:gd name="T96" fmla="*/ 17 w 684"/>
                  <a:gd name="T97" fmla="*/ 42 h 240"/>
                  <a:gd name="T98" fmla="*/ 35 w 684"/>
                  <a:gd name="T99" fmla="*/ 39 h 240"/>
                  <a:gd name="T100" fmla="*/ 53 w 684"/>
                  <a:gd name="T101" fmla="*/ 36 h 240"/>
                  <a:gd name="T102" fmla="*/ 60 w 684"/>
                  <a:gd name="T103" fmla="*/ 33 h 240"/>
                  <a:gd name="T104" fmla="*/ 54 w 684"/>
                  <a:gd name="T105" fmla="*/ 31 h 240"/>
                  <a:gd name="T106" fmla="*/ 40 w 684"/>
                  <a:gd name="T107" fmla="*/ 32 h 240"/>
                  <a:gd name="T108" fmla="*/ 23 w 684"/>
                  <a:gd name="T109" fmla="*/ 36 h 240"/>
                  <a:gd name="T110" fmla="*/ 17 w 684"/>
                  <a:gd name="T111" fmla="*/ 35 h 240"/>
                  <a:gd name="T112" fmla="*/ 18 w 684"/>
                  <a:gd name="T113" fmla="*/ 30 h 240"/>
                  <a:gd name="T114" fmla="*/ 17 w 684"/>
                  <a:gd name="T115" fmla="*/ 27 h 240"/>
                  <a:gd name="T116" fmla="*/ 19 w 684"/>
                  <a:gd name="T117" fmla="*/ 26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7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59 w 332"/>
                  <a:gd name="T1" fmla="*/ 12 h 287"/>
                  <a:gd name="T2" fmla="*/ 66 w 332"/>
                  <a:gd name="T3" fmla="*/ 8 h 287"/>
                  <a:gd name="T4" fmla="*/ 74 w 332"/>
                  <a:gd name="T5" fmla="*/ 2 h 287"/>
                  <a:gd name="T6" fmla="*/ 78 w 332"/>
                  <a:gd name="T7" fmla="*/ 0 h 287"/>
                  <a:gd name="T8" fmla="*/ 80 w 332"/>
                  <a:gd name="T9" fmla="*/ 0 h 287"/>
                  <a:gd name="T10" fmla="*/ 80 w 332"/>
                  <a:gd name="T11" fmla="*/ 4 h 287"/>
                  <a:gd name="T12" fmla="*/ 76 w 332"/>
                  <a:gd name="T13" fmla="*/ 11 h 287"/>
                  <a:gd name="T14" fmla="*/ 71 w 332"/>
                  <a:gd name="T15" fmla="*/ 18 h 287"/>
                  <a:gd name="T16" fmla="*/ 66 w 332"/>
                  <a:gd name="T17" fmla="*/ 22 h 287"/>
                  <a:gd name="T18" fmla="*/ 62 w 332"/>
                  <a:gd name="T19" fmla="*/ 23 h 287"/>
                  <a:gd name="T20" fmla="*/ 62 w 332"/>
                  <a:gd name="T21" fmla="*/ 24 h 287"/>
                  <a:gd name="T22" fmla="*/ 65 w 332"/>
                  <a:gd name="T23" fmla="*/ 24 h 287"/>
                  <a:gd name="T24" fmla="*/ 70 w 332"/>
                  <a:gd name="T25" fmla="*/ 23 h 287"/>
                  <a:gd name="T26" fmla="*/ 73 w 332"/>
                  <a:gd name="T27" fmla="*/ 25 h 287"/>
                  <a:gd name="T28" fmla="*/ 71 w 332"/>
                  <a:gd name="T29" fmla="*/ 29 h 287"/>
                  <a:gd name="T30" fmla="*/ 70 w 332"/>
                  <a:gd name="T31" fmla="*/ 31 h 287"/>
                  <a:gd name="T32" fmla="*/ 71 w 332"/>
                  <a:gd name="T33" fmla="*/ 34 h 287"/>
                  <a:gd name="T34" fmla="*/ 81 w 332"/>
                  <a:gd name="T35" fmla="*/ 37 h 287"/>
                  <a:gd name="T36" fmla="*/ 100 w 332"/>
                  <a:gd name="T37" fmla="*/ 40 h 287"/>
                  <a:gd name="T38" fmla="*/ 105 w 332"/>
                  <a:gd name="T39" fmla="*/ 42 h 287"/>
                  <a:gd name="T40" fmla="*/ 102 w 332"/>
                  <a:gd name="T41" fmla="*/ 45 h 287"/>
                  <a:gd name="T42" fmla="*/ 99 w 332"/>
                  <a:gd name="T43" fmla="*/ 48 h 287"/>
                  <a:gd name="T44" fmla="*/ 97 w 332"/>
                  <a:gd name="T45" fmla="*/ 50 h 287"/>
                  <a:gd name="T46" fmla="*/ 98 w 332"/>
                  <a:gd name="T47" fmla="*/ 52 h 287"/>
                  <a:gd name="T48" fmla="*/ 100 w 332"/>
                  <a:gd name="T49" fmla="*/ 54 h 287"/>
                  <a:gd name="T50" fmla="*/ 104 w 332"/>
                  <a:gd name="T51" fmla="*/ 57 h 287"/>
                  <a:gd name="T52" fmla="*/ 107 w 332"/>
                  <a:gd name="T53" fmla="*/ 60 h 287"/>
                  <a:gd name="T54" fmla="*/ 94 w 332"/>
                  <a:gd name="T55" fmla="*/ 68 h 287"/>
                  <a:gd name="T56" fmla="*/ 78 w 332"/>
                  <a:gd name="T57" fmla="*/ 78 h 287"/>
                  <a:gd name="T58" fmla="*/ 67 w 332"/>
                  <a:gd name="T59" fmla="*/ 87 h 287"/>
                  <a:gd name="T60" fmla="*/ 56 w 332"/>
                  <a:gd name="T61" fmla="*/ 79 h 287"/>
                  <a:gd name="T62" fmla="*/ 59 w 332"/>
                  <a:gd name="T63" fmla="*/ 79 h 287"/>
                  <a:gd name="T64" fmla="*/ 61 w 332"/>
                  <a:gd name="T65" fmla="*/ 78 h 287"/>
                  <a:gd name="T66" fmla="*/ 65 w 332"/>
                  <a:gd name="T67" fmla="*/ 75 h 287"/>
                  <a:gd name="T68" fmla="*/ 48 w 332"/>
                  <a:gd name="T69" fmla="*/ 75 h 287"/>
                  <a:gd name="T70" fmla="*/ 33 w 332"/>
                  <a:gd name="T71" fmla="*/ 75 h 287"/>
                  <a:gd name="T72" fmla="*/ 19 w 332"/>
                  <a:gd name="T73" fmla="*/ 75 h 287"/>
                  <a:gd name="T74" fmla="*/ 9 w 332"/>
                  <a:gd name="T75" fmla="*/ 75 h 287"/>
                  <a:gd name="T76" fmla="*/ 4 w 332"/>
                  <a:gd name="T77" fmla="*/ 74 h 287"/>
                  <a:gd name="T78" fmla="*/ 1 w 332"/>
                  <a:gd name="T79" fmla="*/ 72 h 287"/>
                  <a:gd name="T80" fmla="*/ 0 w 332"/>
                  <a:gd name="T81" fmla="*/ 69 h 287"/>
                  <a:gd name="T82" fmla="*/ 1 w 332"/>
                  <a:gd name="T83" fmla="*/ 66 h 287"/>
                  <a:gd name="T84" fmla="*/ 4 w 332"/>
                  <a:gd name="T85" fmla="*/ 64 h 287"/>
                  <a:gd name="T86" fmla="*/ 13 w 332"/>
                  <a:gd name="T87" fmla="*/ 58 h 287"/>
                  <a:gd name="T88" fmla="*/ 24 w 332"/>
                  <a:gd name="T89" fmla="*/ 52 h 287"/>
                  <a:gd name="T90" fmla="*/ 28 w 332"/>
                  <a:gd name="T91" fmla="*/ 49 h 287"/>
                  <a:gd name="T92" fmla="*/ 30 w 332"/>
                  <a:gd name="T93" fmla="*/ 47 h 287"/>
                  <a:gd name="T94" fmla="*/ 34 w 332"/>
                  <a:gd name="T95" fmla="*/ 42 h 287"/>
                  <a:gd name="T96" fmla="*/ 38 w 332"/>
                  <a:gd name="T97" fmla="*/ 37 h 287"/>
                  <a:gd name="T98" fmla="*/ 42 w 332"/>
                  <a:gd name="T99" fmla="*/ 26 h 287"/>
                  <a:gd name="T100" fmla="*/ 45 w 332"/>
                  <a:gd name="T101" fmla="*/ 21 h 287"/>
                  <a:gd name="T102" fmla="*/ 48 w 332"/>
                  <a:gd name="T103" fmla="*/ 17 h 287"/>
                  <a:gd name="T104" fmla="*/ 51 w 332"/>
                  <a:gd name="T105" fmla="*/ 14 h 287"/>
                  <a:gd name="T106" fmla="*/ 56 w 332"/>
                  <a:gd name="T107" fmla="*/ 13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8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34 w 345"/>
                  <a:gd name="T1" fmla="*/ 27 h 86"/>
                  <a:gd name="T2" fmla="*/ 38 w 345"/>
                  <a:gd name="T3" fmla="*/ 25 h 86"/>
                  <a:gd name="T4" fmla="*/ 43 w 345"/>
                  <a:gd name="T5" fmla="*/ 24 h 86"/>
                  <a:gd name="T6" fmla="*/ 48 w 345"/>
                  <a:gd name="T7" fmla="*/ 23 h 86"/>
                  <a:gd name="T8" fmla="*/ 53 w 345"/>
                  <a:gd name="T9" fmla="*/ 22 h 86"/>
                  <a:gd name="T10" fmla="*/ 63 w 345"/>
                  <a:gd name="T11" fmla="*/ 20 h 86"/>
                  <a:gd name="T12" fmla="*/ 74 w 345"/>
                  <a:gd name="T13" fmla="*/ 18 h 86"/>
                  <a:gd name="T14" fmla="*/ 79 w 345"/>
                  <a:gd name="T15" fmla="*/ 17 h 86"/>
                  <a:gd name="T16" fmla="*/ 85 w 345"/>
                  <a:gd name="T17" fmla="*/ 16 h 86"/>
                  <a:gd name="T18" fmla="*/ 90 w 345"/>
                  <a:gd name="T19" fmla="*/ 14 h 86"/>
                  <a:gd name="T20" fmla="*/ 95 w 345"/>
                  <a:gd name="T21" fmla="*/ 13 h 86"/>
                  <a:gd name="T22" fmla="*/ 99 w 345"/>
                  <a:gd name="T23" fmla="*/ 11 h 86"/>
                  <a:gd name="T24" fmla="*/ 104 w 345"/>
                  <a:gd name="T25" fmla="*/ 9 h 86"/>
                  <a:gd name="T26" fmla="*/ 107 w 345"/>
                  <a:gd name="T27" fmla="*/ 7 h 86"/>
                  <a:gd name="T28" fmla="*/ 111 w 345"/>
                  <a:gd name="T29" fmla="*/ 4 h 86"/>
                  <a:gd name="T30" fmla="*/ 108 w 345"/>
                  <a:gd name="T31" fmla="*/ 4 h 86"/>
                  <a:gd name="T32" fmla="*/ 105 w 345"/>
                  <a:gd name="T33" fmla="*/ 3 h 86"/>
                  <a:gd name="T34" fmla="*/ 102 w 345"/>
                  <a:gd name="T35" fmla="*/ 3 h 86"/>
                  <a:gd name="T36" fmla="*/ 99 w 345"/>
                  <a:gd name="T37" fmla="*/ 2 h 86"/>
                  <a:gd name="T38" fmla="*/ 97 w 345"/>
                  <a:gd name="T39" fmla="*/ 1 h 86"/>
                  <a:gd name="T40" fmla="*/ 94 w 345"/>
                  <a:gd name="T41" fmla="*/ 1 h 86"/>
                  <a:gd name="T42" fmla="*/ 90 w 345"/>
                  <a:gd name="T43" fmla="*/ 0 h 86"/>
                  <a:gd name="T44" fmla="*/ 88 w 345"/>
                  <a:gd name="T45" fmla="*/ 0 h 86"/>
                  <a:gd name="T46" fmla="*/ 83 w 345"/>
                  <a:gd name="T47" fmla="*/ 0 h 86"/>
                  <a:gd name="T48" fmla="*/ 79 w 345"/>
                  <a:gd name="T49" fmla="*/ 1 h 86"/>
                  <a:gd name="T50" fmla="*/ 73 w 345"/>
                  <a:gd name="T51" fmla="*/ 2 h 86"/>
                  <a:gd name="T52" fmla="*/ 67 w 345"/>
                  <a:gd name="T53" fmla="*/ 3 h 86"/>
                  <a:gd name="T54" fmla="*/ 54 w 345"/>
                  <a:gd name="T55" fmla="*/ 6 h 86"/>
                  <a:gd name="T56" fmla="*/ 41 w 345"/>
                  <a:gd name="T57" fmla="*/ 9 h 86"/>
                  <a:gd name="T58" fmla="*/ 33 w 345"/>
                  <a:gd name="T59" fmla="*/ 11 h 86"/>
                  <a:gd name="T60" fmla="*/ 27 w 345"/>
                  <a:gd name="T61" fmla="*/ 13 h 86"/>
                  <a:gd name="T62" fmla="*/ 21 w 345"/>
                  <a:gd name="T63" fmla="*/ 16 h 86"/>
                  <a:gd name="T64" fmla="*/ 15 w 345"/>
                  <a:gd name="T65" fmla="*/ 18 h 86"/>
                  <a:gd name="T66" fmla="*/ 10 w 345"/>
                  <a:gd name="T67" fmla="*/ 20 h 86"/>
                  <a:gd name="T68" fmla="*/ 6 w 345"/>
                  <a:gd name="T69" fmla="*/ 23 h 86"/>
                  <a:gd name="T70" fmla="*/ 3 w 345"/>
                  <a:gd name="T71" fmla="*/ 25 h 86"/>
                  <a:gd name="T72" fmla="*/ 0 w 345"/>
                  <a:gd name="T73" fmla="*/ 27 h 86"/>
                  <a:gd name="T74" fmla="*/ 34 w 345"/>
                  <a:gd name="T75" fmla="*/ 27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9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6 w 464"/>
                  <a:gd name="T1" fmla="*/ 28 h 130"/>
                  <a:gd name="T2" fmla="*/ 25 w 464"/>
                  <a:gd name="T3" fmla="*/ 27 h 130"/>
                  <a:gd name="T4" fmla="*/ 33 w 464"/>
                  <a:gd name="T5" fmla="*/ 27 h 130"/>
                  <a:gd name="T6" fmla="*/ 30 w 464"/>
                  <a:gd name="T7" fmla="*/ 29 h 130"/>
                  <a:gd name="T8" fmla="*/ 26 w 464"/>
                  <a:gd name="T9" fmla="*/ 33 h 130"/>
                  <a:gd name="T10" fmla="*/ 23 w 464"/>
                  <a:gd name="T11" fmla="*/ 37 h 130"/>
                  <a:gd name="T12" fmla="*/ 23 w 464"/>
                  <a:gd name="T13" fmla="*/ 39 h 130"/>
                  <a:gd name="T14" fmla="*/ 25 w 464"/>
                  <a:gd name="T15" fmla="*/ 41 h 130"/>
                  <a:gd name="T16" fmla="*/ 30 w 464"/>
                  <a:gd name="T17" fmla="*/ 43 h 130"/>
                  <a:gd name="T18" fmla="*/ 35 w 464"/>
                  <a:gd name="T19" fmla="*/ 43 h 130"/>
                  <a:gd name="T20" fmla="*/ 41 w 464"/>
                  <a:gd name="T21" fmla="*/ 42 h 130"/>
                  <a:gd name="T22" fmla="*/ 50 w 464"/>
                  <a:gd name="T23" fmla="*/ 39 h 130"/>
                  <a:gd name="T24" fmla="*/ 63 w 464"/>
                  <a:gd name="T25" fmla="*/ 36 h 130"/>
                  <a:gd name="T26" fmla="*/ 73 w 464"/>
                  <a:gd name="T27" fmla="*/ 33 h 130"/>
                  <a:gd name="T28" fmla="*/ 80 w 464"/>
                  <a:gd name="T29" fmla="*/ 33 h 130"/>
                  <a:gd name="T30" fmla="*/ 85 w 464"/>
                  <a:gd name="T31" fmla="*/ 33 h 130"/>
                  <a:gd name="T32" fmla="*/ 98 w 464"/>
                  <a:gd name="T33" fmla="*/ 33 h 130"/>
                  <a:gd name="T34" fmla="*/ 107 w 464"/>
                  <a:gd name="T35" fmla="*/ 32 h 130"/>
                  <a:gd name="T36" fmla="*/ 121 w 464"/>
                  <a:gd name="T37" fmla="*/ 31 h 130"/>
                  <a:gd name="T38" fmla="*/ 133 w 464"/>
                  <a:gd name="T39" fmla="*/ 27 h 130"/>
                  <a:gd name="T40" fmla="*/ 144 w 464"/>
                  <a:gd name="T41" fmla="*/ 22 h 130"/>
                  <a:gd name="T42" fmla="*/ 146 w 464"/>
                  <a:gd name="T43" fmla="*/ 17 h 130"/>
                  <a:gd name="T44" fmla="*/ 141 w 464"/>
                  <a:gd name="T45" fmla="*/ 16 h 130"/>
                  <a:gd name="T46" fmla="*/ 133 w 464"/>
                  <a:gd name="T47" fmla="*/ 16 h 130"/>
                  <a:gd name="T48" fmla="*/ 127 w 464"/>
                  <a:gd name="T49" fmla="*/ 15 h 130"/>
                  <a:gd name="T50" fmla="*/ 130 w 464"/>
                  <a:gd name="T51" fmla="*/ 12 h 130"/>
                  <a:gd name="T52" fmla="*/ 133 w 464"/>
                  <a:gd name="T53" fmla="*/ 7 h 130"/>
                  <a:gd name="T54" fmla="*/ 134 w 464"/>
                  <a:gd name="T55" fmla="*/ 2 h 130"/>
                  <a:gd name="T56" fmla="*/ 121 w 464"/>
                  <a:gd name="T57" fmla="*/ 0 h 130"/>
                  <a:gd name="T58" fmla="*/ 116 w 464"/>
                  <a:gd name="T59" fmla="*/ 6 h 130"/>
                  <a:gd name="T60" fmla="*/ 110 w 464"/>
                  <a:gd name="T61" fmla="*/ 14 h 130"/>
                  <a:gd name="T62" fmla="*/ 104 w 464"/>
                  <a:gd name="T63" fmla="*/ 20 h 130"/>
                  <a:gd name="T64" fmla="*/ 100 w 464"/>
                  <a:gd name="T65" fmla="*/ 22 h 130"/>
                  <a:gd name="T66" fmla="*/ 96 w 464"/>
                  <a:gd name="T67" fmla="*/ 22 h 130"/>
                  <a:gd name="T68" fmla="*/ 89 w 464"/>
                  <a:gd name="T69" fmla="*/ 22 h 130"/>
                  <a:gd name="T70" fmla="*/ 84 w 464"/>
                  <a:gd name="T71" fmla="*/ 21 h 130"/>
                  <a:gd name="T72" fmla="*/ 77 w 464"/>
                  <a:gd name="T73" fmla="*/ 18 h 130"/>
                  <a:gd name="T74" fmla="*/ 66 w 464"/>
                  <a:gd name="T75" fmla="*/ 10 h 130"/>
                  <a:gd name="T76" fmla="*/ 58 w 464"/>
                  <a:gd name="T77" fmla="*/ 10 h 130"/>
                  <a:gd name="T78" fmla="*/ 48 w 464"/>
                  <a:gd name="T79" fmla="*/ 10 h 130"/>
                  <a:gd name="T80" fmla="*/ 38 w 464"/>
                  <a:gd name="T81" fmla="*/ 12 h 130"/>
                  <a:gd name="T82" fmla="*/ 27 w 464"/>
                  <a:gd name="T83" fmla="*/ 15 h 130"/>
                  <a:gd name="T84" fmla="*/ 17 w 464"/>
                  <a:gd name="T85" fmla="*/ 18 h 130"/>
                  <a:gd name="T86" fmla="*/ 9 w 464"/>
                  <a:gd name="T87" fmla="*/ 22 h 130"/>
                  <a:gd name="T88" fmla="*/ 3 w 464"/>
                  <a:gd name="T89" fmla="*/ 25 h 130"/>
                  <a:gd name="T90" fmla="*/ 0 w 464"/>
                  <a:gd name="T91" fmla="*/ 28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0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20 w 472"/>
                  <a:gd name="T1" fmla="*/ 0 h 92"/>
                  <a:gd name="T2" fmla="*/ 14 w 472"/>
                  <a:gd name="T3" fmla="*/ 0 h 92"/>
                  <a:gd name="T4" fmla="*/ 8 w 472"/>
                  <a:gd name="T5" fmla="*/ 0 h 92"/>
                  <a:gd name="T6" fmla="*/ 4 w 472"/>
                  <a:gd name="T7" fmla="*/ 1 h 92"/>
                  <a:gd name="T8" fmla="*/ 2 w 472"/>
                  <a:gd name="T9" fmla="*/ 3 h 92"/>
                  <a:gd name="T10" fmla="*/ 2 w 472"/>
                  <a:gd name="T11" fmla="*/ 5 h 92"/>
                  <a:gd name="T12" fmla="*/ 3 w 472"/>
                  <a:gd name="T13" fmla="*/ 8 h 92"/>
                  <a:gd name="T14" fmla="*/ 5 w 472"/>
                  <a:gd name="T15" fmla="*/ 11 h 92"/>
                  <a:gd name="T16" fmla="*/ 5 w 472"/>
                  <a:gd name="T17" fmla="*/ 14 h 92"/>
                  <a:gd name="T18" fmla="*/ 1 w 472"/>
                  <a:gd name="T19" fmla="*/ 17 h 92"/>
                  <a:gd name="T20" fmla="*/ 0 w 472"/>
                  <a:gd name="T21" fmla="*/ 19 h 92"/>
                  <a:gd name="T22" fmla="*/ 1 w 472"/>
                  <a:gd name="T23" fmla="*/ 22 h 92"/>
                  <a:gd name="T24" fmla="*/ 5 w 472"/>
                  <a:gd name="T25" fmla="*/ 23 h 92"/>
                  <a:gd name="T26" fmla="*/ 16 w 472"/>
                  <a:gd name="T27" fmla="*/ 26 h 92"/>
                  <a:gd name="T28" fmla="*/ 35 w 472"/>
                  <a:gd name="T29" fmla="*/ 29 h 92"/>
                  <a:gd name="T30" fmla="*/ 54 w 472"/>
                  <a:gd name="T31" fmla="*/ 31 h 92"/>
                  <a:gd name="T32" fmla="*/ 118 w 472"/>
                  <a:gd name="T33" fmla="*/ 31 h 92"/>
                  <a:gd name="T34" fmla="*/ 121 w 472"/>
                  <a:gd name="T35" fmla="*/ 27 h 92"/>
                  <a:gd name="T36" fmla="*/ 125 w 472"/>
                  <a:gd name="T37" fmla="*/ 25 h 92"/>
                  <a:gd name="T38" fmla="*/ 129 w 472"/>
                  <a:gd name="T39" fmla="*/ 25 h 92"/>
                  <a:gd name="T40" fmla="*/ 133 w 472"/>
                  <a:gd name="T41" fmla="*/ 25 h 92"/>
                  <a:gd name="T42" fmla="*/ 143 w 472"/>
                  <a:gd name="T43" fmla="*/ 26 h 92"/>
                  <a:gd name="T44" fmla="*/ 148 w 472"/>
                  <a:gd name="T45" fmla="*/ 26 h 92"/>
                  <a:gd name="T46" fmla="*/ 153 w 472"/>
                  <a:gd name="T47" fmla="*/ 25 h 92"/>
                  <a:gd name="T48" fmla="*/ 151 w 472"/>
                  <a:gd name="T49" fmla="*/ 11 h 92"/>
                  <a:gd name="T50" fmla="*/ 147 w 472"/>
                  <a:gd name="T51" fmla="*/ 9 h 92"/>
                  <a:gd name="T52" fmla="*/ 144 w 472"/>
                  <a:gd name="T53" fmla="*/ 6 h 92"/>
                  <a:gd name="T54" fmla="*/ 140 w 472"/>
                  <a:gd name="T55" fmla="*/ 4 h 92"/>
                  <a:gd name="T56" fmla="*/ 135 w 472"/>
                  <a:gd name="T57" fmla="*/ 4 h 92"/>
                  <a:gd name="T58" fmla="*/ 128 w 472"/>
                  <a:gd name="T59" fmla="*/ 5 h 92"/>
                  <a:gd name="T60" fmla="*/ 119 w 472"/>
                  <a:gd name="T61" fmla="*/ 7 h 92"/>
                  <a:gd name="T62" fmla="*/ 106 w 472"/>
                  <a:gd name="T63" fmla="*/ 11 h 92"/>
                  <a:gd name="T64" fmla="*/ 97 w 472"/>
                  <a:gd name="T65" fmla="*/ 13 h 92"/>
                  <a:gd name="T66" fmla="*/ 89 w 472"/>
                  <a:gd name="T67" fmla="*/ 14 h 92"/>
                  <a:gd name="T68" fmla="*/ 77 w 472"/>
                  <a:gd name="T69" fmla="*/ 14 h 92"/>
                  <a:gd name="T70" fmla="*/ 62 w 472"/>
                  <a:gd name="T71" fmla="*/ 14 h 92"/>
                  <a:gd name="T72" fmla="*/ 51 w 472"/>
                  <a:gd name="T73" fmla="*/ 14 h 92"/>
                  <a:gd name="T74" fmla="*/ 39 w 472"/>
                  <a:gd name="T75" fmla="*/ 14 h 92"/>
                  <a:gd name="T76" fmla="*/ 29 w 472"/>
                  <a:gd name="T77" fmla="*/ 14 h 92"/>
                  <a:gd name="T78" fmla="*/ 25 w 472"/>
                  <a:gd name="T79" fmla="*/ 12 h 92"/>
                  <a:gd name="T80" fmla="*/ 23 w 472"/>
                  <a:gd name="T81" fmla="*/ 9 h 92"/>
                  <a:gd name="T82" fmla="*/ 22 w 472"/>
                  <a:gd name="T83" fmla="*/ 6 h 92"/>
                  <a:gd name="T84" fmla="*/ 22 w 472"/>
                  <a:gd name="T85" fmla="*/ 3 h 92"/>
                  <a:gd name="T86" fmla="*/ 24 w 472"/>
                  <a:gd name="T87" fmla="*/ 1 h 92"/>
                  <a:gd name="T88" fmla="*/ 2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1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47 w 326"/>
                  <a:gd name="T1" fmla="*/ 36 h 135"/>
                  <a:gd name="T2" fmla="*/ 66 w 326"/>
                  <a:gd name="T3" fmla="*/ 32 h 135"/>
                  <a:gd name="T4" fmla="*/ 85 w 326"/>
                  <a:gd name="T5" fmla="*/ 28 h 135"/>
                  <a:gd name="T6" fmla="*/ 98 w 326"/>
                  <a:gd name="T7" fmla="*/ 25 h 135"/>
                  <a:gd name="T8" fmla="*/ 103 w 326"/>
                  <a:gd name="T9" fmla="*/ 22 h 135"/>
                  <a:gd name="T10" fmla="*/ 105 w 326"/>
                  <a:gd name="T11" fmla="*/ 19 h 135"/>
                  <a:gd name="T12" fmla="*/ 101 w 326"/>
                  <a:gd name="T13" fmla="*/ 16 h 135"/>
                  <a:gd name="T14" fmla="*/ 98 w 326"/>
                  <a:gd name="T15" fmla="*/ 14 h 135"/>
                  <a:gd name="T16" fmla="*/ 93 w 326"/>
                  <a:gd name="T17" fmla="*/ 12 h 135"/>
                  <a:gd name="T18" fmla="*/ 86 w 326"/>
                  <a:gd name="T19" fmla="*/ 11 h 135"/>
                  <a:gd name="T20" fmla="*/ 75 w 326"/>
                  <a:gd name="T21" fmla="*/ 10 h 135"/>
                  <a:gd name="T22" fmla="*/ 68 w 326"/>
                  <a:gd name="T23" fmla="*/ 10 h 135"/>
                  <a:gd name="T24" fmla="*/ 66 w 326"/>
                  <a:gd name="T25" fmla="*/ 8 h 135"/>
                  <a:gd name="T26" fmla="*/ 64 w 326"/>
                  <a:gd name="T27" fmla="*/ 6 h 135"/>
                  <a:gd name="T28" fmla="*/ 62 w 326"/>
                  <a:gd name="T29" fmla="*/ 3 h 135"/>
                  <a:gd name="T30" fmla="*/ 59 w 326"/>
                  <a:gd name="T31" fmla="*/ 2 h 135"/>
                  <a:gd name="T32" fmla="*/ 53 w 326"/>
                  <a:gd name="T33" fmla="*/ 0 h 135"/>
                  <a:gd name="T34" fmla="*/ 44 w 326"/>
                  <a:gd name="T35" fmla="*/ 0 h 135"/>
                  <a:gd name="T36" fmla="*/ 28 w 326"/>
                  <a:gd name="T37" fmla="*/ 3 h 135"/>
                  <a:gd name="T38" fmla="*/ 16 w 326"/>
                  <a:gd name="T39" fmla="*/ 6 h 135"/>
                  <a:gd name="T40" fmla="*/ 9 w 326"/>
                  <a:gd name="T41" fmla="*/ 9 h 135"/>
                  <a:gd name="T42" fmla="*/ 4 w 326"/>
                  <a:gd name="T43" fmla="*/ 12 h 135"/>
                  <a:gd name="T44" fmla="*/ 1 w 326"/>
                  <a:gd name="T45" fmla="*/ 15 h 135"/>
                  <a:gd name="T46" fmla="*/ 0 w 326"/>
                  <a:gd name="T47" fmla="*/ 17 h 135"/>
                  <a:gd name="T48" fmla="*/ 11 w 326"/>
                  <a:gd name="T49" fmla="*/ 25 h 135"/>
                  <a:gd name="T50" fmla="*/ 18 w 326"/>
                  <a:gd name="T51" fmla="*/ 27 h 135"/>
                  <a:gd name="T52" fmla="*/ 13 w 326"/>
                  <a:gd name="T53" fmla="*/ 30 h 135"/>
                  <a:gd name="T54" fmla="*/ 12 w 326"/>
                  <a:gd name="T55" fmla="*/ 33 h 135"/>
                  <a:gd name="T56" fmla="*/ 14 w 326"/>
                  <a:gd name="T57" fmla="*/ 38 h 135"/>
                  <a:gd name="T58" fmla="*/ 16 w 326"/>
                  <a:gd name="T59" fmla="*/ 43 h 135"/>
                  <a:gd name="T60" fmla="*/ 18 w 326"/>
                  <a:gd name="T61" fmla="*/ 45 h 135"/>
                  <a:gd name="T62" fmla="*/ 22 w 326"/>
                  <a:gd name="T63" fmla="*/ 45 h 135"/>
                  <a:gd name="T64" fmla="*/ 28 w 326"/>
                  <a:gd name="T65" fmla="*/ 44 h 135"/>
                  <a:gd name="T66" fmla="*/ 33 w 326"/>
                  <a:gd name="T67" fmla="*/ 42 h 135"/>
                  <a:gd name="T68" fmla="*/ 38 w 326"/>
                  <a:gd name="T69" fmla="*/ 41 h 135"/>
                  <a:gd name="T70" fmla="*/ 39 w 326"/>
                  <a:gd name="T71" fmla="*/ 37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2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5 w 159"/>
                  <a:gd name="T1" fmla="*/ 17 h 56"/>
                  <a:gd name="T2" fmla="*/ 13 w 159"/>
                  <a:gd name="T3" fmla="*/ 17 h 56"/>
                  <a:gd name="T4" fmla="*/ 11 w 159"/>
                  <a:gd name="T5" fmla="*/ 16 h 56"/>
                  <a:gd name="T6" fmla="*/ 8 w 159"/>
                  <a:gd name="T7" fmla="*/ 14 h 56"/>
                  <a:gd name="T8" fmla="*/ 6 w 159"/>
                  <a:gd name="T9" fmla="*/ 12 h 56"/>
                  <a:gd name="T10" fmla="*/ 3 w 159"/>
                  <a:gd name="T11" fmla="*/ 10 h 56"/>
                  <a:gd name="T12" fmla="*/ 2 w 159"/>
                  <a:gd name="T13" fmla="*/ 8 h 56"/>
                  <a:gd name="T14" fmla="*/ 1 w 159"/>
                  <a:gd name="T15" fmla="*/ 7 h 56"/>
                  <a:gd name="T16" fmla="*/ 0 w 159"/>
                  <a:gd name="T17" fmla="*/ 5 h 56"/>
                  <a:gd name="T18" fmla="*/ 0 w 159"/>
                  <a:gd name="T19" fmla="*/ 4 h 56"/>
                  <a:gd name="T20" fmla="*/ 0 w 159"/>
                  <a:gd name="T21" fmla="*/ 3 h 56"/>
                  <a:gd name="T22" fmla="*/ 7 w 159"/>
                  <a:gd name="T23" fmla="*/ 3 h 56"/>
                  <a:gd name="T24" fmla="*/ 13 w 159"/>
                  <a:gd name="T25" fmla="*/ 3 h 56"/>
                  <a:gd name="T26" fmla="*/ 17 w 159"/>
                  <a:gd name="T27" fmla="*/ 3 h 56"/>
                  <a:gd name="T28" fmla="*/ 19 w 159"/>
                  <a:gd name="T29" fmla="*/ 3 h 56"/>
                  <a:gd name="T30" fmla="*/ 27 w 159"/>
                  <a:gd name="T31" fmla="*/ 2 h 56"/>
                  <a:gd name="T32" fmla="*/ 38 w 159"/>
                  <a:gd name="T33" fmla="*/ 0 h 56"/>
                  <a:gd name="T34" fmla="*/ 40 w 159"/>
                  <a:gd name="T35" fmla="*/ 0 h 56"/>
                  <a:gd name="T36" fmla="*/ 42 w 159"/>
                  <a:gd name="T37" fmla="*/ 0 h 56"/>
                  <a:gd name="T38" fmla="*/ 45 w 159"/>
                  <a:gd name="T39" fmla="*/ 0 h 56"/>
                  <a:gd name="T40" fmla="*/ 47 w 159"/>
                  <a:gd name="T41" fmla="*/ 1 h 56"/>
                  <a:gd name="T42" fmla="*/ 48 w 159"/>
                  <a:gd name="T43" fmla="*/ 2 h 56"/>
                  <a:gd name="T44" fmla="*/ 50 w 159"/>
                  <a:gd name="T45" fmla="*/ 3 h 56"/>
                  <a:gd name="T46" fmla="*/ 51 w 159"/>
                  <a:gd name="T47" fmla="*/ 5 h 56"/>
                  <a:gd name="T48" fmla="*/ 51 w 159"/>
                  <a:gd name="T49" fmla="*/ 7 h 56"/>
                  <a:gd name="T50" fmla="*/ 51 w 159"/>
                  <a:gd name="T51" fmla="*/ 10 h 56"/>
                  <a:gd name="T52" fmla="*/ 50 w 159"/>
                  <a:gd name="T53" fmla="*/ 12 h 56"/>
                  <a:gd name="T54" fmla="*/ 48 w 159"/>
                  <a:gd name="T55" fmla="*/ 14 h 56"/>
                  <a:gd name="T56" fmla="*/ 47 w 159"/>
                  <a:gd name="T57" fmla="*/ 15 h 56"/>
                  <a:gd name="T58" fmla="*/ 45 w 159"/>
                  <a:gd name="T59" fmla="*/ 17 h 56"/>
                  <a:gd name="T60" fmla="*/ 42 w 159"/>
                  <a:gd name="T61" fmla="*/ 17 h 56"/>
                  <a:gd name="T62" fmla="*/ 40 w 159"/>
                  <a:gd name="T63" fmla="*/ 18 h 56"/>
                  <a:gd name="T64" fmla="*/ 37 w 159"/>
                  <a:gd name="T65" fmla="*/ 18 h 56"/>
                  <a:gd name="T66" fmla="*/ 25 w 159"/>
                  <a:gd name="T67" fmla="*/ 18 h 56"/>
                  <a:gd name="T68" fmla="*/ 15 w 159"/>
                  <a:gd name="T69" fmla="*/ 17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3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946 w 3734"/>
                  <a:gd name="T1" fmla="*/ 447 h 1644"/>
                  <a:gd name="T2" fmla="*/ 825 w 3734"/>
                  <a:gd name="T3" fmla="*/ 499 h 1644"/>
                  <a:gd name="T4" fmla="*/ 746 w 3734"/>
                  <a:gd name="T5" fmla="*/ 522 h 1644"/>
                  <a:gd name="T6" fmla="*/ 740 w 3734"/>
                  <a:gd name="T7" fmla="*/ 536 h 1644"/>
                  <a:gd name="T8" fmla="*/ 703 w 3734"/>
                  <a:gd name="T9" fmla="*/ 527 h 1644"/>
                  <a:gd name="T10" fmla="*/ 735 w 3734"/>
                  <a:gd name="T11" fmla="*/ 496 h 1644"/>
                  <a:gd name="T12" fmla="*/ 699 w 3734"/>
                  <a:gd name="T13" fmla="*/ 464 h 1644"/>
                  <a:gd name="T14" fmla="*/ 676 w 3734"/>
                  <a:gd name="T15" fmla="*/ 425 h 1644"/>
                  <a:gd name="T16" fmla="*/ 628 w 3734"/>
                  <a:gd name="T17" fmla="*/ 432 h 1644"/>
                  <a:gd name="T18" fmla="*/ 572 w 3734"/>
                  <a:gd name="T19" fmla="*/ 420 h 1644"/>
                  <a:gd name="T20" fmla="*/ 84 w 3734"/>
                  <a:gd name="T21" fmla="*/ 405 h 1644"/>
                  <a:gd name="T22" fmla="*/ 41 w 3734"/>
                  <a:gd name="T23" fmla="*/ 369 h 1644"/>
                  <a:gd name="T24" fmla="*/ 49 w 3734"/>
                  <a:gd name="T25" fmla="*/ 341 h 1644"/>
                  <a:gd name="T26" fmla="*/ 47 w 3734"/>
                  <a:gd name="T27" fmla="*/ 304 h 1644"/>
                  <a:gd name="T28" fmla="*/ 84 w 3734"/>
                  <a:gd name="T29" fmla="*/ 282 h 1644"/>
                  <a:gd name="T30" fmla="*/ 81 w 3734"/>
                  <a:gd name="T31" fmla="*/ 245 h 1644"/>
                  <a:gd name="T32" fmla="*/ 41 w 3734"/>
                  <a:gd name="T33" fmla="*/ 218 h 1644"/>
                  <a:gd name="T34" fmla="*/ 194 w 3734"/>
                  <a:gd name="T35" fmla="*/ 37 h 1644"/>
                  <a:gd name="T36" fmla="*/ 370 w 3734"/>
                  <a:gd name="T37" fmla="*/ 34 h 1644"/>
                  <a:gd name="T38" fmla="*/ 418 w 3734"/>
                  <a:gd name="T39" fmla="*/ 38 h 1644"/>
                  <a:gd name="T40" fmla="*/ 530 w 3734"/>
                  <a:gd name="T41" fmla="*/ 54 h 1644"/>
                  <a:gd name="T42" fmla="*/ 572 w 3734"/>
                  <a:gd name="T43" fmla="*/ 68 h 1644"/>
                  <a:gd name="T44" fmla="*/ 670 w 3734"/>
                  <a:gd name="T45" fmla="*/ 63 h 1644"/>
                  <a:gd name="T46" fmla="*/ 738 w 3734"/>
                  <a:gd name="T47" fmla="*/ 71 h 1644"/>
                  <a:gd name="T48" fmla="*/ 763 w 3734"/>
                  <a:gd name="T49" fmla="*/ 71 h 1644"/>
                  <a:gd name="T50" fmla="*/ 813 w 3734"/>
                  <a:gd name="T51" fmla="*/ 40 h 1644"/>
                  <a:gd name="T52" fmla="*/ 835 w 3734"/>
                  <a:gd name="T53" fmla="*/ 1 h 1644"/>
                  <a:gd name="T54" fmla="*/ 853 w 3734"/>
                  <a:gd name="T55" fmla="*/ 34 h 1644"/>
                  <a:gd name="T56" fmla="*/ 860 w 3734"/>
                  <a:gd name="T57" fmla="*/ 54 h 1644"/>
                  <a:gd name="T58" fmla="*/ 876 w 3734"/>
                  <a:gd name="T59" fmla="*/ 64 h 1644"/>
                  <a:gd name="T60" fmla="*/ 933 w 3734"/>
                  <a:gd name="T61" fmla="*/ 40 h 1644"/>
                  <a:gd name="T62" fmla="*/ 980 w 3734"/>
                  <a:gd name="T63" fmla="*/ 44 h 1644"/>
                  <a:gd name="T64" fmla="*/ 930 w 3734"/>
                  <a:gd name="T65" fmla="*/ 89 h 1644"/>
                  <a:gd name="T66" fmla="*/ 900 w 3734"/>
                  <a:gd name="T67" fmla="*/ 95 h 1644"/>
                  <a:gd name="T68" fmla="*/ 829 w 3734"/>
                  <a:gd name="T69" fmla="*/ 100 h 1644"/>
                  <a:gd name="T70" fmla="*/ 807 w 3734"/>
                  <a:gd name="T71" fmla="*/ 132 h 1644"/>
                  <a:gd name="T72" fmla="*/ 753 w 3734"/>
                  <a:gd name="T73" fmla="*/ 154 h 1644"/>
                  <a:gd name="T74" fmla="*/ 673 w 3734"/>
                  <a:gd name="T75" fmla="*/ 205 h 1644"/>
                  <a:gd name="T76" fmla="*/ 680 w 3734"/>
                  <a:gd name="T77" fmla="*/ 260 h 1644"/>
                  <a:gd name="T78" fmla="*/ 762 w 3734"/>
                  <a:gd name="T79" fmla="*/ 297 h 1644"/>
                  <a:gd name="T80" fmla="*/ 788 w 3734"/>
                  <a:gd name="T81" fmla="*/ 347 h 1644"/>
                  <a:gd name="T82" fmla="*/ 844 w 3734"/>
                  <a:gd name="T83" fmla="*/ 324 h 1644"/>
                  <a:gd name="T84" fmla="*/ 919 w 3734"/>
                  <a:gd name="T85" fmla="*/ 257 h 1644"/>
                  <a:gd name="T86" fmla="*/ 935 w 3734"/>
                  <a:gd name="T87" fmla="*/ 196 h 1644"/>
                  <a:gd name="T88" fmla="*/ 1018 w 3734"/>
                  <a:gd name="T89" fmla="*/ 164 h 1644"/>
                  <a:gd name="T90" fmla="*/ 1057 w 3734"/>
                  <a:gd name="T91" fmla="*/ 194 h 1644"/>
                  <a:gd name="T92" fmla="*/ 1041 w 3734"/>
                  <a:gd name="T93" fmla="*/ 241 h 1644"/>
                  <a:gd name="T94" fmla="*/ 1127 w 3734"/>
                  <a:gd name="T95" fmla="*/ 201 h 1644"/>
                  <a:gd name="T96" fmla="*/ 1144 w 3734"/>
                  <a:gd name="T97" fmla="*/ 254 h 1644"/>
                  <a:gd name="T98" fmla="*/ 1182 w 3734"/>
                  <a:gd name="T99" fmla="*/ 303 h 1644"/>
                  <a:gd name="T100" fmla="*/ 1167 w 3734"/>
                  <a:gd name="T101" fmla="*/ 315 h 1644"/>
                  <a:gd name="T102" fmla="*/ 1192 w 3734"/>
                  <a:gd name="T103" fmla="*/ 337 h 1644"/>
                  <a:gd name="T104" fmla="*/ 1148 w 3734"/>
                  <a:gd name="T105" fmla="*/ 363 h 1644"/>
                  <a:gd name="T106" fmla="*/ 1017 w 3734"/>
                  <a:gd name="T107" fmla="*/ 383 h 1644"/>
                  <a:gd name="T108" fmla="*/ 921 w 3734"/>
                  <a:gd name="T109" fmla="*/ 438 h 1644"/>
                  <a:gd name="T110" fmla="*/ 937 w 3734"/>
                  <a:gd name="T111" fmla="*/ 438 h 1644"/>
                  <a:gd name="T112" fmla="*/ 1038 w 3734"/>
                  <a:gd name="T113" fmla="*/ 412 h 1644"/>
                  <a:gd name="T114" fmla="*/ 989 w 3734"/>
                  <a:gd name="T115" fmla="*/ 426 h 1644"/>
                  <a:gd name="T116" fmla="*/ 1013 w 3734"/>
                  <a:gd name="T117" fmla="*/ 456 h 1644"/>
                  <a:gd name="T118" fmla="*/ 1048 w 3734"/>
                  <a:gd name="T119" fmla="*/ 483 h 1644"/>
                  <a:gd name="T120" fmla="*/ 974 w 3734"/>
                  <a:gd name="T121" fmla="*/ 513 h 1644"/>
                  <a:gd name="T122" fmla="*/ 1029 w 3734"/>
                  <a:gd name="T123" fmla="*/ 481 h 1644"/>
                  <a:gd name="T124" fmla="*/ 973 w 3734"/>
                  <a:gd name="T125" fmla="*/ 48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877" name="Freeform 434"/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4971652" y="4083223"/>
              <a:ext cx="152388" cy="190488"/>
            </a:xfrm>
            <a:custGeom>
              <a:avLst/>
              <a:gdLst>
                <a:gd name="T0" fmla="*/ 2147483647 w 292"/>
                <a:gd name="T1" fmla="*/ 1971663704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710959012 w 292"/>
                <a:gd name="T25" fmla="*/ 2147483647 h 308"/>
                <a:gd name="T26" fmla="*/ 1066166207 w 292"/>
                <a:gd name="T27" fmla="*/ 2147483647 h 308"/>
                <a:gd name="T28" fmla="*/ 1303152544 w 292"/>
                <a:gd name="T29" fmla="*/ 2147483647 h 308"/>
                <a:gd name="T30" fmla="*/ 829452572 w 292"/>
                <a:gd name="T31" fmla="*/ 2147483647 h 308"/>
                <a:gd name="T32" fmla="*/ 236986142 w 292"/>
                <a:gd name="T33" fmla="*/ 2147483647 h 308"/>
                <a:gd name="T34" fmla="*/ 0 w 292"/>
                <a:gd name="T35" fmla="*/ 2147483647 h 308"/>
                <a:gd name="T36" fmla="*/ 355479767 w 292"/>
                <a:gd name="T37" fmla="*/ 2147483647 h 308"/>
                <a:gd name="T38" fmla="*/ 1421645582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308"/>
                <a:gd name="T110" fmla="*/ 292 w 292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78" name="Freeform 435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5099129" y="4264186"/>
              <a:ext cx="8792" cy="68259"/>
            </a:xfrm>
            <a:custGeom>
              <a:avLst/>
              <a:gdLst>
                <a:gd name="T0" fmla="*/ 1477975342 w 14"/>
                <a:gd name="T1" fmla="*/ 0 h 7"/>
                <a:gd name="T2" fmla="*/ 1746671708 w 14"/>
                <a:gd name="T3" fmla="*/ 2147483647 h 7"/>
                <a:gd name="T4" fmla="*/ 1881167937 w 14"/>
                <a:gd name="T5" fmla="*/ 2147483647 h 7"/>
                <a:gd name="T6" fmla="*/ 0 w 14"/>
                <a:gd name="T7" fmla="*/ 2147483647 h 7"/>
                <a:gd name="T8" fmla="*/ 1477975342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7"/>
                <a:gd name="T17" fmla="*/ 14 w 1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79" name="Freeform 436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488114" y="3346668"/>
              <a:ext cx="298914" cy="600038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1932591969 w 581"/>
                <a:gd name="T19" fmla="*/ 2147483647 h 955"/>
                <a:gd name="T20" fmla="*/ 22736403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1033647936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1"/>
                <a:gd name="T160" fmla="*/ 0 h 955"/>
                <a:gd name="T161" fmla="*/ 581 w 581"/>
                <a:gd name="T162" fmla="*/ 955 h 9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80" name="Freeform 437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206783" y="2605352"/>
              <a:ext cx="19048" cy="69846"/>
            </a:xfrm>
            <a:custGeom>
              <a:avLst/>
              <a:gdLst>
                <a:gd name="T0" fmla="*/ 1643723613 w 45"/>
                <a:gd name="T1" fmla="*/ 0 h 36"/>
                <a:gd name="T2" fmla="*/ 0 w 45"/>
                <a:gd name="T3" fmla="*/ 2147483647 h 36"/>
                <a:gd name="T4" fmla="*/ 1454118604 w 45"/>
                <a:gd name="T5" fmla="*/ 2147483647 h 36"/>
                <a:gd name="T6" fmla="*/ 2147483647 w 45"/>
                <a:gd name="T7" fmla="*/ 2147483647 h 36"/>
                <a:gd name="T8" fmla="*/ 1643723613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30" name="Group 438"/>
            <p:cNvGrpSpPr>
              <a:grpSpLocks/>
            </p:cNvGrpSpPr>
            <p:nvPr>
              <p:custDataLst>
                <p:tags r:id="rId278"/>
              </p:custDataLst>
            </p:nvPr>
          </p:nvGrpSpPr>
          <p:grpSpPr bwMode="auto">
            <a:xfrm>
              <a:off x="2059305" y="5078760"/>
              <a:ext cx="461010" cy="1238250"/>
              <a:chOff x="1589" y="3126"/>
              <a:chExt cx="290" cy="657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39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5 w 46"/>
                  <a:gd name="T1" fmla="*/ 4 h 51"/>
                  <a:gd name="T2" fmla="*/ 6 w 46"/>
                  <a:gd name="T3" fmla="*/ 0 h 51"/>
                  <a:gd name="T4" fmla="*/ 4 w 46"/>
                  <a:gd name="T5" fmla="*/ 2 h 51"/>
                  <a:gd name="T6" fmla="*/ 2 w 46"/>
                  <a:gd name="T7" fmla="*/ 3 h 51"/>
                  <a:gd name="T8" fmla="*/ 1 w 46"/>
                  <a:gd name="T9" fmla="*/ 4 h 51"/>
                  <a:gd name="T10" fmla="*/ 1 w 46"/>
                  <a:gd name="T11" fmla="*/ 5 h 51"/>
                  <a:gd name="T12" fmla="*/ 0 w 46"/>
                  <a:gd name="T13" fmla="*/ 5 h 51"/>
                  <a:gd name="T14" fmla="*/ 0 w 46"/>
                  <a:gd name="T15" fmla="*/ 6 h 51"/>
                  <a:gd name="T16" fmla="*/ 0 w 46"/>
                  <a:gd name="T17" fmla="*/ 8 h 51"/>
                  <a:gd name="T18" fmla="*/ 1 w 46"/>
                  <a:gd name="T19" fmla="*/ 10 h 51"/>
                  <a:gd name="T20" fmla="*/ 1 w 46"/>
                  <a:gd name="T21" fmla="*/ 12 h 51"/>
                  <a:gd name="T22" fmla="*/ 2 w 46"/>
                  <a:gd name="T23" fmla="*/ 14 h 51"/>
                  <a:gd name="T24" fmla="*/ 3 w 46"/>
                  <a:gd name="T25" fmla="*/ 15 h 51"/>
                  <a:gd name="T26" fmla="*/ 4 w 46"/>
                  <a:gd name="T27" fmla="*/ 16 h 51"/>
                  <a:gd name="T28" fmla="*/ 5 w 46"/>
                  <a:gd name="T29" fmla="*/ 17 h 51"/>
                  <a:gd name="T30" fmla="*/ 5 w 46"/>
                  <a:gd name="T31" fmla="*/ 17 h 51"/>
                  <a:gd name="T32" fmla="*/ 6 w 46"/>
                  <a:gd name="T33" fmla="*/ 17 h 51"/>
                  <a:gd name="T34" fmla="*/ 6 w 46"/>
                  <a:gd name="T35" fmla="*/ 17 h 51"/>
                  <a:gd name="T36" fmla="*/ 11 w 46"/>
                  <a:gd name="T37" fmla="*/ 17 h 51"/>
                  <a:gd name="T38" fmla="*/ 15 w 46"/>
                  <a:gd name="T39" fmla="*/ 17 h 51"/>
                  <a:gd name="T40" fmla="*/ 15 w 46"/>
                  <a:gd name="T41" fmla="*/ 12 h 51"/>
                  <a:gd name="T42" fmla="*/ 15 w 46"/>
                  <a:gd name="T43" fmla="*/ 9 h 51"/>
                  <a:gd name="T44" fmla="*/ 15 w 46"/>
                  <a:gd name="T45" fmla="*/ 6 h 51"/>
                  <a:gd name="T46" fmla="*/ 15 w 46"/>
                  <a:gd name="T47" fmla="*/ 4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0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5 h 158"/>
                  <a:gd name="T4" fmla="*/ 1 w 192"/>
                  <a:gd name="T5" fmla="*/ 9 h 158"/>
                  <a:gd name="T6" fmla="*/ 1 w 192"/>
                  <a:gd name="T7" fmla="*/ 13 h 158"/>
                  <a:gd name="T8" fmla="*/ 2 w 192"/>
                  <a:gd name="T9" fmla="*/ 17 h 158"/>
                  <a:gd name="T10" fmla="*/ 4 w 192"/>
                  <a:gd name="T11" fmla="*/ 20 h 158"/>
                  <a:gd name="T12" fmla="*/ 5 w 192"/>
                  <a:gd name="T13" fmla="*/ 24 h 158"/>
                  <a:gd name="T14" fmla="*/ 7 w 192"/>
                  <a:gd name="T15" fmla="*/ 27 h 158"/>
                  <a:gd name="T16" fmla="*/ 8 w 192"/>
                  <a:gd name="T17" fmla="*/ 30 h 158"/>
                  <a:gd name="T18" fmla="*/ 15 w 192"/>
                  <a:gd name="T19" fmla="*/ 41 h 158"/>
                  <a:gd name="T20" fmla="*/ 22 w 192"/>
                  <a:gd name="T21" fmla="*/ 50 h 158"/>
                  <a:gd name="T22" fmla="*/ 24 w 192"/>
                  <a:gd name="T23" fmla="*/ 51 h 158"/>
                  <a:gd name="T24" fmla="*/ 26 w 192"/>
                  <a:gd name="T25" fmla="*/ 51 h 158"/>
                  <a:gd name="T26" fmla="*/ 28 w 192"/>
                  <a:gd name="T27" fmla="*/ 52 h 158"/>
                  <a:gd name="T28" fmla="*/ 30 w 192"/>
                  <a:gd name="T29" fmla="*/ 52 h 158"/>
                  <a:gd name="T30" fmla="*/ 34 w 192"/>
                  <a:gd name="T31" fmla="*/ 53 h 158"/>
                  <a:gd name="T32" fmla="*/ 39 w 192"/>
                  <a:gd name="T33" fmla="*/ 53 h 158"/>
                  <a:gd name="T34" fmla="*/ 50 w 192"/>
                  <a:gd name="T35" fmla="*/ 52 h 158"/>
                  <a:gd name="T36" fmla="*/ 63 w 192"/>
                  <a:gd name="T37" fmla="*/ 52 h 158"/>
                  <a:gd name="T38" fmla="*/ 60 w 192"/>
                  <a:gd name="T39" fmla="*/ 51 h 158"/>
                  <a:gd name="T40" fmla="*/ 58 w 192"/>
                  <a:gd name="T41" fmla="*/ 51 h 158"/>
                  <a:gd name="T42" fmla="*/ 55 w 192"/>
                  <a:gd name="T43" fmla="*/ 51 h 158"/>
                  <a:gd name="T44" fmla="*/ 53 w 192"/>
                  <a:gd name="T45" fmla="*/ 50 h 158"/>
                  <a:gd name="T46" fmla="*/ 48 w 192"/>
                  <a:gd name="T47" fmla="*/ 48 h 158"/>
                  <a:gd name="T48" fmla="*/ 42 w 192"/>
                  <a:gd name="T49" fmla="*/ 46 h 158"/>
                  <a:gd name="T50" fmla="*/ 38 w 192"/>
                  <a:gd name="T51" fmla="*/ 44 h 158"/>
                  <a:gd name="T52" fmla="*/ 33 w 192"/>
                  <a:gd name="T53" fmla="*/ 40 h 158"/>
                  <a:gd name="T54" fmla="*/ 29 w 192"/>
                  <a:gd name="T55" fmla="*/ 37 h 158"/>
                  <a:gd name="T56" fmla="*/ 25 w 192"/>
                  <a:gd name="T57" fmla="*/ 33 h 158"/>
                  <a:gd name="T58" fmla="*/ 21 w 192"/>
                  <a:gd name="T59" fmla="*/ 29 h 158"/>
                  <a:gd name="T60" fmla="*/ 17 w 192"/>
                  <a:gd name="T61" fmla="*/ 25 h 158"/>
                  <a:gd name="T62" fmla="*/ 14 w 192"/>
                  <a:gd name="T63" fmla="*/ 21 h 158"/>
                  <a:gd name="T64" fmla="*/ 11 w 192"/>
                  <a:gd name="T65" fmla="*/ 17 h 158"/>
                  <a:gd name="T66" fmla="*/ 9 w 192"/>
                  <a:gd name="T67" fmla="*/ 13 h 158"/>
                  <a:gd name="T68" fmla="*/ 7 w 192"/>
                  <a:gd name="T69" fmla="*/ 9 h 158"/>
                  <a:gd name="T70" fmla="*/ 5 w 192"/>
                  <a:gd name="T71" fmla="*/ 5 h 158"/>
                  <a:gd name="T72" fmla="*/ 4 w 192"/>
                  <a:gd name="T73" fmla="*/ 2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1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53 w 884"/>
                  <a:gd name="T1" fmla="*/ 138 h 1818"/>
                  <a:gd name="T2" fmla="*/ 286 w 884"/>
                  <a:gd name="T3" fmla="*/ 114 h 1818"/>
                  <a:gd name="T4" fmla="*/ 290 w 884"/>
                  <a:gd name="T5" fmla="*/ 77 h 1818"/>
                  <a:gd name="T6" fmla="*/ 276 w 884"/>
                  <a:gd name="T7" fmla="*/ 64 h 1818"/>
                  <a:gd name="T8" fmla="*/ 276 w 884"/>
                  <a:gd name="T9" fmla="*/ 87 h 1818"/>
                  <a:gd name="T10" fmla="*/ 254 w 884"/>
                  <a:gd name="T11" fmla="*/ 109 h 1818"/>
                  <a:gd name="T12" fmla="*/ 219 w 884"/>
                  <a:gd name="T13" fmla="*/ 110 h 1818"/>
                  <a:gd name="T14" fmla="*/ 205 w 884"/>
                  <a:gd name="T15" fmla="*/ 97 h 1818"/>
                  <a:gd name="T16" fmla="*/ 216 w 884"/>
                  <a:gd name="T17" fmla="*/ 72 h 1818"/>
                  <a:gd name="T18" fmla="*/ 178 w 884"/>
                  <a:gd name="T19" fmla="*/ 49 h 1818"/>
                  <a:gd name="T20" fmla="*/ 139 w 884"/>
                  <a:gd name="T21" fmla="*/ 29 h 1818"/>
                  <a:gd name="T22" fmla="*/ 122 w 884"/>
                  <a:gd name="T23" fmla="*/ 3 h 1818"/>
                  <a:gd name="T24" fmla="*/ 94 w 884"/>
                  <a:gd name="T25" fmla="*/ 7 h 1818"/>
                  <a:gd name="T26" fmla="*/ 77 w 884"/>
                  <a:gd name="T27" fmla="*/ 8 h 1818"/>
                  <a:gd name="T28" fmla="*/ 56 w 884"/>
                  <a:gd name="T29" fmla="*/ 3 h 1818"/>
                  <a:gd name="T30" fmla="*/ 32 w 884"/>
                  <a:gd name="T31" fmla="*/ 18 h 1818"/>
                  <a:gd name="T32" fmla="*/ 22 w 884"/>
                  <a:gd name="T33" fmla="*/ 39 h 1818"/>
                  <a:gd name="T34" fmla="*/ 9 w 884"/>
                  <a:gd name="T35" fmla="*/ 60 h 1818"/>
                  <a:gd name="T36" fmla="*/ 18 w 884"/>
                  <a:gd name="T37" fmla="*/ 84 h 1818"/>
                  <a:gd name="T38" fmla="*/ 17 w 884"/>
                  <a:gd name="T39" fmla="*/ 106 h 1818"/>
                  <a:gd name="T40" fmla="*/ 0 w 884"/>
                  <a:gd name="T41" fmla="*/ 144 h 1818"/>
                  <a:gd name="T42" fmla="*/ 4 w 884"/>
                  <a:gd name="T43" fmla="*/ 203 h 1818"/>
                  <a:gd name="T44" fmla="*/ 25 w 884"/>
                  <a:gd name="T45" fmla="*/ 232 h 1818"/>
                  <a:gd name="T46" fmla="*/ 20 w 884"/>
                  <a:gd name="T47" fmla="*/ 251 h 1818"/>
                  <a:gd name="T48" fmla="*/ 20 w 884"/>
                  <a:gd name="T49" fmla="*/ 269 h 1818"/>
                  <a:gd name="T50" fmla="*/ 27 w 884"/>
                  <a:gd name="T51" fmla="*/ 283 h 1818"/>
                  <a:gd name="T52" fmla="*/ 17 w 884"/>
                  <a:gd name="T53" fmla="*/ 300 h 1818"/>
                  <a:gd name="T54" fmla="*/ 27 w 884"/>
                  <a:gd name="T55" fmla="*/ 328 h 1818"/>
                  <a:gd name="T56" fmla="*/ 27 w 884"/>
                  <a:gd name="T57" fmla="*/ 352 h 1818"/>
                  <a:gd name="T58" fmla="*/ 26 w 884"/>
                  <a:gd name="T59" fmla="*/ 384 h 1818"/>
                  <a:gd name="T60" fmla="*/ 45 w 884"/>
                  <a:gd name="T61" fmla="*/ 422 h 1818"/>
                  <a:gd name="T62" fmla="*/ 65 w 884"/>
                  <a:gd name="T63" fmla="*/ 465 h 1818"/>
                  <a:gd name="T64" fmla="*/ 71 w 884"/>
                  <a:gd name="T65" fmla="*/ 488 h 1818"/>
                  <a:gd name="T66" fmla="*/ 75 w 884"/>
                  <a:gd name="T67" fmla="*/ 509 h 1818"/>
                  <a:gd name="T68" fmla="*/ 70 w 884"/>
                  <a:gd name="T69" fmla="*/ 530 h 1818"/>
                  <a:gd name="T70" fmla="*/ 66 w 884"/>
                  <a:gd name="T71" fmla="*/ 548 h 1818"/>
                  <a:gd name="T72" fmla="*/ 75 w 884"/>
                  <a:gd name="T73" fmla="*/ 573 h 1818"/>
                  <a:gd name="T74" fmla="*/ 102 w 884"/>
                  <a:gd name="T75" fmla="*/ 591 h 1818"/>
                  <a:gd name="T76" fmla="*/ 129 w 884"/>
                  <a:gd name="T77" fmla="*/ 599 h 1818"/>
                  <a:gd name="T78" fmla="*/ 148 w 884"/>
                  <a:gd name="T79" fmla="*/ 595 h 1818"/>
                  <a:gd name="T80" fmla="*/ 149 w 884"/>
                  <a:gd name="T81" fmla="*/ 568 h 1818"/>
                  <a:gd name="T82" fmla="*/ 154 w 884"/>
                  <a:gd name="T83" fmla="*/ 537 h 1818"/>
                  <a:gd name="T84" fmla="*/ 162 w 884"/>
                  <a:gd name="T85" fmla="*/ 503 h 1818"/>
                  <a:gd name="T86" fmla="*/ 138 w 884"/>
                  <a:gd name="T87" fmla="*/ 495 h 1818"/>
                  <a:gd name="T88" fmla="*/ 132 w 884"/>
                  <a:gd name="T89" fmla="*/ 477 h 1818"/>
                  <a:gd name="T90" fmla="*/ 149 w 884"/>
                  <a:gd name="T91" fmla="*/ 465 h 1818"/>
                  <a:gd name="T92" fmla="*/ 159 w 884"/>
                  <a:gd name="T93" fmla="*/ 444 h 1818"/>
                  <a:gd name="T94" fmla="*/ 149 w 884"/>
                  <a:gd name="T95" fmla="*/ 408 h 1818"/>
                  <a:gd name="T96" fmla="*/ 139 w 884"/>
                  <a:gd name="T97" fmla="*/ 380 h 1818"/>
                  <a:gd name="T98" fmla="*/ 170 w 884"/>
                  <a:gd name="T99" fmla="*/ 389 h 1818"/>
                  <a:gd name="T100" fmla="*/ 186 w 884"/>
                  <a:gd name="T101" fmla="*/ 384 h 1818"/>
                  <a:gd name="T102" fmla="*/ 183 w 884"/>
                  <a:gd name="T103" fmla="*/ 359 h 1818"/>
                  <a:gd name="T104" fmla="*/ 185 w 884"/>
                  <a:gd name="T105" fmla="*/ 343 h 1818"/>
                  <a:gd name="T106" fmla="*/ 222 w 884"/>
                  <a:gd name="T107" fmla="*/ 341 h 1818"/>
                  <a:gd name="T108" fmla="*/ 261 w 884"/>
                  <a:gd name="T109" fmla="*/ 324 h 1818"/>
                  <a:gd name="T110" fmla="*/ 268 w 884"/>
                  <a:gd name="T111" fmla="*/ 294 h 1818"/>
                  <a:gd name="T112" fmla="*/ 256 w 884"/>
                  <a:gd name="T113" fmla="*/ 284 h 1818"/>
                  <a:gd name="T114" fmla="*/ 249 w 884"/>
                  <a:gd name="T115" fmla="*/ 270 h 1818"/>
                  <a:gd name="T116" fmla="*/ 227 w 884"/>
                  <a:gd name="T117" fmla="*/ 251 h 1818"/>
                  <a:gd name="T118" fmla="*/ 230 w 884"/>
                  <a:gd name="T119" fmla="*/ 17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882" name="Freeform 442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5311593" y="2621226"/>
              <a:ext cx="147991" cy="131754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204"/>
                <a:gd name="T101" fmla="*/ 279 w 279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83" name="Freeform 443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4671272" y="2108495"/>
              <a:ext cx="250561" cy="180964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1742192731 w 485"/>
                <a:gd name="T25" fmla="*/ 2147483647 h 291"/>
                <a:gd name="T26" fmla="*/ 929026513 w 485"/>
                <a:gd name="T27" fmla="*/ 2147483647 h 291"/>
                <a:gd name="T28" fmla="*/ 348385169 w 485"/>
                <a:gd name="T29" fmla="*/ 2147483647 h 291"/>
                <a:gd name="T30" fmla="*/ 0 w 485"/>
                <a:gd name="T31" fmla="*/ 2147483647 h 291"/>
                <a:gd name="T32" fmla="*/ 580641474 w 485"/>
                <a:gd name="T33" fmla="*/ 2147483647 h 291"/>
                <a:gd name="T34" fmla="*/ 1626064903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291"/>
                <a:gd name="T116" fmla="*/ 485 w 485"/>
                <a:gd name="T117" fmla="*/ 291 h 2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84" name="Freeform 444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499836" y="2506933"/>
              <a:ext cx="98172" cy="104769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1636614992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881276083 w 186"/>
                <a:gd name="T25" fmla="*/ 419105266 h 166"/>
                <a:gd name="T26" fmla="*/ 1762268833 w 186"/>
                <a:gd name="T27" fmla="*/ 628657820 h 166"/>
                <a:gd name="T28" fmla="*/ 2147483647 w 186"/>
                <a:gd name="T29" fmla="*/ 838210532 h 166"/>
                <a:gd name="T30" fmla="*/ 2147483647 w 186"/>
                <a:gd name="T31" fmla="*/ 838210532 h 166"/>
                <a:gd name="T32" fmla="*/ 2147483647 w 186"/>
                <a:gd name="T33" fmla="*/ 838210532 h 166"/>
                <a:gd name="T34" fmla="*/ 2147483647 w 186"/>
                <a:gd name="T35" fmla="*/ 628657820 h 166"/>
                <a:gd name="T36" fmla="*/ 2147483647 w 186"/>
                <a:gd name="T37" fmla="*/ 419105266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166"/>
                <a:gd name="T95" fmla="*/ 186 w 18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45" name="Freeform 445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2527589" y="4195929"/>
              <a:ext cx="121617" cy="96831"/>
            </a:xfrm>
            <a:custGeom>
              <a:avLst/>
              <a:gdLst>
                <a:gd name="T0" fmla="*/ 67904 w 186"/>
                <a:gd name="T1" fmla="*/ 11540 h 104"/>
                <a:gd name="T2" fmla="*/ 64797 w 186"/>
                <a:gd name="T3" fmla="*/ 11540 h 104"/>
                <a:gd name="T4" fmla="*/ 62578 w 186"/>
                <a:gd name="T5" fmla="*/ 10990 h 104"/>
                <a:gd name="T6" fmla="*/ 60359 w 186"/>
                <a:gd name="T7" fmla="*/ 9891 h 104"/>
                <a:gd name="T8" fmla="*/ 59028 w 186"/>
                <a:gd name="T9" fmla="*/ 8243 h 104"/>
                <a:gd name="T10" fmla="*/ 57696 w 186"/>
                <a:gd name="T11" fmla="*/ 7144 h 104"/>
                <a:gd name="T12" fmla="*/ 55477 w 186"/>
                <a:gd name="T13" fmla="*/ 6045 h 104"/>
                <a:gd name="T14" fmla="*/ 53258 w 186"/>
                <a:gd name="T15" fmla="*/ 5495 h 104"/>
                <a:gd name="T16" fmla="*/ 50151 w 186"/>
                <a:gd name="T17" fmla="*/ 4946 h 104"/>
                <a:gd name="T18" fmla="*/ 44382 w 186"/>
                <a:gd name="T19" fmla="*/ 4396 h 104"/>
                <a:gd name="T20" fmla="*/ 39056 w 186"/>
                <a:gd name="T21" fmla="*/ 3297 h 104"/>
                <a:gd name="T22" fmla="*/ 33286 w 186"/>
                <a:gd name="T23" fmla="*/ 1649 h 104"/>
                <a:gd name="T24" fmla="*/ 28404 w 186"/>
                <a:gd name="T25" fmla="*/ 550 h 104"/>
                <a:gd name="T26" fmla="*/ 26629 w 186"/>
                <a:gd name="T27" fmla="*/ 0 h 104"/>
                <a:gd name="T28" fmla="*/ 23966 w 186"/>
                <a:gd name="T29" fmla="*/ 0 h 104"/>
                <a:gd name="T30" fmla="*/ 22635 w 186"/>
                <a:gd name="T31" fmla="*/ 550 h 104"/>
                <a:gd name="T32" fmla="*/ 20416 w 186"/>
                <a:gd name="T33" fmla="*/ 1099 h 104"/>
                <a:gd name="T34" fmla="*/ 19528 w 186"/>
                <a:gd name="T35" fmla="*/ 2198 h 104"/>
                <a:gd name="T36" fmla="*/ 18640 w 186"/>
                <a:gd name="T37" fmla="*/ 3297 h 104"/>
                <a:gd name="T38" fmla="*/ 18197 w 186"/>
                <a:gd name="T39" fmla="*/ 5495 h 104"/>
                <a:gd name="T40" fmla="*/ 17753 w 186"/>
                <a:gd name="T41" fmla="*/ 8243 h 104"/>
                <a:gd name="T42" fmla="*/ 15090 w 186"/>
                <a:gd name="T43" fmla="*/ 14837 h 104"/>
                <a:gd name="T44" fmla="*/ 8876 w 186"/>
                <a:gd name="T45" fmla="*/ 25827 h 104"/>
                <a:gd name="T46" fmla="*/ 3107 w 186"/>
                <a:gd name="T47" fmla="*/ 36268 h 104"/>
                <a:gd name="T48" fmla="*/ 0 w 186"/>
                <a:gd name="T49" fmla="*/ 42313 h 104"/>
                <a:gd name="T50" fmla="*/ 3551 w 186"/>
                <a:gd name="T51" fmla="*/ 42313 h 104"/>
                <a:gd name="T52" fmla="*/ 7101 w 186"/>
                <a:gd name="T53" fmla="*/ 42862 h 104"/>
                <a:gd name="T54" fmla="*/ 9320 w 186"/>
                <a:gd name="T55" fmla="*/ 43412 h 104"/>
                <a:gd name="T56" fmla="*/ 11095 w 186"/>
                <a:gd name="T57" fmla="*/ 44511 h 104"/>
                <a:gd name="T58" fmla="*/ 14646 w 186"/>
                <a:gd name="T59" fmla="*/ 46709 h 104"/>
                <a:gd name="T60" fmla="*/ 17753 w 186"/>
                <a:gd name="T61" fmla="*/ 48907 h 104"/>
                <a:gd name="T62" fmla="*/ 19972 w 186"/>
                <a:gd name="T63" fmla="*/ 51655 h 104"/>
                <a:gd name="T64" fmla="*/ 23078 w 186"/>
                <a:gd name="T65" fmla="*/ 53853 h 104"/>
                <a:gd name="T66" fmla="*/ 24854 w 186"/>
                <a:gd name="T67" fmla="*/ 54952 h 104"/>
                <a:gd name="T68" fmla="*/ 27073 w 186"/>
                <a:gd name="T69" fmla="*/ 55501 h 104"/>
                <a:gd name="T70" fmla="*/ 29292 w 186"/>
                <a:gd name="T71" fmla="*/ 56051 h 104"/>
                <a:gd name="T72" fmla="*/ 32842 w 186"/>
                <a:gd name="T73" fmla="*/ 56051 h 104"/>
                <a:gd name="T74" fmla="*/ 47488 w 186"/>
                <a:gd name="T75" fmla="*/ 56600 h 104"/>
                <a:gd name="T76" fmla="*/ 58140 w 186"/>
                <a:gd name="T77" fmla="*/ 57150 h 104"/>
                <a:gd name="T78" fmla="*/ 59915 w 186"/>
                <a:gd name="T79" fmla="*/ 56600 h 104"/>
                <a:gd name="T80" fmla="*/ 61691 w 186"/>
                <a:gd name="T81" fmla="*/ 56051 h 104"/>
                <a:gd name="T82" fmla="*/ 63022 w 186"/>
                <a:gd name="T83" fmla="*/ 54952 h 104"/>
                <a:gd name="T84" fmla="*/ 64353 w 186"/>
                <a:gd name="T85" fmla="*/ 53303 h 104"/>
                <a:gd name="T86" fmla="*/ 65241 w 186"/>
                <a:gd name="T87" fmla="*/ 51655 h 104"/>
                <a:gd name="T88" fmla="*/ 66573 w 186"/>
                <a:gd name="T89" fmla="*/ 48358 h 104"/>
                <a:gd name="T90" fmla="*/ 67460 w 186"/>
                <a:gd name="T91" fmla="*/ 45610 h 104"/>
                <a:gd name="T92" fmla="*/ 67904 w 186"/>
                <a:gd name="T93" fmla="*/ 42313 h 104"/>
                <a:gd name="T94" fmla="*/ 82550 w 186"/>
                <a:gd name="T95" fmla="*/ 14837 h 104"/>
                <a:gd name="T96" fmla="*/ 67904 w 186"/>
                <a:gd name="T97" fmla="*/ 1154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886" name="Freeform 446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4690321" y="2548206"/>
              <a:ext cx="159713" cy="117468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912028198 h 179"/>
                <a:gd name="T8" fmla="*/ 2147483647 w 311"/>
                <a:gd name="T9" fmla="*/ 0 h 179"/>
                <a:gd name="T10" fmla="*/ 2147483647 w 311"/>
                <a:gd name="T11" fmla="*/ 456014423 h 179"/>
                <a:gd name="T12" fmla="*/ 2147483647 w 311"/>
                <a:gd name="T13" fmla="*/ 1368042134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1475687910 w 311"/>
                <a:gd name="T69" fmla="*/ 2147483647 h 179"/>
                <a:gd name="T70" fmla="*/ 794499760 w 311"/>
                <a:gd name="T71" fmla="*/ 2147483647 h 179"/>
                <a:gd name="T72" fmla="*/ 340461840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340461840 w 311"/>
                <a:gd name="T79" fmla="*/ 2147483647 h 179"/>
                <a:gd name="T80" fmla="*/ 1475687910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908075325 w 311"/>
                <a:gd name="T93" fmla="*/ 2147483647 h 179"/>
                <a:gd name="T94" fmla="*/ 113575598 w 311"/>
                <a:gd name="T95" fmla="*/ 2147483647 h 179"/>
                <a:gd name="T96" fmla="*/ 113575598 w 311"/>
                <a:gd name="T97" fmla="*/ 2147483647 h 179"/>
                <a:gd name="T98" fmla="*/ 681188665 w 311"/>
                <a:gd name="T99" fmla="*/ 1368042134 h 179"/>
                <a:gd name="T100" fmla="*/ 0 w 311"/>
                <a:gd name="T101" fmla="*/ 1368042134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179"/>
                <a:gd name="T155" fmla="*/ 311 w 311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87" name="Freeform 447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3916661" y="3660974"/>
              <a:ext cx="213929" cy="198426"/>
            </a:xfrm>
            <a:custGeom>
              <a:avLst/>
              <a:gdLst>
                <a:gd name="T0" fmla="*/ 731024085 w 405"/>
                <a:gd name="T1" fmla="*/ 2147483647 h 314"/>
                <a:gd name="T2" fmla="*/ 1583885648 w 405"/>
                <a:gd name="T3" fmla="*/ 2147483647 h 314"/>
                <a:gd name="T4" fmla="*/ 2071234511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837214098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5"/>
                <a:gd name="T160" fmla="*/ 0 h 314"/>
                <a:gd name="T161" fmla="*/ 405 w 405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88" name="Freeform 448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4334261" y="3743519"/>
              <a:ext cx="231512" cy="419074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787807353 w 453"/>
                <a:gd name="T31" fmla="*/ 2147483647 h 661"/>
                <a:gd name="T32" fmla="*/ 112656773 w 453"/>
                <a:gd name="T33" fmla="*/ 2147483647 h 661"/>
                <a:gd name="T34" fmla="*/ 900200901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3"/>
                <a:gd name="T148" fmla="*/ 0 h 661"/>
                <a:gd name="T149" fmla="*/ 453 w 453"/>
                <a:gd name="T150" fmla="*/ 661 h 6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49" name="Freeform 449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7275049" y="3453025"/>
              <a:ext cx="67402" cy="69846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0" name="Freeform 450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1701180" y="3770505"/>
              <a:ext cx="357525" cy="628611"/>
            </a:xfrm>
            <a:custGeom>
              <a:avLst/>
              <a:gdLst>
                <a:gd name="T0" fmla="*/ 292778 w 684"/>
                <a:gd name="T1" fmla="*/ 300782 h 998"/>
                <a:gd name="T2" fmla="*/ 296705 w 684"/>
                <a:gd name="T3" fmla="*/ 288709 h 998"/>
                <a:gd name="T4" fmla="*/ 292778 w 684"/>
                <a:gd name="T5" fmla="*/ 257738 h 998"/>
                <a:gd name="T6" fmla="*/ 287542 w 684"/>
                <a:gd name="T7" fmla="*/ 222043 h 998"/>
                <a:gd name="T8" fmla="*/ 295832 w 684"/>
                <a:gd name="T9" fmla="*/ 204196 h 998"/>
                <a:gd name="T10" fmla="*/ 243036 w 684"/>
                <a:gd name="T11" fmla="*/ 189498 h 998"/>
                <a:gd name="T12" fmla="*/ 232564 w 684"/>
                <a:gd name="T13" fmla="*/ 171126 h 998"/>
                <a:gd name="T14" fmla="*/ 201585 w 684"/>
                <a:gd name="T15" fmla="*/ 162727 h 998"/>
                <a:gd name="T16" fmla="*/ 175405 w 684"/>
                <a:gd name="T17" fmla="*/ 141730 h 998"/>
                <a:gd name="T18" fmla="*/ 163624 w 684"/>
                <a:gd name="T19" fmla="*/ 105510 h 998"/>
                <a:gd name="T20" fmla="*/ 163624 w 684"/>
                <a:gd name="T21" fmla="*/ 69815 h 998"/>
                <a:gd name="T22" fmla="*/ 172351 w 684"/>
                <a:gd name="T23" fmla="*/ 44094 h 998"/>
                <a:gd name="T24" fmla="*/ 189804 w 684"/>
                <a:gd name="T25" fmla="*/ 25196 h 998"/>
                <a:gd name="T26" fmla="*/ 202021 w 684"/>
                <a:gd name="T27" fmla="*/ 5774 h 998"/>
                <a:gd name="T28" fmla="*/ 169733 w 684"/>
                <a:gd name="T29" fmla="*/ 20472 h 998"/>
                <a:gd name="T30" fmla="*/ 146171 w 684"/>
                <a:gd name="T31" fmla="*/ 35695 h 998"/>
                <a:gd name="T32" fmla="*/ 132644 w 684"/>
                <a:gd name="T33" fmla="*/ 40944 h 998"/>
                <a:gd name="T34" fmla="*/ 121300 w 684"/>
                <a:gd name="T35" fmla="*/ 44094 h 998"/>
                <a:gd name="T36" fmla="*/ 105156 w 684"/>
                <a:gd name="T37" fmla="*/ 42519 h 998"/>
                <a:gd name="T38" fmla="*/ 94684 w 684"/>
                <a:gd name="T39" fmla="*/ 56692 h 998"/>
                <a:gd name="T40" fmla="*/ 85521 w 684"/>
                <a:gd name="T41" fmla="*/ 91862 h 998"/>
                <a:gd name="T42" fmla="*/ 68504 w 684"/>
                <a:gd name="T43" fmla="*/ 119158 h 998"/>
                <a:gd name="T44" fmla="*/ 46687 w 684"/>
                <a:gd name="T45" fmla="*/ 149079 h 998"/>
                <a:gd name="T46" fmla="*/ 39270 w 684"/>
                <a:gd name="T47" fmla="*/ 166401 h 998"/>
                <a:gd name="T48" fmla="*/ 37524 w 684"/>
                <a:gd name="T49" fmla="*/ 186873 h 998"/>
                <a:gd name="T50" fmla="*/ 42324 w 684"/>
                <a:gd name="T51" fmla="*/ 200521 h 998"/>
                <a:gd name="T52" fmla="*/ 42324 w 684"/>
                <a:gd name="T53" fmla="*/ 236741 h 998"/>
                <a:gd name="T54" fmla="*/ 41451 w 684"/>
                <a:gd name="T55" fmla="*/ 275586 h 998"/>
                <a:gd name="T56" fmla="*/ 31416 w 684"/>
                <a:gd name="T57" fmla="*/ 295533 h 998"/>
                <a:gd name="T58" fmla="*/ 16144 w 684"/>
                <a:gd name="T59" fmla="*/ 310756 h 998"/>
                <a:gd name="T60" fmla="*/ 4800 w 684"/>
                <a:gd name="T61" fmla="*/ 321254 h 998"/>
                <a:gd name="T62" fmla="*/ 13090 w 684"/>
                <a:gd name="T63" fmla="*/ 350650 h 998"/>
                <a:gd name="T64" fmla="*/ 53669 w 684"/>
                <a:gd name="T65" fmla="*/ 380571 h 998"/>
                <a:gd name="T66" fmla="*/ 76358 w 684"/>
                <a:gd name="T67" fmla="*/ 382145 h 998"/>
                <a:gd name="T68" fmla="*/ 102101 w 684"/>
                <a:gd name="T69" fmla="*/ 391594 h 998"/>
                <a:gd name="T70" fmla="*/ 130463 w 684"/>
                <a:gd name="T71" fmla="*/ 417315 h 998"/>
                <a:gd name="T72" fmla="*/ 147043 w 684"/>
                <a:gd name="T73" fmla="*/ 446186 h 998"/>
                <a:gd name="T74" fmla="*/ 160133 w 684"/>
                <a:gd name="T75" fmla="*/ 462459 h 998"/>
                <a:gd name="T76" fmla="*/ 179768 w 684"/>
                <a:gd name="T77" fmla="*/ 465083 h 998"/>
                <a:gd name="T78" fmla="*/ 201585 w 684"/>
                <a:gd name="T79" fmla="*/ 459834 h 998"/>
                <a:gd name="T80" fmla="*/ 214675 w 684"/>
                <a:gd name="T81" fmla="*/ 460884 h 998"/>
                <a:gd name="T82" fmla="*/ 224710 w 684"/>
                <a:gd name="T83" fmla="*/ 474532 h 998"/>
                <a:gd name="T84" fmla="*/ 223838 w 684"/>
                <a:gd name="T85" fmla="*/ 483981 h 998"/>
                <a:gd name="T86" fmla="*/ 212929 w 684"/>
                <a:gd name="T87" fmla="*/ 491855 h 998"/>
                <a:gd name="T88" fmla="*/ 212929 w 684"/>
                <a:gd name="T89" fmla="*/ 505503 h 998"/>
                <a:gd name="T90" fmla="*/ 222965 w 684"/>
                <a:gd name="T91" fmla="*/ 521775 h 998"/>
                <a:gd name="T92" fmla="*/ 236491 w 684"/>
                <a:gd name="T93" fmla="*/ 504978 h 998"/>
                <a:gd name="T94" fmla="*/ 246963 w 684"/>
                <a:gd name="T95" fmla="*/ 451960 h 998"/>
                <a:gd name="T96" fmla="*/ 249145 w 684"/>
                <a:gd name="T97" fmla="*/ 421515 h 998"/>
                <a:gd name="T98" fmla="*/ 242163 w 684"/>
                <a:gd name="T99" fmla="*/ 404717 h 998"/>
                <a:gd name="T100" fmla="*/ 228201 w 684"/>
                <a:gd name="T101" fmla="*/ 393169 h 998"/>
                <a:gd name="T102" fmla="*/ 227328 w 684"/>
                <a:gd name="T103" fmla="*/ 379521 h 998"/>
                <a:gd name="T104" fmla="*/ 246963 w 684"/>
                <a:gd name="T105" fmla="*/ 367447 h 998"/>
                <a:gd name="T106" fmla="*/ 242600 w 684"/>
                <a:gd name="T107" fmla="*/ 349075 h 998"/>
                <a:gd name="T108" fmla="*/ 242600 w 684"/>
                <a:gd name="T109" fmla="*/ 340676 h 998"/>
                <a:gd name="T110" fmla="*/ 285796 w 684"/>
                <a:gd name="T111" fmla="*/ 329653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891" name="Freeform 451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4404594" y="4092747"/>
              <a:ext cx="224186" cy="328593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719350589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1451341949 h 524"/>
                <a:gd name="T122" fmla="*/ 2147483647 w 429"/>
                <a:gd name="T123" fmla="*/ 1036786165 h 524"/>
                <a:gd name="T124" fmla="*/ 2147483647 w 429"/>
                <a:gd name="T125" fmla="*/ 829112511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9"/>
                <a:gd name="T190" fmla="*/ 0 h 524"/>
                <a:gd name="T191" fmla="*/ 429 w 429"/>
                <a:gd name="T192" fmla="*/ 524 h 5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92" name="Freeform 452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442690" y="2462486"/>
              <a:ext cx="152388" cy="138103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1540138621 w 292"/>
                <a:gd name="T47" fmla="*/ 2147483647 h 223"/>
                <a:gd name="T48" fmla="*/ 473972805 w 292"/>
                <a:gd name="T49" fmla="*/ 2147483647 h 223"/>
                <a:gd name="T50" fmla="*/ 118493071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17451329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23"/>
                <a:gd name="T131" fmla="*/ 292 w 292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53" name="Freeform 453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82615" y="2294221"/>
              <a:ext cx="202207" cy="92069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4" name="Freeform 454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340122" y="2119607"/>
              <a:ext cx="35166" cy="73020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5" name="Freeform 455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304956" y="2125957"/>
              <a:ext cx="30771" cy="69846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6" name="Freeform 456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68324" y="2060873"/>
              <a:ext cx="64472" cy="93657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897" name="Freeform 457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787028" y="3027601"/>
              <a:ext cx="328219" cy="368277"/>
            </a:xfrm>
            <a:custGeom>
              <a:avLst/>
              <a:gdLst>
                <a:gd name="T0" fmla="*/ 2147483647 w 631"/>
                <a:gd name="T1" fmla="*/ 405306534 h 592"/>
                <a:gd name="T2" fmla="*/ 2147483647 w 631"/>
                <a:gd name="T3" fmla="*/ 811001990 h 592"/>
                <a:gd name="T4" fmla="*/ 2147483647 w 631"/>
                <a:gd name="T5" fmla="*/ 1622003980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1283497728 w 631"/>
                <a:gd name="T89" fmla="*/ 2147483647 h 592"/>
                <a:gd name="T90" fmla="*/ 233240410 w 631"/>
                <a:gd name="T91" fmla="*/ 2147483647 h 592"/>
                <a:gd name="T92" fmla="*/ 0 w 631"/>
                <a:gd name="T93" fmla="*/ 2147483647 h 592"/>
                <a:gd name="T94" fmla="*/ 349995917 w 631"/>
                <a:gd name="T95" fmla="*/ 2147483647 h 592"/>
                <a:gd name="T96" fmla="*/ 1166742804 w 631"/>
                <a:gd name="T97" fmla="*/ 2147483647 h 592"/>
                <a:gd name="T98" fmla="*/ 1983488264 w 631"/>
                <a:gd name="T99" fmla="*/ 2147483647 h 592"/>
                <a:gd name="T100" fmla="*/ 2147483647 w 631"/>
                <a:gd name="T101" fmla="*/ 2147483647 h 592"/>
                <a:gd name="T102" fmla="*/ 2100244225 w 631"/>
                <a:gd name="T103" fmla="*/ 2147483647 h 592"/>
                <a:gd name="T104" fmla="*/ 1516737553 w 631"/>
                <a:gd name="T105" fmla="*/ 2147483647 h 592"/>
                <a:gd name="T106" fmla="*/ 1050257123 w 631"/>
                <a:gd name="T107" fmla="*/ 2147483647 h 592"/>
                <a:gd name="T108" fmla="*/ 816746757 w 631"/>
                <a:gd name="T109" fmla="*/ 2147483647 h 592"/>
                <a:gd name="T110" fmla="*/ 1516737553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1"/>
                <a:gd name="T169" fmla="*/ 0 h 592"/>
                <a:gd name="T170" fmla="*/ 631 w 631"/>
                <a:gd name="T171" fmla="*/ 592 h 5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98" name="Freeform 458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302025" y="2589478"/>
              <a:ext cx="20514" cy="68258"/>
            </a:xfrm>
            <a:custGeom>
              <a:avLst/>
              <a:gdLst>
                <a:gd name="T0" fmla="*/ 838624073 w 40"/>
                <a:gd name="T1" fmla="*/ 2147483647 h 93"/>
                <a:gd name="T2" fmla="*/ 1198112070 w 40"/>
                <a:gd name="T3" fmla="*/ 2147483647 h 93"/>
                <a:gd name="T4" fmla="*/ 1677247099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1336629292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1557326355 w 40"/>
                <a:gd name="T33" fmla="*/ 2147483647 h 93"/>
                <a:gd name="T34" fmla="*/ 1317759364 w 40"/>
                <a:gd name="T35" fmla="*/ 2147483647 h 93"/>
                <a:gd name="T36" fmla="*/ 958270320 w 40"/>
                <a:gd name="T37" fmla="*/ 2147483647 h 93"/>
                <a:gd name="T38" fmla="*/ 718702805 w 40"/>
                <a:gd name="T39" fmla="*/ 2147483647 h 93"/>
                <a:gd name="T40" fmla="*/ 479135160 w 40"/>
                <a:gd name="T41" fmla="*/ 2147483647 h 93"/>
                <a:gd name="T42" fmla="*/ 119920777 w 40"/>
                <a:gd name="T43" fmla="*/ 2147483647 h 93"/>
                <a:gd name="T44" fmla="*/ 0 w 40"/>
                <a:gd name="T45" fmla="*/ 2147483647 h 93"/>
                <a:gd name="T46" fmla="*/ 119920777 w 40"/>
                <a:gd name="T47" fmla="*/ 2147483647 h 93"/>
                <a:gd name="T48" fmla="*/ 359488913 w 40"/>
                <a:gd name="T49" fmla="*/ 2147483647 h 93"/>
                <a:gd name="T50" fmla="*/ 718702805 w 40"/>
                <a:gd name="T51" fmla="*/ 2147483647 h 93"/>
                <a:gd name="T52" fmla="*/ 838624073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93"/>
                <a:gd name="T83" fmla="*/ 40 w 40"/>
                <a:gd name="T84" fmla="*/ 93 h 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899" name="Freeform 460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5166532" y="2572016"/>
              <a:ext cx="180228" cy="98419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1698851191 w 352"/>
                <a:gd name="T53" fmla="*/ 1583290887 h 153"/>
                <a:gd name="T54" fmla="*/ 0 w 352"/>
                <a:gd name="T55" fmla="*/ 0 h 153"/>
                <a:gd name="T56" fmla="*/ 792726770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153"/>
                <a:gd name="T116" fmla="*/ 352 w 352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61" name="Freeform 461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4625849" y="2643450"/>
              <a:ext cx="175832" cy="207949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62" name="Freeform 462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725487" y="2875210"/>
              <a:ext cx="84985" cy="68258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902" name="Freeform 463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3620677" y="3753043"/>
              <a:ext cx="225651" cy="190488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979558818 w 426"/>
                <a:gd name="T109" fmla="*/ 2147483647 h 299"/>
                <a:gd name="T110" fmla="*/ 1836602899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6"/>
                <a:gd name="T181" fmla="*/ 0 h 299"/>
                <a:gd name="T182" fmla="*/ 426 w 4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03" name="Freeform 464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6074996" y="2868861"/>
              <a:ext cx="830806" cy="1049272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4"/>
                <a:gd name="T172" fmla="*/ 0 h 1670"/>
                <a:gd name="T173" fmla="*/ 1594 w 1594"/>
                <a:gd name="T174" fmla="*/ 1670 h 1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04" name="Freeform 465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821418" y="3822889"/>
              <a:ext cx="190484" cy="247635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161879999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9"/>
                <a:gd name="T175" fmla="*/ 0 h 394"/>
                <a:gd name="T176" fmla="*/ 359 w 359"/>
                <a:gd name="T177" fmla="*/ 394 h 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05" name="Freeform 466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103526" y="4057824"/>
              <a:ext cx="230046" cy="325418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1208091722 h 523"/>
                <a:gd name="T46" fmla="*/ 2147483647 w 449"/>
                <a:gd name="T47" fmla="*/ 1610789171 h 523"/>
                <a:gd name="T48" fmla="*/ 2147483647 w 449"/>
                <a:gd name="T49" fmla="*/ 1208091722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563744880 w 449"/>
                <a:gd name="T55" fmla="*/ 0 h 523"/>
                <a:gd name="T56" fmla="*/ 563744880 w 449"/>
                <a:gd name="T57" fmla="*/ 2147483647 h 523"/>
                <a:gd name="T58" fmla="*/ 563744880 w 449"/>
                <a:gd name="T59" fmla="*/ 2147483647 h 523"/>
                <a:gd name="T60" fmla="*/ 1691234383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789348074 w 449"/>
                <a:gd name="T73" fmla="*/ 2147483647 h 523"/>
                <a:gd name="T74" fmla="*/ 1127489760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523"/>
                <a:gd name="T167" fmla="*/ 449 w 449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06" name="Freeform 467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5083012" y="2960930"/>
              <a:ext cx="121617" cy="155565"/>
            </a:xfrm>
            <a:custGeom>
              <a:avLst/>
              <a:gdLst>
                <a:gd name="T0" fmla="*/ 1570089112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1280239375 h 246"/>
                <a:gd name="T42" fmla="*/ 2147483647 w 226"/>
                <a:gd name="T43" fmla="*/ 213306051 h 246"/>
                <a:gd name="T44" fmla="*/ 2147483647 w 226"/>
                <a:gd name="T45" fmla="*/ 1493545664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1308456415 w 226"/>
                <a:gd name="T65" fmla="*/ 2147483647 h 246"/>
                <a:gd name="T66" fmla="*/ 392595376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46"/>
                <a:gd name="T104" fmla="*/ 226 w 226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07" name="Freeform 468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5440537" y="3084747"/>
              <a:ext cx="26375" cy="66671"/>
            </a:xfrm>
            <a:custGeom>
              <a:avLst/>
              <a:gdLst>
                <a:gd name="T0" fmla="*/ 1976000244 w 60"/>
                <a:gd name="T1" fmla="*/ 0 h 81"/>
                <a:gd name="T2" fmla="*/ 2122406061 w 60"/>
                <a:gd name="T3" fmla="*/ 929601895 h 81"/>
                <a:gd name="T4" fmla="*/ 2147483647 w 60"/>
                <a:gd name="T5" fmla="*/ 1394402636 h 81"/>
                <a:gd name="T6" fmla="*/ 2147483647 w 60"/>
                <a:gd name="T7" fmla="*/ 1394402636 h 81"/>
                <a:gd name="T8" fmla="*/ 2147483647 w 60"/>
                <a:gd name="T9" fmla="*/ 929601895 h 81"/>
                <a:gd name="T10" fmla="*/ 2147483647 w 60"/>
                <a:gd name="T11" fmla="*/ 4648009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1463674564 w 60"/>
                <a:gd name="T27" fmla="*/ 2147483647 h 81"/>
                <a:gd name="T28" fmla="*/ 1024650916 w 60"/>
                <a:gd name="T29" fmla="*/ 2147483647 h 81"/>
                <a:gd name="T30" fmla="*/ 512325902 w 60"/>
                <a:gd name="T31" fmla="*/ 2147483647 h 81"/>
                <a:gd name="T32" fmla="*/ 365918641 w 60"/>
                <a:gd name="T33" fmla="*/ 2147483647 h 81"/>
                <a:gd name="T34" fmla="*/ 146407206 w 60"/>
                <a:gd name="T35" fmla="*/ 2147483647 h 81"/>
                <a:gd name="T36" fmla="*/ 73104702 w 60"/>
                <a:gd name="T37" fmla="*/ 2147483647 h 81"/>
                <a:gd name="T38" fmla="*/ 0 w 60"/>
                <a:gd name="T39" fmla="*/ 2147483647 h 81"/>
                <a:gd name="T40" fmla="*/ 512325902 w 60"/>
                <a:gd name="T41" fmla="*/ 2147483647 h 81"/>
                <a:gd name="T42" fmla="*/ 1463674564 w 60"/>
                <a:gd name="T43" fmla="*/ 2147483647 h 81"/>
                <a:gd name="T44" fmla="*/ 2147483647 w 60"/>
                <a:gd name="T45" fmla="*/ 0 h 81"/>
                <a:gd name="T46" fmla="*/ 1976000244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81"/>
                <a:gd name="T74" fmla="*/ 60 w 6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08" name="Freeform 469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584822" y="2046587"/>
              <a:ext cx="194880" cy="79370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1789570419 h 129"/>
                <a:gd name="T24" fmla="*/ 2147483647 w 370"/>
                <a:gd name="T25" fmla="*/ 397767511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198883756 h 129"/>
                <a:gd name="T32" fmla="*/ 2147483647 w 370"/>
                <a:gd name="T33" fmla="*/ 397767511 h 129"/>
                <a:gd name="T34" fmla="*/ 2147483647 w 370"/>
                <a:gd name="T35" fmla="*/ 596651809 h 129"/>
                <a:gd name="T36" fmla="*/ 2147483647 w 370"/>
                <a:gd name="T37" fmla="*/ 1391801822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1931117788 w 370"/>
                <a:gd name="T65" fmla="*/ 2147483647 h 129"/>
                <a:gd name="T66" fmla="*/ 1448477115 w 370"/>
                <a:gd name="T67" fmla="*/ 2147483647 h 129"/>
                <a:gd name="T68" fmla="*/ 1086357705 w 370"/>
                <a:gd name="T69" fmla="*/ 2147483647 h 129"/>
                <a:gd name="T70" fmla="*/ 603440272 w 370"/>
                <a:gd name="T71" fmla="*/ 2147483647 h 129"/>
                <a:gd name="T72" fmla="*/ 362119279 w 370"/>
                <a:gd name="T73" fmla="*/ 2147483647 h 129"/>
                <a:gd name="T74" fmla="*/ 120798319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120798319 w 370"/>
                <a:gd name="T81" fmla="*/ 2147483647 h 129"/>
                <a:gd name="T82" fmla="*/ 362119279 w 370"/>
                <a:gd name="T83" fmla="*/ 2147483647 h 129"/>
                <a:gd name="T84" fmla="*/ 724238558 w 370"/>
                <a:gd name="T85" fmla="*/ 2147483647 h 129"/>
                <a:gd name="T86" fmla="*/ 1327678304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0"/>
                <a:gd name="T181" fmla="*/ 0 h 129"/>
                <a:gd name="T182" fmla="*/ 370 w 370"/>
                <a:gd name="T183" fmla="*/ 129 h 1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09" name="Freeform 470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078616" y="2910133"/>
              <a:ext cx="36632" cy="69846"/>
            </a:xfrm>
            <a:custGeom>
              <a:avLst/>
              <a:gdLst>
                <a:gd name="T0" fmla="*/ 2083726694 w 80"/>
                <a:gd name="T1" fmla="*/ 323625358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647251446 h 94"/>
                <a:gd name="T8" fmla="*/ 2147483647 w 80"/>
                <a:gd name="T9" fmla="*/ 1294502163 h 94"/>
                <a:gd name="T10" fmla="*/ 2147483647 w 80"/>
                <a:gd name="T11" fmla="*/ 1941753791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1775057593 w 80"/>
                <a:gd name="T43" fmla="*/ 2147483647 h 94"/>
                <a:gd name="T44" fmla="*/ 1466182639 w 80"/>
                <a:gd name="T45" fmla="*/ 2147483647 h 94"/>
                <a:gd name="T46" fmla="*/ 1003177405 w 80"/>
                <a:gd name="T47" fmla="*/ 2147483647 h 94"/>
                <a:gd name="T48" fmla="*/ 540172849 w 80"/>
                <a:gd name="T49" fmla="*/ 2147483647 h 94"/>
                <a:gd name="T50" fmla="*/ 0 w 80"/>
                <a:gd name="T51" fmla="*/ 2147483647 h 94"/>
                <a:gd name="T52" fmla="*/ 617340237 w 80"/>
                <a:gd name="T53" fmla="*/ 2147483647 h 94"/>
                <a:gd name="T54" fmla="*/ 1003177405 w 80"/>
                <a:gd name="T55" fmla="*/ 2147483647 h 94"/>
                <a:gd name="T56" fmla="*/ 1466182639 w 80"/>
                <a:gd name="T57" fmla="*/ 2147483647 h 94"/>
                <a:gd name="T58" fmla="*/ 2083726694 w 80"/>
                <a:gd name="T59" fmla="*/ 32362535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94"/>
                <a:gd name="T92" fmla="*/ 80 w 80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0" name="Freeform 471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857361" y="5324571"/>
              <a:ext cx="74728" cy="68259"/>
            </a:xfrm>
            <a:custGeom>
              <a:avLst/>
              <a:gdLst>
                <a:gd name="T0" fmla="*/ 416733156 w 135"/>
                <a:gd name="T1" fmla="*/ 2147483647 h 98"/>
                <a:gd name="T2" fmla="*/ 1527921458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1428006955 h 98"/>
                <a:gd name="T20" fmla="*/ 2147483647 w 135"/>
                <a:gd name="T21" fmla="*/ 571006874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856510399 h 98"/>
                <a:gd name="T30" fmla="*/ 2147483647 w 135"/>
                <a:gd name="T31" fmla="*/ 1713510655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1527921458 w 135"/>
                <a:gd name="T71" fmla="*/ 2147483647 h 98"/>
                <a:gd name="T72" fmla="*/ 694454596 w 135"/>
                <a:gd name="T73" fmla="*/ 2147483647 h 98"/>
                <a:gd name="T74" fmla="*/ 139012300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416733156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1" name="Freeform 472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583356" y="2103733"/>
              <a:ext cx="158249" cy="100006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072770584 h 155"/>
                <a:gd name="T64" fmla="*/ 2147483647 w 312"/>
                <a:gd name="T65" fmla="*/ 1381988843 h 155"/>
                <a:gd name="T66" fmla="*/ 2147483647 w 312"/>
                <a:gd name="T67" fmla="*/ 690782719 h 155"/>
                <a:gd name="T68" fmla="*/ 2147483647 w 312"/>
                <a:gd name="T69" fmla="*/ 230402449 h 155"/>
                <a:gd name="T70" fmla="*/ 2147483647 w 312"/>
                <a:gd name="T71" fmla="*/ 0 h 155"/>
                <a:gd name="T72" fmla="*/ 2147483647 w 312"/>
                <a:gd name="T73" fmla="*/ 230402449 h 155"/>
                <a:gd name="T74" fmla="*/ 2147483647 w 312"/>
                <a:gd name="T75" fmla="*/ 921184434 h 155"/>
                <a:gd name="T76" fmla="*/ 2147483647 w 312"/>
                <a:gd name="T77" fmla="*/ 1381988843 h 155"/>
                <a:gd name="T78" fmla="*/ 2147483647 w 312"/>
                <a:gd name="T79" fmla="*/ 1842793577 h 155"/>
                <a:gd name="T80" fmla="*/ 1952356954 w 312"/>
                <a:gd name="T81" fmla="*/ 2147483647 h 155"/>
                <a:gd name="T82" fmla="*/ 759164563 w 312"/>
                <a:gd name="T83" fmla="*/ 2147483647 h 155"/>
                <a:gd name="T84" fmla="*/ 976178477 w 312"/>
                <a:gd name="T85" fmla="*/ 2147483647 h 155"/>
                <a:gd name="T86" fmla="*/ 1192935709 w 312"/>
                <a:gd name="T87" fmla="*/ 2147483647 h 155"/>
                <a:gd name="T88" fmla="*/ 1409950130 w 312"/>
                <a:gd name="T89" fmla="*/ 2147483647 h 155"/>
                <a:gd name="T90" fmla="*/ 1626964551 w 312"/>
                <a:gd name="T91" fmla="*/ 2147483647 h 155"/>
                <a:gd name="T92" fmla="*/ 1952356954 w 312"/>
                <a:gd name="T93" fmla="*/ 2147483647 h 155"/>
                <a:gd name="T94" fmla="*/ 2060735950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060735950 w 312"/>
                <a:gd name="T103" fmla="*/ 2147483647 h 155"/>
                <a:gd name="T104" fmla="*/ 1952356954 w 312"/>
                <a:gd name="T105" fmla="*/ 2147483647 h 155"/>
                <a:gd name="T106" fmla="*/ 1626964551 w 312"/>
                <a:gd name="T107" fmla="*/ 2147483647 h 155"/>
                <a:gd name="T108" fmla="*/ 1301571134 w 312"/>
                <a:gd name="T109" fmla="*/ 2147483647 h 155"/>
                <a:gd name="T110" fmla="*/ 976178477 w 312"/>
                <a:gd name="T111" fmla="*/ 2147483647 h 155"/>
                <a:gd name="T112" fmla="*/ 433771526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155"/>
                <a:gd name="T188" fmla="*/ 312 w 3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2" name="Freeform 473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231692" y="2325969"/>
              <a:ext cx="21979" cy="73020"/>
            </a:xfrm>
            <a:custGeom>
              <a:avLst/>
              <a:gdLst>
                <a:gd name="T0" fmla="*/ 0 w 46"/>
                <a:gd name="T1" fmla="*/ 2147483647 h 50"/>
                <a:gd name="T2" fmla="*/ 204487664 w 46"/>
                <a:gd name="T3" fmla="*/ 2147483647 h 50"/>
                <a:gd name="T4" fmla="*/ 102243832 w 46"/>
                <a:gd name="T5" fmla="*/ 2147483647 h 50"/>
                <a:gd name="T6" fmla="*/ 204487664 w 46"/>
                <a:gd name="T7" fmla="*/ 2147483647 h 50"/>
                <a:gd name="T8" fmla="*/ 306731527 w 46"/>
                <a:gd name="T9" fmla="*/ 2147483647 h 50"/>
                <a:gd name="T10" fmla="*/ 613710041 w 46"/>
                <a:gd name="T11" fmla="*/ 2147483647 h 50"/>
                <a:gd name="T12" fmla="*/ 1329663883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1738639086 w 46"/>
                <a:gd name="T25" fmla="*/ 2147483647 h 50"/>
                <a:gd name="T26" fmla="*/ 511466116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0"/>
                <a:gd name="T47" fmla="*/ 46 w 46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3" name="Freeform 474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5066894" y="4588016"/>
              <a:ext cx="83521" cy="288907"/>
            </a:xfrm>
            <a:custGeom>
              <a:avLst/>
              <a:gdLst>
                <a:gd name="T0" fmla="*/ 1072889041 w 166"/>
                <a:gd name="T1" fmla="*/ 2147483647 h 456"/>
                <a:gd name="T2" fmla="*/ 2038437523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1706850968 h 456"/>
                <a:gd name="T78" fmla="*/ 2147483647 w 166"/>
                <a:gd name="T79" fmla="*/ 853627414 h 456"/>
                <a:gd name="T80" fmla="*/ 1287313651 w 166"/>
                <a:gd name="T81" fmla="*/ 2133866764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1609333814 w 166"/>
                <a:gd name="T97" fmla="*/ 2147483647 h 456"/>
                <a:gd name="T98" fmla="*/ 321764790 w 166"/>
                <a:gd name="T99" fmla="*/ 2147483647 h 456"/>
                <a:gd name="T100" fmla="*/ 750869635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456"/>
                <a:gd name="T155" fmla="*/ 166 w 166"/>
                <a:gd name="T156" fmla="*/ 456 h 4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4" name="Freeform 475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457343" y="2872036"/>
              <a:ext cx="17583" cy="69846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1919933794 w 27"/>
                <a:gd name="T7" fmla="*/ 2147483647 h 19"/>
                <a:gd name="T8" fmla="*/ 0 w 27"/>
                <a:gd name="T9" fmla="*/ 2147483647 h 19"/>
                <a:gd name="T10" fmla="*/ 1919933794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5" name="Freeform 476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41243" y="4818190"/>
              <a:ext cx="225651" cy="260334"/>
            </a:xfrm>
            <a:custGeom>
              <a:avLst/>
              <a:gdLst>
                <a:gd name="T0" fmla="*/ 2147483647 w 438"/>
                <a:gd name="T1" fmla="*/ 1770624845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1501999808 w 438"/>
                <a:gd name="T61" fmla="*/ 2147483647 h 406"/>
                <a:gd name="T62" fmla="*/ 462092365 w 438"/>
                <a:gd name="T63" fmla="*/ 2147483647 h 406"/>
                <a:gd name="T64" fmla="*/ 0 w 438"/>
                <a:gd name="T65" fmla="*/ 2147483647 h 406"/>
                <a:gd name="T66" fmla="*/ 207981669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1992107629 h 406"/>
                <a:gd name="T102" fmla="*/ 2147483647 w 438"/>
                <a:gd name="T103" fmla="*/ 885518767 h 406"/>
                <a:gd name="T104" fmla="*/ 2147483647 w 438"/>
                <a:gd name="T105" fmla="*/ 442553039 h 406"/>
                <a:gd name="T106" fmla="*/ 2147483647 w 438"/>
                <a:gd name="T107" fmla="*/ 664035823 h 406"/>
                <a:gd name="T108" fmla="*/ 2147483647 w 438"/>
                <a:gd name="T109" fmla="*/ 221482864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8"/>
                <a:gd name="T166" fmla="*/ 0 h 406"/>
                <a:gd name="T167" fmla="*/ 438 w 438"/>
                <a:gd name="T168" fmla="*/ 406 h 4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6" name="Freeform 477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735744" y="4549919"/>
              <a:ext cx="353129" cy="358753"/>
            </a:xfrm>
            <a:custGeom>
              <a:avLst/>
              <a:gdLst>
                <a:gd name="T0" fmla="*/ 2147483647 w 678"/>
                <a:gd name="T1" fmla="*/ 1645417675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056574977 h 574"/>
                <a:gd name="T112" fmla="*/ 2147483647 w 678"/>
                <a:gd name="T113" fmla="*/ 1233866767 h 574"/>
                <a:gd name="T114" fmla="*/ 2147483647 w 678"/>
                <a:gd name="T115" fmla="*/ 1645417675 h 574"/>
                <a:gd name="T116" fmla="*/ 2147483647 w 678"/>
                <a:gd name="T117" fmla="*/ 205775689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8"/>
                <a:gd name="T178" fmla="*/ 0 h 574"/>
                <a:gd name="T179" fmla="*/ 678 w 678"/>
                <a:gd name="T180" fmla="*/ 574 h 5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7" name="Freeform 478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419246" y="4876923"/>
              <a:ext cx="421996" cy="457172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1036203203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819089803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0"/>
                <a:gd name="T157" fmla="*/ 0 h 727"/>
                <a:gd name="T158" fmla="*/ 810 w 810"/>
                <a:gd name="T159" fmla="*/ 727 h 7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8" name="Freeform 479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3554740" y="3592716"/>
              <a:ext cx="194881" cy="169851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37425788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1634385581 w 365"/>
                <a:gd name="T57" fmla="*/ 2147483647 h 271"/>
                <a:gd name="T58" fmla="*/ 1383007085 w 365"/>
                <a:gd name="T59" fmla="*/ 2147483647 h 271"/>
                <a:gd name="T60" fmla="*/ 754418970 w 365"/>
                <a:gd name="T61" fmla="*/ 2147483647 h 271"/>
                <a:gd name="T62" fmla="*/ 251378563 w 365"/>
                <a:gd name="T63" fmla="*/ 2147483647 h 271"/>
                <a:gd name="T64" fmla="*/ 0 w 365"/>
                <a:gd name="T65" fmla="*/ 2147483647 h 271"/>
                <a:gd name="T66" fmla="*/ 628588115 w 365"/>
                <a:gd name="T67" fmla="*/ 2147483647 h 271"/>
                <a:gd name="T68" fmla="*/ 2137425788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5"/>
                <a:gd name="T178" fmla="*/ 0 h 271"/>
                <a:gd name="T179" fmla="*/ 365 w 365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19" name="Freeform 480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962860" y="4267361"/>
              <a:ext cx="323823" cy="401613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1032287618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1397931712 w 624"/>
                <a:gd name="T87" fmla="*/ 2147483647 h 640"/>
                <a:gd name="T88" fmla="*/ 582336826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1164942488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1651581933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4"/>
                <a:gd name="T160" fmla="*/ 0 h 640"/>
                <a:gd name="T161" fmla="*/ 624 w 624"/>
                <a:gd name="T162" fmla="*/ 640 h 6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20" name="Freeform 481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8038451" y="2484710"/>
              <a:ext cx="23444" cy="68258"/>
            </a:xfrm>
            <a:custGeom>
              <a:avLst/>
              <a:gdLst>
                <a:gd name="T0" fmla="*/ 920505328 w 52"/>
                <a:gd name="T1" fmla="*/ 2147483647 h 50"/>
                <a:gd name="T2" fmla="*/ 0 w 52"/>
                <a:gd name="T3" fmla="*/ 2147483647 h 50"/>
                <a:gd name="T4" fmla="*/ 141660796 w 52"/>
                <a:gd name="T5" fmla="*/ 2147483647 h 50"/>
                <a:gd name="T6" fmla="*/ 424789341 w 52"/>
                <a:gd name="T7" fmla="*/ 2147483647 h 50"/>
                <a:gd name="T8" fmla="*/ 849578242 w 52"/>
                <a:gd name="T9" fmla="*/ 2147483647 h 50"/>
                <a:gd name="T10" fmla="*/ 1274367693 w 52"/>
                <a:gd name="T11" fmla="*/ 2147483647 h 50"/>
                <a:gd name="T12" fmla="*/ 1840817226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1911551760 w 52"/>
                <a:gd name="T23" fmla="*/ 2147483647 h 50"/>
                <a:gd name="T24" fmla="*/ 1557689175 w 52"/>
                <a:gd name="T25" fmla="*/ 2147483647 h 50"/>
                <a:gd name="T26" fmla="*/ 1203633599 w 52"/>
                <a:gd name="T27" fmla="*/ 2147483647 h 50"/>
                <a:gd name="T28" fmla="*/ 991238763 w 52"/>
                <a:gd name="T29" fmla="*/ 2147483647 h 50"/>
                <a:gd name="T30" fmla="*/ 920505328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0"/>
                <a:gd name="T50" fmla="*/ 52 w 5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21" name="Freeform 482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7869946" y="2486297"/>
              <a:ext cx="168505" cy="150804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867708811 w 320"/>
                <a:gd name="T43" fmla="*/ 2147483647 h 234"/>
                <a:gd name="T44" fmla="*/ 1115585233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665108863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0"/>
                <a:gd name="T178" fmla="*/ 0 h 234"/>
                <a:gd name="T179" fmla="*/ 320 w 320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22" name="Freeform 483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833314" y="2910133"/>
              <a:ext cx="63007" cy="69846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1671058815 h 93"/>
                <a:gd name="T18" fmla="*/ 2147483647 w 125"/>
                <a:gd name="T19" fmla="*/ 1002743616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1696084890 w 125"/>
                <a:gd name="T61" fmla="*/ 2147483647 h 93"/>
                <a:gd name="T62" fmla="*/ 742068854 w 125"/>
                <a:gd name="T63" fmla="*/ 2147483647 h 93"/>
                <a:gd name="T64" fmla="*/ 423894992 w 125"/>
                <a:gd name="T65" fmla="*/ 2147483647 h 93"/>
                <a:gd name="T66" fmla="*/ 211947244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742068854 w 125"/>
                <a:gd name="T73" fmla="*/ 2147483647 h 93"/>
                <a:gd name="T74" fmla="*/ 1589857832 w 125"/>
                <a:gd name="T75" fmla="*/ 2147483647 h 93"/>
                <a:gd name="T76" fmla="*/ 2119979756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93"/>
                <a:gd name="T128" fmla="*/ 125 w 125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23" name="Freeform 484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768843" y="2927594"/>
              <a:ext cx="71798" cy="101594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1408965829 h 154"/>
                <a:gd name="T6" fmla="*/ 2147483647 w 133"/>
                <a:gd name="T7" fmla="*/ 939167739 h 154"/>
                <a:gd name="T8" fmla="*/ 2147483647 w 133"/>
                <a:gd name="T9" fmla="*/ 469798582 h 154"/>
                <a:gd name="T10" fmla="*/ 2147483647 w 133"/>
                <a:gd name="T11" fmla="*/ 234684251 h 154"/>
                <a:gd name="T12" fmla="*/ 2147483647 w 133"/>
                <a:gd name="T13" fmla="*/ 0 h 154"/>
                <a:gd name="T14" fmla="*/ 2147483647 w 133"/>
                <a:gd name="T15" fmla="*/ 234684251 h 154"/>
                <a:gd name="T16" fmla="*/ 2147483647 w 133"/>
                <a:gd name="T17" fmla="*/ 939167739 h 154"/>
                <a:gd name="T18" fmla="*/ 2147483647 w 133"/>
                <a:gd name="T19" fmla="*/ 18787642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1746671383 w 133"/>
                <a:gd name="T91" fmla="*/ 2147483647 h 154"/>
                <a:gd name="T92" fmla="*/ 1343776042 w 133"/>
                <a:gd name="T93" fmla="*/ 2147483647 h 154"/>
                <a:gd name="T94" fmla="*/ 940583793 w 133"/>
                <a:gd name="T95" fmla="*/ 2147483647 h 154"/>
                <a:gd name="T96" fmla="*/ 537391681 w 133"/>
                <a:gd name="T97" fmla="*/ 2147483647 h 154"/>
                <a:gd name="T98" fmla="*/ 268695840 w 133"/>
                <a:gd name="T99" fmla="*/ 2147483647 h 154"/>
                <a:gd name="T100" fmla="*/ 134496238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940583793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54"/>
                <a:gd name="T167" fmla="*/ 133 w 133"/>
                <a:gd name="T168" fmla="*/ 154 h 1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24" name="Freeform 485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787892" y="2641862"/>
              <a:ext cx="250560" cy="293670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05120818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812898167 w 485"/>
                <a:gd name="T113" fmla="*/ 2147483647 h 468"/>
                <a:gd name="T114" fmla="*/ 0 w 485"/>
                <a:gd name="T115" fmla="*/ 2147483647 h 468"/>
                <a:gd name="T116" fmla="*/ 81289816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5"/>
                <a:gd name="T190" fmla="*/ 0 h 468"/>
                <a:gd name="T191" fmla="*/ 485 w 485"/>
                <a:gd name="T192" fmla="*/ 468 h 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86" name="Freeform 486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4888131" y="1310032"/>
              <a:ext cx="130409" cy="73020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87" name="Freeform 487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5059568" y="1289396"/>
              <a:ext cx="76194" cy="68259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88" name="Freeform 488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5103526" y="1298920"/>
              <a:ext cx="155318" cy="68259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89" name="Freeform 489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5743846" y="1522744"/>
              <a:ext cx="48354" cy="68258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0" name="Freeform 490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5635416" y="1352892"/>
              <a:ext cx="19049" cy="69846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1" name="Freeform 491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660326" y="1303683"/>
              <a:ext cx="17583" cy="71433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2" name="Freeform 492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836158" y="1441786"/>
              <a:ext cx="20514" cy="68259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3" name="Freeform 493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899164" y="1303683"/>
              <a:ext cx="112826" cy="71433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4" name="Freeform 494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972427" y="1333843"/>
              <a:ext cx="123082" cy="71434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5" name="Freeform 495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6113093" y="1351305"/>
              <a:ext cx="98173" cy="68258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6" name="Freeform 496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6744623" y="1500521"/>
              <a:ext cx="95242" cy="71433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7" name="Freeform 497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6826678" y="1522744"/>
              <a:ext cx="39562" cy="68258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8" name="Freeform 498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861844" y="1535443"/>
              <a:ext cx="63006" cy="69846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9" name="Freeform 499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587839" y="1503695"/>
              <a:ext cx="73263" cy="69846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0" name="Freeform 500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946829" y="1432262"/>
              <a:ext cx="168505" cy="68259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1" name="Freeform 501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7140244" y="1441786"/>
              <a:ext cx="114291" cy="68259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2" name="Freeform 502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7093356" y="1498933"/>
              <a:ext cx="76194" cy="71434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3" name="Freeform 503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7066981" y="1495758"/>
              <a:ext cx="26375" cy="69846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943" name="Line 504"/>
            <p:cNvSpPr>
              <a:spLocks noChangeShapeType="1"/>
            </p:cNvSpPr>
            <p:nvPr>
              <p:custDataLst>
                <p:tags r:id="rId340"/>
              </p:custDataLst>
            </p:nvPr>
          </p:nvSpPr>
          <p:spPr bwMode="auto">
            <a:xfrm flipV="1">
              <a:off x="7069912" y="1494171"/>
              <a:ext cx="0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5" name="Freeform 505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073531" y="1408451"/>
              <a:ext cx="13187" cy="66671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6" name="Freeform 506"/>
            <p:cNvSpPr>
              <a:spLocks/>
            </p:cNvSpPr>
            <p:nvPr>
              <p:custDataLst>
                <p:tags r:id="rId342"/>
              </p:custDataLst>
            </p:nvPr>
          </p:nvSpPr>
          <p:spPr bwMode="auto">
            <a:xfrm>
              <a:off x="6971738" y="1494171"/>
              <a:ext cx="11722" cy="68258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7" name="Freeform 507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6916058" y="1449724"/>
              <a:ext cx="11722" cy="68258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947" name="Freeform 508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7516817" y="2133893"/>
              <a:ext cx="16118" cy="69846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738787984 w 33"/>
                <a:gd name="T5" fmla="*/ 0 h 31"/>
                <a:gd name="T6" fmla="*/ 1313353498 w 33"/>
                <a:gd name="T7" fmla="*/ 0 h 31"/>
                <a:gd name="T8" fmla="*/ 1969817118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9" name="Freeform 509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7869946" y="1560842"/>
              <a:ext cx="65936" cy="69846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949" name="Freeform 510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8034056" y="1983091"/>
              <a:ext cx="16117" cy="68258"/>
            </a:xfrm>
            <a:custGeom>
              <a:avLst/>
              <a:gdLst>
                <a:gd name="T0" fmla="*/ 1279824220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426549770 w 41"/>
                <a:gd name="T7" fmla="*/ 2147483647 h 42"/>
                <a:gd name="T8" fmla="*/ 853274345 w 41"/>
                <a:gd name="T9" fmla="*/ 2147483647 h 42"/>
                <a:gd name="T10" fmla="*/ 1462756080 w 41"/>
                <a:gd name="T11" fmla="*/ 2147483647 h 42"/>
                <a:gd name="T12" fmla="*/ 2072237188 w 41"/>
                <a:gd name="T13" fmla="*/ 0 h 42"/>
                <a:gd name="T14" fmla="*/ 2072237188 w 41"/>
                <a:gd name="T15" fmla="*/ 2147483647 h 42"/>
                <a:gd name="T16" fmla="*/ 2147483647 w 41"/>
                <a:gd name="T17" fmla="*/ 2147483647 h 42"/>
                <a:gd name="T18" fmla="*/ 1279824220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2"/>
                <a:gd name="T32" fmla="*/ 41 w 4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50" name="Freeform 511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8212818" y="2118019"/>
              <a:ext cx="51284" cy="73020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1268841083 w 93"/>
                <a:gd name="T29" fmla="*/ 2147483647 h 39"/>
                <a:gd name="T30" fmla="*/ 0 w 93"/>
                <a:gd name="T31" fmla="*/ 2147483647 h 39"/>
                <a:gd name="T32" fmla="*/ 1550873981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"/>
                <a:gd name="T67" fmla="*/ 0 h 39"/>
                <a:gd name="T68" fmla="*/ 93 w 9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51" name="Freeform 512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8272894" y="2137068"/>
              <a:ext cx="23444" cy="71434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1342695642 w 39"/>
                <a:gd name="T5" fmla="*/ 2147483647 h 19"/>
                <a:gd name="T6" fmla="*/ 839013546 w 39"/>
                <a:gd name="T7" fmla="*/ 2147483647 h 19"/>
                <a:gd name="T8" fmla="*/ 503339050 w 39"/>
                <a:gd name="T9" fmla="*/ 2147483647 h 19"/>
                <a:gd name="T10" fmla="*/ 335673911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9"/>
                <a:gd name="T38" fmla="*/ 39 w 39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52" name="Freeform 513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8111715" y="2289459"/>
              <a:ext cx="17583" cy="68259"/>
            </a:xfrm>
            <a:custGeom>
              <a:avLst/>
              <a:gdLst>
                <a:gd name="T0" fmla="*/ 0 w 26"/>
                <a:gd name="T1" fmla="*/ 2147483647 h 36"/>
                <a:gd name="T2" fmla="*/ 716965496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955663976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36"/>
                <a:gd name="T47" fmla="*/ 26 w 26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53" name="Freeform 514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8124903" y="2324382"/>
              <a:ext cx="4395" cy="71434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1280239286 w 6"/>
                <a:gd name="T5" fmla="*/ 0 h 37"/>
                <a:gd name="T6" fmla="*/ 1280239286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7"/>
                <a:gd name="T17" fmla="*/ 6 w 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54" name="Freeform 515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8110250" y="2422800"/>
              <a:ext cx="10256" cy="66671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311261784 w 20"/>
                <a:gd name="T7" fmla="*/ 2147483647 h 43"/>
                <a:gd name="T8" fmla="*/ 1088925112 w 20"/>
                <a:gd name="T9" fmla="*/ 0 h 43"/>
                <a:gd name="T10" fmla="*/ 1711121211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1866588582 w 20"/>
                <a:gd name="T29" fmla="*/ 2147483647 h 43"/>
                <a:gd name="T30" fmla="*/ 1399859569 w 20"/>
                <a:gd name="T31" fmla="*/ 2147483647 h 43"/>
                <a:gd name="T32" fmla="*/ 933457740 w 20"/>
                <a:gd name="T33" fmla="*/ 2147483647 h 43"/>
                <a:gd name="T34" fmla="*/ 311261784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43"/>
                <a:gd name="T62" fmla="*/ 20 w 20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55" name="Freeform 516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8082409" y="2465661"/>
              <a:ext cx="0" cy="69846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30"/>
                <a:gd name="T11" fmla="*/ 30 h 30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56" name="Freeform 517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8082409" y="2465661"/>
              <a:ext cx="10257" cy="69846"/>
            </a:xfrm>
            <a:custGeom>
              <a:avLst/>
              <a:gdLst>
                <a:gd name="T0" fmla="*/ 0 w 20"/>
                <a:gd name="T1" fmla="*/ 0 h 24"/>
                <a:gd name="T2" fmla="*/ 1800827218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57" name="Freeform 518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787892" y="1970391"/>
              <a:ext cx="20514" cy="71433"/>
            </a:xfrm>
            <a:custGeom>
              <a:avLst/>
              <a:gdLst>
                <a:gd name="T0" fmla="*/ 0 w 46"/>
                <a:gd name="T1" fmla="*/ 0 h 19"/>
                <a:gd name="T2" fmla="*/ 708820061 w 46"/>
                <a:gd name="T3" fmla="*/ 2147483647 h 19"/>
                <a:gd name="T4" fmla="*/ 1102862861 w 46"/>
                <a:gd name="T5" fmla="*/ 2147483647 h 19"/>
                <a:gd name="T6" fmla="*/ 1496697716 w 46"/>
                <a:gd name="T7" fmla="*/ 2147483647 h 19"/>
                <a:gd name="T8" fmla="*/ 1811682695 w 46"/>
                <a:gd name="T9" fmla="*/ 2147483647 h 19"/>
                <a:gd name="T10" fmla="*/ 2048025971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1890532570 w 46"/>
                <a:gd name="T21" fmla="*/ 2147483647 h 19"/>
                <a:gd name="T22" fmla="*/ 1417847840 w 46"/>
                <a:gd name="T23" fmla="*/ 2147483647 h 19"/>
                <a:gd name="T24" fmla="*/ 1024012985 w 46"/>
                <a:gd name="T25" fmla="*/ 2147483647 h 19"/>
                <a:gd name="T26" fmla="*/ 787670392 w 46"/>
                <a:gd name="T27" fmla="*/ 2147483647 h 19"/>
                <a:gd name="T28" fmla="*/ 551327572 w 46"/>
                <a:gd name="T29" fmla="*/ 2147483647 h 19"/>
                <a:gd name="T30" fmla="*/ 314985093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9"/>
                <a:gd name="T53" fmla="*/ 46 w 4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19" name="Freeform 519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4565773" y="2137068"/>
              <a:ext cx="57146" cy="71434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20" name="Freeform 520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5104990" y="1648148"/>
              <a:ext cx="51285" cy="69846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21" name="Freeform 521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5146018" y="1422737"/>
              <a:ext cx="275470" cy="196838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22" name="Freeform 522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96923" y="1795777"/>
              <a:ext cx="38097" cy="66671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23" name="Freeform 523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7664809" y="2152942"/>
              <a:ext cx="234442" cy="322243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963" name="Freeform 525"/>
            <p:cNvSpPr>
              <a:spLocks/>
            </p:cNvSpPr>
            <p:nvPr/>
          </p:nvSpPr>
          <p:spPr bwMode="auto">
            <a:xfrm>
              <a:off x="6891149" y="2098971"/>
              <a:ext cx="127478" cy="163503"/>
            </a:xfrm>
            <a:custGeom>
              <a:avLst/>
              <a:gdLst>
                <a:gd name="T0" fmla="*/ 1107827 w 240"/>
                <a:gd name="T1" fmla="*/ 32274053 h 259"/>
                <a:gd name="T2" fmla="*/ 7201135 w 240"/>
                <a:gd name="T3" fmla="*/ 33848106 h 259"/>
                <a:gd name="T4" fmla="*/ 11078792 w 240"/>
                <a:gd name="T5" fmla="*/ 31486713 h 259"/>
                <a:gd name="T6" fmla="*/ 12186618 w 240"/>
                <a:gd name="T7" fmla="*/ 27550640 h 259"/>
                <a:gd name="T8" fmla="*/ 17449454 w 240"/>
                <a:gd name="T9" fmla="*/ 20859818 h 259"/>
                <a:gd name="T10" fmla="*/ 19388281 w 240"/>
                <a:gd name="T11" fmla="*/ 14562346 h 259"/>
                <a:gd name="T12" fmla="*/ 21880759 w 240"/>
                <a:gd name="T13" fmla="*/ 3542091 h 259"/>
                <a:gd name="T14" fmla="*/ 19388281 w 240"/>
                <a:gd name="T15" fmla="*/ 0 h 259"/>
                <a:gd name="T16" fmla="*/ 18834105 w 240"/>
                <a:gd name="T17" fmla="*/ 4329431 h 259"/>
                <a:gd name="T18" fmla="*/ 18280455 w 240"/>
                <a:gd name="T19" fmla="*/ 9839558 h 259"/>
                <a:gd name="T20" fmla="*/ 15233798 w 240"/>
                <a:gd name="T21" fmla="*/ 13775634 h 259"/>
                <a:gd name="T22" fmla="*/ 12186618 w 240"/>
                <a:gd name="T23" fmla="*/ 19285760 h 259"/>
                <a:gd name="T24" fmla="*/ 10247791 w 240"/>
                <a:gd name="T25" fmla="*/ 23221211 h 259"/>
                <a:gd name="T26" fmla="*/ 8586312 w 240"/>
                <a:gd name="T27" fmla="*/ 28337980 h 259"/>
                <a:gd name="T28" fmla="*/ 1938828 w 240"/>
                <a:gd name="T29" fmla="*/ 29125320 h 259"/>
                <a:gd name="T30" fmla="*/ 0 w 240"/>
                <a:gd name="T31" fmla="*/ 29125320 h 259"/>
                <a:gd name="T32" fmla="*/ 1107827 w 240"/>
                <a:gd name="T33" fmla="*/ 32274053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0"/>
                <a:gd name="T52" fmla="*/ 0 h 259"/>
                <a:gd name="T53" fmla="*/ 240 w 240"/>
                <a:gd name="T54" fmla="*/ 259 h 2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64" name="Freeform 526"/>
            <p:cNvSpPr>
              <a:spLocks/>
            </p:cNvSpPr>
            <p:nvPr/>
          </p:nvSpPr>
          <p:spPr bwMode="auto">
            <a:xfrm>
              <a:off x="6212731" y="2495821"/>
              <a:ext cx="133340" cy="65084"/>
            </a:xfrm>
            <a:custGeom>
              <a:avLst/>
              <a:gdLst>
                <a:gd name="T0" fmla="*/ 2957777 w 259"/>
                <a:gd name="T1" fmla="*/ 12971955 h 104"/>
                <a:gd name="T2" fmla="*/ 2150922 w 259"/>
                <a:gd name="T3" fmla="*/ 10682824 h 104"/>
                <a:gd name="T4" fmla="*/ 4570969 w 259"/>
                <a:gd name="T5" fmla="*/ 7630852 h 104"/>
                <a:gd name="T6" fmla="*/ 6184678 w 259"/>
                <a:gd name="T7" fmla="*/ 6104559 h 104"/>
                <a:gd name="T8" fmla="*/ 11024253 w 259"/>
                <a:gd name="T9" fmla="*/ 5341721 h 104"/>
                <a:gd name="T10" fmla="*/ 15057489 w 259"/>
                <a:gd name="T11" fmla="*/ 5341721 h 104"/>
                <a:gd name="T12" fmla="*/ 21511294 w 259"/>
                <a:gd name="T13" fmla="*/ 3815426 h 104"/>
                <a:gd name="T14" fmla="*/ 22586754 w 259"/>
                <a:gd name="T15" fmla="*/ 762838 h 104"/>
                <a:gd name="T16" fmla="*/ 21511294 w 259"/>
                <a:gd name="T17" fmla="*/ 0 h 104"/>
                <a:gd name="T18" fmla="*/ 17746663 w 259"/>
                <a:gd name="T19" fmla="*/ 1526294 h 104"/>
                <a:gd name="T20" fmla="*/ 13175693 w 259"/>
                <a:gd name="T21" fmla="*/ 762838 h 104"/>
                <a:gd name="T22" fmla="*/ 9142456 w 259"/>
                <a:gd name="T23" fmla="*/ 1526294 h 104"/>
                <a:gd name="T24" fmla="*/ 4570969 w 259"/>
                <a:gd name="T25" fmla="*/ 2289132 h 104"/>
                <a:gd name="T26" fmla="*/ 2150922 w 259"/>
                <a:gd name="T27" fmla="*/ 5341721 h 104"/>
                <a:gd name="T28" fmla="*/ 0 w 259"/>
                <a:gd name="T29" fmla="*/ 8393690 h 104"/>
                <a:gd name="T30" fmla="*/ 0 w 259"/>
                <a:gd name="T31" fmla="*/ 12971955 h 104"/>
                <a:gd name="T32" fmla="*/ 2957777 w 259"/>
                <a:gd name="T33" fmla="*/ 1297195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"/>
                <a:gd name="T52" fmla="*/ 0 h 104"/>
                <a:gd name="T53" fmla="*/ 259 w 259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65" name="Freeform 527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5080081" y="2999028"/>
              <a:ext cx="637390" cy="612737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049698039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1045759110 w 1227"/>
                <a:gd name="T57" fmla="*/ 2147483647 h 979"/>
                <a:gd name="T58" fmla="*/ 0 w 1227"/>
                <a:gd name="T59" fmla="*/ 2147483647 h 979"/>
                <a:gd name="T60" fmla="*/ 1045759110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7"/>
                <a:gd name="T172" fmla="*/ 0 h 979"/>
                <a:gd name="T173" fmla="*/ 1227 w 1227"/>
                <a:gd name="T174" fmla="*/ 979 h 9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66" name="Freeform 528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4450017" y="2451374"/>
              <a:ext cx="68867" cy="68259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1813681423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1209120792 w 146"/>
                <a:gd name="T39" fmla="*/ 2147483647 h 81"/>
                <a:gd name="T40" fmla="*/ 1900172979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022933978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81"/>
                <a:gd name="T101" fmla="*/ 146 w 14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67" name="Freeform 529"/>
            <p:cNvSpPr>
              <a:spLocks/>
            </p:cNvSpPr>
            <p:nvPr>
              <p:custDataLst>
                <p:tags r:id="rId362"/>
              </p:custDataLst>
            </p:nvPr>
          </p:nvSpPr>
          <p:spPr bwMode="auto">
            <a:xfrm>
              <a:off x="4137915" y="2705358"/>
              <a:ext cx="19049" cy="68259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1172526694 w 34"/>
                <a:gd name="T19" fmla="*/ 0 h 49"/>
                <a:gd name="T20" fmla="*/ 0 w 34"/>
                <a:gd name="T21" fmla="*/ 0 h 49"/>
                <a:gd name="T22" fmla="*/ 439815137 w 34"/>
                <a:gd name="T23" fmla="*/ 2147483647 h 49"/>
                <a:gd name="T24" fmla="*/ 1025921321 w 34"/>
                <a:gd name="T25" fmla="*/ 2147483647 h 49"/>
                <a:gd name="T26" fmla="*/ 1465736038 w 34"/>
                <a:gd name="T27" fmla="*/ 2147483647 h 49"/>
                <a:gd name="T28" fmla="*/ 205215640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49"/>
                <a:gd name="T59" fmla="*/ 34 w 34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68" name="Freeform 530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3648517" y="3122845"/>
              <a:ext cx="33702" cy="68258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1244392356 w 60"/>
                <a:gd name="T27" fmla="*/ 2147483647 h 74"/>
                <a:gd name="T28" fmla="*/ 0 w 60"/>
                <a:gd name="T29" fmla="*/ 2147483647 h 74"/>
                <a:gd name="T30" fmla="*/ 777664141 w 60"/>
                <a:gd name="T31" fmla="*/ 2147483647 h 74"/>
                <a:gd name="T32" fmla="*/ 1866588820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1990019329 h 74"/>
                <a:gd name="T44" fmla="*/ 2147483647 w 60"/>
                <a:gd name="T45" fmla="*/ 663053640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74"/>
                <a:gd name="T77" fmla="*/ 60 w 60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69" name="Freeform 531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3578184" y="3141894"/>
              <a:ext cx="27841" cy="71433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1310644574 w 47"/>
                <a:gd name="T35" fmla="*/ 2147483647 h 45"/>
                <a:gd name="T36" fmla="*/ 0 w 47"/>
                <a:gd name="T37" fmla="*/ 2147483647 h 45"/>
                <a:gd name="T38" fmla="*/ 374417312 w 47"/>
                <a:gd name="T39" fmla="*/ 2147483647 h 45"/>
                <a:gd name="T40" fmla="*/ 1123621421 w 47"/>
                <a:gd name="T41" fmla="*/ 2147483647 h 45"/>
                <a:gd name="T42" fmla="*/ 2059848531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5"/>
                <a:gd name="T71" fmla="*/ 47 w 47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70" name="Freeform 532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3547414" y="3133956"/>
              <a:ext cx="7326" cy="68259"/>
            </a:xfrm>
            <a:custGeom>
              <a:avLst/>
              <a:gdLst>
                <a:gd name="T0" fmla="*/ 125834921 w 26"/>
                <a:gd name="T1" fmla="*/ 2147483647 h 36"/>
                <a:gd name="T2" fmla="*/ 104876704 w 26"/>
                <a:gd name="T3" fmla="*/ 2147483647 h 36"/>
                <a:gd name="T4" fmla="*/ 62960250 w 26"/>
                <a:gd name="T5" fmla="*/ 2147483647 h 36"/>
                <a:gd name="T6" fmla="*/ 20958227 w 26"/>
                <a:gd name="T7" fmla="*/ 2147483647 h 36"/>
                <a:gd name="T8" fmla="*/ 0 w 26"/>
                <a:gd name="T9" fmla="*/ 0 h 36"/>
                <a:gd name="T10" fmla="*/ 545427277 w 26"/>
                <a:gd name="T11" fmla="*/ 0 h 36"/>
                <a:gd name="T12" fmla="*/ 524469353 w 26"/>
                <a:gd name="T13" fmla="*/ 2147483647 h 36"/>
                <a:gd name="T14" fmla="*/ 503511135 w 26"/>
                <a:gd name="T15" fmla="*/ 2147483647 h 36"/>
                <a:gd name="T16" fmla="*/ 482467046 w 26"/>
                <a:gd name="T17" fmla="*/ 2147483647 h 36"/>
                <a:gd name="T18" fmla="*/ 482467046 w 26"/>
                <a:gd name="T19" fmla="*/ 2147483647 h 36"/>
                <a:gd name="T20" fmla="*/ 503511135 w 26"/>
                <a:gd name="T21" fmla="*/ 2147483647 h 36"/>
                <a:gd name="T22" fmla="*/ 545427277 w 26"/>
                <a:gd name="T23" fmla="*/ 2147483647 h 36"/>
                <a:gd name="T24" fmla="*/ 125834921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71" name="Freeform 533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5072755" y="2808540"/>
              <a:ext cx="209533" cy="190488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077700042 w 405"/>
                <a:gd name="T9" fmla="*/ 2147483647 h 302"/>
                <a:gd name="T10" fmla="*/ 692566939 w 405"/>
                <a:gd name="T11" fmla="*/ 2147483647 h 302"/>
                <a:gd name="T12" fmla="*/ 230766286 w 405"/>
                <a:gd name="T13" fmla="*/ 2147483647 h 302"/>
                <a:gd name="T14" fmla="*/ 577183570 w 405"/>
                <a:gd name="T15" fmla="*/ 2147483647 h 302"/>
                <a:gd name="T16" fmla="*/ 692566939 w 405"/>
                <a:gd name="T17" fmla="*/ 2147483647 h 302"/>
                <a:gd name="T18" fmla="*/ 1962317190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836787628 h 302"/>
                <a:gd name="T48" fmla="*/ 2147483647 w 405"/>
                <a:gd name="T49" fmla="*/ 627491134 h 302"/>
                <a:gd name="T50" fmla="*/ 2147483647 w 405"/>
                <a:gd name="T51" fmla="*/ 627491134 h 302"/>
                <a:gd name="T52" fmla="*/ 2147483647 w 405"/>
                <a:gd name="T53" fmla="*/ 209296415 h 302"/>
                <a:gd name="T54" fmla="*/ 2147483647 w 405"/>
                <a:gd name="T55" fmla="*/ 1673177855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302"/>
                <a:gd name="T140" fmla="*/ 405 w 405"/>
                <a:gd name="T141" fmla="*/ 302 h 3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34" name="Freeform 534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7585685" y="3265711"/>
              <a:ext cx="51284" cy="95244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grpSp>
          <p:nvGrpSpPr>
            <p:cNvPr id="31" name="Group 535"/>
            <p:cNvGrpSpPr>
              <a:grpSpLocks/>
            </p:cNvGrpSpPr>
            <p:nvPr>
              <p:custDataLst>
                <p:tags r:id="rId368"/>
              </p:custDataLst>
            </p:nvPr>
          </p:nvGrpSpPr>
          <p:grpSpPr bwMode="auto">
            <a:xfrm>
              <a:off x="4762500" y="2627026"/>
              <a:ext cx="579120" cy="241934"/>
              <a:chOff x="3289" y="1830"/>
              <a:chExt cx="363" cy="12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536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37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38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39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40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5974" name="Freeform 541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2348827" y="4010202"/>
              <a:ext cx="120152" cy="146041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1382852842 h 237"/>
                <a:gd name="T48" fmla="*/ 2147483647 w 226"/>
                <a:gd name="T49" fmla="*/ 395319622 h 237"/>
                <a:gd name="T50" fmla="*/ 2147483647 w 226"/>
                <a:gd name="T51" fmla="*/ 1185576219 h 237"/>
                <a:gd name="T52" fmla="*/ 2147483647 w 226"/>
                <a:gd name="T53" fmla="*/ 2147483647 h 237"/>
                <a:gd name="T54" fmla="*/ 1247885141 w 226"/>
                <a:gd name="T55" fmla="*/ 2147483647 h 237"/>
                <a:gd name="T56" fmla="*/ 374506773 w 226"/>
                <a:gd name="T57" fmla="*/ 2147483647 h 237"/>
                <a:gd name="T58" fmla="*/ 0 w 226"/>
                <a:gd name="T59" fmla="*/ 2147483647 h 237"/>
                <a:gd name="T60" fmla="*/ 374506773 w 226"/>
                <a:gd name="T61" fmla="*/ 2147483647 h 237"/>
                <a:gd name="T62" fmla="*/ 1247885141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37"/>
                <a:gd name="T110" fmla="*/ 226 w 226"/>
                <a:gd name="T111" fmla="*/ 237 h 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75" name="Freeform 542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7083099" y="3333969"/>
              <a:ext cx="249095" cy="550829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1038015183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"/>
                <a:gd name="T154" fmla="*/ 0 h 875"/>
                <a:gd name="T155" fmla="*/ 478 w 478"/>
                <a:gd name="T156" fmla="*/ 875 h 8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76" name="Freeform 543"/>
            <p:cNvSpPr>
              <a:spLocks/>
            </p:cNvSpPr>
            <p:nvPr>
              <p:custDataLst>
                <p:tags r:id="rId371"/>
              </p:custDataLst>
            </p:nvPr>
          </p:nvSpPr>
          <p:spPr bwMode="auto">
            <a:xfrm>
              <a:off x="7187133" y="4156243"/>
              <a:ext cx="30770" cy="69846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1953339225 w 59"/>
                <a:gd name="T21" fmla="*/ 2147483647 h 31"/>
                <a:gd name="T22" fmla="*/ 1608521657 w 59"/>
                <a:gd name="T23" fmla="*/ 2147483647 h 31"/>
                <a:gd name="T24" fmla="*/ 1263972727 w 59"/>
                <a:gd name="T25" fmla="*/ 2147483647 h 31"/>
                <a:gd name="T26" fmla="*/ 459577967 w 59"/>
                <a:gd name="T27" fmla="*/ 2147483647 h 31"/>
                <a:gd name="T28" fmla="*/ 0 w 59"/>
                <a:gd name="T29" fmla="*/ 2147483647 h 31"/>
                <a:gd name="T30" fmla="*/ 115027906 w 59"/>
                <a:gd name="T31" fmla="*/ 2147483647 h 31"/>
                <a:gd name="T32" fmla="*/ 344816664 w 59"/>
                <a:gd name="T33" fmla="*/ 2147483647 h 31"/>
                <a:gd name="T34" fmla="*/ 574605970 w 59"/>
                <a:gd name="T35" fmla="*/ 2147483647 h 31"/>
                <a:gd name="T36" fmla="*/ 919155417 w 59"/>
                <a:gd name="T37" fmla="*/ 2147483647 h 31"/>
                <a:gd name="T38" fmla="*/ 1838310834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77" name="Freeform 544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5617833" y="3267298"/>
              <a:ext cx="209533" cy="325418"/>
            </a:xfrm>
            <a:custGeom>
              <a:avLst/>
              <a:gdLst>
                <a:gd name="T0" fmla="*/ 2147483647 w 399"/>
                <a:gd name="T1" fmla="*/ 1657834902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052118321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9"/>
                <a:gd name="T139" fmla="*/ 0 h 518"/>
                <a:gd name="T140" fmla="*/ 399 w 399"/>
                <a:gd name="T141" fmla="*/ 518 h 5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78" name="Freeform 545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4089562" y="3332382"/>
              <a:ext cx="451302" cy="461933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03879848 h 740"/>
                <a:gd name="T8" fmla="*/ 2147483647 w 866"/>
                <a:gd name="T9" fmla="*/ 1224063381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590354012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6"/>
                <a:gd name="T160" fmla="*/ 0 h 740"/>
                <a:gd name="T161" fmla="*/ 866 w 866"/>
                <a:gd name="T162" fmla="*/ 740 h 7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BFB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979" name="Freeform 546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3693940" y="2872036"/>
              <a:ext cx="360455" cy="312718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57423881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1626509985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7"/>
                <a:gd name="T157" fmla="*/ 0 h 500"/>
                <a:gd name="T158" fmla="*/ 697 w 69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BFB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47" name="Freeform 547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4533537" y="1591002"/>
              <a:ext cx="284261" cy="111118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48" name="Freeform 548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5146018" y="1570366"/>
              <a:ext cx="130409" cy="71433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49" name="Freeform 549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5317454" y="1548143"/>
              <a:ext cx="76194" cy="69846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50" name="Freeform 550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5362877" y="1557667"/>
              <a:ext cx="155318" cy="69846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52" name="Freeform 454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3921056" y="2110083"/>
              <a:ext cx="35166" cy="73020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9" name="Freeform 45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3931313" y="2292634"/>
              <a:ext cx="353128" cy="327005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4702043" y="1376703"/>
              <a:ext cx="3677816" cy="129055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5602" name="TextBox 552"/>
          <p:cNvSpPr txBox="1">
            <a:spLocks noChangeArrowheads="1"/>
          </p:cNvSpPr>
          <p:nvPr/>
        </p:nvSpPr>
        <p:spPr bwMode="auto">
          <a:xfrm>
            <a:off x="3429000" y="6019800"/>
            <a:ext cx="3215054" cy="400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FFFF00"/>
                </a:solidFill>
                <a:ea typeface="ヒラギノ角ゴ Pro W3"/>
                <a:cs typeface="Arial" pitchFamily="34" charset="0"/>
              </a:rPr>
              <a:t>84</a:t>
            </a:r>
            <a:r>
              <a:rPr lang="en-GB" sz="2000" dirty="0">
                <a:solidFill>
                  <a:srgbClr val="FFFF00"/>
                </a:solidFill>
                <a:ea typeface="ヒラギノ角ゴ Pro W3"/>
                <a:cs typeface="Arial" pitchFamily="34" charset="0"/>
              </a:rPr>
              <a:t> sites in </a:t>
            </a:r>
            <a:r>
              <a:rPr lang="en-GB" sz="2000" b="1" dirty="0">
                <a:solidFill>
                  <a:srgbClr val="FFFF00"/>
                </a:solidFill>
                <a:ea typeface="ヒラギノ角ゴ Pro W3"/>
                <a:cs typeface="Arial" pitchFamily="34" charset="0"/>
              </a:rPr>
              <a:t>27</a:t>
            </a:r>
            <a:r>
              <a:rPr lang="en-GB" sz="2000" dirty="0">
                <a:solidFill>
                  <a:srgbClr val="FFFF00"/>
                </a:solidFill>
                <a:ea typeface="ヒラギノ角ゴ Pro W3"/>
                <a:cs typeface="Arial" pitchFamily="34" charset="0"/>
              </a:rPr>
              <a:t> countries</a:t>
            </a:r>
          </a:p>
        </p:txBody>
      </p:sp>
      <p:sp>
        <p:nvSpPr>
          <p:cNvPr id="25603" name="Title 553"/>
          <p:cNvSpPr>
            <a:spLocks noGrp="1"/>
          </p:cNvSpPr>
          <p:nvPr>
            <p:ph type="title"/>
          </p:nvPr>
        </p:nvSpPr>
        <p:spPr>
          <a:xfrm>
            <a:off x="641838" y="201614"/>
            <a:ext cx="8229600" cy="911225"/>
          </a:xfrm>
        </p:spPr>
        <p:txBody>
          <a:bodyPr/>
          <a:lstStyle/>
          <a:p>
            <a:pPr>
              <a:defRPr/>
            </a:pP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LAR: Large, randomized, double-blind </a:t>
            </a:r>
            <a:b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III trial (N=358)</a:t>
            </a:r>
          </a:p>
        </p:txBody>
      </p:sp>
      <p:sp>
        <p:nvSpPr>
          <p:cNvPr id="553" name="Rectangle 552"/>
          <p:cNvSpPr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Colao</a:t>
            </a:r>
            <a:r>
              <a:rPr lang="fr-FR" dirty="0" smtClean="0"/>
              <a:t> A </a:t>
            </a:r>
            <a:r>
              <a:rPr lang="fr-FR" i="1" dirty="0" smtClean="0"/>
              <a:t>et al. Endocrine Abstracts 2012;29</a:t>
            </a:r>
            <a:endParaRPr lang="fa-I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actions usually are inhibitory: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also inhibits secretion of insulin, glucagon, and PP in the endocrine pancreas.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gastrointestinal tract:</a:t>
            </a:r>
          </a:p>
          <a:p>
            <a:pPr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inhibits pancreatic exocrine secretion and</a:t>
            </a:r>
          </a:p>
          <a:p>
            <a:pPr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gastric acid secretion.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brain,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regulates metabolism of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-β peptide, a primary pathogenic agent of Alzheimer’s disease.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LAR superiority was driven by </a:t>
            </a:r>
            <a:r>
              <a:rPr lang="en-GB" altLang="ja-JP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significantly higher rate of IGF-1 normalization 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02981" y="1346200"/>
            <a:ext cx="8468457" cy="1716088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Similar proportion of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LAR and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LAR patients had </a:t>
            </a:r>
            <a:b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GH &lt;2.5µg/L</a:t>
            </a:r>
          </a:p>
          <a:p>
            <a:pPr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Significantly more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LAR patients achieved normal IGF-1 than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LAR patients (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=0.002) </a:t>
            </a:r>
            <a:endParaRPr lang="en-GB" sz="18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en-GB" sz="18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75780" name="Chart 3"/>
          <p:cNvGraphicFramePr>
            <a:graphicFrameLocks/>
          </p:cNvGraphicFramePr>
          <p:nvPr/>
        </p:nvGraphicFramePr>
        <p:xfrm>
          <a:off x="647702" y="3282953"/>
          <a:ext cx="3984381" cy="3459163"/>
        </p:xfrm>
        <a:graphic>
          <a:graphicData uri="http://schemas.openxmlformats.org/presentationml/2006/ole">
            <p:oleObj spid="_x0000_s2050" r:id="rId4" imgW="3987130" imgH="3456732" progId="Excel.Sheet.8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718896" y="2801941"/>
            <a:ext cx="1938704" cy="3778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</a:rPr>
              <a:t>GH &lt;2.5 µg/L </a:t>
            </a:r>
            <a:endParaRPr lang="en-GB" sz="1800" b="1" dirty="0">
              <a:solidFill>
                <a:srgbClr val="FFFFFF"/>
              </a:solidFill>
            </a:endParaRPr>
          </a:p>
        </p:txBody>
      </p:sp>
      <p:sp>
        <p:nvSpPr>
          <p:cNvPr id="34821" name="Text Box 16"/>
          <p:cNvSpPr txBox="1">
            <a:spLocks noChangeArrowheads="1"/>
          </p:cNvSpPr>
          <p:nvPr/>
        </p:nvSpPr>
        <p:spPr bwMode="auto">
          <a:xfrm rot="-5400000">
            <a:off x="-652767" y="4677054"/>
            <a:ext cx="2151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effectLst/>
                <a:ea typeface="ヒラギノ角ゴ Pro W3"/>
                <a:cs typeface="Arial" pitchFamily="34" charset="0"/>
              </a:rPr>
              <a:t>Percent patients achieving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/>
                <a:ea typeface="ヒラギノ角ゴ Pro W3"/>
                <a:cs typeface="Arial" pitchFamily="34" charset="0"/>
              </a:rPr>
              <a:t>GH &lt;2.5 µg/L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03786" y="2671766"/>
            <a:ext cx="1637010" cy="389453"/>
            <a:chOff x="4836300" y="1819926"/>
            <a:chExt cx="1636614" cy="388772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4836300" y="1916594"/>
              <a:ext cx="319377" cy="1585"/>
            </a:xfrm>
            <a:prstGeom prst="line">
              <a:avLst/>
            </a:prstGeom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36300" y="2121024"/>
              <a:ext cx="319377" cy="1584"/>
            </a:xfrm>
            <a:prstGeom prst="line">
              <a:avLst/>
            </a:prstGeom>
            <a:ln w="28575" cap="flat" cmpd="sng" algn="ctr">
              <a:solidFill>
                <a:srgbClr val="E44C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830" name="Rectangle 33"/>
            <p:cNvSpPr>
              <a:spLocks noChangeArrowheads="1"/>
            </p:cNvSpPr>
            <p:nvPr/>
          </p:nvSpPr>
          <p:spPr bwMode="auto">
            <a:xfrm>
              <a:off x="4941782" y="1862713"/>
              <a:ext cx="108412" cy="10776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34831" name="Rectangle 33"/>
            <p:cNvSpPr>
              <a:spLocks noChangeArrowheads="1"/>
            </p:cNvSpPr>
            <p:nvPr/>
          </p:nvSpPr>
          <p:spPr bwMode="auto">
            <a:xfrm>
              <a:off x="4944712" y="2071897"/>
              <a:ext cx="101088" cy="101422"/>
            </a:xfrm>
            <a:prstGeom prst="rect">
              <a:avLst/>
            </a:prstGeom>
            <a:solidFill>
              <a:srgbClr val="E44C16"/>
            </a:solidFill>
            <a:ln w="9525">
              <a:solidFill>
                <a:srgbClr val="E44C1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  <a:ea typeface="ヒラギノ角ゴ Pro W3"/>
                <a:cs typeface="Arial" pitchFamily="34" charset="0"/>
              </a:endParaRPr>
            </a:p>
          </p:txBody>
        </p:sp>
        <p:sp>
          <p:nvSpPr>
            <p:cNvPr id="34832" name="Text Box 28"/>
            <p:cNvSpPr txBox="1">
              <a:spLocks noChangeArrowheads="1"/>
            </p:cNvSpPr>
            <p:nvPr/>
          </p:nvSpPr>
          <p:spPr bwMode="auto">
            <a:xfrm>
              <a:off x="5293389" y="1819926"/>
              <a:ext cx="1179525" cy="18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Pasireotide LAR</a:t>
              </a:r>
            </a:p>
          </p:txBody>
        </p:sp>
        <p:sp>
          <p:nvSpPr>
            <p:cNvPr id="34833" name="Text Box 29"/>
            <p:cNvSpPr txBox="1">
              <a:spLocks noChangeArrowheads="1"/>
            </p:cNvSpPr>
            <p:nvPr/>
          </p:nvSpPr>
          <p:spPr bwMode="auto">
            <a:xfrm>
              <a:off x="5290460" y="2024355"/>
              <a:ext cx="1168307" cy="18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Octreotide LAR</a:t>
              </a:r>
            </a:p>
          </p:txBody>
        </p:sp>
      </p:grpSp>
      <p:sp>
        <p:nvSpPr>
          <p:cNvPr id="34824" name="Text Box 16"/>
          <p:cNvSpPr txBox="1">
            <a:spLocks noChangeArrowheads="1"/>
          </p:cNvSpPr>
          <p:nvPr/>
        </p:nvSpPr>
        <p:spPr bwMode="auto">
          <a:xfrm rot="-5400000">
            <a:off x="3675246" y="4651654"/>
            <a:ext cx="2151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effectLst/>
                <a:ea typeface="ヒラギノ角ゴ Pro W3"/>
                <a:cs typeface="Arial" pitchFamily="34" charset="0"/>
              </a:rPr>
              <a:t>Percent patients achieving normalized IGF-1 levels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effectLst/>
              <a:ea typeface="ヒラギノ角ゴ Pro W3"/>
              <a:cs typeface="Arial" pitchFamily="34" charset="0"/>
            </a:endParaRPr>
          </a:p>
        </p:txBody>
      </p:sp>
      <p:graphicFrame>
        <p:nvGraphicFramePr>
          <p:cNvPr id="75785" name="Chart 24"/>
          <p:cNvGraphicFramePr>
            <a:graphicFrameLocks/>
          </p:cNvGraphicFramePr>
          <p:nvPr/>
        </p:nvGraphicFramePr>
        <p:xfrm>
          <a:off x="4860683" y="3282953"/>
          <a:ext cx="3982915" cy="3459163"/>
        </p:xfrm>
        <a:graphic>
          <a:graphicData uri="http://schemas.openxmlformats.org/presentationml/2006/ole">
            <p:oleObj spid="_x0000_s2051" r:id="rId5" imgW="3987130" imgH="3456732" progId="Excel.Sheet.8">
              <p:embed/>
            </p:oleObj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6096000" y="2784478"/>
            <a:ext cx="2133600" cy="3778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>
                <a:solidFill>
                  <a:srgbClr val="FFFFFF"/>
                </a:solidFill>
              </a:rPr>
              <a:t>Normal IGF-1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02621" y="3519491"/>
            <a:ext cx="1743808" cy="3778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i="1" dirty="0">
                <a:solidFill>
                  <a:schemeClr val="tx1"/>
                </a:solidFill>
              </a:rPr>
              <a:t>P</a:t>
            </a:r>
            <a:r>
              <a:rPr lang="en-GB" sz="1600" b="1" dirty="0">
                <a:solidFill>
                  <a:schemeClr val="tx1"/>
                </a:solidFill>
              </a:rPr>
              <a:t>=0.002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7"/>
          <p:cNvGrpSpPr/>
          <p:nvPr/>
        </p:nvGrpSpPr>
        <p:grpSpPr>
          <a:xfrm>
            <a:off x="992787" y="2769455"/>
            <a:ext cx="3374375" cy="1842382"/>
            <a:chOff x="980087" y="3250488"/>
            <a:chExt cx="3384249" cy="1842382"/>
          </a:xfrm>
          <a:solidFill>
            <a:schemeClr val="accent1"/>
          </a:solidFill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980087" y="3523894"/>
              <a:ext cx="22604" cy="15689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008342" y="3523894"/>
              <a:ext cx="22604" cy="13432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036597" y="3523894"/>
              <a:ext cx="22604" cy="13349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064852" y="3523894"/>
              <a:ext cx="22604" cy="13349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1093107" y="3523894"/>
              <a:ext cx="22604" cy="13183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1121362" y="3523894"/>
              <a:ext cx="22604" cy="13017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1149617" y="3523894"/>
              <a:ext cx="22604" cy="1237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177872" y="3523894"/>
              <a:ext cx="22604" cy="12044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1206127" y="3523894"/>
              <a:ext cx="22604" cy="11961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234382" y="3523894"/>
              <a:ext cx="22604" cy="11733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1262637" y="3523894"/>
              <a:ext cx="22604" cy="11402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1290892" y="3523894"/>
              <a:ext cx="22604" cy="11070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1319147" y="3523894"/>
              <a:ext cx="22604" cy="10905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1347402" y="3523894"/>
              <a:ext cx="22604" cy="1082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1375657" y="3523894"/>
              <a:ext cx="22604" cy="10573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1403912" y="3523894"/>
              <a:ext cx="22604" cy="10511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1432167" y="3523894"/>
              <a:ext cx="22604" cy="10428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460423" y="3523894"/>
              <a:ext cx="22604" cy="10263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1488678" y="3523894"/>
              <a:ext cx="22604" cy="10180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1516933" y="3523894"/>
              <a:ext cx="22604" cy="10014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1545188" y="3523894"/>
              <a:ext cx="22604" cy="9931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1573443" y="3523894"/>
              <a:ext cx="22604" cy="984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1601698" y="3523894"/>
              <a:ext cx="22604" cy="9703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1629953" y="3523894"/>
              <a:ext cx="22604" cy="9703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658208" y="3523894"/>
              <a:ext cx="22604" cy="9703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1686463" y="3523894"/>
              <a:ext cx="22604" cy="945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>
              <a:off x="1714718" y="3523894"/>
              <a:ext cx="22604" cy="9289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1742973" y="3523894"/>
              <a:ext cx="22604" cy="912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>
              <a:off x="1771228" y="3523894"/>
              <a:ext cx="22604" cy="8730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1" name="Rectangle 33"/>
            <p:cNvSpPr>
              <a:spLocks noChangeArrowheads="1"/>
            </p:cNvSpPr>
            <p:nvPr/>
          </p:nvSpPr>
          <p:spPr bwMode="auto">
            <a:xfrm>
              <a:off x="1799483" y="3523894"/>
              <a:ext cx="22604" cy="8647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1827738" y="3523894"/>
              <a:ext cx="22604" cy="8647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3" name="Rectangle 35"/>
            <p:cNvSpPr>
              <a:spLocks noChangeArrowheads="1"/>
            </p:cNvSpPr>
            <p:nvPr/>
          </p:nvSpPr>
          <p:spPr bwMode="auto">
            <a:xfrm>
              <a:off x="1855993" y="3523894"/>
              <a:ext cx="22604" cy="8398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4" name="Rectangle 36"/>
            <p:cNvSpPr>
              <a:spLocks noChangeArrowheads="1"/>
            </p:cNvSpPr>
            <p:nvPr/>
          </p:nvSpPr>
          <p:spPr bwMode="auto">
            <a:xfrm>
              <a:off x="1884248" y="3523894"/>
              <a:ext cx="22604" cy="8316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1912504" y="3523894"/>
              <a:ext cx="22604" cy="8233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1940759" y="3523894"/>
              <a:ext cx="22604" cy="8150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7" name="Rectangle 39"/>
            <p:cNvSpPr>
              <a:spLocks noChangeArrowheads="1"/>
            </p:cNvSpPr>
            <p:nvPr/>
          </p:nvSpPr>
          <p:spPr bwMode="auto">
            <a:xfrm>
              <a:off x="1969014" y="3523894"/>
              <a:ext cx="22604" cy="7995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8" name="Rectangle 40"/>
            <p:cNvSpPr>
              <a:spLocks noChangeArrowheads="1"/>
            </p:cNvSpPr>
            <p:nvPr/>
          </p:nvSpPr>
          <p:spPr bwMode="auto">
            <a:xfrm>
              <a:off x="1997269" y="3523894"/>
              <a:ext cx="22604" cy="791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89" name="Rectangle 41"/>
            <p:cNvSpPr>
              <a:spLocks noChangeArrowheads="1"/>
            </p:cNvSpPr>
            <p:nvPr/>
          </p:nvSpPr>
          <p:spPr bwMode="auto">
            <a:xfrm>
              <a:off x="2025524" y="3523894"/>
              <a:ext cx="22604" cy="7829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0" name="Rectangle 42"/>
            <p:cNvSpPr>
              <a:spLocks noChangeArrowheads="1"/>
            </p:cNvSpPr>
            <p:nvPr/>
          </p:nvSpPr>
          <p:spPr bwMode="auto">
            <a:xfrm>
              <a:off x="2053779" y="3523894"/>
              <a:ext cx="22604" cy="7435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1" name="Rectangle 43"/>
            <p:cNvSpPr>
              <a:spLocks noChangeArrowheads="1"/>
            </p:cNvSpPr>
            <p:nvPr/>
          </p:nvSpPr>
          <p:spPr bwMode="auto">
            <a:xfrm>
              <a:off x="2082034" y="3523894"/>
              <a:ext cx="22604" cy="7435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2" name="Rectangle 44"/>
            <p:cNvSpPr>
              <a:spLocks noChangeArrowheads="1"/>
            </p:cNvSpPr>
            <p:nvPr/>
          </p:nvSpPr>
          <p:spPr bwMode="auto">
            <a:xfrm>
              <a:off x="2110289" y="3523894"/>
              <a:ext cx="22604" cy="7270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3" name="Rectangle 45"/>
            <p:cNvSpPr>
              <a:spLocks noChangeArrowheads="1"/>
            </p:cNvSpPr>
            <p:nvPr/>
          </p:nvSpPr>
          <p:spPr bwMode="auto">
            <a:xfrm>
              <a:off x="2138544" y="3523894"/>
              <a:ext cx="22604" cy="7187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4" name="Rectangle 46"/>
            <p:cNvSpPr>
              <a:spLocks noChangeArrowheads="1"/>
            </p:cNvSpPr>
            <p:nvPr/>
          </p:nvSpPr>
          <p:spPr bwMode="auto">
            <a:xfrm>
              <a:off x="2166799" y="3523894"/>
              <a:ext cx="22604" cy="7187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5" name="Rectangle 47"/>
            <p:cNvSpPr>
              <a:spLocks noChangeArrowheads="1"/>
            </p:cNvSpPr>
            <p:nvPr/>
          </p:nvSpPr>
          <p:spPr bwMode="auto">
            <a:xfrm>
              <a:off x="2195054" y="3523894"/>
              <a:ext cx="22604" cy="7187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6" name="Rectangle 48"/>
            <p:cNvSpPr>
              <a:spLocks noChangeArrowheads="1"/>
            </p:cNvSpPr>
            <p:nvPr/>
          </p:nvSpPr>
          <p:spPr bwMode="auto">
            <a:xfrm>
              <a:off x="2223309" y="3523894"/>
              <a:ext cx="22604" cy="710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7" name="Rectangle 49"/>
            <p:cNvSpPr>
              <a:spLocks noChangeArrowheads="1"/>
            </p:cNvSpPr>
            <p:nvPr/>
          </p:nvSpPr>
          <p:spPr bwMode="auto">
            <a:xfrm>
              <a:off x="2251564" y="3523894"/>
              <a:ext cx="22604" cy="710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8" name="Rectangle 50"/>
            <p:cNvSpPr>
              <a:spLocks noChangeArrowheads="1"/>
            </p:cNvSpPr>
            <p:nvPr/>
          </p:nvSpPr>
          <p:spPr bwMode="auto">
            <a:xfrm>
              <a:off x="2279819" y="3523894"/>
              <a:ext cx="22604" cy="710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99" name="Rectangle 51"/>
            <p:cNvSpPr>
              <a:spLocks noChangeArrowheads="1"/>
            </p:cNvSpPr>
            <p:nvPr/>
          </p:nvSpPr>
          <p:spPr bwMode="auto">
            <a:xfrm>
              <a:off x="2308074" y="3523894"/>
              <a:ext cx="22604" cy="7021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0" name="Rectangle 52"/>
            <p:cNvSpPr>
              <a:spLocks noChangeArrowheads="1"/>
            </p:cNvSpPr>
            <p:nvPr/>
          </p:nvSpPr>
          <p:spPr bwMode="auto">
            <a:xfrm>
              <a:off x="2336329" y="3523894"/>
              <a:ext cx="22604" cy="7021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1" name="Rectangle 53"/>
            <p:cNvSpPr>
              <a:spLocks noChangeArrowheads="1"/>
            </p:cNvSpPr>
            <p:nvPr/>
          </p:nvSpPr>
          <p:spPr bwMode="auto">
            <a:xfrm>
              <a:off x="2364585" y="3523894"/>
              <a:ext cx="22604" cy="693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2" name="Rectangle 54"/>
            <p:cNvSpPr>
              <a:spLocks noChangeArrowheads="1"/>
            </p:cNvSpPr>
            <p:nvPr/>
          </p:nvSpPr>
          <p:spPr bwMode="auto">
            <a:xfrm>
              <a:off x="2392840" y="3523894"/>
              <a:ext cx="22604" cy="693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3" name="Rectangle 55"/>
            <p:cNvSpPr>
              <a:spLocks noChangeArrowheads="1"/>
            </p:cNvSpPr>
            <p:nvPr/>
          </p:nvSpPr>
          <p:spPr bwMode="auto">
            <a:xfrm>
              <a:off x="2421095" y="3523894"/>
              <a:ext cx="22604" cy="693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4" name="Rectangle 56"/>
            <p:cNvSpPr>
              <a:spLocks noChangeArrowheads="1"/>
            </p:cNvSpPr>
            <p:nvPr/>
          </p:nvSpPr>
          <p:spPr bwMode="auto">
            <a:xfrm>
              <a:off x="2449350" y="3523894"/>
              <a:ext cx="22604" cy="677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5" name="Rectangle 57"/>
            <p:cNvSpPr>
              <a:spLocks noChangeArrowheads="1"/>
            </p:cNvSpPr>
            <p:nvPr/>
          </p:nvSpPr>
          <p:spPr bwMode="auto">
            <a:xfrm>
              <a:off x="2477605" y="3523894"/>
              <a:ext cx="22604" cy="677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6" name="Rectangle 58"/>
            <p:cNvSpPr>
              <a:spLocks noChangeArrowheads="1"/>
            </p:cNvSpPr>
            <p:nvPr/>
          </p:nvSpPr>
          <p:spPr bwMode="auto">
            <a:xfrm>
              <a:off x="2505860" y="3523894"/>
              <a:ext cx="22604" cy="6710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7" name="Rectangle 59"/>
            <p:cNvSpPr>
              <a:spLocks noChangeArrowheads="1"/>
            </p:cNvSpPr>
            <p:nvPr/>
          </p:nvSpPr>
          <p:spPr bwMode="auto">
            <a:xfrm>
              <a:off x="2534115" y="3523894"/>
              <a:ext cx="22604" cy="6628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8" name="Rectangle 60"/>
            <p:cNvSpPr>
              <a:spLocks noChangeArrowheads="1"/>
            </p:cNvSpPr>
            <p:nvPr/>
          </p:nvSpPr>
          <p:spPr bwMode="auto">
            <a:xfrm>
              <a:off x="2562370" y="3523894"/>
              <a:ext cx="22604" cy="6628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09" name="Rectangle 61"/>
            <p:cNvSpPr>
              <a:spLocks noChangeArrowheads="1"/>
            </p:cNvSpPr>
            <p:nvPr/>
          </p:nvSpPr>
          <p:spPr bwMode="auto">
            <a:xfrm>
              <a:off x="2590625" y="3523894"/>
              <a:ext cx="22604" cy="6545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0" name="Rectangle 62"/>
            <p:cNvSpPr>
              <a:spLocks noChangeArrowheads="1"/>
            </p:cNvSpPr>
            <p:nvPr/>
          </p:nvSpPr>
          <p:spPr bwMode="auto">
            <a:xfrm>
              <a:off x="2618880" y="3523894"/>
              <a:ext cx="22604" cy="6462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1" name="Rectangle 63"/>
            <p:cNvSpPr>
              <a:spLocks noChangeArrowheads="1"/>
            </p:cNvSpPr>
            <p:nvPr/>
          </p:nvSpPr>
          <p:spPr bwMode="auto">
            <a:xfrm>
              <a:off x="2647135" y="3523894"/>
              <a:ext cx="22604" cy="6462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2" name="Rectangle 64"/>
            <p:cNvSpPr>
              <a:spLocks noChangeArrowheads="1"/>
            </p:cNvSpPr>
            <p:nvPr/>
          </p:nvSpPr>
          <p:spPr bwMode="auto">
            <a:xfrm>
              <a:off x="2674684" y="3523894"/>
              <a:ext cx="22604" cy="6379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3" name="Rectangle 65"/>
            <p:cNvSpPr>
              <a:spLocks noChangeArrowheads="1"/>
            </p:cNvSpPr>
            <p:nvPr/>
          </p:nvSpPr>
          <p:spPr bwMode="auto">
            <a:xfrm>
              <a:off x="2702939" y="3523894"/>
              <a:ext cx="22604" cy="629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4" name="Rectangle 66"/>
            <p:cNvSpPr>
              <a:spLocks noChangeArrowheads="1"/>
            </p:cNvSpPr>
            <p:nvPr/>
          </p:nvSpPr>
          <p:spPr bwMode="auto">
            <a:xfrm>
              <a:off x="2731194" y="3523894"/>
              <a:ext cx="22604" cy="6213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5" name="Rectangle 67"/>
            <p:cNvSpPr>
              <a:spLocks noChangeArrowheads="1"/>
            </p:cNvSpPr>
            <p:nvPr/>
          </p:nvSpPr>
          <p:spPr bwMode="auto">
            <a:xfrm>
              <a:off x="2759449" y="3523894"/>
              <a:ext cx="22604" cy="6130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6" name="Rectangle 68"/>
            <p:cNvSpPr>
              <a:spLocks noChangeArrowheads="1"/>
            </p:cNvSpPr>
            <p:nvPr/>
          </p:nvSpPr>
          <p:spPr bwMode="auto">
            <a:xfrm>
              <a:off x="2787704" y="3523894"/>
              <a:ext cx="22604" cy="6130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7" name="Rectangle 69"/>
            <p:cNvSpPr>
              <a:spLocks noChangeArrowheads="1"/>
            </p:cNvSpPr>
            <p:nvPr/>
          </p:nvSpPr>
          <p:spPr bwMode="auto">
            <a:xfrm>
              <a:off x="2815959" y="3523894"/>
              <a:ext cx="22604" cy="6130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8" name="Rectangle 70"/>
            <p:cNvSpPr>
              <a:spLocks noChangeArrowheads="1"/>
            </p:cNvSpPr>
            <p:nvPr/>
          </p:nvSpPr>
          <p:spPr bwMode="auto">
            <a:xfrm>
              <a:off x="2844214" y="3523894"/>
              <a:ext cx="22604" cy="6048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19" name="Rectangle 71"/>
            <p:cNvSpPr>
              <a:spLocks noChangeArrowheads="1"/>
            </p:cNvSpPr>
            <p:nvPr/>
          </p:nvSpPr>
          <p:spPr bwMode="auto">
            <a:xfrm>
              <a:off x="2872469" y="3523894"/>
              <a:ext cx="22604" cy="5965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0" name="Rectangle 72"/>
            <p:cNvSpPr>
              <a:spLocks noChangeArrowheads="1"/>
            </p:cNvSpPr>
            <p:nvPr/>
          </p:nvSpPr>
          <p:spPr bwMode="auto">
            <a:xfrm>
              <a:off x="2900724" y="3523894"/>
              <a:ext cx="22604" cy="5965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1" name="Rectangle 73"/>
            <p:cNvSpPr>
              <a:spLocks noChangeArrowheads="1"/>
            </p:cNvSpPr>
            <p:nvPr/>
          </p:nvSpPr>
          <p:spPr bwMode="auto">
            <a:xfrm>
              <a:off x="2928979" y="3523894"/>
              <a:ext cx="22604" cy="5799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2" name="Rectangle 74"/>
            <p:cNvSpPr>
              <a:spLocks noChangeArrowheads="1"/>
            </p:cNvSpPr>
            <p:nvPr/>
          </p:nvSpPr>
          <p:spPr bwMode="auto">
            <a:xfrm>
              <a:off x="2957234" y="3523894"/>
              <a:ext cx="22604" cy="5799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3" name="Rectangle 75"/>
            <p:cNvSpPr>
              <a:spLocks noChangeArrowheads="1"/>
            </p:cNvSpPr>
            <p:nvPr/>
          </p:nvSpPr>
          <p:spPr bwMode="auto">
            <a:xfrm>
              <a:off x="2985489" y="3523894"/>
              <a:ext cx="22604" cy="5654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4" name="Rectangle 76"/>
            <p:cNvSpPr>
              <a:spLocks noChangeArrowheads="1"/>
            </p:cNvSpPr>
            <p:nvPr/>
          </p:nvSpPr>
          <p:spPr bwMode="auto">
            <a:xfrm>
              <a:off x="3013745" y="3523894"/>
              <a:ext cx="22604" cy="557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5" name="Rectangle 77"/>
            <p:cNvSpPr>
              <a:spLocks noChangeArrowheads="1"/>
            </p:cNvSpPr>
            <p:nvPr/>
          </p:nvSpPr>
          <p:spPr bwMode="auto">
            <a:xfrm>
              <a:off x="3042000" y="3523894"/>
              <a:ext cx="22604" cy="5405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6" name="Rectangle 78"/>
            <p:cNvSpPr>
              <a:spLocks noChangeArrowheads="1"/>
            </p:cNvSpPr>
            <p:nvPr/>
          </p:nvSpPr>
          <p:spPr bwMode="auto">
            <a:xfrm>
              <a:off x="3070255" y="3523894"/>
              <a:ext cx="22604" cy="5074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7" name="Rectangle 79"/>
            <p:cNvSpPr>
              <a:spLocks noChangeArrowheads="1"/>
            </p:cNvSpPr>
            <p:nvPr/>
          </p:nvSpPr>
          <p:spPr bwMode="auto">
            <a:xfrm>
              <a:off x="3098510" y="3523894"/>
              <a:ext cx="22604" cy="490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8" name="Rectangle 80"/>
            <p:cNvSpPr>
              <a:spLocks noChangeArrowheads="1"/>
            </p:cNvSpPr>
            <p:nvPr/>
          </p:nvSpPr>
          <p:spPr bwMode="auto">
            <a:xfrm>
              <a:off x="3126765" y="3523894"/>
              <a:ext cx="22604" cy="490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29" name="Rectangle 81"/>
            <p:cNvSpPr>
              <a:spLocks noChangeArrowheads="1"/>
            </p:cNvSpPr>
            <p:nvPr/>
          </p:nvSpPr>
          <p:spPr bwMode="auto">
            <a:xfrm>
              <a:off x="3155020" y="3523894"/>
              <a:ext cx="22604" cy="490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0" name="Rectangle 82"/>
            <p:cNvSpPr>
              <a:spLocks noChangeArrowheads="1"/>
            </p:cNvSpPr>
            <p:nvPr/>
          </p:nvSpPr>
          <p:spPr bwMode="auto">
            <a:xfrm>
              <a:off x="3183275" y="3523894"/>
              <a:ext cx="22604" cy="4826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1" name="Rectangle 83"/>
            <p:cNvSpPr>
              <a:spLocks noChangeArrowheads="1"/>
            </p:cNvSpPr>
            <p:nvPr/>
          </p:nvSpPr>
          <p:spPr bwMode="auto">
            <a:xfrm>
              <a:off x="3211530" y="3523894"/>
              <a:ext cx="22604" cy="4826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2" name="Rectangle 84"/>
            <p:cNvSpPr>
              <a:spLocks noChangeArrowheads="1"/>
            </p:cNvSpPr>
            <p:nvPr/>
          </p:nvSpPr>
          <p:spPr bwMode="auto">
            <a:xfrm>
              <a:off x="3239785" y="3523894"/>
              <a:ext cx="22604" cy="4763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3" name="Rectangle 85"/>
            <p:cNvSpPr>
              <a:spLocks noChangeArrowheads="1"/>
            </p:cNvSpPr>
            <p:nvPr/>
          </p:nvSpPr>
          <p:spPr bwMode="auto">
            <a:xfrm>
              <a:off x="3268040" y="3523894"/>
              <a:ext cx="22604" cy="4763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4" name="Rectangle 86"/>
            <p:cNvSpPr>
              <a:spLocks noChangeArrowheads="1"/>
            </p:cNvSpPr>
            <p:nvPr/>
          </p:nvSpPr>
          <p:spPr bwMode="auto">
            <a:xfrm>
              <a:off x="3296295" y="3523894"/>
              <a:ext cx="22604" cy="4763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5" name="Rectangle 87"/>
            <p:cNvSpPr>
              <a:spLocks noChangeArrowheads="1"/>
            </p:cNvSpPr>
            <p:nvPr/>
          </p:nvSpPr>
          <p:spPr bwMode="auto">
            <a:xfrm>
              <a:off x="3324550" y="3523894"/>
              <a:ext cx="22604" cy="4515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6" name="Rectangle 88"/>
            <p:cNvSpPr>
              <a:spLocks noChangeArrowheads="1"/>
            </p:cNvSpPr>
            <p:nvPr/>
          </p:nvSpPr>
          <p:spPr bwMode="auto">
            <a:xfrm>
              <a:off x="3352805" y="3523894"/>
              <a:ext cx="22604" cy="443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7" name="Rectangle 89"/>
            <p:cNvSpPr>
              <a:spLocks noChangeArrowheads="1"/>
            </p:cNvSpPr>
            <p:nvPr/>
          </p:nvSpPr>
          <p:spPr bwMode="auto">
            <a:xfrm>
              <a:off x="3381060" y="3523894"/>
              <a:ext cx="22604" cy="4349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8" name="Rectangle 90"/>
            <p:cNvSpPr>
              <a:spLocks noChangeArrowheads="1"/>
            </p:cNvSpPr>
            <p:nvPr/>
          </p:nvSpPr>
          <p:spPr bwMode="auto">
            <a:xfrm>
              <a:off x="3409315" y="3523894"/>
              <a:ext cx="22604" cy="4349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39" name="Rectangle 91"/>
            <p:cNvSpPr>
              <a:spLocks noChangeArrowheads="1"/>
            </p:cNvSpPr>
            <p:nvPr/>
          </p:nvSpPr>
          <p:spPr bwMode="auto">
            <a:xfrm>
              <a:off x="3437570" y="3523894"/>
              <a:ext cx="22604" cy="4266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0" name="Rectangle 92"/>
            <p:cNvSpPr>
              <a:spLocks noChangeArrowheads="1"/>
            </p:cNvSpPr>
            <p:nvPr/>
          </p:nvSpPr>
          <p:spPr bwMode="auto">
            <a:xfrm>
              <a:off x="3465826" y="3523894"/>
              <a:ext cx="22604" cy="4183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1" name="Rectangle 93"/>
            <p:cNvSpPr>
              <a:spLocks noChangeArrowheads="1"/>
            </p:cNvSpPr>
            <p:nvPr/>
          </p:nvSpPr>
          <p:spPr bwMode="auto">
            <a:xfrm>
              <a:off x="3494081" y="3523894"/>
              <a:ext cx="22604" cy="4101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2" name="Rectangle 94"/>
            <p:cNvSpPr>
              <a:spLocks noChangeArrowheads="1"/>
            </p:cNvSpPr>
            <p:nvPr/>
          </p:nvSpPr>
          <p:spPr bwMode="auto">
            <a:xfrm>
              <a:off x="3522336" y="3523894"/>
              <a:ext cx="22604" cy="4018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3" name="Rectangle 95"/>
            <p:cNvSpPr>
              <a:spLocks noChangeArrowheads="1"/>
            </p:cNvSpPr>
            <p:nvPr/>
          </p:nvSpPr>
          <p:spPr bwMode="auto">
            <a:xfrm>
              <a:off x="3550591" y="3523894"/>
              <a:ext cx="22604" cy="3707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4" name="Rectangle 96"/>
            <p:cNvSpPr>
              <a:spLocks noChangeArrowheads="1"/>
            </p:cNvSpPr>
            <p:nvPr/>
          </p:nvSpPr>
          <p:spPr bwMode="auto">
            <a:xfrm>
              <a:off x="3578846" y="3523894"/>
              <a:ext cx="22604" cy="3624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5" name="Rectangle 97"/>
            <p:cNvSpPr>
              <a:spLocks noChangeArrowheads="1"/>
            </p:cNvSpPr>
            <p:nvPr/>
          </p:nvSpPr>
          <p:spPr bwMode="auto">
            <a:xfrm>
              <a:off x="3607101" y="3523894"/>
              <a:ext cx="22604" cy="3624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6" name="Rectangle 98"/>
            <p:cNvSpPr>
              <a:spLocks noChangeArrowheads="1"/>
            </p:cNvSpPr>
            <p:nvPr/>
          </p:nvSpPr>
          <p:spPr bwMode="auto">
            <a:xfrm>
              <a:off x="3635356" y="3523894"/>
              <a:ext cx="22604" cy="345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7" name="Rectangle 99"/>
            <p:cNvSpPr>
              <a:spLocks noChangeArrowheads="1"/>
            </p:cNvSpPr>
            <p:nvPr/>
          </p:nvSpPr>
          <p:spPr bwMode="auto">
            <a:xfrm>
              <a:off x="3663611" y="3523894"/>
              <a:ext cx="22604" cy="3376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8" name="Rectangle 100"/>
            <p:cNvSpPr>
              <a:spLocks noChangeArrowheads="1"/>
            </p:cNvSpPr>
            <p:nvPr/>
          </p:nvSpPr>
          <p:spPr bwMode="auto">
            <a:xfrm>
              <a:off x="3691866" y="3523894"/>
              <a:ext cx="22604" cy="3210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49" name="Rectangle 101"/>
            <p:cNvSpPr>
              <a:spLocks noChangeArrowheads="1"/>
            </p:cNvSpPr>
            <p:nvPr/>
          </p:nvSpPr>
          <p:spPr bwMode="auto">
            <a:xfrm>
              <a:off x="3720121" y="3523894"/>
              <a:ext cx="22604" cy="3210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0" name="Rectangle 102"/>
            <p:cNvSpPr>
              <a:spLocks noChangeArrowheads="1"/>
            </p:cNvSpPr>
            <p:nvPr/>
          </p:nvSpPr>
          <p:spPr bwMode="auto">
            <a:xfrm>
              <a:off x="3748376" y="3523894"/>
              <a:ext cx="22604" cy="3148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1" name="Rectangle 103"/>
            <p:cNvSpPr>
              <a:spLocks noChangeArrowheads="1"/>
            </p:cNvSpPr>
            <p:nvPr/>
          </p:nvSpPr>
          <p:spPr bwMode="auto">
            <a:xfrm>
              <a:off x="3776631" y="3523894"/>
              <a:ext cx="22604" cy="3127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2" name="Rectangle 104"/>
            <p:cNvSpPr>
              <a:spLocks noChangeArrowheads="1"/>
            </p:cNvSpPr>
            <p:nvPr/>
          </p:nvSpPr>
          <p:spPr bwMode="auto">
            <a:xfrm>
              <a:off x="3804886" y="3523894"/>
              <a:ext cx="22604" cy="296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3" name="Rectangle 105"/>
            <p:cNvSpPr>
              <a:spLocks noChangeArrowheads="1"/>
            </p:cNvSpPr>
            <p:nvPr/>
          </p:nvSpPr>
          <p:spPr bwMode="auto">
            <a:xfrm>
              <a:off x="3833141" y="3523894"/>
              <a:ext cx="22604" cy="2796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4" name="Rectangle 106"/>
            <p:cNvSpPr>
              <a:spLocks noChangeArrowheads="1"/>
            </p:cNvSpPr>
            <p:nvPr/>
          </p:nvSpPr>
          <p:spPr bwMode="auto">
            <a:xfrm>
              <a:off x="3861396" y="3523894"/>
              <a:ext cx="22604" cy="2630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5" name="Rectangle 107"/>
            <p:cNvSpPr>
              <a:spLocks noChangeArrowheads="1"/>
            </p:cNvSpPr>
            <p:nvPr/>
          </p:nvSpPr>
          <p:spPr bwMode="auto">
            <a:xfrm>
              <a:off x="3889651" y="3523894"/>
              <a:ext cx="22604" cy="2568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6" name="Rectangle 108"/>
            <p:cNvSpPr>
              <a:spLocks noChangeArrowheads="1"/>
            </p:cNvSpPr>
            <p:nvPr/>
          </p:nvSpPr>
          <p:spPr bwMode="auto">
            <a:xfrm>
              <a:off x="3917907" y="3523894"/>
              <a:ext cx="22604" cy="2568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7" name="Rectangle 109"/>
            <p:cNvSpPr>
              <a:spLocks noChangeArrowheads="1"/>
            </p:cNvSpPr>
            <p:nvPr/>
          </p:nvSpPr>
          <p:spPr bwMode="auto">
            <a:xfrm>
              <a:off x="3946162" y="3523894"/>
              <a:ext cx="22604" cy="2568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8" name="Rectangle 110"/>
            <p:cNvSpPr>
              <a:spLocks noChangeArrowheads="1"/>
            </p:cNvSpPr>
            <p:nvPr/>
          </p:nvSpPr>
          <p:spPr bwMode="auto">
            <a:xfrm>
              <a:off x="3974417" y="3523894"/>
              <a:ext cx="22604" cy="2236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59" name="Rectangle 111"/>
            <p:cNvSpPr>
              <a:spLocks noChangeArrowheads="1"/>
            </p:cNvSpPr>
            <p:nvPr/>
          </p:nvSpPr>
          <p:spPr bwMode="auto">
            <a:xfrm>
              <a:off x="4002672" y="3523894"/>
              <a:ext cx="22604" cy="167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0" name="Rectangle 112"/>
            <p:cNvSpPr>
              <a:spLocks noChangeArrowheads="1"/>
            </p:cNvSpPr>
            <p:nvPr/>
          </p:nvSpPr>
          <p:spPr bwMode="auto">
            <a:xfrm>
              <a:off x="4030927" y="3523894"/>
              <a:ext cx="22604" cy="1429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1" name="Rectangle 113"/>
            <p:cNvSpPr>
              <a:spLocks noChangeArrowheads="1"/>
            </p:cNvSpPr>
            <p:nvPr/>
          </p:nvSpPr>
          <p:spPr bwMode="auto">
            <a:xfrm>
              <a:off x="4059182" y="3523894"/>
              <a:ext cx="22604" cy="1346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2" name="Rectangle 114"/>
            <p:cNvSpPr>
              <a:spLocks noChangeArrowheads="1"/>
            </p:cNvSpPr>
            <p:nvPr/>
          </p:nvSpPr>
          <p:spPr bwMode="auto">
            <a:xfrm>
              <a:off x="4087437" y="3523894"/>
              <a:ext cx="22604" cy="1263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3" name="Rectangle 115"/>
            <p:cNvSpPr>
              <a:spLocks noChangeArrowheads="1"/>
            </p:cNvSpPr>
            <p:nvPr/>
          </p:nvSpPr>
          <p:spPr bwMode="auto">
            <a:xfrm>
              <a:off x="4115692" y="3523894"/>
              <a:ext cx="22604" cy="109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4" name="Rectangle 116"/>
            <p:cNvSpPr>
              <a:spLocks noChangeArrowheads="1"/>
            </p:cNvSpPr>
            <p:nvPr/>
          </p:nvSpPr>
          <p:spPr bwMode="auto">
            <a:xfrm>
              <a:off x="4143947" y="3523894"/>
              <a:ext cx="22604" cy="1014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5" name="Rectangle 117"/>
            <p:cNvSpPr>
              <a:spLocks noChangeArrowheads="1"/>
            </p:cNvSpPr>
            <p:nvPr/>
          </p:nvSpPr>
          <p:spPr bwMode="auto">
            <a:xfrm>
              <a:off x="4172202" y="3523894"/>
              <a:ext cx="22604" cy="932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6" name="Rectangle 118"/>
            <p:cNvSpPr>
              <a:spLocks noChangeArrowheads="1"/>
            </p:cNvSpPr>
            <p:nvPr/>
          </p:nvSpPr>
          <p:spPr bwMode="auto">
            <a:xfrm>
              <a:off x="4200457" y="3523894"/>
              <a:ext cx="22604" cy="932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7" name="Rectangle 119"/>
            <p:cNvSpPr>
              <a:spLocks noChangeArrowheads="1"/>
            </p:cNvSpPr>
            <p:nvPr/>
          </p:nvSpPr>
          <p:spPr bwMode="auto">
            <a:xfrm>
              <a:off x="4228712" y="3523894"/>
              <a:ext cx="22604" cy="932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8" name="Rectangle 120"/>
            <p:cNvSpPr>
              <a:spLocks noChangeArrowheads="1"/>
            </p:cNvSpPr>
            <p:nvPr/>
          </p:nvSpPr>
          <p:spPr bwMode="auto">
            <a:xfrm>
              <a:off x="4256967" y="3523894"/>
              <a:ext cx="22604" cy="766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69" name="Rectangle 121"/>
            <p:cNvSpPr>
              <a:spLocks noChangeArrowheads="1"/>
            </p:cNvSpPr>
            <p:nvPr/>
          </p:nvSpPr>
          <p:spPr bwMode="auto">
            <a:xfrm>
              <a:off x="4285222" y="3496968"/>
              <a:ext cx="22604" cy="269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70" name="Rectangle 122"/>
            <p:cNvSpPr>
              <a:spLocks noChangeArrowheads="1"/>
            </p:cNvSpPr>
            <p:nvPr/>
          </p:nvSpPr>
          <p:spPr bwMode="auto">
            <a:xfrm>
              <a:off x="4313477" y="3399619"/>
              <a:ext cx="22604" cy="124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771" name="Rectangle 123"/>
            <p:cNvSpPr>
              <a:spLocks noChangeArrowheads="1"/>
            </p:cNvSpPr>
            <p:nvPr/>
          </p:nvSpPr>
          <p:spPr bwMode="auto">
            <a:xfrm>
              <a:off x="4341732" y="3250488"/>
              <a:ext cx="22604" cy="273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49166" y="201614"/>
            <a:ext cx="8168054" cy="9112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Percentage tumor volume change in patients 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with MRI at month 12</a:t>
            </a:r>
          </a:p>
        </p:txBody>
      </p:sp>
      <p:sp>
        <p:nvSpPr>
          <p:cNvPr id="76804" name="Text Box 16"/>
          <p:cNvSpPr txBox="1">
            <a:spLocks noChangeArrowheads="1"/>
          </p:cNvSpPr>
          <p:nvPr/>
        </p:nvSpPr>
        <p:spPr bwMode="auto">
          <a:xfrm rot="-5400000">
            <a:off x="-1158020" y="2944556"/>
            <a:ext cx="3209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200" b="1">
                <a:solidFill>
                  <a:srgbClr val="2602AA"/>
                </a:solidFill>
                <a:effectLst/>
                <a:ea typeface="ヒラギノ角ゴ Pro W3"/>
                <a:cs typeface="Arial" pitchFamily="34" charset="0"/>
              </a:rPr>
              <a:t>Change from baseline (%)</a:t>
            </a:r>
            <a:endParaRPr lang="en-US" sz="1200" b="1">
              <a:solidFill>
                <a:srgbClr val="2602AA"/>
              </a:solidFill>
              <a:effectLst/>
              <a:ea typeface="ヒラギノ角ゴ Pro W3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630420" y="3036949"/>
            <a:ext cx="3208337" cy="146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08538" y="3040064"/>
            <a:ext cx="3458308" cy="158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787584" y="2940050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0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598430" y="1339850"/>
            <a:ext cx="2837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100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908538" y="1439864"/>
            <a:ext cx="77666" cy="158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93007" y="1660525"/>
            <a:ext cx="1891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80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908538" y="1758950"/>
            <a:ext cx="77666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693007" y="1981200"/>
            <a:ext cx="1891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60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908538" y="2079625"/>
            <a:ext cx="77666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7" name="Text Box 10"/>
          <p:cNvSpPr txBox="1">
            <a:spLocks noChangeArrowheads="1"/>
          </p:cNvSpPr>
          <p:nvPr/>
        </p:nvSpPr>
        <p:spPr bwMode="auto">
          <a:xfrm>
            <a:off x="693007" y="2300288"/>
            <a:ext cx="1891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40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908538" y="2400300"/>
            <a:ext cx="77666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9" name="Text Box 10"/>
          <p:cNvSpPr txBox="1">
            <a:spLocks noChangeArrowheads="1"/>
          </p:cNvSpPr>
          <p:nvPr/>
        </p:nvSpPr>
        <p:spPr bwMode="auto">
          <a:xfrm>
            <a:off x="693007" y="2620963"/>
            <a:ext cx="1891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20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908538" y="2719389"/>
            <a:ext cx="77666" cy="158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81" name="Text Box 10"/>
          <p:cNvSpPr txBox="1">
            <a:spLocks noChangeArrowheads="1"/>
          </p:cNvSpPr>
          <p:nvPr/>
        </p:nvSpPr>
        <p:spPr bwMode="auto">
          <a:xfrm>
            <a:off x="625682" y="3260725"/>
            <a:ext cx="256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–20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908538" y="3359150"/>
            <a:ext cx="77666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83" name="Text Box 10"/>
          <p:cNvSpPr txBox="1">
            <a:spLocks noChangeArrowheads="1"/>
          </p:cNvSpPr>
          <p:nvPr/>
        </p:nvSpPr>
        <p:spPr bwMode="auto">
          <a:xfrm>
            <a:off x="625682" y="3581400"/>
            <a:ext cx="256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–40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908538" y="3679825"/>
            <a:ext cx="77666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85" name="Text Box 10"/>
          <p:cNvSpPr txBox="1">
            <a:spLocks noChangeArrowheads="1"/>
          </p:cNvSpPr>
          <p:nvPr/>
        </p:nvSpPr>
        <p:spPr bwMode="auto">
          <a:xfrm>
            <a:off x="625682" y="3900488"/>
            <a:ext cx="256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–60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908538" y="4000500"/>
            <a:ext cx="77666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87" name="Text Box 10"/>
          <p:cNvSpPr txBox="1">
            <a:spLocks noChangeArrowheads="1"/>
          </p:cNvSpPr>
          <p:nvPr/>
        </p:nvSpPr>
        <p:spPr bwMode="auto">
          <a:xfrm>
            <a:off x="625682" y="4221163"/>
            <a:ext cx="256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–80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908538" y="4319589"/>
            <a:ext cx="77666" cy="158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89" name="Text Box 10"/>
          <p:cNvSpPr txBox="1">
            <a:spLocks noChangeArrowheads="1"/>
          </p:cNvSpPr>
          <p:nvPr/>
        </p:nvSpPr>
        <p:spPr bwMode="auto">
          <a:xfrm>
            <a:off x="531104" y="4541838"/>
            <a:ext cx="3510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–100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908538" y="4640264"/>
            <a:ext cx="77666" cy="158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973015" y="3336925"/>
            <a:ext cx="3393831" cy="2063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V="1">
            <a:off x="965689" y="2700339"/>
            <a:ext cx="3392365" cy="2063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Rectangle 20"/>
          <p:cNvSpPr txBox="1">
            <a:spLocks noChangeArrowheads="1"/>
          </p:cNvSpPr>
          <p:nvPr/>
        </p:nvSpPr>
        <p:spPr bwMode="auto">
          <a:xfrm>
            <a:off x="597877" y="4945063"/>
            <a:ext cx="8099181" cy="11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234000" indent="-2340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altLang="ja-JP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majority of patients achieved significant tumor volume reduction</a:t>
            </a:r>
          </a:p>
          <a:p>
            <a:pPr marL="398463" lvl="1" indent="-163513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/>
            </a:pPr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One patient in the octreotide LAR arm experienced a ≥20% increase</a:t>
            </a:r>
          </a:p>
          <a:p>
            <a:pPr marL="398463" lvl="1" indent="-163513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/>
            </a:pPr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Similar volume reduction in </a:t>
            </a:r>
            <a:r>
              <a:rPr lang="en-US" altLang="ja-JP" sz="1800" i="1" dirty="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de novo</a:t>
            </a:r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/post-surgical patients in both groups</a:t>
            </a:r>
            <a:endParaRPr lang="en-GB" altLang="ja-JP" sz="1800" dirty="0">
              <a:solidFill>
                <a:schemeClr val="tx1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1613389" y="4059238"/>
            <a:ext cx="3143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chemeClr val="accent2">
                    <a:lumMod val="75000"/>
                  </a:schemeClr>
                </a:solidFill>
                <a:effectLst/>
                <a:ea typeface="MS PGothic" pitchFamily="34" charset="-128"/>
                <a:cs typeface="Arial" pitchFamily="34" charset="0"/>
              </a:rPr>
              <a:t>81% with significant (≥20%) tumor volume reduction</a:t>
            </a:r>
            <a:endParaRPr lang="en-GB" sz="1800" b="1" dirty="0">
              <a:solidFill>
                <a:schemeClr val="accent2">
                  <a:lumMod val="75000"/>
                </a:schemeClr>
              </a:solidFill>
              <a:effectLst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3" name="Group 309"/>
          <p:cNvGrpSpPr>
            <a:grpSpLocks/>
          </p:cNvGrpSpPr>
          <p:nvPr/>
        </p:nvGrpSpPr>
        <p:grpSpPr bwMode="auto">
          <a:xfrm>
            <a:off x="4821749" y="1339850"/>
            <a:ext cx="4057016" cy="3386654"/>
            <a:chOff x="4821946" y="1220788"/>
            <a:chExt cx="4056942" cy="3386375"/>
          </a:xfrm>
        </p:grpSpPr>
        <p:grpSp>
          <p:nvGrpSpPr>
            <p:cNvPr id="4" name="Group 304"/>
            <p:cNvGrpSpPr>
              <a:grpSpLocks/>
            </p:cNvGrpSpPr>
            <p:nvPr/>
          </p:nvGrpSpPr>
          <p:grpSpPr bwMode="auto">
            <a:xfrm>
              <a:off x="5283856" y="2472413"/>
              <a:ext cx="3353011" cy="1990852"/>
              <a:chOff x="5280233" y="3072612"/>
              <a:chExt cx="3373140" cy="1990433"/>
            </a:xfrm>
            <a:solidFill>
              <a:srgbClr val="E44C16"/>
            </a:solidFill>
          </p:grpSpPr>
          <p:sp>
            <p:nvSpPr>
              <p:cNvPr id="74814" name="Rectangle 126"/>
              <p:cNvSpPr>
                <a:spLocks noChangeArrowheads="1"/>
              </p:cNvSpPr>
              <p:nvPr/>
            </p:nvSpPr>
            <p:spPr bwMode="auto">
              <a:xfrm>
                <a:off x="5280233" y="3521364"/>
                <a:ext cx="19730" cy="15416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15" name="Rectangle 127"/>
              <p:cNvSpPr>
                <a:spLocks noChangeArrowheads="1"/>
              </p:cNvSpPr>
              <p:nvPr/>
            </p:nvSpPr>
            <p:spPr bwMode="auto">
              <a:xfrm>
                <a:off x="5307009" y="3521364"/>
                <a:ext cx="21139" cy="13555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16" name="Rectangle 128"/>
              <p:cNvSpPr>
                <a:spLocks noChangeArrowheads="1"/>
              </p:cNvSpPr>
              <p:nvPr/>
            </p:nvSpPr>
            <p:spPr bwMode="auto">
              <a:xfrm>
                <a:off x="5333786" y="3521364"/>
                <a:ext cx="21139" cy="13390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17" name="Rectangle 129"/>
              <p:cNvSpPr>
                <a:spLocks noChangeArrowheads="1"/>
              </p:cNvSpPr>
              <p:nvPr/>
            </p:nvSpPr>
            <p:spPr bwMode="auto">
              <a:xfrm>
                <a:off x="5361972" y="3521364"/>
                <a:ext cx="21139" cy="13307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18" name="Rectangle 130"/>
              <p:cNvSpPr>
                <a:spLocks noChangeArrowheads="1"/>
              </p:cNvSpPr>
              <p:nvPr/>
            </p:nvSpPr>
            <p:spPr bwMode="auto">
              <a:xfrm>
                <a:off x="5388748" y="3521364"/>
                <a:ext cx="21139" cy="131627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19" name="Rectangle 131"/>
              <p:cNvSpPr>
                <a:spLocks noChangeArrowheads="1"/>
              </p:cNvSpPr>
              <p:nvPr/>
            </p:nvSpPr>
            <p:spPr bwMode="auto">
              <a:xfrm>
                <a:off x="5415525" y="3521364"/>
                <a:ext cx="21139" cy="121907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0" name="Rectangle 132"/>
              <p:cNvSpPr>
                <a:spLocks noChangeArrowheads="1"/>
              </p:cNvSpPr>
              <p:nvPr/>
            </p:nvSpPr>
            <p:spPr bwMode="auto">
              <a:xfrm>
                <a:off x="5443711" y="3521364"/>
                <a:ext cx="21139" cy="12025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1" name="Rectangle 133"/>
              <p:cNvSpPr>
                <a:spLocks noChangeArrowheads="1"/>
              </p:cNvSpPr>
              <p:nvPr/>
            </p:nvSpPr>
            <p:spPr bwMode="auto">
              <a:xfrm>
                <a:off x="5470487" y="3521364"/>
                <a:ext cx="21139" cy="12025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2" name="Rectangle 134"/>
              <p:cNvSpPr>
                <a:spLocks noChangeArrowheads="1"/>
              </p:cNvSpPr>
              <p:nvPr/>
            </p:nvSpPr>
            <p:spPr bwMode="auto">
              <a:xfrm>
                <a:off x="5498673" y="3521364"/>
                <a:ext cx="19730" cy="12025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3" name="Rectangle 135"/>
              <p:cNvSpPr>
                <a:spLocks noChangeArrowheads="1"/>
              </p:cNvSpPr>
              <p:nvPr/>
            </p:nvSpPr>
            <p:spPr bwMode="auto">
              <a:xfrm>
                <a:off x="5525450" y="3521364"/>
                <a:ext cx="21139" cy="119426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4" name="Rectangle 136"/>
              <p:cNvSpPr>
                <a:spLocks noChangeArrowheads="1"/>
              </p:cNvSpPr>
              <p:nvPr/>
            </p:nvSpPr>
            <p:spPr bwMode="auto">
              <a:xfrm>
                <a:off x="5552226" y="3521364"/>
                <a:ext cx="21139" cy="11466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5" name="Rectangle 137"/>
              <p:cNvSpPr>
                <a:spLocks noChangeArrowheads="1"/>
              </p:cNvSpPr>
              <p:nvPr/>
            </p:nvSpPr>
            <p:spPr bwMode="auto">
              <a:xfrm>
                <a:off x="5580412" y="3521364"/>
                <a:ext cx="19730" cy="11466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6" name="Rectangle 138"/>
              <p:cNvSpPr>
                <a:spLocks noChangeArrowheads="1"/>
              </p:cNvSpPr>
              <p:nvPr/>
            </p:nvSpPr>
            <p:spPr bwMode="auto">
              <a:xfrm>
                <a:off x="5607189" y="3521364"/>
                <a:ext cx="21139" cy="11384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7" name="Rectangle 139"/>
              <p:cNvSpPr>
                <a:spLocks noChangeArrowheads="1"/>
              </p:cNvSpPr>
              <p:nvPr/>
            </p:nvSpPr>
            <p:spPr bwMode="auto">
              <a:xfrm>
                <a:off x="5633965" y="3521364"/>
                <a:ext cx="21139" cy="11053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8" name="Rectangle 140"/>
              <p:cNvSpPr>
                <a:spLocks noChangeArrowheads="1"/>
              </p:cNvSpPr>
              <p:nvPr/>
            </p:nvSpPr>
            <p:spPr bwMode="auto">
              <a:xfrm>
                <a:off x="5662151" y="3521364"/>
                <a:ext cx="19730" cy="10970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29" name="Rectangle 141"/>
              <p:cNvSpPr>
                <a:spLocks noChangeArrowheads="1"/>
              </p:cNvSpPr>
              <p:nvPr/>
            </p:nvSpPr>
            <p:spPr bwMode="auto">
              <a:xfrm>
                <a:off x="5688928" y="3521364"/>
                <a:ext cx="21139" cy="10970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0" name="Rectangle 142"/>
              <p:cNvSpPr>
                <a:spLocks noChangeArrowheads="1"/>
              </p:cNvSpPr>
              <p:nvPr/>
            </p:nvSpPr>
            <p:spPr bwMode="auto">
              <a:xfrm>
                <a:off x="5715704" y="3521364"/>
                <a:ext cx="21139" cy="10577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1" name="Rectangle 143"/>
              <p:cNvSpPr>
                <a:spLocks noChangeArrowheads="1"/>
              </p:cNvSpPr>
              <p:nvPr/>
            </p:nvSpPr>
            <p:spPr bwMode="auto">
              <a:xfrm>
                <a:off x="5743890" y="3521364"/>
                <a:ext cx="19730" cy="104950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2" name="Rectangle 144"/>
              <p:cNvSpPr>
                <a:spLocks noChangeArrowheads="1"/>
              </p:cNvSpPr>
              <p:nvPr/>
            </p:nvSpPr>
            <p:spPr bwMode="auto">
              <a:xfrm>
                <a:off x="5770666" y="3521364"/>
                <a:ext cx="21139" cy="104950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3" name="Rectangle 145"/>
              <p:cNvSpPr>
                <a:spLocks noChangeArrowheads="1"/>
              </p:cNvSpPr>
              <p:nvPr/>
            </p:nvSpPr>
            <p:spPr bwMode="auto">
              <a:xfrm>
                <a:off x="5797443" y="3521364"/>
                <a:ext cx="21139" cy="10412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4" name="Rectangle 146"/>
              <p:cNvSpPr>
                <a:spLocks noChangeArrowheads="1"/>
              </p:cNvSpPr>
              <p:nvPr/>
            </p:nvSpPr>
            <p:spPr bwMode="auto">
              <a:xfrm>
                <a:off x="5825629" y="3521364"/>
                <a:ext cx="19730" cy="102468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5" name="Rectangle 147"/>
              <p:cNvSpPr>
                <a:spLocks noChangeArrowheads="1"/>
              </p:cNvSpPr>
              <p:nvPr/>
            </p:nvSpPr>
            <p:spPr bwMode="auto">
              <a:xfrm>
                <a:off x="5852405" y="3521364"/>
                <a:ext cx="21139" cy="9833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6" name="Rectangle 148"/>
              <p:cNvSpPr>
                <a:spLocks noChangeArrowheads="1"/>
              </p:cNvSpPr>
              <p:nvPr/>
            </p:nvSpPr>
            <p:spPr bwMode="auto">
              <a:xfrm>
                <a:off x="5879182" y="3521364"/>
                <a:ext cx="21139" cy="9833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7" name="Rectangle 149"/>
              <p:cNvSpPr>
                <a:spLocks noChangeArrowheads="1"/>
              </p:cNvSpPr>
              <p:nvPr/>
            </p:nvSpPr>
            <p:spPr bwMode="auto">
              <a:xfrm>
                <a:off x="5907368" y="3521364"/>
                <a:ext cx="19730" cy="9750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8" name="Rectangle 150"/>
              <p:cNvSpPr>
                <a:spLocks noChangeArrowheads="1"/>
              </p:cNvSpPr>
              <p:nvPr/>
            </p:nvSpPr>
            <p:spPr bwMode="auto">
              <a:xfrm>
                <a:off x="5934144" y="3521364"/>
                <a:ext cx="21139" cy="9688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39" name="Rectangle 151"/>
              <p:cNvSpPr>
                <a:spLocks noChangeArrowheads="1"/>
              </p:cNvSpPr>
              <p:nvPr/>
            </p:nvSpPr>
            <p:spPr bwMode="auto">
              <a:xfrm>
                <a:off x="5960921" y="3521364"/>
                <a:ext cx="21139" cy="9688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0" name="Rectangle 152"/>
              <p:cNvSpPr>
                <a:spLocks noChangeArrowheads="1"/>
              </p:cNvSpPr>
              <p:nvPr/>
            </p:nvSpPr>
            <p:spPr bwMode="auto">
              <a:xfrm>
                <a:off x="5989107" y="3521364"/>
                <a:ext cx="21139" cy="9605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1" name="Rectangle 153"/>
              <p:cNvSpPr>
                <a:spLocks noChangeArrowheads="1"/>
              </p:cNvSpPr>
              <p:nvPr/>
            </p:nvSpPr>
            <p:spPr bwMode="auto">
              <a:xfrm>
                <a:off x="6015883" y="3521364"/>
                <a:ext cx="21139" cy="9523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2" name="Rectangle 154"/>
              <p:cNvSpPr>
                <a:spLocks noChangeArrowheads="1"/>
              </p:cNvSpPr>
              <p:nvPr/>
            </p:nvSpPr>
            <p:spPr bwMode="auto">
              <a:xfrm>
                <a:off x="6042660" y="3521364"/>
                <a:ext cx="21139" cy="9440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3" name="Rectangle 155"/>
              <p:cNvSpPr>
                <a:spLocks noChangeArrowheads="1"/>
              </p:cNvSpPr>
              <p:nvPr/>
            </p:nvSpPr>
            <p:spPr bwMode="auto">
              <a:xfrm>
                <a:off x="6070846" y="3521364"/>
                <a:ext cx="21139" cy="9357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4" name="Rectangle 156"/>
              <p:cNvSpPr>
                <a:spLocks noChangeArrowheads="1"/>
              </p:cNvSpPr>
              <p:nvPr/>
            </p:nvSpPr>
            <p:spPr bwMode="auto">
              <a:xfrm>
                <a:off x="6097622" y="3521364"/>
                <a:ext cx="21139" cy="9192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5" name="Rectangle 157"/>
              <p:cNvSpPr>
                <a:spLocks noChangeArrowheads="1"/>
              </p:cNvSpPr>
              <p:nvPr/>
            </p:nvSpPr>
            <p:spPr bwMode="auto">
              <a:xfrm>
                <a:off x="6125808" y="3521364"/>
                <a:ext cx="19730" cy="9109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6" name="Rectangle 158"/>
              <p:cNvSpPr>
                <a:spLocks noChangeArrowheads="1"/>
              </p:cNvSpPr>
              <p:nvPr/>
            </p:nvSpPr>
            <p:spPr bwMode="auto">
              <a:xfrm>
                <a:off x="6152585" y="3521364"/>
                <a:ext cx="21139" cy="9109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7" name="Rectangle 159"/>
              <p:cNvSpPr>
                <a:spLocks noChangeArrowheads="1"/>
              </p:cNvSpPr>
              <p:nvPr/>
            </p:nvSpPr>
            <p:spPr bwMode="auto">
              <a:xfrm>
                <a:off x="6179361" y="3521364"/>
                <a:ext cx="21139" cy="902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8" name="Rectangle 160"/>
              <p:cNvSpPr>
                <a:spLocks noChangeArrowheads="1"/>
              </p:cNvSpPr>
              <p:nvPr/>
            </p:nvSpPr>
            <p:spPr bwMode="auto">
              <a:xfrm>
                <a:off x="6207547" y="3521364"/>
                <a:ext cx="19730" cy="8385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49" name="Rectangle 161"/>
              <p:cNvSpPr>
                <a:spLocks noChangeArrowheads="1"/>
              </p:cNvSpPr>
              <p:nvPr/>
            </p:nvSpPr>
            <p:spPr bwMode="auto">
              <a:xfrm>
                <a:off x="6234324" y="3521364"/>
                <a:ext cx="21139" cy="8385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0" name="Rectangle 162"/>
              <p:cNvSpPr>
                <a:spLocks noChangeArrowheads="1"/>
              </p:cNvSpPr>
              <p:nvPr/>
            </p:nvSpPr>
            <p:spPr bwMode="auto">
              <a:xfrm>
                <a:off x="6261100" y="3521364"/>
                <a:ext cx="21139" cy="8302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1" name="Rectangle 163"/>
              <p:cNvSpPr>
                <a:spLocks noChangeArrowheads="1"/>
              </p:cNvSpPr>
              <p:nvPr/>
            </p:nvSpPr>
            <p:spPr bwMode="auto">
              <a:xfrm>
                <a:off x="6289286" y="3521364"/>
                <a:ext cx="19730" cy="8302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2" name="Rectangle 164"/>
              <p:cNvSpPr>
                <a:spLocks noChangeArrowheads="1"/>
              </p:cNvSpPr>
              <p:nvPr/>
            </p:nvSpPr>
            <p:spPr bwMode="auto">
              <a:xfrm>
                <a:off x="6316062" y="3521364"/>
                <a:ext cx="21139" cy="8220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3" name="Rectangle 165"/>
              <p:cNvSpPr>
                <a:spLocks noChangeArrowheads="1"/>
              </p:cNvSpPr>
              <p:nvPr/>
            </p:nvSpPr>
            <p:spPr bwMode="auto">
              <a:xfrm>
                <a:off x="6342839" y="3521364"/>
                <a:ext cx="21139" cy="8054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4" name="Rectangle 166"/>
              <p:cNvSpPr>
                <a:spLocks noChangeArrowheads="1"/>
              </p:cNvSpPr>
              <p:nvPr/>
            </p:nvSpPr>
            <p:spPr bwMode="auto">
              <a:xfrm>
                <a:off x="6371025" y="3521364"/>
                <a:ext cx="19730" cy="7899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5" name="Rectangle 167"/>
              <p:cNvSpPr>
                <a:spLocks noChangeArrowheads="1"/>
              </p:cNvSpPr>
              <p:nvPr/>
            </p:nvSpPr>
            <p:spPr bwMode="auto">
              <a:xfrm>
                <a:off x="6397801" y="3521364"/>
                <a:ext cx="21139" cy="7672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6" name="Rectangle 168"/>
              <p:cNvSpPr>
                <a:spLocks noChangeArrowheads="1"/>
              </p:cNvSpPr>
              <p:nvPr/>
            </p:nvSpPr>
            <p:spPr bwMode="auto">
              <a:xfrm>
                <a:off x="6424578" y="3521364"/>
                <a:ext cx="21139" cy="7589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7" name="Rectangle 169"/>
              <p:cNvSpPr>
                <a:spLocks noChangeArrowheads="1"/>
              </p:cNvSpPr>
              <p:nvPr/>
            </p:nvSpPr>
            <p:spPr bwMode="auto">
              <a:xfrm>
                <a:off x="6452764" y="3521364"/>
                <a:ext cx="19730" cy="7568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8" name="Rectangle 170"/>
              <p:cNvSpPr>
                <a:spLocks noChangeArrowheads="1"/>
              </p:cNvSpPr>
              <p:nvPr/>
            </p:nvSpPr>
            <p:spPr bwMode="auto">
              <a:xfrm>
                <a:off x="6479540" y="3521364"/>
                <a:ext cx="21139" cy="7506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59" name="Rectangle 171"/>
              <p:cNvSpPr>
                <a:spLocks noChangeArrowheads="1"/>
              </p:cNvSpPr>
              <p:nvPr/>
            </p:nvSpPr>
            <p:spPr bwMode="auto">
              <a:xfrm>
                <a:off x="6506317" y="3521364"/>
                <a:ext cx="21139" cy="7424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0" name="Rectangle 172"/>
              <p:cNvSpPr>
                <a:spLocks noChangeArrowheads="1"/>
              </p:cNvSpPr>
              <p:nvPr/>
            </p:nvSpPr>
            <p:spPr bwMode="auto">
              <a:xfrm>
                <a:off x="6534503" y="3521364"/>
                <a:ext cx="19730" cy="7341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1" name="Rectangle 173"/>
              <p:cNvSpPr>
                <a:spLocks noChangeArrowheads="1"/>
              </p:cNvSpPr>
              <p:nvPr/>
            </p:nvSpPr>
            <p:spPr bwMode="auto">
              <a:xfrm>
                <a:off x="6561279" y="3521364"/>
                <a:ext cx="21139" cy="6927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2" name="Rectangle 174"/>
              <p:cNvSpPr>
                <a:spLocks noChangeArrowheads="1"/>
              </p:cNvSpPr>
              <p:nvPr/>
            </p:nvSpPr>
            <p:spPr bwMode="auto">
              <a:xfrm>
                <a:off x="6588056" y="3521364"/>
                <a:ext cx="21139" cy="6762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3" name="Rectangle 175"/>
              <p:cNvSpPr>
                <a:spLocks noChangeArrowheads="1"/>
              </p:cNvSpPr>
              <p:nvPr/>
            </p:nvSpPr>
            <p:spPr bwMode="auto">
              <a:xfrm>
                <a:off x="6616242" y="3521364"/>
                <a:ext cx="21139" cy="6762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4" name="Rectangle 176"/>
              <p:cNvSpPr>
                <a:spLocks noChangeArrowheads="1"/>
              </p:cNvSpPr>
              <p:nvPr/>
            </p:nvSpPr>
            <p:spPr bwMode="auto">
              <a:xfrm>
                <a:off x="6643018" y="3521364"/>
                <a:ext cx="21139" cy="6700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5" name="Rectangle 177"/>
              <p:cNvSpPr>
                <a:spLocks noChangeArrowheads="1"/>
              </p:cNvSpPr>
              <p:nvPr/>
            </p:nvSpPr>
            <p:spPr bwMode="auto">
              <a:xfrm>
                <a:off x="6669795" y="3521364"/>
                <a:ext cx="21139" cy="6700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6" name="Rectangle 178"/>
              <p:cNvSpPr>
                <a:spLocks noChangeArrowheads="1"/>
              </p:cNvSpPr>
              <p:nvPr/>
            </p:nvSpPr>
            <p:spPr bwMode="auto">
              <a:xfrm>
                <a:off x="6697981" y="3521364"/>
                <a:ext cx="21139" cy="6617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7" name="Rectangle 179"/>
              <p:cNvSpPr>
                <a:spLocks noChangeArrowheads="1"/>
              </p:cNvSpPr>
              <p:nvPr/>
            </p:nvSpPr>
            <p:spPr bwMode="auto">
              <a:xfrm>
                <a:off x="6724757" y="3521364"/>
                <a:ext cx="21139" cy="6617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8" name="Rectangle 180"/>
              <p:cNvSpPr>
                <a:spLocks noChangeArrowheads="1"/>
              </p:cNvSpPr>
              <p:nvPr/>
            </p:nvSpPr>
            <p:spPr bwMode="auto">
              <a:xfrm>
                <a:off x="6752943" y="3521364"/>
                <a:ext cx="19730" cy="6534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69" name="Rectangle 181"/>
              <p:cNvSpPr>
                <a:spLocks noChangeArrowheads="1"/>
              </p:cNvSpPr>
              <p:nvPr/>
            </p:nvSpPr>
            <p:spPr bwMode="auto">
              <a:xfrm>
                <a:off x="6779719" y="3521364"/>
                <a:ext cx="21139" cy="6452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0" name="Rectangle 182"/>
              <p:cNvSpPr>
                <a:spLocks noChangeArrowheads="1"/>
              </p:cNvSpPr>
              <p:nvPr/>
            </p:nvSpPr>
            <p:spPr bwMode="auto">
              <a:xfrm>
                <a:off x="6806496" y="3521364"/>
                <a:ext cx="21139" cy="6452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1" name="Rectangle 183"/>
              <p:cNvSpPr>
                <a:spLocks noChangeArrowheads="1"/>
              </p:cNvSpPr>
              <p:nvPr/>
            </p:nvSpPr>
            <p:spPr bwMode="auto">
              <a:xfrm>
                <a:off x="6834682" y="3521364"/>
                <a:ext cx="19730" cy="6452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2" name="Rectangle 184"/>
              <p:cNvSpPr>
                <a:spLocks noChangeArrowheads="1"/>
              </p:cNvSpPr>
              <p:nvPr/>
            </p:nvSpPr>
            <p:spPr bwMode="auto">
              <a:xfrm>
                <a:off x="6861458" y="3521364"/>
                <a:ext cx="21139" cy="6369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3" name="Rectangle 185"/>
              <p:cNvSpPr>
                <a:spLocks noChangeArrowheads="1"/>
              </p:cNvSpPr>
              <p:nvPr/>
            </p:nvSpPr>
            <p:spPr bwMode="auto">
              <a:xfrm>
                <a:off x="6888235" y="3521364"/>
                <a:ext cx="21139" cy="6369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4" name="Rectangle 186"/>
              <p:cNvSpPr>
                <a:spLocks noChangeArrowheads="1"/>
              </p:cNvSpPr>
              <p:nvPr/>
            </p:nvSpPr>
            <p:spPr bwMode="auto">
              <a:xfrm>
                <a:off x="6916421" y="3521364"/>
                <a:ext cx="19730" cy="6286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5" name="Rectangle 187"/>
              <p:cNvSpPr>
                <a:spLocks noChangeArrowheads="1"/>
              </p:cNvSpPr>
              <p:nvPr/>
            </p:nvSpPr>
            <p:spPr bwMode="auto">
              <a:xfrm>
                <a:off x="6943197" y="3521364"/>
                <a:ext cx="21139" cy="6286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6" name="Rectangle 188"/>
              <p:cNvSpPr>
                <a:spLocks noChangeArrowheads="1"/>
              </p:cNvSpPr>
              <p:nvPr/>
            </p:nvSpPr>
            <p:spPr bwMode="auto">
              <a:xfrm>
                <a:off x="6969269" y="3521364"/>
                <a:ext cx="21139" cy="6121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7" name="Rectangle 189"/>
              <p:cNvSpPr>
                <a:spLocks noChangeArrowheads="1"/>
              </p:cNvSpPr>
              <p:nvPr/>
            </p:nvSpPr>
            <p:spPr bwMode="auto">
              <a:xfrm>
                <a:off x="6997455" y="3521364"/>
                <a:ext cx="19730" cy="6038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8" name="Rectangle 190"/>
              <p:cNvSpPr>
                <a:spLocks noChangeArrowheads="1"/>
              </p:cNvSpPr>
              <p:nvPr/>
            </p:nvSpPr>
            <p:spPr bwMode="auto">
              <a:xfrm>
                <a:off x="7024232" y="3521364"/>
                <a:ext cx="21139" cy="58730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79" name="Rectangle 191"/>
              <p:cNvSpPr>
                <a:spLocks noChangeArrowheads="1"/>
              </p:cNvSpPr>
              <p:nvPr/>
            </p:nvSpPr>
            <p:spPr bwMode="auto">
              <a:xfrm>
                <a:off x="7051008" y="3521364"/>
                <a:ext cx="21139" cy="5790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0" name="Rectangle 192"/>
              <p:cNvSpPr>
                <a:spLocks noChangeArrowheads="1"/>
              </p:cNvSpPr>
              <p:nvPr/>
            </p:nvSpPr>
            <p:spPr bwMode="auto">
              <a:xfrm>
                <a:off x="7079194" y="3521364"/>
                <a:ext cx="19730" cy="5790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1" name="Rectangle 193"/>
              <p:cNvSpPr>
                <a:spLocks noChangeArrowheads="1"/>
              </p:cNvSpPr>
              <p:nvPr/>
            </p:nvSpPr>
            <p:spPr bwMode="auto">
              <a:xfrm>
                <a:off x="7105971" y="3521364"/>
                <a:ext cx="21139" cy="5728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2" name="Rectangle 194"/>
              <p:cNvSpPr>
                <a:spLocks noChangeArrowheads="1"/>
              </p:cNvSpPr>
              <p:nvPr/>
            </p:nvSpPr>
            <p:spPr bwMode="auto">
              <a:xfrm>
                <a:off x="7132747" y="3521364"/>
                <a:ext cx="21139" cy="56455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3" name="Rectangle 195"/>
              <p:cNvSpPr>
                <a:spLocks noChangeArrowheads="1"/>
              </p:cNvSpPr>
              <p:nvPr/>
            </p:nvSpPr>
            <p:spPr bwMode="auto">
              <a:xfrm>
                <a:off x="7160933" y="3521364"/>
                <a:ext cx="19730" cy="5459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4" name="Rectangle 196"/>
              <p:cNvSpPr>
                <a:spLocks noChangeArrowheads="1"/>
              </p:cNvSpPr>
              <p:nvPr/>
            </p:nvSpPr>
            <p:spPr bwMode="auto">
              <a:xfrm>
                <a:off x="7187710" y="3521364"/>
                <a:ext cx="21139" cy="53974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5" name="Rectangle 197"/>
              <p:cNvSpPr>
                <a:spLocks noChangeArrowheads="1"/>
              </p:cNvSpPr>
              <p:nvPr/>
            </p:nvSpPr>
            <p:spPr bwMode="auto">
              <a:xfrm>
                <a:off x="7214486" y="3521364"/>
                <a:ext cx="21139" cy="5314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6" name="Rectangle 198"/>
              <p:cNvSpPr>
                <a:spLocks noChangeArrowheads="1"/>
              </p:cNvSpPr>
              <p:nvPr/>
            </p:nvSpPr>
            <p:spPr bwMode="auto">
              <a:xfrm>
                <a:off x="7242672" y="3521364"/>
                <a:ext cx="19730" cy="523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7" name="Rectangle 199"/>
              <p:cNvSpPr>
                <a:spLocks noChangeArrowheads="1"/>
              </p:cNvSpPr>
              <p:nvPr/>
            </p:nvSpPr>
            <p:spPr bwMode="auto">
              <a:xfrm>
                <a:off x="7269448" y="3521364"/>
                <a:ext cx="21139" cy="523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8" name="Rectangle 200"/>
              <p:cNvSpPr>
                <a:spLocks noChangeArrowheads="1"/>
              </p:cNvSpPr>
              <p:nvPr/>
            </p:nvSpPr>
            <p:spPr bwMode="auto">
              <a:xfrm>
                <a:off x="7296225" y="3521364"/>
                <a:ext cx="21139" cy="5066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89" name="Rectangle 201"/>
              <p:cNvSpPr>
                <a:spLocks noChangeArrowheads="1"/>
              </p:cNvSpPr>
              <p:nvPr/>
            </p:nvSpPr>
            <p:spPr bwMode="auto">
              <a:xfrm>
                <a:off x="7324411" y="3521364"/>
                <a:ext cx="21139" cy="4983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0" name="Rectangle 202"/>
              <p:cNvSpPr>
                <a:spLocks noChangeArrowheads="1"/>
              </p:cNvSpPr>
              <p:nvPr/>
            </p:nvSpPr>
            <p:spPr bwMode="auto">
              <a:xfrm>
                <a:off x="7351187" y="3521364"/>
                <a:ext cx="21139" cy="4983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1" name="Rectangle 203"/>
              <p:cNvSpPr>
                <a:spLocks noChangeArrowheads="1"/>
              </p:cNvSpPr>
              <p:nvPr/>
            </p:nvSpPr>
            <p:spPr bwMode="auto">
              <a:xfrm>
                <a:off x="7377964" y="3521364"/>
                <a:ext cx="21139" cy="4818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2" name="Rectangle 204"/>
              <p:cNvSpPr>
                <a:spLocks noChangeArrowheads="1"/>
              </p:cNvSpPr>
              <p:nvPr/>
            </p:nvSpPr>
            <p:spPr bwMode="auto">
              <a:xfrm>
                <a:off x="7406150" y="3521364"/>
                <a:ext cx="21139" cy="47563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3" name="Rectangle 205"/>
              <p:cNvSpPr>
                <a:spLocks noChangeArrowheads="1"/>
              </p:cNvSpPr>
              <p:nvPr/>
            </p:nvSpPr>
            <p:spPr bwMode="auto">
              <a:xfrm>
                <a:off x="7432926" y="3521364"/>
                <a:ext cx="21139" cy="467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4" name="Rectangle 206"/>
              <p:cNvSpPr>
                <a:spLocks noChangeArrowheads="1"/>
              </p:cNvSpPr>
              <p:nvPr/>
            </p:nvSpPr>
            <p:spPr bwMode="auto">
              <a:xfrm>
                <a:off x="7461112" y="3521364"/>
                <a:ext cx="19730" cy="4590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5" name="Rectangle 207"/>
              <p:cNvSpPr>
                <a:spLocks noChangeArrowheads="1"/>
              </p:cNvSpPr>
              <p:nvPr/>
            </p:nvSpPr>
            <p:spPr bwMode="auto">
              <a:xfrm>
                <a:off x="7487889" y="3521364"/>
                <a:ext cx="21139" cy="4590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6" name="Rectangle 208"/>
              <p:cNvSpPr>
                <a:spLocks noChangeArrowheads="1"/>
              </p:cNvSpPr>
              <p:nvPr/>
            </p:nvSpPr>
            <p:spPr bwMode="auto">
              <a:xfrm>
                <a:off x="7514665" y="3521364"/>
                <a:ext cx="21139" cy="4404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7" name="Rectangle 209"/>
              <p:cNvSpPr>
                <a:spLocks noChangeArrowheads="1"/>
              </p:cNvSpPr>
              <p:nvPr/>
            </p:nvSpPr>
            <p:spPr bwMode="auto">
              <a:xfrm>
                <a:off x="7542851" y="3521364"/>
                <a:ext cx="19730" cy="43427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8" name="Rectangle 210"/>
              <p:cNvSpPr>
                <a:spLocks noChangeArrowheads="1"/>
              </p:cNvSpPr>
              <p:nvPr/>
            </p:nvSpPr>
            <p:spPr bwMode="auto">
              <a:xfrm>
                <a:off x="7569628" y="3521364"/>
                <a:ext cx="21139" cy="43427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899" name="Rectangle 211"/>
              <p:cNvSpPr>
                <a:spLocks noChangeArrowheads="1"/>
              </p:cNvSpPr>
              <p:nvPr/>
            </p:nvSpPr>
            <p:spPr bwMode="auto">
              <a:xfrm>
                <a:off x="7596404" y="3521364"/>
                <a:ext cx="21139" cy="43427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0" name="Rectangle 212"/>
              <p:cNvSpPr>
                <a:spLocks noChangeArrowheads="1"/>
              </p:cNvSpPr>
              <p:nvPr/>
            </p:nvSpPr>
            <p:spPr bwMode="auto">
              <a:xfrm>
                <a:off x="7624590" y="3521364"/>
                <a:ext cx="19730" cy="4260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1" name="Rectangle 213"/>
              <p:cNvSpPr>
                <a:spLocks noChangeArrowheads="1"/>
              </p:cNvSpPr>
              <p:nvPr/>
            </p:nvSpPr>
            <p:spPr bwMode="auto">
              <a:xfrm>
                <a:off x="7651367" y="3521364"/>
                <a:ext cx="21139" cy="4177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2" name="Rectangle 214"/>
              <p:cNvSpPr>
                <a:spLocks noChangeArrowheads="1"/>
              </p:cNvSpPr>
              <p:nvPr/>
            </p:nvSpPr>
            <p:spPr bwMode="auto">
              <a:xfrm>
                <a:off x="7678143" y="3521364"/>
                <a:ext cx="21139" cy="4177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3" name="Rectangle 215"/>
              <p:cNvSpPr>
                <a:spLocks noChangeArrowheads="1"/>
              </p:cNvSpPr>
              <p:nvPr/>
            </p:nvSpPr>
            <p:spPr bwMode="auto">
              <a:xfrm>
                <a:off x="7706329" y="3521364"/>
                <a:ext cx="19730" cy="4094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4" name="Rectangle 216"/>
              <p:cNvSpPr>
                <a:spLocks noChangeArrowheads="1"/>
              </p:cNvSpPr>
              <p:nvPr/>
            </p:nvSpPr>
            <p:spPr bwMode="auto">
              <a:xfrm>
                <a:off x="7733105" y="3521364"/>
                <a:ext cx="21139" cy="3929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5" name="Rectangle 217"/>
              <p:cNvSpPr>
                <a:spLocks noChangeArrowheads="1"/>
              </p:cNvSpPr>
              <p:nvPr/>
            </p:nvSpPr>
            <p:spPr bwMode="auto">
              <a:xfrm>
                <a:off x="7759882" y="3521364"/>
                <a:ext cx="21139" cy="3929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6" name="Rectangle 218"/>
              <p:cNvSpPr>
                <a:spLocks noChangeArrowheads="1"/>
              </p:cNvSpPr>
              <p:nvPr/>
            </p:nvSpPr>
            <p:spPr bwMode="auto">
              <a:xfrm>
                <a:off x="7788068" y="3521364"/>
                <a:ext cx="19730" cy="3846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7" name="Rectangle 219"/>
              <p:cNvSpPr>
                <a:spLocks noChangeArrowheads="1"/>
              </p:cNvSpPr>
              <p:nvPr/>
            </p:nvSpPr>
            <p:spPr bwMode="auto">
              <a:xfrm>
                <a:off x="7814844" y="3521364"/>
                <a:ext cx="21139" cy="34535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8" name="Rectangle 220"/>
              <p:cNvSpPr>
                <a:spLocks noChangeArrowheads="1"/>
              </p:cNvSpPr>
              <p:nvPr/>
            </p:nvSpPr>
            <p:spPr bwMode="auto">
              <a:xfrm>
                <a:off x="7841621" y="3521364"/>
                <a:ext cx="21139" cy="3370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09" name="Rectangle 221"/>
              <p:cNvSpPr>
                <a:spLocks noChangeArrowheads="1"/>
              </p:cNvSpPr>
              <p:nvPr/>
            </p:nvSpPr>
            <p:spPr bwMode="auto">
              <a:xfrm>
                <a:off x="7869807" y="3521364"/>
                <a:ext cx="19730" cy="32880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0" name="Rectangle 222"/>
              <p:cNvSpPr>
                <a:spLocks noChangeArrowheads="1"/>
              </p:cNvSpPr>
              <p:nvPr/>
            </p:nvSpPr>
            <p:spPr bwMode="auto">
              <a:xfrm>
                <a:off x="7896583" y="3521364"/>
                <a:ext cx="21139" cy="287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1" name="Rectangle 223"/>
              <p:cNvSpPr>
                <a:spLocks noChangeArrowheads="1"/>
              </p:cNvSpPr>
              <p:nvPr/>
            </p:nvSpPr>
            <p:spPr bwMode="auto">
              <a:xfrm>
                <a:off x="7923360" y="3521364"/>
                <a:ext cx="21139" cy="287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2" name="Rectangle 224"/>
              <p:cNvSpPr>
                <a:spLocks noChangeArrowheads="1"/>
              </p:cNvSpPr>
              <p:nvPr/>
            </p:nvSpPr>
            <p:spPr bwMode="auto">
              <a:xfrm>
                <a:off x="7951546" y="3521364"/>
                <a:ext cx="21139" cy="2791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3" name="Rectangle 225"/>
              <p:cNvSpPr>
                <a:spLocks noChangeArrowheads="1"/>
              </p:cNvSpPr>
              <p:nvPr/>
            </p:nvSpPr>
            <p:spPr bwMode="auto">
              <a:xfrm>
                <a:off x="7978322" y="3521364"/>
                <a:ext cx="21139" cy="2729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4" name="Rectangle 226"/>
              <p:cNvSpPr>
                <a:spLocks noChangeArrowheads="1"/>
              </p:cNvSpPr>
              <p:nvPr/>
            </p:nvSpPr>
            <p:spPr bwMode="auto">
              <a:xfrm>
                <a:off x="8005099" y="3521364"/>
                <a:ext cx="21139" cy="2729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5" name="Rectangle 227"/>
              <p:cNvSpPr>
                <a:spLocks noChangeArrowheads="1"/>
              </p:cNvSpPr>
              <p:nvPr/>
            </p:nvSpPr>
            <p:spPr bwMode="auto">
              <a:xfrm>
                <a:off x="8033285" y="3521364"/>
                <a:ext cx="21139" cy="27090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6" name="Rectangle 228"/>
              <p:cNvSpPr>
                <a:spLocks noChangeArrowheads="1"/>
              </p:cNvSpPr>
              <p:nvPr/>
            </p:nvSpPr>
            <p:spPr bwMode="auto">
              <a:xfrm>
                <a:off x="8060061" y="3521364"/>
                <a:ext cx="21139" cy="2233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7" name="Rectangle 229"/>
              <p:cNvSpPr>
                <a:spLocks noChangeArrowheads="1"/>
              </p:cNvSpPr>
              <p:nvPr/>
            </p:nvSpPr>
            <p:spPr bwMode="auto">
              <a:xfrm>
                <a:off x="8088247" y="3521364"/>
                <a:ext cx="19730" cy="1985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8" name="Rectangle 230"/>
              <p:cNvSpPr>
                <a:spLocks noChangeArrowheads="1"/>
              </p:cNvSpPr>
              <p:nvPr/>
            </p:nvSpPr>
            <p:spPr bwMode="auto">
              <a:xfrm>
                <a:off x="8115024" y="3521364"/>
                <a:ext cx="21139" cy="1737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19" name="Rectangle 231"/>
              <p:cNvSpPr>
                <a:spLocks noChangeArrowheads="1"/>
              </p:cNvSpPr>
              <p:nvPr/>
            </p:nvSpPr>
            <p:spPr bwMode="auto">
              <a:xfrm>
                <a:off x="8141800" y="3521364"/>
                <a:ext cx="21139" cy="16750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0" name="Rectangle 232"/>
              <p:cNvSpPr>
                <a:spLocks noChangeArrowheads="1"/>
              </p:cNvSpPr>
              <p:nvPr/>
            </p:nvSpPr>
            <p:spPr bwMode="auto">
              <a:xfrm>
                <a:off x="8169986" y="3521364"/>
                <a:ext cx="19730" cy="1426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1" name="Rectangle 233"/>
              <p:cNvSpPr>
                <a:spLocks noChangeArrowheads="1"/>
              </p:cNvSpPr>
              <p:nvPr/>
            </p:nvSpPr>
            <p:spPr bwMode="auto">
              <a:xfrm>
                <a:off x="8196763" y="3521364"/>
                <a:ext cx="21139" cy="1344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2" name="Rectangle 234"/>
              <p:cNvSpPr>
                <a:spLocks noChangeArrowheads="1"/>
              </p:cNvSpPr>
              <p:nvPr/>
            </p:nvSpPr>
            <p:spPr bwMode="auto">
              <a:xfrm>
                <a:off x="8223539" y="3521364"/>
                <a:ext cx="21139" cy="117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3" name="Rectangle 235"/>
              <p:cNvSpPr>
                <a:spLocks noChangeArrowheads="1"/>
              </p:cNvSpPr>
              <p:nvPr/>
            </p:nvSpPr>
            <p:spPr bwMode="auto">
              <a:xfrm>
                <a:off x="8251725" y="3521364"/>
                <a:ext cx="19730" cy="785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4" name="Rectangle 236"/>
              <p:cNvSpPr>
                <a:spLocks noChangeArrowheads="1"/>
              </p:cNvSpPr>
              <p:nvPr/>
            </p:nvSpPr>
            <p:spPr bwMode="auto">
              <a:xfrm>
                <a:off x="8278501" y="3521364"/>
                <a:ext cx="21139" cy="703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5" name="Rectangle 237"/>
              <p:cNvSpPr>
                <a:spLocks noChangeArrowheads="1"/>
              </p:cNvSpPr>
              <p:nvPr/>
            </p:nvSpPr>
            <p:spPr bwMode="auto">
              <a:xfrm>
                <a:off x="8305278" y="3521364"/>
                <a:ext cx="21139" cy="599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6" name="Rectangle 238"/>
              <p:cNvSpPr>
                <a:spLocks noChangeArrowheads="1"/>
              </p:cNvSpPr>
              <p:nvPr/>
            </p:nvSpPr>
            <p:spPr bwMode="auto">
              <a:xfrm>
                <a:off x="8333464" y="3521364"/>
                <a:ext cx="19730" cy="537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7" name="Rectangle 239"/>
              <p:cNvSpPr>
                <a:spLocks noChangeArrowheads="1"/>
              </p:cNvSpPr>
              <p:nvPr/>
            </p:nvSpPr>
            <p:spPr bwMode="auto">
              <a:xfrm>
                <a:off x="8360240" y="3521364"/>
                <a:ext cx="21139" cy="4549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8" name="Rectangle 240"/>
              <p:cNvSpPr>
                <a:spLocks noChangeArrowheads="1"/>
              </p:cNvSpPr>
              <p:nvPr/>
            </p:nvSpPr>
            <p:spPr bwMode="auto">
              <a:xfrm>
                <a:off x="8387017" y="3521364"/>
                <a:ext cx="21139" cy="206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29" name="Rectangle 241"/>
              <p:cNvSpPr>
                <a:spLocks noChangeArrowheads="1"/>
              </p:cNvSpPr>
              <p:nvPr/>
            </p:nvSpPr>
            <p:spPr bwMode="auto">
              <a:xfrm>
                <a:off x="8415203" y="3521364"/>
                <a:ext cx="19730" cy="1240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30" name="Rectangle 242"/>
              <p:cNvSpPr>
                <a:spLocks noChangeArrowheads="1"/>
              </p:cNvSpPr>
              <p:nvPr/>
            </p:nvSpPr>
            <p:spPr bwMode="auto">
              <a:xfrm>
                <a:off x="8441979" y="3521364"/>
                <a:ext cx="21139" cy="82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31" name="Rectangle 243"/>
              <p:cNvSpPr>
                <a:spLocks noChangeArrowheads="1"/>
              </p:cNvSpPr>
              <p:nvPr/>
            </p:nvSpPr>
            <p:spPr bwMode="auto">
              <a:xfrm>
                <a:off x="8468756" y="3477936"/>
                <a:ext cx="21139" cy="43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32" name="Rectangle 244"/>
              <p:cNvSpPr>
                <a:spLocks noChangeArrowheads="1"/>
              </p:cNvSpPr>
              <p:nvPr/>
            </p:nvSpPr>
            <p:spPr bwMode="auto">
              <a:xfrm>
                <a:off x="8496942" y="3469664"/>
                <a:ext cx="19730" cy="51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33" name="Rectangle 245"/>
              <p:cNvSpPr>
                <a:spLocks noChangeArrowheads="1"/>
              </p:cNvSpPr>
              <p:nvPr/>
            </p:nvSpPr>
            <p:spPr bwMode="auto">
              <a:xfrm>
                <a:off x="8523718" y="3451053"/>
                <a:ext cx="21139" cy="703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34" name="Rectangle 246"/>
              <p:cNvSpPr>
                <a:spLocks noChangeArrowheads="1"/>
              </p:cNvSpPr>
              <p:nvPr/>
            </p:nvSpPr>
            <p:spPr bwMode="auto">
              <a:xfrm>
                <a:off x="8550495" y="3444849"/>
                <a:ext cx="21139" cy="765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35" name="Rectangle 247"/>
              <p:cNvSpPr>
                <a:spLocks noChangeArrowheads="1"/>
              </p:cNvSpPr>
              <p:nvPr/>
            </p:nvSpPr>
            <p:spPr bwMode="auto">
              <a:xfrm>
                <a:off x="8578681" y="3428305"/>
                <a:ext cx="21139" cy="9305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36" name="Rectangle 248"/>
              <p:cNvSpPr>
                <a:spLocks noChangeArrowheads="1"/>
              </p:cNvSpPr>
              <p:nvPr/>
            </p:nvSpPr>
            <p:spPr bwMode="auto">
              <a:xfrm>
                <a:off x="8605457" y="3209099"/>
                <a:ext cx="21139" cy="3122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74937" name="Rectangle 249"/>
              <p:cNvSpPr>
                <a:spLocks noChangeArrowheads="1"/>
              </p:cNvSpPr>
              <p:nvPr/>
            </p:nvSpPr>
            <p:spPr bwMode="auto">
              <a:xfrm>
                <a:off x="8632234" y="3072612"/>
                <a:ext cx="21139" cy="4487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ヒラギノ角ゴ Pro W3"/>
                  <a:cs typeface="Arial" pitchFamily="34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 bwMode="auto">
            <a:xfrm rot="5400000">
              <a:off x="3659752" y="2916953"/>
              <a:ext cx="3209661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5199374" y="2906574"/>
              <a:ext cx="345824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01" name="Text Box 10"/>
            <p:cNvSpPr txBox="1">
              <a:spLocks noChangeArrowheads="1"/>
            </p:cNvSpPr>
            <p:nvPr/>
          </p:nvSpPr>
          <p:spPr bwMode="auto">
            <a:xfrm>
              <a:off x="5078423" y="2820856"/>
              <a:ext cx="94576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0</a:t>
              </a:r>
            </a:p>
          </p:txBody>
        </p:sp>
        <p:sp>
          <p:nvSpPr>
            <p:cNvPr id="36902" name="Text Box 10"/>
            <p:cNvSpPr txBox="1">
              <a:spLocks noChangeArrowheads="1"/>
            </p:cNvSpPr>
            <p:nvPr/>
          </p:nvSpPr>
          <p:spPr bwMode="auto">
            <a:xfrm>
              <a:off x="4889271" y="1220788"/>
              <a:ext cx="283727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100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10800000">
              <a:off x="5199374" y="1319205"/>
              <a:ext cx="7619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04" name="Text Box 10"/>
            <p:cNvSpPr txBox="1">
              <a:spLocks noChangeArrowheads="1"/>
            </p:cNvSpPr>
            <p:nvPr/>
          </p:nvSpPr>
          <p:spPr bwMode="auto">
            <a:xfrm>
              <a:off x="4983847" y="1541437"/>
              <a:ext cx="189151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80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rot="10800000">
              <a:off x="5199374" y="1639853"/>
              <a:ext cx="7619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06" name="Text Box 10"/>
            <p:cNvSpPr txBox="1">
              <a:spLocks noChangeArrowheads="1"/>
            </p:cNvSpPr>
            <p:nvPr/>
          </p:nvSpPr>
          <p:spPr bwMode="auto">
            <a:xfrm>
              <a:off x="4983847" y="1860498"/>
              <a:ext cx="189151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60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10800000">
              <a:off x="5199374" y="1960502"/>
              <a:ext cx="7619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08" name="Text Box 10"/>
            <p:cNvSpPr txBox="1">
              <a:spLocks noChangeArrowheads="1"/>
            </p:cNvSpPr>
            <p:nvPr/>
          </p:nvSpPr>
          <p:spPr bwMode="auto">
            <a:xfrm>
              <a:off x="4983847" y="2181147"/>
              <a:ext cx="189151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40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10800000">
              <a:off x="5199374" y="2279564"/>
              <a:ext cx="76199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10" name="Text Box 10"/>
            <p:cNvSpPr txBox="1">
              <a:spLocks noChangeArrowheads="1"/>
            </p:cNvSpPr>
            <p:nvPr/>
          </p:nvSpPr>
          <p:spPr bwMode="auto">
            <a:xfrm>
              <a:off x="4983847" y="2501795"/>
              <a:ext cx="189151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20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rot="10800000">
              <a:off x="5199374" y="2600212"/>
              <a:ext cx="76199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12" name="Text Box 10"/>
            <p:cNvSpPr txBox="1">
              <a:spLocks noChangeArrowheads="1"/>
            </p:cNvSpPr>
            <p:nvPr/>
          </p:nvSpPr>
          <p:spPr bwMode="auto">
            <a:xfrm>
              <a:off x="4916522" y="3141505"/>
              <a:ext cx="256475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–20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 rot="10800000">
              <a:off x="5199374" y="3239922"/>
              <a:ext cx="7619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14" name="Text Box 10"/>
            <p:cNvSpPr txBox="1">
              <a:spLocks noChangeArrowheads="1"/>
            </p:cNvSpPr>
            <p:nvPr/>
          </p:nvSpPr>
          <p:spPr bwMode="auto">
            <a:xfrm>
              <a:off x="4916522" y="3462153"/>
              <a:ext cx="256475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–40</a:t>
              </a: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rot="10800000">
              <a:off x="5199374" y="3560570"/>
              <a:ext cx="7619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16" name="Text Box 10"/>
            <p:cNvSpPr txBox="1">
              <a:spLocks noChangeArrowheads="1"/>
            </p:cNvSpPr>
            <p:nvPr/>
          </p:nvSpPr>
          <p:spPr bwMode="auto">
            <a:xfrm>
              <a:off x="4916522" y="3781215"/>
              <a:ext cx="256475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–60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10800000">
              <a:off x="5199374" y="3881219"/>
              <a:ext cx="76199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18" name="Text Box 10"/>
            <p:cNvSpPr txBox="1">
              <a:spLocks noChangeArrowheads="1"/>
            </p:cNvSpPr>
            <p:nvPr/>
          </p:nvSpPr>
          <p:spPr bwMode="auto">
            <a:xfrm>
              <a:off x="4916522" y="4101864"/>
              <a:ext cx="256475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–80</a:t>
              </a: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rot="10800000">
              <a:off x="5199374" y="4200280"/>
              <a:ext cx="76199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20" name="Text Box 10"/>
            <p:cNvSpPr txBox="1">
              <a:spLocks noChangeArrowheads="1"/>
            </p:cNvSpPr>
            <p:nvPr/>
          </p:nvSpPr>
          <p:spPr bwMode="auto">
            <a:xfrm>
              <a:off x="4821946" y="4422512"/>
              <a:ext cx="351052" cy="1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rgbClr val="000000"/>
                  </a:solidFill>
                  <a:ea typeface="ヒラギノ角ゴ Pro W3"/>
                  <a:cs typeface="Arial" pitchFamily="34" charset="0"/>
                </a:rPr>
                <a:t>–100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rot="10800000">
              <a:off x="5199374" y="4520929"/>
              <a:ext cx="76199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 bwMode="auto">
            <a:xfrm flipV="1">
              <a:off x="5214028" y="3219286"/>
              <a:ext cx="3393769" cy="1904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 bwMode="auto">
            <a:xfrm flipV="1">
              <a:off x="5257988" y="2582751"/>
              <a:ext cx="3393769" cy="1904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Rectangle 308"/>
            <p:cNvSpPr/>
            <p:nvPr/>
          </p:nvSpPr>
          <p:spPr bwMode="auto">
            <a:xfrm>
              <a:off x="5502704" y="3939952"/>
              <a:ext cx="3376184" cy="6460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800" b="1" dirty="0">
                  <a:solidFill>
                    <a:schemeClr val="accent2">
                      <a:lumMod val="50000"/>
                    </a:schemeClr>
                  </a:solidFill>
                  <a:effectLst/>
                  <a:ea typeface="MS PGothic" pitchFamily="34" charset="-128"/>
                  <a:cs typeface="Arial" pitchFamily="34" charset="0"/>
                </a:rPr>
                <a:t>77% with significant (≥20%) tumor volume reduction</a:t>
              </a:r>
              <a:endParaRPr lang="en-GB" sz="1800" b="1" dirty="0">
                <a:solidFill>
                  <a:schemeClr val="accent2">
                    <a:lumMod val="50000"/>
                  </a:schemeClr>
                </a:solidFill>
                <a:effectLst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311" name="Text Box 10"/>
          <p:cNvSpPr txBox="1">
            <a:spLocks noChangeArrowheads="1"/>
          </p:cNvSpPr>
          <p:nvPr/>
        </p:nvSpPr>
        <p:spPr bwMode="auto">
          <a:xfrm>
            <a:off x="5956789" y="1423988"/>
            <a:ext cx="2365262" cy="342932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FFFFFF"/>
                </a:solidFill>
                <a:latin typeface="+mn-lt"/>
                <a:ea typeface="ヒラギノ角ゴ Pro W3"/>
                <a:cs typeface="Arial" pitchFamily="34" charset="0"/>
              </a:rPr>
              <a:t>Octreotide</a:t>
            </a:r>
            <a:r>
              <a:rPr lang="en-US" sz="1400" b="1" dirty="0">
                <a:solidFill>
                  <a:srgbClr val="FFFFFF"/>
                </a:solidFill>
                <a:latin typeface="+mn-lt"/>
                <a:ea typeface="ヒラギノ角ゴ Pro W3"/>
                <a:cs typeface="Arial" pitchFamily="34" charset="0"/>
              </a:rPr>
              <a:t> LAR (N=124)</a:t>
            </a:r>
          </a:p>
        </p:txBody>
      </p:sp>
      <p:sp>
        <p:nvSpPr>
          <p:cNvPr id="312" name="Text Box 10"/>
          <p:cNvSpPr txBox="1">
            <a:spLocks noChangeArrowheads="1"/>
          </p:cNvSpPr>
          <p:nvPr/>
        </p:nvSpPr>
        <p:spPr bwMode="auto">
          <a:xfrm>
            <a:off x="1595805" y="1423988"/>
            <a:ext cx="2378210" cy="342932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FFFFFF"/>
                </a:solidFill>
                <a:latin typeface="+mn-lt"/>
                <a:ea typeface="ヒラギノ角ゴ Pro W3"/>
                <a:cs typeface="Arial" pitchFamily="34" charset="0"/>
              </a:rPr>
              <a:t>Pasireotide</a:t>
            </a:r>
            <a:r>
              <a:rPr lang="en-US" sz="1400" b="1" dirty="0">
                <a:solidFill>
                  <a:srgbClr val="FFFFFF"/>
                </a:solidFill>
                <a:latin typeface="+mn-lt"/>
                <a:ea typeface="ヒラギノ角ゴ Pro W3"/>
                <a:cs typeface="Arial" pitchFamily="34" charset="0"/>
              </a:rPr>
              <a:t> LAR (N=120)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41838" y="201614"/>
            <a:ext cx="8229600" cy="911225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21% of patients switched to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LAR had </a:t>
            </a:r>
            <a:br>
              <a:rPr lang="en-GB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GH &lt;2.5 µg/L and normal IGF-1</a:t>
            </a:r>
          </a:p>
        </p:txBody>
      </p:sp>
      <p:graphicFrame>
        <p:nvGraphicFramePr>
          <p:cNvPr id="77827" name="Content Placeholder 5"/>
          <p:cNvGraphicFramePr>
            <a:graphicFrameLocks noGrp="1"/>
          </p:cNvGraphicFramePr>
          <p:nvPr>
            <p:ph idx="1"/>
          </p:nvPr>
        </p:nvGraphicFramePr>
        <p:xfrm>
          <a:off x="1589943" y="1368425"/>
          <a:ext cx="5964115" cy="5016500"/>
        </p:xfrm>
        <a:graphic>
          <a:graphicData uri="http://schemas.openxmlformats.org/presentationml/2006/ole">
            <p:oleObj spid="_x0000_s3074" r:id="rId4" imgW="5962405" imgH="5017443" progId="Excel.Sheet.8">
              <p:embed/>
            </p:oleObj>
          </a:graphicData>
        </a:graphic>
      </p:graphicFrame>
      <p:sp>
        <p:nvSpPr>
          <p:cNvPr id="40963" name="Text Box 16"/>
          <p:cNvSpPr txBox="1">
            <a:spLocks noChangeArrowheads="1"/>
          </p:cNvSpPr>
          <p:nvPr/>
        </p:nvSpPr>
        <p:spPr bwMode="auto">
          <a:xfrm rot="-5400000">
            <a:off x="-386067" y="3776097"/>
            <a:ext cx="35417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Patients (%)</a:t>
            </a:r>
            <a:endParaRPr lang="en-US" sz="1400" b="1">
              <a:solidFill>
                <a:srgbClr val="000000"/>
              </a:solidFill>
              <a:ea typeface="ヒラギノ角ゴ Pro W3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248400"/>
            <a:ext cx="4621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r-FR" dirty="0" err="1" smtClean="0">
                <a:solidFill>
                  <a:srgbClr val="1F3368"/>
                </a:solidFill>
                <a:latin typeface="ArialMT"/>
              </a:rPr>
              <a:t>Colao</a:t>
            </a:r>
            <a:r>
              <a:rPr lang="fr-FR" dirty="0" smtClean="0">
                <a:solidFill>
                  <a:srgbClr val="1F3368"/>
                </a:solidFill>
                <a:latin typeface="ArialMT"/>
              </a:rPr>
              <a:t> A </a:t>
            </a:r>
            <a:r>
              <a:rPr lang="fr-FR" i="1" dirty="0" smtClean="0">
                <a:solidFill>
                  <a:srgbClr val="1F3368"/>
                </a:solidFill>
                <a:latin typeface="Helvetica-Oblique"/>
              </a:rPr>
              <a:t>et al. Endocrine Abstracts </a:t>
            </a:r>
            <a:r>
              <a:rPr lang="fr-FR" i="1" dirty="0" smtClean="0">
                <a:solidFill>
                  <a:srgbClr val="1F3368"/>
                </a:solidFill>
                <a:latin typeface="ArialMT"/>
              </a:rPr>
              <a:t>2012;29:</a:t>
            </a:r>
            <a:endParaRPr lang="fa-I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172200"/>
            <a:ext cx="6019800" cy="685800"/>
          </a:xfrm>
        </p:spPr>
        <p:txBody>
          <a:bodyPr>
            <a:normAutofit/>
          </a:bodyPr>
          <a:lstStyle/>
          <a:p>
            <a:r>
              <a:rPr lang="fr-FR" sz="1800" dirty="0" err="1" smtClean="0">
                <a:latin typeface="ArialMT"/>
              </a:rPr>
              <a:t>Colao</a:t>
            </a:r>
            <a:r>
              <a:rPr lang="fr-FR" sz="1800" dirty="0" smtClean="0">
                <a:latin typeface="ArialMT"/>
              </a:rPr>
              <a:t> A </a:t>
            </a:r>
            <a:r>
              <a:rPr lang="fr-FR" sz="1800" dirty="0" smtClean="0">
                <a:latin typeface="Helvetica-Oblique"/>
              </a:rPr>
              <a:t>et al. Endocrine Abstracts </a:t>
            </a:r>
            <a:r>
              <a:rPr lang="fr-FR" sz="1800" dirty="0" smtClean="0">
                <a:latin typeface="ArialMT"/>
              </a:rPr>
              <a:t>2012;29</a:t>
            </a:r>
            <a:endParaRPr lang="fa-I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Pasireotide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LAR was significantly superior to 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octreotide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LAR in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providing full biochemical control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at 12 months.</a:t>
            </a:r>
          </a:p>
          <a:p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r>
              <a:rPr lang="en-US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Significant </a:t>
            </a:r>
            <a:r>
              <a:rPr lang="en-US" altLang="ja-JP" sz="24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tumor volume reduction </a:t>
            </a:r>
            <a:r>
              <a:rPr lang="en-US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was achieved in most patients receiving </a:t>
            </a:r>
            <a:r>
              <a:rPr lang="en-US" altLang="ja-JP" sz="24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pasireotide</a:t>
            </a:r>
            <a:r>
              <a:rPr lang="en-US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LAR or </a:t>
            </a:r>
            <a:r>
              <a:rPr lang="en-US" altLang="ja-JP" sz="24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octreotide</a:t>
            </a:r>
            <a:r>
              <a:rPr lang="en-US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LAR.</a:t>
            </a:r>
          </a:p>
          <a:p>
            <a:endParaRPr lang="en-US" altLang="ja-JP" sz="240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r>
              <a:rPr lang="en-US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The </a:t>
            </a:r>
            <a:r>
              <a:rPr lang="en-US" altLang="ja-JP" sz="24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safety</a:t>
            </a:r>
            <a:r>
              <a:rPr lang="en-US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profile of </a:t>
            </a:r>
            <a:r>
              <a:rPr lang="en-US" altLang="ja-JP" sz="24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pasireotide</a:t>
            </a:r>
            <a:r>
              <a:rPr lang="en-US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LAR was similar to that of </a:t>
            </a:r>
            <a:r>
              <a:rPr lang="en-US" altLang="ja-JP" sz="24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octreotide</a:t>
            </a:r>
            <a:r>
              <a:rPr lang="en-US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LAR, </a:t>
            </a:r>
            <a:r>
              <a:rPr lang="en-US" altLang="ja-JP" sz="24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except for hyperglycemia.</a:t>
            </a:r>
          </a:p>
          <a:p>
            <a:pPr>
              <a:buNone/>
            </a:pPr>
            <a:endParaRPr lang="en-US" altLang="ja-JP" sz="240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r>
              <a:rPr lang="en-GB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These results suggest that </a:t>
            </a:r>
            <a:r>
              <a:rPr lang="en-GB" altLang="ja-JP" sz="24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pasireotide</a:t>
            </a:r>
            <a:r>
              <a:rPr lang="en-GB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LAR may become a new standard treatment option for patients with </a:t>
            </a:r>
            <a:r>
              <a:rPr lang="en-GB" altLang="ja-JP" sz="24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acromegaly</a:t>
            </a:r>
            <a:r>
              <a:rPr lang="en-GB" altLang="ja-JP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altLang="ja-JP" sz="240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>
              <a:buNone/>
            </a:pPr>
            <a:endParaRPr lang="en-US" altLang="ja-JP" sz="2400" dirty="0" smtClean="0">
              <a:ea typeface="ＭＳ Ｐゴシック" charset="-128"/>
            </a:endParaRPr>
          </a:p>
          <a:p>
            <a:pPr>
              <a:buNone/>
            </a:pP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477000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Drug interactions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Drug interactions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059363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Blood levels of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cyclosporine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may be attenuated, resulting in transplant rejection</a:t>
            </a:r>
          </a:p>
          <a:p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might decrease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P450 enzyme action drugs metabolized mainly by CYP3A4 and that have a low therapeutic index (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quinidine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terfenadine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should be used cautiously </a:t>
            </a:r>
          </a:p>
          <a:p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SRLs should be avoided in patients treated with drugs known to commonly prolong QT interval, such as </a:t>
            </a:r>
            <a:r>
              <a:rPr lang="en-U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cisapride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SRL dose adjustments should be carefully titrated in patients who require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or oral hypoglycemic agents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calcium channel blockers, or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blockers.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SRLS are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managing GH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hypersecretion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unselected populations, SRLs reduce GH to less than 2.5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/ml and normalize IGF-I in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34%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patients, respectively.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68% in selected patient populations.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Tumor shrinkage of more than 20% occurs in approximately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75%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patients receiving these drugs (mean 50% reduction in tumor volume).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Octerotide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has marginally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efficacy in control of the GH-IGF-I axis than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lanreotide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SR.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Lanreotide ATG 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are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equivalent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the control of symptoms and biochemical markers .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main indication are in patients in whom surgical intervention has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failed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achieve biochemical remission and also in the time between radiation therapy and the onset of biochemical response.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analogues are the mainstay of medical therapy.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therapy is  currently  becoming  as  a  more  frequent approach  to  the  disease.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Pasireotide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provided higher response rates than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octreotide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LAR in medically naïve patients.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signals through five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receptor subtypes, SSTR1, 2, 3, 4 and 5.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SSTR2 and SSTR5 subtypes are preferentially expressed on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somatotroph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thyrotroph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 surfaces 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exhibits high binding affinities to all the receptor subtypes, but has greatest affinity to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SSTR2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is the subtype largely responsible for inhibiting pituitary hormone secretion.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172200"/>
            <a:ext cx="572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A. Ben-</a:t>
            </a:r>
            <a:r>
              <a:rPr lang="en-US" dirty="0" err="1" smtClean="0">
                <a:solidFill>
                  <a:srgbClr val="FFC000"/>
                </a:solidFill>
              </a:rPr>
              <a:t>Shlomo</a:t>
            </a:r>
            <a:r>
              <a:rPr lang="en-US" dirty="0" smtClean="0">
                <a:solidFill>
                  <a:srgbClr val="FFC000"/>
                </a:solidFill>
              </a:rPr>
              <a:t>, S. </a:t>
            </a:r>
            <a:r>
              <a:rPr lang="en-US" dirty="0" err="1" smtClean="0">
                <a:solidFill>
                  <a:srgbClr val="FFC000"/>
                </a:solidFill>
              </a:rPr>
              <a:t>Melmed</a:t>
            </a:r>
            <a:r>
              <a:rPr lang="en-US" dirty="0" smtClean="0">
                <a:solidFill>
                  <a:srgbClr val="FFC000"/>
                </a:solidFill>
              </a:rPr>
              <a:t>,</a:t>
            </a:r>
            <a:r>
              <a:rPr lang="it-IT" dirty="0" smtClean="0">
                <a:solidFill>
                  <a:srgbClr val="FFC000"/>
                </a:solidFill>
              </a:rPr>
              <a:t> Endocrinol Metab 21 (3) (2010)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endParaRPr lang="en-US" smtClean="0"/>
          </a:p>
        </p:txBody>
      </p:sp>
      <p:pic>
        <p:nvPicPr>
          <p:cNvPr id="129027" name="Content Placeholder 3" descr="C:\Documents and Settings\Jesri\Desktop\65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0825" y="7651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Thank you 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200" y="6488668"/>
            <a:ext cx="459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J Clin Endocrinol Metab , 94:1509–1517 ,2009.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 examine the role of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status, prior surgery, and radiotherapy on the response to medical therapy in patients with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assess the relative efficacy of dopamine agonist therapy compared with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analog therapy.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size 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total of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276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patients  received either DA and/or SSA. 172 patients had received surgery and 73 radiotherapy prior to receiving medical therapy. 198  received DA, and 143 received SSA.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F/U: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 and IGF-I values at baseline and after 12 months on therapy were analyze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6488668"/>
            <a:ext cx="445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J </a:t>
            </a:r>
            <a:r>
              <a:rPr lang="en-US" b="1" i="1" dirty="0" err="1" smtClean="0"/>
              <a:t>Clin</a:t>
            </a:r>
            <a:r>
              <a:rPr lang="en-US" b="1" i="1" dirty="0" smtClean="0"/>
              <a:t> </a:t>
            </a:r>
            <a:r>
              <a:rPr lang="it-IT" b="1" i="1" dirty="0" smtClean="0"/>
              <a:t>Endocrinol Metab 94: 1255–1263,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907" y="381000"/>
            <a:ext cx="60689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57600"/>
            <a:ext cx="5867400" cy="26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2991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5105400" cy="376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4953000" cy="36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 message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effects of DA are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irrespective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baseline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concentrations. Prior radiotherapy is associated with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GH and IGF-I response to DA and SSA therapy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Methodological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Low statistical power </a:t>
            </a:r>
            <a:r>
              <a:rPr lang="en-US" dirty="0" smtClean="0"/>
              <a:t>particularly with respect to drawing comparisons between different treatment groups</a:t>
            </a:r>
          </a:p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FFF00"/>
                </a:solidFill>
              </a:rPr>
              <a:t>head to head </a:t>
            </a:r>
            <a:r>
              <a:rPr lang="en-US" dirty="0" smtClean="0"/>
              <a:t>studies of the different SRLs of adequate design </a:t>
            </a:r>
          </a:p>
          <a:p>
            <a:r>
              <a:rPr lang="en-US" dirty="0" smtClean="0"/>
              <a:t>Different  </a:t>
            </a:r>
            <a:r>
              <a:rPr lang="en-US" dirty="0" smtClean="0">
                <a:solidFill>
                  <a:srgbClr val="FFFF00"/>
                </a:solidFill>
              </a:rPr>
              <a:t>definitions </a:t>
            </a:r>
            <a:r>
              <a:rPr lang="en-US" dirty="0" smtClean="0"/>
              <a:t> for GH and IGF-I success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Variability </a:t>
            </a:r>
            <a:r>
              <a:rPr lang="en-US" dirty="0" smtClean="0"/>
              <a:t>in the GH and IGF-I assessment assays  and  reference  standards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Pre-selection</a:t>
            </a:r>
            <a:r>
              <a:rPr lang="en-US" dirty="0" smtClean="0"/>
              <a:t> of patients according to response to </a:t>
            </a:r>
            <a:r>
              <a:rPr lang="en-US" dirty="0" err="1" smtClean="0"/>
              <a:t>octreotide</a:t>
            </a:r>
            <a:endParaRPr lang="en-US" dirty="0" smtClean="0"/>
          </a:p>
          <a:p>
            <a:r>
              <a:rPr lang="en-US" dirty="0" smtClean="0"/>
              <a:t> Majority of them are </a:t>
            </a:r>
            <a:r>
              <a:rPr lang="en-US" dirty="0" smtClean="0">
                <a:solidFill>
                  <a:srgbClr val="FFFF00"/>
                </a:solidFill>
              </a:rPr>
              <a:t>uncontrolled</a:t>
            </a:r>
            <a:r>
              <a:rPr lang="en-US" dirty="0" smtClean="0"/>
              <a:t> and open </a:t>
            </a:r>
            <a:r>
              <a:rPr lang="en-US" dirty="0" smtClean="0">
                <a:solidFill>
                  <a:srgbClr val="FFFF00"/>
                </a:solidFill>
              </a:rPr>
              <a:t>labeled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inhibitory properties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make it suitable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for the treatment of conditions characterized by excess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hormone secretion or GI disorders: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Neuroendocrine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tumors.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Cushing syn.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Portal hypertension .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Gastrointestinal bleeding.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analogues</a:t>
            </a:r>
            <a:br>
              <a:rPr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altLang="zh-TW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gio">
  <a:themeElements>
    <a:clrScheme name="Raggio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ersonalizzato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ggio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3203</Words>
  <Application>Microsoft Office PowerPoint</Application>
  <PresentationFormat>On-screen Show (4:3)</PresentationFormat>
  <Paragraphs>433</Paragraphs>
  <Slides>78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Raggio</vt:lpstr>
      <vt:lpstr>Microsoft Office Excel 97-2003 Worksheet</vt:lpstr>
      <vt:lpstr>Slide 1</vt:lpstr>
      <vt:lpstr>Somatostatin analogues </vt:lpstr>
      <vt:lpstr>     Agenda</vt:lpstr>
      <vt:lpstr>Introduction</vt:lpstr>
      <vt:lpstr>Slide 5</vt:lpstr>
      <vt:lpstr>Slide 6</vt:lpstr>
      <vt:lpstr>Slide 7</vt:lpstr>
      <vt:lpstr>Slide 8</vt:lpstr>
      <vt:lpstr>Somatostatin analogues </vt:lpstr>
      <vt:lpstr>  Background</vt:lpstr>
      <vt:lpstr>Somatostatin analogues </vt:lpstr>
      <vt:lpstr>Somatostatin analogues </vt:lpstr>
      <vt:lpstr>SRLs act at four levels</vt:lpstr>
      <vt:lpstr>Pharmacokinetics</vt:lpstr>
      <vt:lpstr>Slide 15</vt:lpstr>
      <vt:lpstr>Pharmacodynamics of octreotide LAR injection in acromegaly.</vt:lpstr>
      <vt:lpstr>Slide 17</vt:lpstr>
      <vt:lpstr>Effects on Clinical Features</vt:lpstr>
      <vt:lpstr>Effects of Octreotide on Clinical Features of Acromegaly</vt:lpstr>
      <vt:lpstr>Slide 20</vt:lpstr>
      <vt:lpstr>Effect on tumor size</vt:lpstr>
      <vt:lpstr>Slide 22</vt:lpstr>
      <vt:lpstr>Pituitary tumor shrinkage due to primary medical therapy</vt:lpstr>
      <vt:lpstr>Prognostic factors</vt:lpstr>
      <vt:lpstr>Factors that determine SRIF analogue efficacy</vt:lpstr>
      <vt:lpstr>Pituitary tumor SSTR expression determines therapeutic responsiveness.</vt:lpstr>
      <vt:lpstr>Slide 27</vt:lpstr>
      <vt:lpstr>Use of SRLs</vt:lpstr>
      <vt:lpstr>Are different types of somatostatin analogs are equal in terms of efficacy?</vt:lpstr>
      <vt:lpstr>Slide 30</vt:lpstr>
      <vt:lpstr>Slide 31</vt:lpstr>
      <vt:lpstr>Slide 32</vt:lpstr>
      <vt:lpstr>Slide 33</vt:lpstr>
      <vt:lpstr>Results</vt:lpstr>
      <vt:lpstr>What is difference between primary and secondary studies? </vt:lpstr>
      <vt:lpstr>Slide 36</vt:lpstr>
      <vt:lpstr>Slide 37</vt:lpstr>
      <vt:lpstr>Slide 38</vt:lpstr>
      <vt:lpstr>Tumor size</vt:lpstr>
      <vt:lpstr>Results</vt:lpstr>
      <vt:lpstr>Slide 41</vt:lpstr>
      <vt:lpstr>Results</vt:lpstr>
      <vt:lpstr>Results</vt:lpstr>
      <vt:lpstr>Potential candidate for primary therapy</vt:lpstr>
      <vt:lpstr>Side effects</vt:lpstr>
      <vt:lpstr>Side effects </vt:lpstr>
      <vt:lpstr>Side effects </vt:lpstr>
      <vt:lpstr>Slide 48</vt:lpstr>
      <vt:lpstr>Slide 49</vt:lpstr>
      <vt:lpstr>Slide 50</vt:lpstr>
      <vt:lpstr>Slide 51</vt:lpstr>
      <vt:lpstr>key message</vt:lpstr>
      <vt:lpstr>New SRLs</vt:lpstr>
      <vt:lpstr>New SRLs</vt:lpstr>
      <vt:lpstr>Slide 55</vt:lpstr>
      <vt:lpstr>Slide 56</vt:lpstr>
      <vt:lpstr>Receptor binding affinity of octreotide and pasireotide </vt:lpstr>
      <vt:lpstr>Slide 58</vt:lpstr>
      <vt:lpstr>Pasireotide LAR: Large, randomized, double-blind  Phase III trial (N=358)</vt:lpstr>
      <vt:lpstr>Pasireotide LAR superiority was driven by significantly higher rate of IGF-1 normalization </vt:lpstr>
      <vt:lpstr>Percentage tumor volume change in patients  with MRI at month 12</vt:lpstr>
      <vt:lpstr>21% of patients switched to pasireotide LAR had  GH &lt;2.5 µg/L and normal IGF-1</vt:lpstr>
      <vt:lpstr>Colao A et al. Endocrine Abstracts 2012;29</vt:lpstr>
      <vt:lpstr>Drug interactions</vt:lpstr>
      <vt:lpstr>Drug interactions</vt:lpstr>
      <vt:lpstr>Conclusion</vt:lpstr>
      <vt:lpstr>Conclusion</vt:lpstr>
      <vt:lpstr>Conclusion</vt:lpstr>
      <vt:lpstr>Conclusion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key message</vt:lpstr>
      <vt:lpstr>Methodological flaws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HosseinPanah</dc:creator>
  <cp:lastModifiedBy>Jesri</cp:lastModifiedBy>
  <cp:revision>244</cp:revision>
  <dcterms:created xsi:type="dcterms:W3CDTF">2011-01-27T08:47:44Z</dcterms:created>
  <dcterms:modified xsi:type="dcterms:W3CDTF">2013-05-30T04:26:54Z</dcterms:modified>
</cp:coreProperties>
</file>