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95" r:id="rId2"/>
    <p:sldId id="256" r:id="rId3"/>
    <p:sldId id="298" r:id="rId4"/>
    <p:sldId id="299" r:id="rId5"/>
    <p:sldId id="296" r:id="rId6"/>
    <p:sldId id="297" r:id="rId7"/>
    <p:sldId id="300" r:id="rId8"/>
    <p:sldId id="287" r:id="rId9"/>
    <p:sldId id="260" r:id="rId10"/>
    <p:sldId id="261" r:id="rId11"/>
    <p:sldId id="258" r:id="rId12"/>
    <p:sldId id="259" r:id="rId13"/>
    <p:sldId id="257" r:id="rId14"/>
    <p:sldId id="283" r:id="rId15"/>
    <p:sldId id="293" r:id="rId16"/>
    <p:sldId id="294" r:id="rId17"/>
    <p:sldId id="262" r:id="rId18"/>
    <p:sldId id="263" r:id="rId19"/>
    <p:sldId id="265" r:id="rId20"/>
    <p:sldId id="264" r:id="rId21"/>
    <p:sldId id="266" r:id="rId22"/>
    <p:sldId id="267" r:id="rId23"/>
    <p:sldId id="268" r:id="rId24"/>
    <p:sldId id="269" r:id="rId25"/>
    <p:sldId id="270" r:id="rId26"/>
    <p:sldId id="289" r:id="rId27"/>
    <p:sldId id="290" r:id="rId28"/>
    <p:sldId id="288" r:id="rId29"/>
    <p:sldId id="291" r:id="rId30"/>
    <p:sldId id="292" r:id="rId31"/>
    <p:sldId id="271" r:id="rId32"/>
    <p:sldId id="272" r:id="rId33"/>
    <p:sldId id="273" r:id="rId34"/>
    <p:sldId id="274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2929-2780-4633-9DCE-710F4C7E2BB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EE3EB-DC29-4764-8B8B-DA5FB9C37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EE3EB-DC29-4764-8B8B-DA5FB9C3740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E8125B-5317-4096-813D-74361DA08717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AB232A-DFD9-4093-99E0-B2843C4BF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adiopaedia.org/images/172380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>
              <a:buFont typeface="Arial" charset="0"/>
              <a:buNone/>
            </a:pPr>
            <a:endParaRPr lang="en-US" smtClean="0"/>
          </a:p>
        </p:txBody>
      </p:sp>
      <p:pic>
        <p:nvPicPr>
          <p:cNvPr id="5124" name="Picture 3" descr="Picture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303213"/>
            <a:ext cx="8335962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ony\Desktop\ax\abdbcd5742c9d298061ab64ea4c07d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172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ony\Desktop\ax\93398e6896d3246cbf523212639244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87" y="407987"/>
            <a:ext cx="5916613" cy="591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ony\Desktop\ax\385903bba7f8a948110b9a9cbcf535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50800"/>
            <a:ext cx="5181600" cy="690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/>
          </a:p>
        </p:txBody>
      </p:sp>
      <p:pic>
        <p:nvPicPr>
          <p:cNvPr id="1026" name="Picture 2" descr="C:\Users\Sony\Desktop\ax\720ee4cb30534ddc31d97f39366954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453" y="1077912"/>
            <a:ext cx="5271347" cy="494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aim of MR imaging is to obtain a high-spatial-resolution image with a reasonable signal to noise ratio. It is important to identify the gland separate from the lesion if possible. Initially, </a:t>
            </a:r>
            <a:r>
              <a:rPr lang="en-US" dirty="0" err="1" smtClean="0"/>
              <a:t>precontrast</a:t>
            </a:r>
            <a:r>
              <a:rPr lang="en-US" dirty="0" smtClean="0"/>
              <a:t> T1- and T2-weighted spin echo coronal and </a:t>
            </a:r>
            <a:r>
              <a:rPr lang="en-US" dirty="0" err="1" smtClean="0"/>
              <a:t>sagittal</a:t>
            </a:r>
            <a:r>
              <a:rPr lang="en-US" dirty="0" smtClean="0"/>
              <a:t> sections are acquired using a small FOV (20×25 cm), thin slices (3 mm), and high-resolution matrix (256×512). Both the dynamic and routine </a:t>
            </a:r>
            <a:r>
              <a:rPr lang="en-US" dirty="0" err="1" smtClean="0"/>
              <a:t>postcontrast</a:t>
            </a:r>
            <a:r>
              <a:rPr lang="en-US" dirty="0" smtClean="0"/>
              <a:t> images and delayed scanning after 30-60 minutes may be combined in one study for optimum imaging.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 CT or MRI of the pituitary may show the ACTH secreting tumor if present. However, in 40% of Cushing's disease patients MRI is unable to detect a tumor.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 many cases, the tumors causing Cushing's disease are less than 2 mm in size and difficult to detect using MRI or CT imaging.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ony\Desktop\ax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366" y="304800"/>
            <a:ext cx="7655034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ony\Desktop\ax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1089621"/>
            <a:ext cx="6754812" cy="5234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Sony\Desktop\ax\edf58ff6dfcc5f2205058bccd5267f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2" y="762000"/>
            <a:ext cx="5576888" cy="560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887438"/>
            <a:ext cx="6172200" cy="1894362"/>
          </a:xfrm>
        </p:spPr>
        <p:txBody>
          <a:bodyPr>
            <a:normAutofit fontScale="90000"/>
          </a:bodyPr>
          <a:lstStyle/>
          <a:p>
            <a:pPr marR="0">
              <a:lnSpc>
                <a:spcPct val="8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M.POURAFKAQRI  M.D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SHAHID BEHESHTI UNIVERSITY OF MEDICAL SCIENCE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TALEGHANY HOSPITAL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RADIOLOGY DEPARTMENT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MARINA@AMS.AC.IR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505200"/>
            <a:ext cx="61722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ony\Desktop\ax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868592"/>
            <a:ext cx="7767637" cy="537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ony\Desktop\ax\ci05015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91552"/>
            <a:ext cx="7010400" cy="555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ony\Desktop\ax\336139-358274-7304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587" y="405583"/>
            <a:ext cx="5256213" cy="614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ony\Desktop\ax\336139-358274-7286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36834"/>
            <a:ext cx="7239000" cy="528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ony\Desktop\ax\ci050139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76" y="609600"/>
            <a:ext cx="772732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ony\Desktop\ax\ci050139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75" y="387477"/>
            <a:ext cx="5356225" cy="5784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Sony\Desktop\ax\nladrenal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305" y="901700"/>
            <a:ext cx="7551295" cy="511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Sony\Desktop\ax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381000"/>
            <a:ext cx="6419850" cy="641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 descr="C:\Users\Sony\Desktop\ax\MR-normal-adrenal-gl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34" y="827087"/>
            <a:ext cx="7075066" cy="564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Sony\Desktop\ax\16f1.jpg"/>
          <p:cNvPicPr>
            <a:picLocks noChangeAspect="1" noChangeArrowheads="1"/>
          </p:cNvPicPr>
          <p:nvPr/>
        </p:nvPicPr>
        <p:blipFill>
          <a:blip r:embed="rId2" cstate="print"/>
          <a:srcRect b="28743"/>
          <a:stretch>
            <a:fillRect/>
          </a:stretch>
        </p:blipFill>
        <p:spPr bwMode="auto">
          <a:xfrm>
            <a:off x="1271287" y="1295400"/>
            <a:ext cx="7110713" cy="42130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Cushing's disease is responsible for roughly two thirds of the cases of endogenous Cushing's </a:t>
            </a:r>
            <a:r>
              <a:rPr lang="en-US" dirty="0" smtClean="0"/>
              <a:t>syndrome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.(pituitary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microadenomas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 </a:t>
            </a:r>
            <a:r>
              <a:rPr lang="en-US" dirty="0" smtClean="0"/>
              <a:t>The remainder of the endogenous cases are caused by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ectopic ACTH-secreting tumors and primary adrenal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neoplasms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 descr="C:\Users\Sony\Desktop\ax\aiah.jpg"/>
          <p:cNvPicPr>
            <a:picLocks noChangeAspect="1" noChangeArrowheads="1"/>
          </p:cNvPicPr>
          <p:nvPr/>
        </p:nvPicPr>
        <p:blipFill>
          <a:blip r:embed="rId2" cstate="print"/>
          <a:srcRect b="32274"/>
          <a:stretch>
            <a:fillRect/>
          </a:stretch>
        </p:blipFill>
        <p:spPr bwMode="auto">
          <a:xfrm>
            <a:off x="838200" y="990600"/>
            <a:ext cx="757603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ony\Desktop\ax\r07se47g03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6720"/>
            <a:ext cx="6629400" cy="5745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ony\Desktop\ax\r07se47g0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129" y="569912"/>
            <a:ext cx="6815871" cy="590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ony\Desktop\ax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2" y="826232"/>
            <a:ext cx="5634038" cy="5269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Sony\Desktop\ax\956a2ff068b3a7f11589f51848d56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361950"/>
            <a:ext cx="5810250" cy="581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ony\Desktop\ax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79" y="1600200"/>
            <a:ext cx="820372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Sony\Desktop\ax\x1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Sony\Desktop\ax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222" y="979487"/>
            <a:ext cx="7402378" cy="519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C:\Users\Sony\Desktop\ax\aden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7" y="116018"/>
            <a:ext cx="6659563" cy="628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Sony\Desktop\ax\ad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81227"/>
            <a:ext cx="5654675" cy="634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Imaging procedures are used to find a tumor after a diagnosis has been established. Imaging is not used to make the diagnosis of Cushing's syndrome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Benign </a:t>
            </a:r>
            <a:r>
              <a:rPr lang="en-US" dirty="0" smtClean="0"/>
              <a:t>tumors, sometimes called "</a:t>
            </a:r>
            <a:r>
              <a:rPr lang="en-US" dirty="0" err="1" smtClean="0"/>
              <a:t>incidentalomas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are commonly found in the pituitary and adrenal glands.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Sony\Desktop\ax\gross_no44_figure_3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" y="2057401"/>
            <a:ext cx="916305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Sony\Desktop\ax\ar543510.fig13.gif"/>
          <p:cNvPicPr>
            <a:picLocks noChangeAspect="1" noChangeArrowheads="1"/>
          </p:cNvPicPr>
          <p:nvPr/>
        </p:nvPicPr>
        <p:blipFill>
          <a:blip r:embed="rId2" cstate="print"/>
          <a:srcRect t="3100"/>
          <a:stretch>
            <a:fillRect/>
          </a:stretch>
        </p:blipFill>
        <p:spPr bwMode="auto">
          <a:xfrm>
            <a:off x="1600200" y="228600"/>
            <a:ext cx="5494482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35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THANKS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Dynamic contrast MRI has been proven to be the best imaging tool in the evaluation of pituitary adenomas.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After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 bolus injection of intravenous gadolinium, six consecutive sets of three images are obtained in coronal plane every 10 seconds.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jmand\Desktop\Endocrinology Reform New Images\Pituitary Gland Images\Pituitary Schematic 2.JPG"/>
          <p:cNvPicPr>
            <a:picLocks noChangeAspect="1" noChangeArrowheads="1"/>
          </p:cNvPicPr>
          <p:nvPr/>
        </p:nvPicPr>
        <p:blipFill>
          <a:blip r:embed="rId2" cstate="print"/>
          <a:srcRect l="16667" t="6667" r="17500" b="8888"/>
          <a:stretch>
            <a:fillRect/>
          </a:stretch>
        </p:blipFill>
        <p:spPr bwMode="auto">
          <a:xfrm>
            <a:off x="1524000" y="457200"/>
            <a:ext cx="6019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Sony\Desktop\ax\2d8be74195aac9f0a48b68b1f64a03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47650"/>
            <a:ext cx="645795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ony\Desktop\ax\e8bc58cbe4f3cd41f98cde3fc7588e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788" y="636588"/>
            <a:ext cx="5688012" cy="568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</TotalTime>
  <Words>265</Words>
  <Application>Microsoft Office PowerPoint</Application>
  <PresentationFormat>On-screen Show (4:3)</PresentationFormat>
  <Paragraphs>15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Slide 1</vt:lpstr>
      <vt:lpstr>M.POURAFKAQRI  M.D  SHAHID BEHESHTI UNIVERSITY OF MEDICAL SCIENCE TALEGHANY HOSPITAL  RADIOLOGY DEPARTMENT MARINA@AMS.AC.IR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                           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31</cp:revision>
  <dcterms:created xsi:type="dcterms:W3CDTF">2014-11-11T16:23:16Z</dcterms:created>
  <dcterms:modified xsi:type="dcterms:W3CDTF">2014-11-13T04:15:13Z</dcterms:modified>
</cp:coreProperties>
</file>