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tableStyles.xml" ContentType="application/vnd.openxmlformats-officedocument.presentationml.tableStyles+xml"/>
  <Override PartName="/ppt/slideMasters/slideMaster8.xml" ContentType="application/vnd.openxmlformats-officedocument.presentationml.slideMaster+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Layouts/slideLayout87.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slides/slide89.xml" ContentType="application/vnd.openxmlformats-officedocument.presentationml.slide+xml"/>
  <Override PartName="/ppt/slideMasters/slideMaster5.xml" ContentType="application/vnd.openxmlformats-officedocument.presentationml.slideMaster+xml"/>
  <Override PartName="/ppt/slides/slide49.xml" ContentType="application/vnd.openxmlformats-officedocument.presentationml.slide+xml"/>
  <Override PartName="/ppt/slides/slide78.xml" ContentType="application/vnd.openxmlformats-officedocument.presentationml.slide+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Masters/slideMaster6.xml" ContentType="application/vnd.openxmlformats-officedocument.presentationml.slideMaster+xml"/>
  <Override PartName="/ppt/slides/slide79.xml" ContentType="application/vnd.openxmlformats-officedocument.presentationml.slide+xml"/>
  <Override PartName="/ppt/slideLayouts/slideLayout89.xml" ContentType="application/vnd.openxmlformats-officedocument.presentationml.slideLayout+xml"/>
  <Override PartName="/ppt/theme/theme8.xml" ContentType="application/vnd.openxmlformats-officedocument.them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16.xml" ContentType="application/vnd.openxmlformats-officedocument.presentationml.slideLayout+xml"/>
  <Default Extension="jpeg" ContentType="image/jpeg"/>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Masters/slideMaster7.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s/slide29.xml" ContentType="application/vnd.openxmlformats-officedocument.presentationml.slide+xml"/>
  <Override PartName="/ppt/slides/slide76.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60" r:id="rId2"/>
    <p:sldMasterId id="2147483674" r:id="rId3"/>
    <p:sldMasterId id="2147483686" r:id="rId4"/>
    <p:sldMasterId id="2147483699" r:id="rId5"/>
    <p:sldMasterId id="2147483711" r:id="rId6"/>
    <p:sldMasterId id="2147483735" r:id="rId7"/>
    <p:sldMasterId id="2147483750" r:id="rId8"/>
  </p:sldMasterIdLst>
  <p:notesMasterIdLst>
    <p:notesMasterId r:id="rId98"/>
  </p:notesMasterIdLst>
  <p:sldIdLst>
    <p:sldId id="291" r:id="rId9"/>
    <p:sldId id="292" r:id="rId10"/>
    <p:sldId id="340" r:id="rId11"/>
    <p:sldId id="411" r:id="rId12"/>
    <p:sldId id="412" r:id="rId13"/>
    <p:sldId id="413" r:id="rId14"/>
    <p:sldId id="353" r:id="rId15"/>
    <p:sldId id="391" r:id="rId16"/>
    <p:sldId id="343" r:id="rId17"/>
    <p:sldId id="351" r:id="rId18"/>
    <p:sldId id="350" r:id="rId19"/>
    <p:sldId id="352" r:id="rId20"/>
    <p:sldId id="358" r:id="rId21"/>
    <p:sldId id="390" r:id="rId22"/>
    <p:sldId id="379" r:id="rId23"/>
    <p:sldId id="363" r:id="rId24"/>
    <p:sldId id="397" r:id="rId25"/>
    <p:sldId id="398" r:id="rId26"/>
    <p:sldId id="367" r:id="rId27"/>
    <p:sldId id="368" r:id="rId28"/>
    <p:sldId id="369" r:id="rId29"/>
    <p:sldId id="370" r:id="rId30"/>
    <p:sldId id="414" r:id="rId31"/>
    <p:sldId id="400" r:id="rId32"/>
    <p:sldId id="415" r:id="rId33"/>
    <p:sldId id="396" r:id="rId34"/>
    <p:sldId id="373" r:id="rId35"/>
    <p:sldId id="401" r:id="rId36"/>
    <p:sldId id="341" r:id="rId37"/>
    <p:sldId id="300" r:id="rId38"/>
    <p:sldId id="263" r:id="rId39"/>
    <p:sldId id="287" r:id="rId40"/>
    <p:sldId id="288" r:id="rId41"/>
    <p:sldId id="264" r:id="rId42"/>
    <p:sldId id="297" r:id="rId43"/>
    <p:sldId id="289" r:id="rId44"/>
    <p:sldId id="265" r:id="rId45"/>
    <p:sldId id="266" r:id="rId46"/>
    <p:sldId id="269" r:id="rId47"/>
    <p:sldId id="267" r:id="rId48"/>
    <p:sldId id="298" r:id="rId49"/>
    <p:sldId id="268" r:id="rId50"/>
    <p:sldId id="290" r:id="rId51"/>
    <p:sldId id="270" r:id="rId52"/>
    <p:sldId id="271" r:id="rId53"/>
    <p:sldId id="272" r:id="rId54"/>
    <p:sldId id="273" r:id="rId55"/>
    <p:sldId id="274" r:id="rId56"/>
    <p:sldId id="275" r:id="rId57"/>
    <p:sldId id="299" r:id="rId58"/>
    <p:sldId id="279" r:id="rId59"/>
    <p:sldId id="276" r:id="rId60"/>
    <p:sldId id="277" r:id="rId61"/>
    <p:sldId id="344" r:id="rId62"/>
    <p:sldId id="345" r:id="rId63"/>
    <p:sldId id="347" r:id="rId64"/>
    <p:sldId id="346" r:id="rId65"/>
    <p:sldId id="278" r:id="rId66"/>
    <p:sldId id="280" r:id="rId67"/>
    <p:sldId id="296" r:id="rId68"/>
    <p:sldId id="281" r:id="rId69"/>
    <p:sldId id="283" r:id="rId70"/>
    <p:sldId id="282" r:id="rId71"/>
    <p:sldId id="284" r:id="rId72"/>
    <p:sldId id="285" r:id="rId73"/>
    <p:sldId id="286" r:id="rId74"/>
    <p:sldId id="327" r:id="rId75"/>
    <p:sldId id="404" r:id="rId76"/>
    <p:sldId id="303" r:id="rId77"/>
    <p:sldId id="326" r:id="rId78"/>
    <p:sldId id="258" r:id="rId79"/>
    <p:sldId id="328" r:id="rId80"/>
    <p:sldId id="329" r:id="rId81"/>
    <p:sldId id="325" r:id="rId82"/>
    <p:sldId id="330" r:id="rId83"/>
    <p:sldId id="333" r:id="rId84"/>
    <p:sldId id="392" r:id="rId85"/>
    <p:sldId id="332" r:id="rId86"/>
    <p:sldId id="310" r:id="rId87"/>
    <p:sldId id="334" r:id="rId88"/>
    <p:sldId id="335" r:id="rId89"/>
    <p:sldId id="336" r:id="rId90"/>
    <p:sldId id="321" r:id="rId91"/>
    <p:sldId id="339" r:id="rId92"/>
    <p:sldId id="342" r:id="rId93"/>
    <p:sldId id="338" r:id="rId94"/>
    <p:sldId id="337" r:id="rId95"/>
    <p:sldId id="294" r:id="rId96"/>
    <p:sldId id="407" r:id="rId97"/>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D3793"/>
    <a:srgbClr val="02A20A"/>
    <a:srgbClr val="0091C4"/>
    <a:srgbClr val="FA680E"/>
    <a:srgbClr val="3912E0"/>
    <a:srgbClr val="0192FF"/>
    <a:srgbClr val="525252"/>
    <a:srgbClr val="007E39"/>
    <a:srgbClr val="204C82"/>
    <a:srgbClr val="4F38B2"/>
  </p:clrMru>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5588" autoAdjust="0"/>
    <p:restoredTop sz="92832" autoAdjust="0"/>
  </p:normalViewPr>
  <p:slideViewPr>
    <p:cSldViewPr>
      <p:cViewPr varScale="1">
        <p:scale>
          <a:sx n="68" d="100"/>
          <a:sy n="68" d="100"/>
        </p:scale>
        <p:origin x="-1494" y="-90"/>
      </p:cViewPr>
      <p:guideLst>
        <p:guide orient="horz" pos="2160"/>
        <p:guide pos="2880"/>
      </p:guideLst>
    </p:cSldViewPr>
  </p:slideViewPr>
  <p:notesTextViewPr>
    <p:cViewPr>
      <p:scale>
        <a:sx n="100" d="100"/>
        <a:sy n="100" d="100"/>
      </p:scale>
      <p:origin x="0" y="0"/>
    </p:cViewPr>
  </p:notesTextViewPr>
  <p:sorterViewPr>
    <p:cViewPr>
      <p:scale>
        <a:sx n="50" d="100"/>
        <a:sy n="50" d="100"/>
      </p:scale>
      <p:origin x="0" y="0"/>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slide" Target="slides/slide55.xml"/><Relationship Id="rId68" Type="http://schemas.openxmlformats.org/officeDocument/2006/relationships/slide" Target="slides/slide60.xml"/><Relationship Id="rId76" Type="http://schemas.openxmlformats.org/officeDocument/2006/relationships/slide" Target="slides/slide68.xml"/><Relationship Id="rId84" Type="http://schemas.openxmlformats.org/officeDocument/2006/relationships/slide" Target="slides/slide76.xml"/><Relationship Id="rId89" Type="http://schemas.openxmlformats.org/officeDocument/2006/relationships/slide" Target="slides/slide81.xml"/><Relationship Id="rId97" Type="http://schemas.openxmlformats.org/officeDocument/2006/relationships/slide" Target="slides/slide89.xml"/><Relationship Id="rId7" Type="http://schemas.openxmlformats.org/officeDocument/2006/relationships/slideMaster" Target="slideMasters/slideMaster7.xml"/><Relationship Id="rId71" Type="http://schemas.openxmlformats.org/officeDocument/2006/relationships/slide" Target="slides/slide63.xml"/><Relationship Id="rId92" Type="http://schemas.openxmlformats.org/officeDocument/2006/relationships/slide" Target="slides/slide84.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slide" Target="slides/slide58.xml"/><Relationship Id="rId74" Type="http://schemas.openxmlformats.org/officeDocument/2006/relationships/slide" Target="slides/slide66.xml"/><Relationship Id="rId79" Type="http://schemas.openxmlformats.org/officeDocument/2006/relationships/slide" Target="slides/slide71.xml"/><Relationship Id="rId87" Type="http://schemas.openxmlformats.org/officeDocument/2006/relationships/slide" Target="slides/slide79.xml"/><Relationship Id="rId102"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53.xml"/><Relationship Id="rId82" Type="http://schemas.openxmlformats.org/officeDocument/2006/relationships/slide" Target="slides/slide74.xml"/><Relationship Id="rId90" Type="http://schemas.openxmlformats.org/officeDocument/2006/relationships/slide" Target="slides/slide82.xml"/><Relationship Id="rId95" Type="http://schemas.openxmlformats.org/officeDocument/2006/relationships/slide" Target="slides/slide87.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slide" Target="slides/slide61.xml"/><Relationship Id="rId77" Type="http://schemas.openxmlformats.org/officeDocument/2006/relationships/slide" Target="slides/slide69.xml"/><Relationship Id="rId100"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43.xml"/><Relationship Id="rId72" Type="http://schemas.openxmlformats.org/officeDocument/2006/relationships/slide" Target="slides/slide64.xml"/><Relationship Id="rId80" Type="http://schemas.openxmlformats.org/officeDocument/2006/relationships/slide" Target="slides/slide72.xml"/><Relationship Id="rId85" Type="http://schemas.openxmlformats.org/officeDocument/2006/relationships/slide" Target="slides/slide77.xml"/><Relationship Id="rId93" Type="http://schemas.openxmlformats.org/officeDocument/2006/relationships/slide" Target="slides/slide85.xml"/><Relationship Id="rId98"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slide" Target="slides/slide67.xml"/><Relationship Id="rId83" Type="http://schemas.openxmlformats.org/officeDocument/2006/relationships/slide" Target="slides/slide75.xml"/><Relationship Id="rId88" Type="http://schemas.openxmlformats.org/officeDocument/2006/relationships/slide" Target="slides/slide80.xml"/><Relationship Id="rId91" Type="http://schemas.openxmlformats.org/officeDocument/2006/relationships/slide" Target="slides/slide83.xml"/><Relationship Id="rId96" Type="http://schemas.openxmlformats.org/officeDocument/2006/relationships/slide" Target="slides/slide88.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slide" Target="slides/slide70.xml"/><Relationship Id="rId81" Type="http://schemas.openxmlformats.org/officeDocument/2006/relationships/slide" Target="slides/slide73.xml"/><Relationship Id="rId86" Type="http://schemas.openxmlformats.org/officeDocument/2006/relationships/slide" Target="slides/slide78.xml"/><Relationship Id="rId94" Type="http://schemas.openxmlformats.org/officeDocument/2006/relationships/slide" Target="slides/slide86.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46BD4789-671C-4007-9DE4-5F7D9ACB04C0}" type="datetimeFigureOut">
              <a:rPr lang="fa-IR" smtClean="0"/>
              <a:pPr/>
              <a:t>02/05/1436</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BE66ABE4-9DD8-4A55-9AAA-A689175A0A8A}" type="slidenum">
              <a:rPr lang="fa-IR" smtClean="0"/>
              <a:pPr/>
              <a:t>‹#›</a:t>
            </a:fld>
            <a:endParaRPr lang="fa-IR"/>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www-ncbi-nlm-nih-gov.myaccess.library.utoronto.ca/pubmed/21203743" TargetMode="External"/><Relationship Id="rId3" Type="http://schemas.openxmlformats.org/officeDocument/2006/relationships/hyperlink" Target="http://www-ncbi-nlm-nih-gov.myaccess.library.utoronto.ca/pubmed/23262944" TargetMode="External"/><Relationship Id="rId7" Type="http://schemas.openxmlformats.org/officeDocument/2006/relationships/hyperlink" Target="http://www-ncbi-nlm-nih-gov.myaccess.library.utoronto.ca/pubmed/21827550" TargetMode="External"/><Relationship Id="rId2" Type="http://schemas.openxmlformats.org/officeDocument/2006/relationships/slide" Target="../slides/slide28.xml"/><Relationship Id="rId1" Type="http://schemas.openxmlformats.org/officeDocument/2006/relationships/notesMaster" Target="../notesMasters/notesMaster1.xml"/><Relationship Id="rId6" Type="http://schemas.openxmlformats.org/officeDocument/2006/relationships/hyperlink" Target="http://www-ncbi-nlm-nih-gov.myaccess.library.utoronto.ca/pubmed?term=Miodovnik%20M%5bAuthor%5d&amp;cauthor=true&amp;cauthor_uid=23262944" TargetMode="External"/><Relationship Id="rId5" Type="http://schemas.openxmlformats.org/officeDocument/2006/relationships/hyperlink" Target="http://www-ncbi-nlm-nih-gov.myaccess.library.utoronto.ca/pubmed?term=Umans%20JG%5bAuthor%5d&amp;cauthor=true&amp;cauthor_uid=23262944" TargetMode="External"/><Relationship Id="rId10" Type="http://schemas.openxmlformats.org/officeDocument/2006/relationships/hyperlink" Target="http://www-ncbi-nlm-nih-gov.myaccess.library.utoronto.ca/pubmed?term=Cundy%20T%5bAuthor%5d&amp;cauthor=true&amp;cauthor_uid=21827550" TargetMode="External"/><Relationship Id="rId4" Type="http://schemas.openxmlformats.org/officeDocument/2006/relationships/hyperlink" Target="http://www-ncbi-nlm-nih-gov.myaccess.library.utoronto.ca/pubmed?term=Langer%20O%5bAuthor%5d&amp;cauthor=true&amp;cauthor_uid=23262944" TargetMode="External"/><Relationship Id="rId9" Type="http://schemas.openxmlformats.org/officeDocument/2006/relationships/hyperlink" Target="http://www-ncbi-nlm-nih-gov.myaccess.library.utoronto.ca/pubmed?term=Ryan%20EA%5bAuthor%5d&amp;cauthor=true&amp;cauthor_uid=21203743"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a-IR" smtClean="0">
              <a:ea typeface="MS PGothic" pitchFamily="34" charset="-128"/>
            </a:endParaRPr>
          </a:p>
        </p:txBody>
      </p:sp>
      <p:sp>
        <p:nvSpPr>
          <p:cNvPr id="593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5664D89-6BFD-46D6-BE7C-0CDAA136A233}" type="slidenum">
              <a:rPr lang="en-US" smtClean="0">
                <a:latin typeface="Arial" pitchFamily="34" charset="0"/>
                <a:ea typeface="MS PGothic" pitchFamily="34" charset="-128"/>
                <a:cs typeface="Arial" pitchFamily="34" charset="0"/>
              </a:rPr>
              <a:pPr/>
              <a:t>17</a:t>
            </a:fld>
            <a:endParaRPr lang="en-US" smtClean="0">
              <a:latin typeface="Arial" pitchFamily="34" charset="0"/>
              <a:ea typeface="MS PGothic" pitchFamily="34" charset="-128"/>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a-IR" smtClean="0">
              <a:ea typeface="MS PGothic" pitchFamily="34" charset="-128"/>
            </a:endParaRPr>
          </a:p>
        </p:txBody>
      </p:sp>
      <p:sp>
        <p:nvSpPr>
          <p:cNvPr id="634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2022FB9-ED86-4C67-9E7A-9D87A0949485}" type="slidenum">
              <a:rPr lang="en-US" smtClean="0">
                <a:latin typeface="Arial" pitchFamily="34" charset="0"/>
                <a:ea typeface="MS PGothic" pitchFamily="34" charset="-128"/>
                <a:cs typeface="Arial" pitchFamily="34" charset="0"/>
              </a:rPr>
              <a:pPr/>
              <a:t>18</a:t>
            </a:fld>
            <a:endParaRPr lang="en-US" smtClean="0">
              <a:latin typeface="Arial" pitchFamily="34" charset="0"/>
              <a:ea typeface="MS PGothic" pitchFamily="34" charset="-128"/>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a-IR" smtClean="0">
              <a:ea typeface="MS PGothic" pitchFamily="34" charset="-128"/>
            </a:endParaRPr>
          </a:p>
        </p:txBody>
      </p:sp>
      <p:sp>
        <p:nvSpPr>
          <p:cNvPr id="665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7D6656F-3C91-429A-AD8D-B360B7AF4B78}" type="slidenum">
              <a:rPr lang="en-US" smtClean="0">
                <a:latin typeface="Arial" pitchFamily="34" charset="0"/>
                <a:ea typeface="MS PGothic" pitchFamily="34" charset="-128"/>
                <a:cs typeface="Arial" pitchFamily="34" charset="0"/>
              </a:rPr>
              <a:pPr/>
              <a:t>24</a:t>
            </a:fld>
            <a:endParaRPr lang="en-US" smtClean="0">
              <a:latin typeface="Arial" pitchFamily="34" charset="0"/>
              <a:ea typeface="MS PGothic" pitchFamily="34" charset="-128"/>
              <a:cs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ea typeface="MS PGothic" pitchFamily="34" charset="-128"/>
              </a:rPr>
              <a:t>Given the lack of a clear threshold, the IADPSG chose an odds ratio of 1.75 for developing the primary outcome of HAPO as their threshold for determining the diagnostic criteria for HAPO.  The glucose thresholds as well as proportion of HAPO cohort above threshold are shown here.</a:t>
            </a:r>
          </a:p>
        </p:txBody>
      </p:sp>
      <p:sp>
        <p:nvSpPr>
          <p:cNvPr id="675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2CBDFB8-9634-49D2-B90F-30E7EF367448}" type="slidenum">
              <a:rPr lang="en-US" smtClean="0">
                <a:latin typeface="Arial" pitchFamily="34" charset="0"/>
                <a:ea typeface="MS PGothic" pitchFamily="34" charset="-128"/>
                <a:cs typeface="Arial" pitchFamily="34" charset="0"/>
              </a:rPr>
              <a:pPr/>
              <a:t>26</a:t>
            </a:fld>
            <a:endParaRPr lang="en-US" smtClean="0">
              <a:latin typeface="Arial" pitchFamily="34" charset="0"/>
              <a:ea typeface="MS PGothic" pitchFamily="34" charset="-128"/>
              <a:cs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err="1" smtClean="0">
                <a:ea typeface="MS PGothic" pitchFamily="34" charset="-128"/>
                <a:hlinkClick r:id="rId3" tooltip="Obstetrics and gynecology."/>
              </a:rPr>
              <a:t>Obstet</a:t>
            </a:r>
            <a:r>
              <a:rPr lang="en-US" dirty="0" smtClean="0">
                <a:ea typeface="MS PGothic" pitchFamily="34" charset="-128"/>
                <a:hlinkClick r:id="rId3" tooltip="Obstetrics and gynecology."/>
              </a:rPr>
              <a:t> Gynecol.</a:t>
            </a:r>
            <a:r>
              <a:rPr lang="en-US" dirty="0" smtClean="0">
                <a:ea typeface="MS PGothic" pitchFamily="34" charset="-128"/>
              </a:rPr>
              <a:t> 2013 Jan;121(1):177-82. </a:t>
            </a:r>
            <a:r>
              <a:rPr lang="en-US" dirty="0" err="1" smtClean="0">
                <a:ea typeface="MS PGothic" pitchFamily="34" charset="-128"/>
              </a:rPr>
              <a:t>doi</a:t>
            </a:r>
            <a:r>
              <a:rPr lang="en-US" dirty="0" smtClean="0">
                <a:ea typeface="MS PGothic" pitchFamily="34" charset="-128"/>
              </a:rPr>
              <a:t>: http://10.1097/AOG.0b013e31827711e5.</a:t>
            </a:r>
          </a:p>
          <a:p>
            <a:pPr eaLnBrk="1" hangingPunct="1">
              <a:spcBef>
                <a:spcPct val="0"/>
              </a:spcBef>
            </a:pPr>
            <a:r>
              <a:rPr lang="en-US" b="1" dirty="0" smtClean="0">
                <a:ea typeface="MS PGothic" pitchFamily="34" charset="-128"/>
              </a:rPr>
              <a:t>Perspectives on the proposed gestational diabetes mellitus diagnostic criteria.</a:t>
            </a:r>
          </a:p>
          <a:p>
            <a:pPr eaLnBrk="1" hangingPunct="1">
              <a:spcBef>
                <a:spcPct val="0"/>
              </a:spcBef>
            </a:pPr>
            <a:r>
              <a:rPr lang="en-US" dirty="0" smtClean="0">
                <a:ea typeface="MS PGothic" pitchFamily="34" charset="-128"/>
                <a:hlinkClick r:id="rId4"/>
              </a:rPr>
              <a:t>Langer O</a:t>
            </a:r>
            <a:r>
              <a:rPr lang="en-US" dirty="0" smtClean="0">
                <a:ea typeface="MS PGothic" pitchFamily="34" charset="-128"/>
              </a:rPr>
              <a:t>, </a:t>
            </a:r>
            <a:r>
              <a:rPr lang="en-US" dirty="0" err="1" smtClean="0">
                <a:ea typeface="MS PGothic" pitchFamily="34" charset="-128"/>
                <a:hlinkClick r:id="rId5"/>
              </a:rPr>
              <a:t>Umans</a:t>
            </a:r>
            <a:r>
              <a:rPr lang="en-US" dirty="0" smtClean="0">
                <a:ea typeface="MS PGothic" pitchFamily="34" charset="-128"/>
                <a:hlinkClick r:id="rId5"/>
              </a:rPr>
              <a:t> JG</a:t>
            </a:r>
            <a:r>
              <a:rPr lang="en-US" dirty="0" smtClean="0">
                <a:ea typeface="MS PGothic" pitchFamily="34" charset="-128"/>
              </a:rPr>
              <a:t>, </a:t>
            </a:r>
            <a:r>
              <a:rPr lang="en-US" dirty="0" err="1" smtClean="0">
                <a:ea typeface="MS PGothic" pitchFamily="34" charset="-128"/>
                <a:hlinkClick r:id="rId6"/>
              </a:rPr>
              <a:t>Miodovnik</a:t>
            </a:r>
            <a:r>
              <a:rPr lang="en-US" dirty="0" smtClean="0">
                <a:ea typeface="MS PGothic" pitchFamily="34" charset="-128"/>
                <a:hlinkClick r:id="rId6"/>
              </a:rPr>
              <a:t> M</a:t>
            </a:r>
            <a:r>
              <a:rPr lang="en-US" dirty="0" smtClean="0">
                <a:ea typeface="MS PGothic" pitchFamily="34" charset="-128"/>
              </a:rPr>
              <a:t>.</a:t>
            </a:r>
          </a:p>
          <a:p>
            <a:pPr eaLnBrk="1" hangingPunct="1">
              <a:spcBef>
                <a:spcPct val="0"/>
              </a:spcBef>
            </a:pPr>
            <a:r>
              <a:rPr lang="en-US" b="1" dirty="0" smtClean="0">
                <a:ea typeface="MS PGothic" pitchFamily="34" charset="-128"/>
              </a:rPr>
              <a:t>Source</a:t>
            </a:r>
          </a:p>
          <a:p>
            <a:pPr eaLnBrk="1" hangingPunct="1">
              <a:spcBef>
                <a:spcPct val="0"/>
              </a:spcBef>
            </a:pPr>
            <a:r>
              <a:rPr lang="en-US" dirty="0" smtClean="0">
                <a:ea typeface="MS PGothic" pitchFamily="34" charset="-128"/>
              </a:rPr>
              <a:t>Cookeville Regional Medical Center, Cookeville, Tennessee 38501, USA. odlanger@gmail.com</a:t>
            </a:r>
          </a:p>
          <a:p>
            <a:pPr eaLnBrk="1" hangingPunct="1">
              <a:spcBef>
                <a:spcPct val="0"/>
              </a:spcBef>
            </a:pPr>
            <a:r>
              <a:rPr lang="en-US" b="1" dirty="0" smtClean="0">
                <a:ea typeface="MS PGothic" pitchFamily="34" charset="-128"/>
              </a:rPr>
              <a:t>Abstract</a:t>
            </a:r>
          </a:p>
          <a:p>
            <a:pPr eaLnBrk="1" hangingPunct="1">
              <a:spcBef>
                <a:spcPct val="0"/>
              </a:spcBef>
            </a:pPr>
            <a:r>
              <a:rPr lang="en-US" dirty="0" smtClean="0">
                <a:ea typeface="MS PGothic" pitchFamily="34" charset="-128"/>
              </a:rPr>
              <a:t>To date, The International Association of the Diabetes and Pregnancy Study Groups (IADPSG) criteria for the diagnosis of gestational diabetes mellitus (GDM) have not been analyzed systematically for medical, social, and economic ramifications if used in substitution for the current GDM diagnostic criteria. The IADPSG dependence on expert opinion and consensus rather than on rigorously obtained outcome measures is concerning given the dramatic changes in clinical intervention and medical-resource reallocation that would follow their wide adoption. This commentary attempts to highlight needed research as well as the key knowledge gaps that should prevent adoption of the revised criteria until their effect on </a:t>
            </a:r>
            <a:r>
              <a:rPr lang="en-US" dirty="0" err="1" smtClean="0">
                <a:ea typeface="MS PGothic" pitchFamily="34" charset="-128"/>
              </a:rPr>
              <a:t>perinatal</a:t>
            </a:r>
            <a:r>
              <a:rPr lang="en-US" dirty="0" smtClean="0">
                <a:ea typeface="MS PGothic" pitchFamily="34" charset="-128"/>
              </a:rPr>
              <a:t> outcomes and health care costs is determined. In light of the overall, ethnic, and regional variation in GDM prevalence and the demands of increased GDM diagnosis on clinical resources, it may not be realistic and practical to impose universal strategies and standards for diagnosis. The newly proposed criteria may affect medical care negatively, unnecessarily stigmatize patients with a "sick label," and adversely affect health care costs without ensuring the desired improvements in maternal and neonatal outcomes. This commentary serves as a caution to not promote a new endeavor until it has been compared rigorously with current practice and its implications are understood fully.</a:t>
            </a:r>
          </a:p>
          <a:p>
            <a:pPr eaLnBrk="1" hangingPunct="1">
              <a:spcBef>
                <a:spcPct val="0"/>
              </a:spcBef>
            </a:pPr>
            <a:endParaRPr lang="en-US" dirty="0" smtClean="0">
              <a:ea typeface="MS PGothic" pitchFamily="34" charset="-128"/>
              <a:hlinkClick r:id="rId7" tooltip="Diabetic medicine : a journal of the British Diabetic Association."/>
            </a:endParaRPr>
          </a:p>
          <a:p>
            <a:pPr eaLnBrk="1" hangingPunct="1">
              <a:spcBef>
                <a:spcPct val="0"/>
              </a:spcBef>
            </a:pPr>
            <a:endParaRPr lang="en-US" dirty="0" smtClean="0">
              <a:ea typeface="MS PGothic" pitchFamily="34" charset="-128"/>
              <a:hlinkClick r:id="rId7" tooltip="Diabetic medicine : a journal of the British Diabetic Association."/>
            </a:endParaRPr>
          </a:p>
          <a:p>
            <a:pPr eaLnBrk="1" hangingPunct="1">
              <a:spcBef>
                <a:spcPct val="0"/>
              </a:spcBef>
            </a:pPr>
            <a:r>
              <a:rPr lang="en-US" dirty="0" err="1" smtClean="0">
                <a:ea typeface="MS PGothic" pitchFamily="34" charset="-128"/>
                <a:hlinkClick r:id="rId8" tooltip="Diabetologia."/>
              </a:rPr>
              <a:t>Diabetologia</a:t>
            </a:r>
            <a:r>
              <a:rPr lang="en-US" dirty="0" smtClean="0">
                <a:ea typeface="MS PGothic" pitchFamily="34" charset="-128"/>
                <a:hlinkClick r:id="rId8" tooltip="Diabetologia."/>
              </a:rPr>
              <a:t>.</a:t>
            </a:r>
            <a:r>
              <a:rPr lang="en-US" dirty="0" smtClean="0">
                <a:ea typeface="MS PGothic" pitchFamily="34" charset="-128"/>
              </a:rPr>
              <a:t> 2011 Mar;54(3):480-6. </a:t>
            </a:r>
            <a:r>
              <a:rPr lang="en-US" dirty="0" err="1" smtClean="0">
                <a:ea typeface="MS PGothic" pitchFamily="34" charset="-128"/>
              </a:rPr>
              <a:t>doi</a:t>
            </a:r>
            <a:r>
              <a:rPr lang="en-US" dirty="0" smtClean="0">
                <a:ea typeface="MS PGothic" pitchFamily="34" charset="-128"/>
              </a:rPr>
              <a:t>: 10.1007/s00125-010-2005-4. </a:t>
            </a:r>
            <a:r>
              <a:rPr lang="en-US" dirty="0" err="1" smtClean="0">
                <a:ea typeface="MS PGothic" pitchFamily="34" charset="-128"/>
              </a:rPr>
              <a:t>Epub</a:t>
            </a:r>
            <a:r>
              <a:rPr lang="en-US" dirty="0" smtClean="0">
                <a:ea typeface="MS PGothic" pitchFamily="34" charset="-128"/>
              </a:rPr>
              <a:t> 2011 Jan 4.</a:t>
            </a:r>
          </a:p>
          <a:p>
            <a:pPr eaLnBrk="1" hangingPunct="1">
              <a:spcBef>
                <a:spcPct val="0"/>
              </a:spcBef>
            </a:pPr>
            <a:r>
              <a:rPr lang="en-US" b="1" dirty="0" smtClean="0">
                <a:ea typeface="MS PGothic" pitchFamily="34" charset="-128"/>
              </a:rPr>
              <a:t>Diagnosing gestational diabetes.</a:t>
            </a:r>
          </a:p>
          <a:p>
            <a:pPr eaLnBrk="1" hangingPunct="1">
              <a:spcBef>
                <a:spcPct val="0"/>
              </a:spcBef>
            </a:pPr>
            <a:r>
              <a:rPr lang="en-US" dirty="0" smtClean="0">
                <a:ea typeface="MS PGothic" pitchFamily="34" charset="-128"/>
                <a:hlinkClick r:id="rId9"/>
              </a:rPr>
              <a:t>Ryan EA</a:t>
            </a:r>
            <a:r>
              <a:rPr lang="en-US" dirty="0" smtClean="0">
                <a:ea typeface="MS PGothic" pitchFamily="34" charset="-128"/>
              </a:rPr>
              <a:t>.</a:t>
            </a:r>
          </a:p>
          <a:p>
            <a:pPr eaLnBrk="1" hangingPunct="1">
              <a:spcBef>
                <a:spcPct val="0"/>
              </a:spcBef>
            </a:pPr>
            <a:r>
              <a:rPr lang="en-US" b="1" dirty="0" smtClean="0">
                <a:ea typeface="MS PGothic" pitchFamily="34" charset="-128"/>
              </a:rPr>
              <a:t>Source</a:t>
            </a:r>
          </a:p>
          <a:p>
            <a:pPr eaLnBrk="1" hangingPunct="1">
              <a:spcBef>
                <a:spcPct val="0"/>
              </a:spcBef>
            </a:pPr>
            <a:r>
              <a:rPr lang="en-US" dirty="0" smtClean="0">
                <a:ea typeface="MS PGothic" pitchFamily="34" charset="-128"/>
              </a:rPr>
              <a:t>Division of Endocrinology and Metabolism, Department of Medicine, 362 Clinical Wing, Heritage Medical Research Building, Alberta Diabetes Institute, University of Alberta, Edmonton, AB, Canada. edmond.ryan@ualberta.ca</a:t>
            </a:r>
          </a:p>
          <a:p>
            <a:pPr eaLnBrk="1" hangingPunct="1">
              <a:spcBef>
                <a:spcPct val="0"/>
              </a:spcBef>
            </a:pPr>
            <a:r>
              <a:rPr lang="en-US" b="1" dirty="0" smtClean="0">
                <a:ea typeface="MS PGothic" pitchFamily="34" charset="-128"/>
              </a:rPr>
              <a:t>Abstract</a:t>
            </a:r>
          </a:p>
          <a:p>
            <a:pPr eaLnBrk="1" hangingPunct="1">
              <a:spcBef>
                <a:spcPct val="0"/>
              </a:spcBef>
            </a:pPr>
            <a:r>
              <a:rPr lang="en-US" dirty="0" smtClean="0">
                <a:ea typeface="MS PGothic" pitchFamily="34" charset="-128"/>
              </a:rPr>
              <a:t>The newly proposed criteria for diagnosing gestational diabetes will result in a gestational diabetes prevalence of 17.8%, doubling the numbers of pregnant women currently diagnosed. These new diagnostic criteria are based primarily on the levels of glucose associated with a 1.75-fold increased risk of giving birth to large-for-gestational age infants (LGA) in the Hyperglycemia Adverse Pregnancy Outcome (HAPO) study; they use a single OGTT. Thus, of 23,316 pregnancies, gestational diabetes would be diagnosed in 4,150 women rather than in 2,448 women if a twofold increased risk of LGA were used. It should be </a:t>
            </a:r>
            <a:r>
              <a:rPr lang="en-US" dirty="0" err="1" smtClean="0">
                <a:ea typeface="MS PGothic" pitchFamily="34" charset="-128"/>
              </a:rPr>
              <a:t>recognised</a:t>
            </a:r>
            <a:r>
              <a:rPr lang="en-US" dirty="0" smtClean="0">
                <a:ea typeface="MS PGothic" pitchFamily="34" charset="-128"/>
              </a:rPr>
              <a:t> that the majority of women with LGA have normal glucose levels during pregnancy by these proposed criteria and that maternal obesity is a stronger predictor of LGA. The expected benefit of a diagnosis of gestational diabetes in these 1,702 additional women would be the prevention of 140 cases of LGA, 21 cases of shoulder </a:t>
            </a:r>
            <a:r>
              <a:rPr lang="en-US" dirty="0" err="1" smtClean="0">
                <a:ea typeface="MS PGothic" pitchFamily="34" charset="-128"/>
              </a:rPr>
              <a:t>dystocia</a:t>
            </a:r>
            <a:r>
              <a:rPr lang="en-US" dirty="0" smtClean="0">
                <a:ea typeface="MS PGothic" pitchFamily="34" charset="-128"/>
              </a:rPr>
              <a:t> and 16 cases of birth injury. The reproducibility of an OGTT for diagnosing mild </a:t>
            </a:r>
            <a:r>
              <a:rPr lang="en-US" dirty="0" err="1" smtClean="0">
                <a:ea typeface="MS PGothic" pitchFamily="34" charset="-128"/>
              </a:rPr>
              <a:t>hyperglycaemia</a:t>
            </a:r>
            <a:r>
              <a:rPr lang="en-US" dirty="0" smtClean="0">
                <a:ea typeface="MS PGothic" pitchFamily="34" charset="-128"/>
              </a:rPr>
              <a:t> is poor. Given that (1) glucose is a weak predictor of LGA, (2) treating these extra numbers has a modest outcome benefit and (3) the diagnosis may be based on a single raised OGTT value, further debate should occur before resources are allocated to implementing this change.</a:t>
            </a:r>
          </a:p>
          <a:p>
            <a:pPr eaLnBrk="1" hangingPunct="1">
              <a:spcBef>
                <a:spcPct val="0"/>
              </a:spcBef>
            </a:pPr>
            <a:endParaRPr lang="en-US" dirty="0" smtClean="0">
              <a:ea typeface="MS PGothic" pitchFamily="34" charset="-128"/>
              <a:hlinkClick r:id="rId7" tooltip="Diabetic medicine : a journal of the British Diabetic Association."/>
            </a:endParaRPr>
          </a:p>
          <a:p>
            <a:pPr eaLnBrk="1" hangingPunct="1">
              <a:spcBef>
                <a:spcPct val="0"/>
              </a:spcBef>
            </a:pPr>
            <a:endParaRPr lang="en-US" dirty="0" smtClean="0">
              <a:ea typeface="MS PGothic" pitchFamily="34" charset="-128"/>
              <a:hlinkClick r:id="rId7" tooltip="Diabetic medicine : a journal of the British Diabetic Association."/>
            </a:endParaRPr>
          </a:p>
          <a:p>
            <a:pPr eaLnBrk="1" hangingPunct="1">
              <a:spcBef>
                <a:spcPct val="0"/>
              </a:spcBef>
            </a:pPr>
            <a:r>
              <a:rPr lang="en-US" dirty="0" err="1" smtClean="0">
                <a:ea typeface="MS PGothic" pitchFamily="34" charset="-128"/>
                <a:hlinkClick r:id="rId7" tooltip="Diabetic medicine : a journal of the British Diabetic Association."/>
              </a:rPr>
              <a:t>Diabet</a:t>
            </a:r>
            <a:r>
              <a:rPr lang="en-US" dirty="0" smtClean="0">
                <a:ea typeface="MS PGothic" pitchFamily="34" charset="-128"/>
                <a:hlinkClick r:id="rId7" tooltip="Diabetic medicine : a journal of the British Diabetic Association."/>
              </a:rPr>
              <a:t> Med.</a:t>
            </a:r>
            <a:r>
              <a:rPr lang="en-US" dirty="0" smtClean="0">
                <a:ea typeface="MS PGothic" pitchFamily="34" charset="-128"/>
              </a:rPr>
              <a:t> 2012 Feb;29(2):176-80. </a:t>
            </a:r>
            <a:r>
              <a:rPr lang="en-US" dirty="0" err="1" smtClean="0">
                <a:ea typeface="MS PGothic" pitchFamily="34" charset="-128"/>
              </a:rPr>
              <a:t>doi</a:t>
            </a:r>
            <a:r>
              <a:rPr lang="en-US" dirty="0" smtClean="0">
                <a:ea typeface="MS PGothic" pitchFamily="34" charset="-128"/>
              </a:rPr>
              <a:t>: 10.1111/j.1464-5491.2011.03407.x.</a:t>
            </a:r>
          </a:p>
          <a:p>
            <a:pPr eaLnBrk="1" hangingPunct="1">
              <a:spcBef>
                <a:spcPct val="0"/>
              </a:spcBef>
            </a:pPr>
            <a:r>
              <a:rPr lang="en-US" b="1" dirty="0" smtClean="0">
                <a:ea typeface="MS PGothic" pitchFamily="34" charset="-128"/>
              </a:rPr>
              <a:t>Proposed new diagnostic criteria for gestational diabetes--a pause for thought?</a:t>
            </a:r>
          </a:p>
          <a:p>
            <a:pPr eaLnBrk="1" hangingPunct="1">
              <a:spcBef>
                <a:spcPct val="0"/>
              </a:spcBef>
            </a:pPr>
            <a:r>
              <a:rPr lang="en-US" dirty="0" err="1" smtClean="0">
                <a:ea typeface="MS PGothic" pitchFamily="34" charset="-128"/>
                <a:hlinkClick r:id="rId10"/>
              </a:rPr>
              <a:t>Cundy</a:t>
            </a:r>
            <a:r>
              <a:rPr lang="en-US" dirty="0" smtClean="0">
                <a:ea typeface="MS PGothic" pitchFamily="34" charset="-128"/>
                <a:hlinkClick r:id="rId10"/>
              </a:rPr>
              <a:t> T</a:t>
            </a:r>
            <a:r>
              <a:rPr lang="en-US" dirty="0" smtClean="0">
                <a:ea typeface="MS PGothic" pitchFamily="34" charset="-128"/>
              </a:rPr>
              <a:t>.</a:t>
            </a:r>
          </a:p>
          <a:p>
            <a:pPr eaLnBrk="1" hangingPunct="1">
              <a:spcBef>
                <a:spcPct val="0"/>
              </a:spcBef>
            </a:pPr>
            <a:r>
              <a:rPr lang="en-US" b="1" dirty="0" smtClean="0">
                <a:ea typeface="MS PGothic" pitchFamily="34" charset="-128"/>
              </a:rPr>
              <a:t>Source</a:t>
            </a:r>
          </a:p>
          <a:p>
            <a:pPr eaLnBrk="1" hangingPunct="1">
              <a:spcBef>
                <a:spcPct val="0"/>
              </a:spcBef>
            </a:pPr>
            <a:r>
              <a:rPr lang="en-US" dirty="0" smtClean="0">
                <a:ea typeface="MS PGothic" pitchFamily="34" charset="-128"/>
              </a:rPr>
              <a:t>Department of Medicine, Faculty of Medical &amp; Health Sciences, University of Auckland, Auckland, New Zealand. t.cundy@auckland.ac.nz</a:t>
            </a:r>
          </a:p>
          <a:p>
            <a:pPr eaLnBrk="1" hangingPunct="1">
              <a:spcBef>
                <a:spcPct val="0"/>
              </a:spcBef>
            </a:pPr>
            <a:r>
              <a:rPr lang="en-US" b="1" dirty="0" smtClean="0">
                <a:ea typeface="MS PGothic" pitchFamily="34" charset="-128"/>
              </a:rPr>
              <a:t>Abstract</a:t>
            </a:r>
          </a:p>
          <a:p>
            <a:pPr eaLnBrk="1" hangingPunct="1">
              <a:spcBef>
                <a:spcPct val="0"/>
              </a:spcBef>
            </a:pPr>
            <a:r>
              <a:rPr lang="en-US" dirty="0" smtClean="0">
                <a:ea typeface="MS PGothic" pitchFamily="34" charset="-128"/>
              </a:rPr>
              <a:t>New criteria for the diagnosis of gestational diabetes promulgated by the International Association of Diabetes and Pregnancy Study Groups (IADSPG) have been adopted by a number of groups, including the American Diabetes Association. These criteria will increase two- to three-fold the number of women diagnosed with gestational diabetes and have enormous resource implications. The recommendations are derived from observations made in the Hyperglycemia and Adverse Pregnancy Outcomes (HAPO) study, which demonstrated continuous relationships between maternal glucose tolerance and two clinically relevant outcomes of pregnancy (caesarean section rate and neonatal </a:t>
            </a:r>
            <a:r>
              <a:rPr lang="en-US" dirty="0" err="1" smtClean="0">
                <a:ea typeface="MS PGothic" pitchFamily="34" charset="-128"/>
              </a:rPr>
              <a:t>hypoglycaemia</a:t>
            </a:r>
            <a:r>
              <a:rPr lang="en-US" dirty="0" smtClean="0">
                <a:ea typeface="MS PGothic" pitchFamily="34" charset="-128"/>
              </a:rPr>
              <a:t>) and two surrogate measures (birth weight and cord C-peptide). The recent randomized intervention studies in mild gestational diabetes indicate that the major effects of detecting and treating mild gestational diabetes are a reduction in mean birth weight of 100-140 g, and a reduction in the incidence of shoulder </a:t>
            </a:r>
            <a:r>
              <a:rPr lang="en-US" dirty="0" err="1" smtClean="0">
                <a:ea typeface="MS PGothic" pitchFamily="34" charset="-128"/>
              </a:rPr>
              <a:t>dystocia</a:t>
            </a:r>
            <a:r>
              <a:rPr lang="en-US" dirty="0" smtClean="0">
                <a:ea typeface="MS PGothic" pitchFamily="34" charset="-128"/>
              </a:rPr>
              <a:t>. However, the women included in these studies were identified using different diagnostic criteria, and it cannot be assumed that women diagnosed by the less stringent IADSPG criteria will have the same benefit. Moreover, as the majority of cases of </a:t>
            </a:r>
            <a:r>
              <a:rPr lang="en-US" dirty="0" err="1" smtClean="0">
                <a:ea typeface="MS PGothic" pitchFamily="34" charset="-128"/>
              </a:rPr>
              <a:t>macrosomia</a:t>
            </a:r>
            <a:r>
              <a:rPr lang="en-US" dirty="0" smtClean="0">
                <a:ea typeface="MS PGothic" pitchFamily="34" charset="-128"/>
              </a:rPr>
              <a:t> and shoulder </a:t>
            </a:r>
            <a:r>
              <a:rPr lang="en-US" dirty="0" err="1" smtClean="0">
                <a:ea typeface="MS PGothic" pitchFamily="34" charset="-128"/>
              </a:rPr>
              <a:t>dystocia</a:t>
            </a:r>
            <a:r>
              <a:rPr lang="en-US" dirty="0" smtClean="0">
                <a:ea typeface="MS PGothic" pitchFamily="34" charset="-128"/>
              </a:rPr>
              <a:t> occur in women with normal glucose tolerance, the real impact of diagnosing many more 'cases' of gestational diabetes is likely to be minimal. The concentration on mild degrees of </a:t>
            </a:r>
            <a:r>
              <a:rPr lang="en-US" dirty="0" err="1" smtClean="0">
                <a:ea typeface="MS PGothic" pitchFamily="34" charset="-128"/>
              </a:rPr>
              <a:t>hyperglycaemia</a:t>
            </a:r>
            <a:r>
              <a:rPr lang="en-US" dirty="0" smtClean="0">
                <a:ea typeface="MS PGothic" pitchFamily="34" charset="-128"/>
              </a:rPr>
              <a:t> may well be misplaced, as most of the outcomes usually attributed to gestational diabetes are more strongly associated with maternal obesity and weight gain in pregnancy. The new testing procedure (with diagnosis based on a single blood glucose measurement) will inevitably be imprecise. Given the many reservations about the new criteria an urgent but dispassionate debate is required on the risks, costs and benefits of their introduction.</a:t>
            </a:r>
          </a:p>
          <a:p>
            <a:pPr eaLnBrk="1" hangingPunct="1">
              <a:spcBef>
                <a:spcPct val="0"/>
              </a:spcBef>
            </a:pPr>
            <a:endParaRPr lang="en-US" dirty="0" smtClean="0">
              <a:ea typeface="MS PGothic" pitchFamily="34" charset="-128"/>
            </a:endParaRPr>
          </a:p>
        </p:txBody>
      </p:sp>
      <p:sp>
        <p:nvSpPr>
          <p:cNvPr id="686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EC03E14-3A45-4752-9C47-43AEC34769E3}" type="slidenum">
              <a:rPr lang="en-US" smtClean="0">
                <a:latin typeface="Arial" pitchFamily="34" charset="0"/>
                <a:ea typeface="MS PGothic" pitchFamily="34" charset="-128"/>
                <a:cs typeface="Arial" pitchFamily="34" charset="0"/>
              </a:rPr>
              <a:pPr/>
              <a:t>28</a:t>
            </a:fld>
            <a:endParaRPr lang="en-US" smtClean="0">
              <a:latin typeface="Arial" pitchFamily="34" charset="0"/>
              <a:ea typeface="MS PGothic" pitchFamily="34" charset="-128"/>
              <a:cs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a-IR" smtClean="0"/>
          </a:p>
        </p:txBody>
      </p:sp>
      <p:sp>
        <p:nvSpPr>
          <p:cNvPr id="768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C3A1BC8-C166-4CCF-8EE5-0E7E908A332A}" type="slidenum">
              <a:rPr lang="en-US" smtClean="0">
                <a:solidFill>
                  <a:srgbClr val="000000"/>
                </a:solidFill>
                <a:latin typeface="Calibri" pitchFamily="34" charset="0"/>
                <a:cs typeface="Arial" pitchFamily="34" charset="0"/>
              </a:rPr>
              <a:pPr/>
              <a:t>68</a:t>
            </a:fld>
            <a:endParaRPr lang="en-US" smtClean="0">
              <a:solidFill>
                <a:srgbClr val="000000"/>
              </a:solidFill>
              <a:latin typeface="Calibri" pitchFamily="34" charset="0"/>
              <a:cs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7"/>
          <p:cNvSpPr>
            <a:spLocks noGrp="1" noChangeArrowheads="1"/>
          </p:cNvSpPr>
          <p:nvPr>
            <p:ph type="sldNum" sz="quarter" idx="5"/>
          </p:nvPr>
        </p:nvSpPr>
        <p:spPr>
          <a:noFill/>
        </p:spPr>
        <p:txBody>
          <a:bodyPr/>
          <a:lstStyle/>
          <a:p>
            <a:fld id="{1233DA1B-46DB-4001-87E1-00B5F84B7A2A}" type="slidenum">
              <a:rPr lang="ar-SA" smtClean="0">
                <a:latin typeface="Arial" pitchFamily="34" charset="0"/>
              </a:rPr>
              <a:pPr/>
              <a:t>83</a:t>
            </a:fld>
            <a:endParaRPr lang="en-US" smtClean="0">
              <a:latin typeface="Arial" pitchFamily="34" charset="0"/>
            </a:endParaRPr>
          </a:p>
        </p:txBody>
      </p:sp>
      <p:sp>
        <p:nvSpPr>
          <p:cNvPr id="312323" name="Rectangle 2"/>
          <p:cNvSpPr>
            <a:spLocks noGrp="1" noRot="1" noChangeAspect="1" noChangeArrowheads="1" noTextEdit="1"/>
          </p:cNvSpPr>
          <p:nvPr>
            <p:ph type="sldImg"/>
          </p:nvPr>
        </p:nvSpPr>
        <p:spPr>
          <a:ln/>
        </p:spPr>
      </p:sp>
      <p:sp>
        <p:nvSpPr>
          <p:cNvPr id="31232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27B367F9-CC6C-4192-AB99-7633BCD57E0B}" type="slidenum">
              <a:rPr lang="en-US" smtClean="0">
                <a:solidFill>
                  <a:prstClr val="black"/>
                </a:solidFill>
              </a:rPr>
              <a:pPr/>
              <a:t>84</a:t>
            </a:fld>
            <a:endParaRPr lang="en-US" smtClean="0">
              <a:solidFill>
                <a:prstClr val="black"/>
              </a:solidFill>
            </a:endParaRPr>
          </a:p>
        </p:txBody>
      </p:sp>
      <p:sp>
        <p:nvSpPr>
          <p:cNvPr id="96259" name="Rectangle 2"/>
          <p:cNvSpPr>
            <a:spLocks noGrp="1" noRot="1" noChangeAspect="1" noChangeArrowheads="1" noTextEdit="1"/>
          </p:cNvSpPr>
          <p:nvPr>
            <p:ph type="sldImg"/>
          </p:nvPr>
        </p:nvSpPr>
        <p:spPr>
          <a:xfrm>
            <a:off x="1146175" y="685800"/>
            <a:ext cx="4572000" cy="3429000"/>
          </a:xfrm>
          <a:ln/>
        </p:spPr>
      </p:sp>
      <p:sp>
        <p:nvSpPr>
          <p:cNvPr id="96260" name="Rectangle 3"/>
          <p:cNvSpPr>
            <a:spLocks noGrp="1" noChangeArrowheads="1"/>
          </p:cNvSpPr>
          <p:nvPr>
            <p:ph type="body" idx="1"/>
          </p:nvPr>
        </p:nvSpPr>
        <p:spPr>
          <a:xfrm>
            <a:off x="912813" y="4341813"/>
            <a:ext cx="5032375" cy="4116387"/>
          </a:xfrm>
          <a:noFill/>
          <a:ln/>
        </p:spPr>
        <p:txBody>
          <a:bodyPr lIns="89917" tIns="44958" rIns="89917" bIns="44958"/>
          <a:lstStyle/>
          <a:p>
            <a:pPr eaLnBrk="1" hangingPunct="1"/>
            <a:endParaRPr lang="en-GB" smtClean="0">
              <a:latin typeface="Arial" pitchFamily="34" charset="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6E160FC7-4381-4F2A-81F6-B67790AE7C7C}" type="datetimeFigureOut">
              <a:rPr lang="fa-IR" smtClean="0"/>
              <a:pPr/>
              <a:t>02/05/1436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16EE58C6-4CBC-4A8F-8192-D4282C381A18}" type="slidenum">
              <a:rPr lang="fa-IR" smtClean="0"/>
              <a:pPr/>
              <a:t>‹#›</a:t>
            </a:fld>
            <a:endParaRPr lang="fa-I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6E160FC7-4381-4F2A-81F6-B67790AE7C7C}" type="datetimeFigureOut">
              <a:rPr lang="fa-IR" smtClean="0"/>
              <a:pPr/>
              <a:t>02/05/1436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16EE58C6-4CBC-4A8F-8192-D4282C381A18}" type="slidenum">
              <a:rPr lang="fa-IR" smtClean="0"/>
              <a:pPr/>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6E160FC7-4381-4F2A-81F6-B67790AE7C7C}" type="datetimeFigureOut">
              <a:rPr lang="fa-IR" smtClean="0"/>
              <a:pPr/>
              <a:t>02/05/1436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16EE58C6-4CBC-4A8F-8192-D4282C381A18}" type="slidenum">
              <a:rPr lang="fa-IR" smtClean="0"/>
              <a:pPr/>
              <a:t>‹#›</a:t>
            </a:fld>
            <a:endParaRPr lang="fa-I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D74AF86-DC4B-4833-9F0F-305F607AE8DD}" type="datetime1">
              <a:rPr lang="en-US">
                <a:solidFill>
                  <a:prstClr val="white">
                    <a:tint val="75000"/>
                  </a:prstClr>
                </a:solidFill>
              </a:rPr>
              <a:pPr>
                <a:defRPr/>
              </a:pPr>
              <a:t>11/27/2014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sz="1600">
                <a:solidFill>
                  <a:schemeClr val="tx1"/>
                </a:solidFill>
              </a:defRPr>
            </a:lvl1pPr>
          </a:lstStyle>
          <a:p>
            <a:pPr>
              <a:defRPr/>
            </a:pPr>
            <a:fld id="{D5C99660-A02C-4902-A09C-8C5C0F99726D}" type="slidenum">
              <a:rPr lang="en-US">
                <a:solidFill>
                  <a:prstClr val="white"/>
                </a:solidFill>
              </a:rPr>
              <a:pPr>
                <a:defRPr/>
              </a:pPr>
              <a:t>‹#›</a:t>
            </a:fld>
            <a:endParaRPr lang="en-US" dirty="0">
              <a:solidFill>
                <a:prstClr val="white"/>
              </a:solidFill>
            </a:endParaRPr>
          </a:p>
        </p:txBody>
      </p:sp>
    </p:spTree>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2FFF336-2664-46F8-B1DA-414369F84B2C}" type="datetime1">
              <a:rPr lang="en-US">
                <a:solidFill>
                  <a:prstClr val="white">
                    <a:tint val="75000"/>
                  </a:prstClr>
                </a:solidFill>
              </a:rPr>
              <a:pPr>
                <a:defRPr/>
              </a:pPr>
              <a:t>11/27/2014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C0E1B77-2261-4FA0-8FEC-99AE289E3DF0}" type="slidenum">
              <a:rPr lang="en-US"/>
              <a:pPr>
                <a:defRPr/>
              </a:pPr>
              <a:t>‹#›</a:t>
            </a:fld>
            <a:endParaRPr lang="en-US"/>
          </a:p>
        </p:txBody>
      </p:sp>
    </p:spTree>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E0755FD-CA48-482E-9AC8-EC8AD0EEFACC}" type="datetime1">
              <a:rPr lang="en-US">
                <a:solidFill>
                  <a:prstClr val="white">
                    <a:tint val="75000"/>
                  </a:prstClr>
                </a:solidFill>
              </a:rPr>
              <a:pPr>
                <a:defRPr/>
              </a:pPr>
              <a:t>11/27/2014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EF3F3EB-E347-4966-B25E-FD7625A40790}" type="slidenum">
              <a:rPr lang="en-US"/>
              <a:pPr>
                <a:defRPr/>
              </a:pPr>
              <a:t>‹#›</a:t>
            </a:fld>
            <a:endParaRPr lang="en-US"/>
          </a:p>
        </p:txBody>
      </p:sp>
    </p:spTree>
  </p:cSld>
  <p:clrMapOvr>
    <a:masterClrMapping/>
  </p:clrMapOvr>
  <p:transition>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2989EA0-3C9D-4FAF-9529-571C1EBD30D7}" type="datetime1">
              <a:rPr lang="en-US">
                <a:solidFill>
                  <a:prstClr val="white">
                    <a:tint val="75000"/>
                  </a:prstClr>
                </a:solidFill>
              </a:rPr>
              <a:pPr>
                <a:defRPr/>
              </a:pPr>
              <a:t>11/27/2014</a:t>
            </a:fld>
            <a:endParaRPr lang="en-US">
              <a:solidFill>
                <a:prstClr val="white">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551851D-E734-42A8-80E1-39DA7E651100}" type="slidenum">
              <a:rPr lang="en-US"/>
              <a:pPr>
                <a:defRPr/>
              </a:pPr>
              <a:t>‹#›</a:t>
            </a:fld>
            <a:endParaRPr lang="en-US"/>
          </a:p>
        </p:txBody>
      </p:sp>
    </p:spTree>
  </p:cSld>
  <p:clrMapOvr>
    <a:masterClrMapping/>
  </p:clrMapOvr>
  <p:transition>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FC5E979-F8E8-4B57-AE76-0292CB49C1D4}" type="datetime1">
              <a:rPr lang="en-US">
                <a:solidFill>
                  <a:prstClr val="white">
                    <a:tint val="75000"/>
                  </a:prstClr>
                </a:solidFill>
              </a:rPr>
              <a:pPr>
                <a:defRPr/>
              </a:pPr>
              <a:t>11/27/2014</a:t>
            </a:fld>
            <a:endParaRPr lang="en-US">
              <a:solidFill>
                <a:prstClr val="white">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A1DFBB8F-52D5-41BD-ABC6-F9909069DA0D}" type="slidenum">
              <a:rPr lang="en-US"/>
              <a:pPr>
                <a:defRPr/>
              </a:pPr>
              <a:t>‹#›</a:t>
            </a:fld>
            <a:endParaRPr lang="en-US"/>
          </a:p>
        </p:txBody>
      </p:sp>
    </p:spTree>
  </p:cSld>
  <p:clrMapOvr>
    <a:masterClrMapping/>
  </p:clrMapOvr>
  <p:transition>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373BFBF-948D-47B8-B90E-5080E0552807}" type="datetime1">
              <a:rPr lang="en-US">
                <a:solidFill>
                  <a:prstClr val="white">
                    <a:tint val="75000"/>
                  </a:prstClr>
                </a:solidFill>
              </a:rPr>
              <a:pPr>
                <a:defRPr/>
              </a:pPr>
              <a:t>11/27/2014</a:t>
            </a:fld>
            <a:endParaRPr lang="en-US">
              <a:solidFill>
                <a:prstClr val="white">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9E1DC4AA-C8A2-4B70-A958-B61803FA497A}" type="slidenum">
              <a:rPr lang="en-US"/>
              <a:pPr>
                <a:defRPr/>
              </a:pPr>
              <a:t>‹#›</a:t>
            </a:fld>
            <a:endParaRPr lang="en-US"/>
          </a:p>
        </p:txBody>
      </p:sp>
    </p:spTree>
  </p:cSld>
  <p:clrMapOvr>
    <a:masterClrMapping/>
  </p:clrMapOvr>
  <p:transition>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70BFB81-EEA7-4A2B-94C1-DDBB18F20CC9}" type="datetime1">
              <a:rPr lang="en-US">
                <a:solidFill>
                  <a:prstClr val="white">
                    <a:tint val="75000"/>
                  </a:prstClr>
                </a:solidFill>
              </a:rPr>
              <a:pPr>
                <a:defRPr/>
              </a:pPr>
              <a:t>11/27/2014</a:t>
            </a:fld>
            <a:endParaRPr lang="en-US">
              <a:solidFill>
                <a:prstClr val="white">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0395ED27-2CCB-4F49-9DE4-5546B7AA7E6A}" type="slidenum">
              <a:rPr lang="en-US"/>
              <a:pPr>
                <a:defRPr/>
              </a:pPr>
              <a:t>‹#›</a:t>
            </a:fld>
            <a:endParaRPr lang="en-US"/>
          </a:p>
        </p:txBody>
      </p:sp>
    </p:spTree>
  </p:cSld>
  <p:clrMapOvr>
    <a:masterClrMapping/>
  </p:clrMapOvr>
  <p:transition>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03A6D66-D7E9-4314-B52C-AC7C93D825FC}" type="datetime1">
              <a:rPr lang="en-US">
                <a:solidFill>
                  <a:prstClr val="white">
                    <a:tint val="75000"/>
                  </a:prstClr>
                </a:solidFill>
              </a:rPr>
              <a:pPr>
                <a:defRPr/>
              </a:pPr>
              <a:t>11/27/2014</a:t>
            </a:fld>
            <a:endParaRPr lang="en-US">
              <a:solidFill>
                <a:prstClr val="white">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DF8FC34-D9AD-45A5-B678-8959892163DB}" type="slidenum">
              <a:rPr lang="en-US"/>
              <a:pPr>
                <a:defRPr/>
              </a:pPr>
              <a:t>‹#›</a:t>
            </a:fld>
            <a:endParaRPr lang="en-US"/>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Favorable">
    <p:spTree>
      <p:nvGrpSpPr>
        <p:cNvPr id="1" name=""/>
        <p:cNvGrpSpPr/>
        <p:nvPr/>
      </p:nvGrpSpPr>
      <p:grpSpPr>
        <a:xfrm>
          <a:off x="0" y="0"/>
          <a:ext cx="0" cy="0"/>
          <a:chOff x="0" y="0"/>
          <a:chExt cx="0" cy="0"/>
        </a:xfrm>
      </p:grpSpPr>
      <p:sp>
        <p:nvSpPr>
          <p:cNvPr id="2" name="Title 1"/>
          <p:cNvSpPr>
            <a:spLocks noGrp="1"/>
          </p:cNvSpPr>
          <p:nvPr>
            <p:ph type="title"/>
          </p:nvPr>
        </p:nvSpPr>
        <p:spPr>
          <a:xfrm>
            <a:off x="71438" y="71414"/>
            <a:ext cx="9001156" cy="1143000"/>
          </a:xfrm>
          <a:prstGeom prst="roundRect">
            <a:avLst/>
          </a:prstGeom>
          <a:ln w="38100">
            <a:solidFill>
              <a:srgbClr val="002060"/>
            </a:solidFill>
          </a:ln>
          <a:effectLst>
            <a:innerShdw blurRad="63500" dist="50800" dir="13500000">
              <a:prstClr val="black">
                <a:alpha val="50000"/>
              </a:prstClr>
            </a:innerShdw>
          </a:effectLst>
        </p:spPr>
        <p:style>
          <a:lnRef idx="2">
            <a:schemeClr val="accent5">
              <a:shade val="50000"/>
            </a:schemeClr>
          </a:lnRef>
          <a:fillRef idx="1">
            <a:schemeClr val="accent5"/>
          </a:fillRef>
          <a:effectRef idx="0">
            <a:schemeClr val="accent5"/>
          </a:effectRef>
          <a:fontRef idx="none"/>
        </p:style>
        <p:txBody>
          <a:bodyPr>
            <a:normAutofit/>
          </a:bodyPr>
          <a:lstStyle>
            <a:lvl1pPr rtl="0">
              <a:defRPr sz="3600" b="1" i="0">
                <a:solidFill>
                  <a:schemeClr val="bg1"/>
                </a:solidFill>
                <a:effectLst>
                  <a:outerShdw blurRad="38100" dist="38100" dir="2700000" algn="tl">
                    <a:srgbClr val="000000">
                      <a:alpha val="43137"/>
                    </a:srgbClr>
                  </a:outerShdw>
                </a:effectLst>
                <a:latin typeface="Garamond" pitchFamily="18" charset="0"/>
              </a:defRPr>
            </a:lvl1pPr>
          </a:lstStyle>
          <a:p>
            <a:r>
              <a:rPr lang="en-US" dirty="0" smtClean="0"/>
              <a:t>Click to edit Master title style</a:t>
            </a:r>
            <a:endParaRPr lang="fa-IR" dirty="0"/>
          </a:p>
        </p:txBody>
      </p:sp>
      <p:sp>
        <p:nvSpPr>
          <p:cNvPr id="3" name="Content Placeholder 2"/>
          <p:cNvSpPr>
            <a:spLocks noGrp="1"/>
          </p:cNvSpPr>
          <p:nvPr>
            <p:ph idx="1"/>
          </p:nvPr>
        </p:nvSpPr>
        <p:spPr/>
        <p:txBody>
          <a:bodyPr/>
          <a:lstStyle>
            <a:lvl1pPr algn="just" rtl="0">
              <a:buClr>
                <a:srgbClr val="FF0000"/>
              </a:buClr>
              <a:buFont typeface="Wingdings" pitchFamily="2" charset="2"/>
              <a:buChar char="§"/>
              <a:defRPr sz="2800">
                <a:latin typeface="Garamond" pitchFamily="18" charset="0"/>
              </a:defRPr>
            </a:lvl1pPr>
            <a:lvl2pPr algn="just" rtl="0">
              <a:buClr>
                <a:srgbClr val="C00000"/>
              </a:buClr>
              <a:buFont typeface="Arial" pitchFamily="34" charset="0"/>
              <a:buChar char="•"/>
              <a:defRPr sz="2400">
                <a:latin typeface="Garamond" pitchFamily="18" charset="0"/>
              </a:defRPr>
            </a:lvl2pPr>
            <a:lvl3pPr algn="just" rtl="0">
              <a:defRPr sz="2000">
                <a:latin typeface="Garamond" pitchFamily="18" charset="0"/>
              </a:defRPr>
            </a:lvl3pPr>
            <a:lvl4pPr algn="just" rtl="0">
              <a:defRPr sz="1800">
                <a:latin typeface="Garamond" pitchFamily="18" charset="0"/>
              </a:defRPr>
            </a:lvl4pPr>
            <a:lvl5pPr algn="just" rtl="0">
              <a:defRPr sz="1600">
                <a:latin typeface="Garamond"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a-IR" dirty="0"/>
          </a:p>
        </p:txBody>
      </p:sp>
      <p:sp>
        <p:nvSpPr>
          <p:cNvPr id="4" name="Date Placeholder 3"/>
          <p:cNvSpPr>
            <a:spLocks noGrp="1"/>
          </p:cNvSpPr>
          <p:nvPr>
            <p:ph type="dt" sz="half" idx="10"/>
          </p:nvPr>
        </p:nvSpPr>
        <p:spPr/>
        <p:txBody>
          <a:bodyPr/>
          <a:lstStyle/>
          <a:p>
            <a:fld id="{6E160FC7-4381-4F2A-81F6-B67790AE7C7C}" type="datetimeFigureOut">
              <a:rPr lang="fa-IR" smtClean="0"/>
              <a:pPr/>
              <a:t>02/05/1436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16EE58C6-4CBC-4A8F-8192-D4282C381A18}" type="slidenum">
              <a:rPr lang="fa-IR" smtClean="0"/>
              <a:pPr/>
              <a:t>‹#›</a:t>
            </a:fld>
            <a:endParaRPr lang="fa-I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CA0604B-0327-4AD9-95F9-9DA7D6F958F5}" type="datetime1">
              <a:rPr lang="en-US">
                <a:solidFill>
                  <a:prstClr val="white">
                    <a:tint val="75000"/>
                  </a:prstClr>
                </a:solidFill>
              </a:rPr>
              <a:pPr>
                <a:defRPr/>
              </a:pPr>
              <a:t>11/27/2014</a:t>
            </a:fld>
            <a:endParaRPr lang="en-US">
              <a:solidFill>
                <a:prstClr val="white">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4FAD612-2D94-46EA-8B3F-72521F7A891F}" type="slidenum">
              <a:rPr lang="en-US"/>
              <a:pPr>
                <a:defRPr/>
              </a:pPr>
              <a:t>‹#›</a:t>
            </a:fld>
            <a:endParaRPr lang="en-US"/>
          </a:p>
        </p:txBody>
      </p:sp>
    </p:spTree>
  </p:cSld>
  <p:clrMapOvr>
    <a:masterClrMapping/>
  </p:clrMapOvr>
  <p:transition>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CC6E427-5779-4FA1-BEBC-3D85B04F5DA5}" type="datetime1">
              <a:rPr lang="en-US">
                <a:solidFill>
                  <a:prstClr val="white">
                    <a:tint val="75000"/>
                  </a:prstClr>
                </a:solidFill>
              </a:rPr>
              <a:pPr>
                <a:defRPr/>
              </a:pPr>
              <a:t>11/27/2014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49D743B-B2F0-4FC1-90B1-6B0EC4AC565B}" type="slidenum">
              <a:rPr lang="en-US"/>
              <a:pPr>
                <a:defRPr/>
              </a:pPr>
              <a:t>‹#›</a:t>
            </a:fld>
            <a:endParaRPr lang="en-US"/>
          </a:p>
        </p:txBody>
      </p:sp>
    </p:spTree>
  </p:cSld>
  <p:clrMapOvr>
    <a:masterClrMapping/>
  </p:clrMapOvr>
  <p:transition>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BA72C1C-ECB3-4009-8EC7-91EE9DFFDBA4}" type="datetime1">
              <a:rPr lang="en-US">
                <a:solidFill>
                  <a:prstClr val="white">
                    <a:tint val="75000"/>
                  </a:prstClr>
                </a:solidFill>
              </a:rPr>
              <a:pPr>
                <a:defRPr/>
              </a:pPr>
              <a:t>11/27/2014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D861C09-AE6A-4820-98EE-A5C81DDF9A94}" type="slidenum">
              <a:rPr lang="en-US"/>
              <a:pPr>
                <a:defRPr/>
              </a:pPr>
              <a:t>‹#›</a:t>
            </a:fld>
            <a:endParaRPr lang="en-US"/>
          </a:p>
        </p:txBody>
      </p:sp>
    </p:spTree>
  </p:cSld>
  <p:clrMapOvr>
    <a:masterClrMapping/>
  </p:clrMapOvr>
  <p:transition>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9075" y="227013"/>
            <a:ext cx="7477125"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63525" y="1598613"/>
            <a:ext cx="3616325" cy="4497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032250" y="1598613"/>
            <a:ext cx="3617913" cy="4497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301625" y="6242050"/>
            <a:ext cx="1782763" cy="474663"/>
          </a:xfrm>
        </p:spPr>
        <p:txBody>
          <a:bodyPr/>
          <a:lstStyle>
            <a:lvl1pPr>
              <a:defRPr/>
            </a:lvl1pPr>
          </a:lstStyle>
          <a:p>
            <a:pPr>
              <a:defRPr/>
            </a:pPr>
            <a:endParaRPr lang="en-US">
              <a:solidFill>
                <a:prstClr val="white">
                  <a:tint val="75000"/>
                </a:prstClr>
              </a:solidFill>
            </a:endParaRPr>
          </a:p>
        </p:txBody>
      </p:sp>
      <p:sp>
        <p:nvSpPr>
          <p:cNvPr id="6" name="Footer Placeholder 5"/>
          <p:cNvSpPr>
            <a:spLocks noGrp="1"/>
          </p:cNvSpPr>
          <p:nvPr>
            <p:ph type="ftr" sz="quarter" idx="11"/>
          </p:nvPr>
        </p:nvSpPr>
        <p:spPr>
          <a:xfrm>
            <a:off x="2257425" y="6400800"/>
            <a:ext cx="3455988" cy="322263"/>
          </a:xfrm>
        </p:spPr>
        <p:txBody>
          <a:bodyPr/>
          <a:lstStyle>
            <a:lvl1pPr>
              <a:defRPr/>
            </a:lvl1pPr>
          </a:lstStyle>
          <a:p>
            <a:pPr>
              <a:defRPr/>
            </a:pPr>
            <a:r>
              <a:rPr lang="en-US">
                <a:solidFill>
                  <a:prstClr val="white">
                    <a:tint val="75000"/>
                  </a:prstClr>
                </a:solidFill>
              </a:rPr>
              <a:t>© 2004, John Walsh, P.A., C.D.E.</a:t>
            </a:r>
          </a:p>
        </p:txBody>
      </p:sp>
      <p:sp>
        <p:nvSpPr>
          <p:cNvPr id="7" name="Slide Number Placeholder 6"/>
          <p:cNvSpPr>
            <a:spLocks noGrp="1"/>
          </p:cNvSpPr>
          <p:nvPr>
            <p:ph type="sldNum" sz="quarter" idx="12"/>
          </p:nvPr>
        </p:nvSpPr>
        <p:spPr>
          <a:xfrm>
            <a:off x="5867400" y="6248400"/>
            <a:ext cx="1755775" cy="474663"/>
          </a:xfrm>
        </p:spPr>
        <p:txBody>
          <a:bodyPr/>
          <a:lstStyle>
            <a:lvl1pPr>
              <a:defRPr/>
            </a:lvl1pPr>
          </a:lstStyle>
          <a:p>
            <a:pPr>
              <a:defRPr/>
            </a:pPr>
            <a:fld id="{8BA629F3-BF3C-4FF4-B04C-35880E73766D}"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219075" y="227013"/>
            <a:ext cx="7477125"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263525" y="1598613"/>
            <a:ext cx="7386638"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63525" y="3922713"/>
            <a:ext cx="7386638" cy="2173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301625" y="6242050"/>
            <a:ext cx="1782763" cy="474663"/>
          </a:xfrm>
        </p:spPr>
        <p:txBody>
          <a:bodyPr/>
          <a:lstStyle>
            <a:lvl1pPr>
              <a:defRPr/>
            </a:lvl1pPr>
          </a:lstStyle>
          <a:p>
            <a:pPr>
              <a:defRPr/>
            </a:pPr>
            <a:endParaRPr lang="en-US">
              <a:solidFill>
                <a:prstClr val="white">
                  <a:tint val="75000"/>
                </a:prstClr>
              </a:solidFill>
            </a:endParaRPr>
          </a:p>
        </p:txBody>
      </p:sp>
      <p:sp>
        <p:nvSpPr>
          <p:cNvPr id="6" name="Footer Placeholder 5"/>
          <p:cNvSpPr>
            <a:spLocks noGrp="1"/>
          </p:cNvSpPr>
          <p:nvPr>
            <p:ph type="ftr" sz="quarter" idx="11"/>
          </p:nvPr>
        </p:nvSpPr>
        <p:spPr>
          <a:xfrm>
            <a:off x="2257425" y="6400800"/>
            <a:ext cx="3455988" cy="322263"/>
          </a:xfrm>
        </p:spPr>
        <p:txBody>
          <a:bodyPr/>
          <a:lstStyle>
            <a:lvl1pPr>
              <a:defRPr/>
            </a:lvl1pPr>
          </a:lstStyle>
          <a:p>
            <a:pPr>
              <a:defRPr/>
            </a:pPr>
            <a:r>
              <a:rPr lang="en-US">
                <a:solidFill>
                  <a:prstClr val="white">
                    <a:tint val="75000"/>
                  </a:prstClr>
                </a:solidFill>
              </a:rPr>
              <a:t>© 2004, John Walsh, P.A., C.D.E.</a:t>
            </a:r>
          </a:p>
        </p:txBody>
      </p:sp>
      <p:sp>
        <p:nvSpPr>
          <p:cNvPr id="7" name="Slide Number Placeholder 6"/>
          <p:cNvSpPr>
            <a:spLocks noGrp="1"/>
          </p:cNvSpPr>
          <p:nvPr>
            <p:ph type="sldNum" sz="quarter" idx="12"/>
          </p:nvPr>
        </p:nvSpPr>
        <p:spPr>
          <a:xfrm>
            <a:off x="5867400" y="6248400"/>
            <a:ext cx="1755775" cy="474663"/>
          </a:xfrm>
        </p:spPr>
        <p:txBody>
          <a:bodyPr/>
          <a:lstStyle>
            <a:lvl1pPr>
              <a:defRPr/>
            </a:lvl1pPr>
          </a:lstStyle>
          <a:p>
            <a:pPr>
              <a:defRPr/>
            </a:pPr>
            <a:fld id="{9FF9F7FC-E601-4F18-A8D6-386556B70EC7}"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609600" y="1219200"/>
            <a:ext cx="79248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38100" cap="flat" cmpd="sng">
            <a:solidFill>
              <a:srgbClr val="FF0000"/>
            </a:solidFill>
            <a:prstDash val="solid"/>
            <a:miter lim="800000"/>
            <a:headEnd/>
            <a:tailEnd/>
          </a:ln>
        </p:spPr>
        <p:txBody>
          <a:bodyPr/>
          <a:lstStyle/>
          <a:p>
            <a:pPr algn="l" rtl="0">
              <a:defRPr/>
            </a:pPr>
            <a:endParaRPr lang="en-US">
              <a:solidFill>
                <a:srgbClr val="000000"/>
              </a:solidFill>
            </a:endParaRPr>
          </a:p>
        </p:txBody>
      </p:sp>
      <p:sp>
        <p:nvSpPr>
          <p:cNvPr id="5" name="Line 8"/>
          <p:cNvSpPr>
            <a:spLocks noChangeShapeType="1"/>
          </p:cNvSpPr>
          <p:nvPr/>
        </p:nvSpPr>
        <p:spPr bwMode="auto">
          <a:xfrm>
            <a:off x="1981200" y="3962400"/>
            <a:ext cx="6511925" cy="0"/>
          </a:xfrm>
          <a:prstGeom prst="line">
            <a:avLst/>
          </a:prstGeom>
          <a:noFill/>
          <a:ln w="38100">
            <a:solidFill>
              <a:srgbClr val="FF0000"/>
            </a:solidFill>
            <a:round/>
            <a:headEnd/>
            <a:tailEnd/>
          </a:ln>
          <a:effectLst/>
        </p:spPr>
        <p:txBody>
          <a:bodyPr/>
          <a:lstStyle/>
          <a:p>
            <a:pPr algn="l" rtl="0">
              <a:defRPr/>
            </a:pPr>
            <a:endParaRPr lang="en-US">
              <a:solidFill>
                <a:srgbClr val="000000"/>
              </a:solidFill>
            </a:endParaRPr>
          </a:p>
        </p:txBody>
      </p:sp>
      <p:sp>
        <p:nvSpPr>
          <p:cNvPr id="54274" name="Rectangle 2"/>
          <p:cNvSpPr>
            <a:spLocks noGrp="1" noChangeArrowheads="1"/>
          </p:cNvSpPr>
          <p:nvPr>
            <p:ph type="ctrTitle"/>
          </p:nvPr>
        </p:nvSpPr>
        <p:spPr>
          <a:xfrm>
            <a:off x="914400" y="1524000"/>
            <a:ext cx="7623175" cy="1752600"/>
          </a:xfrm>
        </p:spPr>
        <p:txBody>
          <a:bodyPr/>
          <a:lstStyle>
            <a:lvl1pPr>
              <a:defRPr sz="5000"/>
            </a:lvl1pPr>
          </a:lstStyle>
          <a:p>
            <a:r>
              <a:rPr lang="en-US" altLang="en-US"/>
              <a:t>Click to edit Master title style</a:t>
            </a:r>
          </a:p>
        </p:txBody>
      </p:sp>
      <p:sp>
        <p:nvSpPr>
          <p:cNvPr id="54275"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400"/>
            </a:lvl1pPr>
          </a:lstStyle>
          <a:p>
            <a:r>
              <a:rPr lang="en-US" altLang="en-US"/>
              <a:t>Click to edit Master subtitle style</a:t>
            </a:r>
          </a:p>
        </p:txBody>
      </p:sp>
      <p:sp>
        <p:nvSpPr>
          <p:cNvPr id="6" name="Rectangle 4"/>
          <p:cNvSpPr>
            <a:spLocks noGrp="1" noChangeArrowheads="1"/>
          </p:cNvSpPr>
          <p:nvPr>
            <p:ph type="dt" sz="half" idx="10"/>
          </p:nvPr>
        </p:nvSpPr>
        <p:spPr/>
        <p:txBody>
          <a:bodyPr/>
          <a:lstStyle>
            <a:lvl1pPr>
              <a:defRPr/>
            </a:lvl1pPr>
          </a:lstStyle>
          <a:p>
            <a:pPr>
              <a:defRPr/>
            </a:pPr>
            <a:endParaRPr lang="en-US" altLang="en-US"/>
          </a:p>
        </p:txBody>
      </p:sp>
      <p:sp>
        <p:nvSpPr>
          <p:cNvPr id="7"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p>
        </p:txBody>
      </p:sp>
      <p:sp>
        <p:nvSpPr>
          <p:cNvPr id="8" name="Rectangle 6"/>
          <p:cNvSpPr>
            <a:spLocks noGrp="1" noChangeArrowheads="1"/>
          </p:cNvSpPr>
          <p:nvPr>
            <p:ph type="sldNum" sz="quarter" idx="12"/>
          </p:nvPr>
        </p:nvSpPr>
        <p:spPr/>
        <p:txBody>
          <a:bodyPr/>
          <a:lstStyle>
            <a:lvl1pPr>
              <a:defRPr/>
            </a:lvl1pPr>
          </a:lstStyle>
          <a:p>
            <a:pPr>
              <a:defRPr/>
            </a:pPr>
            <a:fld id="{EF6E1FE6-5C23-4F3B-BD57-C404CB3EACFB}" type="slidenum">
              <a:rPr lang="en-US" altLang="en-US"/>
              <a:pPr>
                <a:defRPr/>
              </a:pPr>
              <a:t>‹#›</a:t>
            </a:fld>
            <a:endParaRPr lang="en-US" altLang="en-US"/>
          </a:p>
        </p:txBody>
      </p:sp>
    </p:spTree>
  </p:cSld>
  <p:clrMapOvr>
    <a:masterClrMapping/>
  </p:clrMapOvr>
  <p:transition advTm="8000">
    <p:cover dir="d"/>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1861BB83-E1AF-4DF4-976A-E3BD8AB4724E}" type="slidenum">
              <a:rPr lang="en-US" altLang="en-US"/>
              <a:pPr>
                <a:defRPr/>
              </a:pPr>
              <a:t>‹#›</a:t>
            </a:fld>
            <a:endParaRPr lang="en-US" altLang="en-US"/>
          </a:p>
        </p:txBody>
      </p:sp>
    </p:spTree>
  </p:cSld>
  <p:clrMapOvr>
    <a:masterClrMapping/>
  </p:clrMapOvr>
  <p:transition spd="slow">
    <p:rand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2E590C2A-5ED1-4F83-BCD1-1304C5C7E000}" type="slidenum">
              <a:rPr lang="en-US" altLang="en-US"/>
              <a:pPr>
                <a:defRPr/>
              </a:pPr>
              <a:t>‹#›</a:t>
            </a:fld>
            <a:endParaRPr lang="en-US" altLang="en-US"/>
          </a:p>
        </p:txBody>
      </p:sp>
    </p:spTree>
  </p:cSld>
  <p:clrMapOvr>
    <a:masterClrMapping/>
  </p:clrMapOvr>
  <p:transition spd="slow">
    <p:rand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BBD188E8-CC68-4998-B201-79FAC7312C92}" type="slidenum">
              <a:rPr lang="en-US" altLang="en-US"/>
              <a:pPr>
                <a:defRPr/>
              </a:pPr>
              <a:t>‹#›</a:t>
            </a:fld>
            <a:endParaRPr lang="en-US" altLang="en-US"/>
          </a:p>
        </p:txBody>
      </p:sp>
    </p:spTree>
  </p:cSld>
  <p:clrMapOvr>
    <a:masterClrMapping/>
  </p:clrMapOvr>
  <p:transition spd="slow">
    <p:rand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34DA6BD4-B07A-420A-B3A6-A5C21D30CFC3}" type="slidenum">
              <a:rPr lang="en-US" altLang="en-US"/>
              <a:pPr>
                <a:defRPr/>
              </a:pPr>
              <a:t>‹#›</a:t>
            </a:fld>
            <a:endParaRPr lang="en-US" altLang="en-US"/>
          </a:p>
        </p:txBody>
      </p:sp>
    </p:spTree>
  </p:cSld>
  <p:clrMapOvr>
    <a:masterClrMapping/>
  </p:clrMapOvr>
  <p:transition spd="slow">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160FC7-4381-4F2A-81F6-B67790AE7C7C}" type="datetimeFigureOut">
              <a:rPr lang="fa-IR" smtClean="0"/>
              <a:pPr/>
              <a:t>02/05/1436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16EE58C6-4CBC-4A8F-8192-D4282C381A18}" type="slidenum">
              <a:rPr lang="fa-IR" smtClean="0"/>
              <a:pPr/>
              <a:t>‹#›</a:t>
            </a:fld>
            <a:endParaRPr lang="fa-I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6D82E751-4469-4C64-B087-BA434750A996}" type="slidenum">
              <a:rPr lang="en-US" altLang="en-US"/>
              <a:pPr>
                <a:defRPr/>
              </a:pPr>
              <a:t>‹#›</a:t>
            </a:fld>
            <a:endParaRPr lang="en-US" altLang="en-US"/>
          </a:p>
        </p:txBody>
      </p:sp>
    </p:spTree>
  </p:cSld>
  <p:clrMapOvr>
    <a:masterClrMapping/>
  </p:clrMapOvr>
  <p:transition spd="slow">
    <p:rand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4D0C1E24-349E-4FD4-816A-069D6C35E469}" type="slidenum">
              <a:rPr lang="en-US" altLang="en-US"/>
              <a:pPr>
                <a:defRPr/>
              </a:pPr>
              <a:t>‹#›</a:t>
            </a:fld>
            <a:endParaRPr lang="en-US" altLang="en-US"/>
          </a:p>
        </p:txBody>
      </p:sp>
    </p:spTree>
  </p:cSld>
  <p:clrMapOvr>
    <a:masterClrMapping/>
  </p:clrMapOvr>
  <p:transition spd="slow">
    <p:rand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2DA21C41-2F1C-436F-A136-12B9BBE03981}" type="slidenum">
              <a:rPr lang="en-US" altLang="en-US"/>
              <a:pPr>
                <a:defRPr/>
              </a:pPr>
              <a:t>‹#›</a:t>
            </a:fld>
            <a:endParaRPr lang="en-US" altLang="en-US"/>
          </a:p>
        </p:txBody>
      </p:sp>
    </p:spTree>
  </p:cSld>
  <p:clrMapOvr>
    <a:masterClrMapping/>
  </p:clrMapOvr>
  <p:transition spd="slow">
    <p:random/>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838D7B3D-513A-40A3-9AA3-A7A7F5D567C1}" type="slidenum">
              <a:rPr lang="en-US" altLang="en-US"/>
              <a:pPr>
                <a:defRPr/>
              </a:pPr>
              <a:t>‹#›</a:t>
            </a:fld>
            <a:endParaRPr lang="en-US" altLang="en-US"/>
          </a:p>
        </p:txBody>
      </p:sp>
    </p:spTree>
  </p:cSld>
  <p:clrMapOvr>
    <a:masterClrMapping/>
  </p:clrMapOvr>
  <p:transition spd="slow">
    <p:rand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6FA05ED0-782A-464E-BCBA-95D6A898B066}" type="slidenum">
              <a:rPr lang="en-US" altLang="en-US"/>
              <a:pPr>
                <a:defRPr/>
              </a:pPr>
              <a:t>‹#›</a:t>
            </a:fld>
            <a:endParaRPr lang="en-US" altLang="en-US"/>
          </a:p>
        </p:txBody>
      </p:sp>
    </p:spTree>
  </p:cSld>
  <p:clrMapOvr>
    <a:masterClrMapping/>
  </p:clrMapOvr>
  <p:transition spd="slow">
    <p:rand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6A3500BA-3EFA-4ACE-AE89-34CA4C51BDF2}" type="slidenum">
              <a:rPr lang="en-US" altLang="en-US"/>
              <a:pPr>
                <a:defRPr/>
              </a:pPr>
              <a:t>‹#›</a:t>
            </a:fld>
            <a:endParaRPr lang="en-US" altLang="en-US"/>
          </a:p>
        </p:txBody>
      </p:sp>
    </p:spTree>
  </p:cSld>
  <p:clrMapOvr>
    <a:masterClrMapping/>
  </p:clrMapOvr>
  <p:transition spd="slow">
    <p:random/>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6645934-7EC9-47F8-9C01-09E4876C5F86}" type="datetime1">
              <a:rPr lang="en-US">
                <a:solidFill>
                  <a:prstClr val="white">
                    <a:tint val="75000"/>
                  </a:prstClr>
                </a:solidFill>
              </a:rPr>
              <a:pPr>
                <a:defRPr/>
              </a:pPr>
              <a:t>11/27/2014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sz="1600">
                <a:solidFill>
                  <a:schemeClr val="tx1"/>
                </a:solidFill>
              </a:defRPr>
            </a:lvl1pPr>
          </a:lstStyle>
          <a:p>
            <a:pPr>
              <a:defRPr/>
            </a:pPr>
            <a:fld id="{DA0E8B5B-B21B-4ACE-86FA-7ACC876DE300}" type="slidenum">
              <a:rPr lang="en-US">
                <a:solidFill>
                  <a:prstClr val="white"/>
                </a:solidFill>
              </a:rPr>
              <a:pPr>
                <a:defRPr/>
              </a:pPr>
              <a:t>‹#›</a:t>
            </a:fld>
            <a:endParaRPr lang="en-US" dirty="0">
              <a:solidFill>
                <a:prstClr val="white"/>
              </a:solidFill>
            </a:endParaRPr>
          </a:p>
        </p:txBody>
      </p:sp>
    </p:spTree>
  </p:cSld>
  <p:clrMapOvr>
    <a:masterClrMapping/>
  </p:clrMapOvr>
  <p:transition>
    <p:random/>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6C266E2-36E6-4681-8A5B-9916CB900224}" type="datetime1">
              <a:rPr lang="en-US">
                <a:solidFill>
                  <a:prstClr val="white">
                    <a:tint val="75000"/>
                  </a:prstClr>
                </a:solidFill>
              </a:rPr>
              <a:pPr>
                <a:defRPr/>
              </a:pPr>
              <a:t>11/27/2014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456E89E-58AB-40FC-8998-8B0EF2B79644}" type="slidenum">
              <a:rPr lang="en-US"/>
              <a:pPr>
                <a:defRPr/>
              </a:pPr>
              <a:t>‹#›</a:t>
            </a:fld>
            <a:endParaRPr lang="en-US"/>
          </a:p>
        </p:txBody>
      </p:sp>
    </p:spTree>
  </p:cSld>
  <p:clrMapOvr>
    <a:masterClrMapping/>
  </p:clrMapOvr>
  <p:transition>
    <p:random/>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88D86C7-46C9-468E-AB60-B5694E2BBD5B}" type="datetime1">
              <a:rPr lang="en-US">
                <a:solidFill>
                  <a:prstClr val="white">
                    <a:tint val="75000"/>
                  </a:prstClr>
                </a:solidFill>
              </a:rPr>
              <a:pPr>
                <a:defRPr/>
              </a:pPr>
              <a:t>11/27/2014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81B8488-79A3-44B5-8E9D-31197913389D}" type="slidenum">
              <a:rPr lang="en-US"/>
              <a:pPr>
                <a:defRPr/>
              </a:pPr>
              <a:t>‹#›</a:t>
            </a:fld>
            <a:endParaRPr lang="en-US"/>
          </a:p>
        </p:txBody>
      </p:sp>
    </p:spTree>
  </p:cSld>
  <p:clrMapOvr>
    <a:masterClrMapping/>
  </p:clrMapOvr>
  <p:transition>
    <p:random/>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8A77AA3-429E-4675-A0BC-B2A4DF077DCA}" type="datetime1">
              <a:rPr lang="en-US">
                <a:solidFill>
                  <a:prstClr val="white">
                    <a:tint val="75000"/>
                  </a:prstClr>
                </a:solidFill>
              </a:rPr>
              <a:pPr>
                <a:defRPr/>
              </a:pPr>
              <a:t>11/27/2014</a:t>
            </a:fld>
            <a:endParaRPr lang="en-US">
              <a:solidFill>
                <a:prstClr val="white">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C76803A-DA98-4168-A1E0-A175164A4DDC}" type="slidenum">
              <a:rPr lang="en-US"/>
              <a:pPr>
                <a:defRPr/>
              </a:pPr>
              <a:t>‹#›</a:t>
            </a:fld>
            <a:endParaRPr lang="en-US"/>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6E160FC7-4381-4F2A-81F6-B67790AE7C7C}" type="datetimeFigureOut">
              <a:rPr lang="fa-IR" smtClean="0"/>
              <a:pPr/>
              <a:t>02/05/1436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16EE58C6-4CBC-4A8F-8192-D4282C381A18}" type="slidenum">
              <a:rPr lang="fa-IR" smtClean="0"/>
              <a:pPr/>
              <a:t>‹#›</a:t>
            </a:fld>
            <a:endParaRPr lang="fa-I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FFB53C6-A24F-498E-93BF-3459AE99CBAA}" type="datetime1">
              <a:rPr lang="en-US">
                <a:solidFill>
                  <a:prstClr val="white">
                    <a:tint val="75000"/>
                  </a:prstClr>
                </a:solidFill>
              </a:rPr>
              <a:pPr>
                <a:defRPr/>
              </a:pPr>
              <a:t>11/27/2014</a:t>
            </a:fld>
            <a:endParaRPr lang="en-US">
              <a:solidFill>
                <a:prstClr val="white">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0F883419-2E3E-4759-9361-730BBB81D722}" type="slidenum">
              <a:rPr lang="en-US"/>
              <a:pPr>
                <a:defRPr/>
              </a:pPr>
              <a:t>‹#›</a:t>
            </a:fld>
            <a:endParaRPr lang="en-US"/>
          </a:p>
        </p:txBody>
      </p:sp>
    </p:spTree>
  </p:cSld>
  <p:clrMapOvr>
    <a:masterClrMapping/>
  </p:clrMapOvr>
  <p:transition>
    <p:random/>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7D4173A-62B6-4E77-978D-8D056EC471A7}" type="datetime1">
              <a:rPr lang="en-US">
                <a:solidFill>
                  <a:prstClr val="white">
                    <a:tint val="75000"/>
                  </a:prstClr>
                </a:solidFill>
              </a:rPr>
              <a:pPr>
                <a:defRPr/>
              </a:pPr>
              <a:t>11/27/2014</a:t>
            </a:fld>
            <a:endParaRPr lang="en-US">
              <a:solidFill>
                <a:prstClr val="white">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405FF7BE-62C0-45E8-B0C4-9A843E254EB7}" type="slidenum">
              <a:rPr lang="en-US"/>
              <a:pPr>
                <a:defRPr/>
              </a:pPr>
              <a:t>‹#›</a:t>
            </a:fld>
            <a:endParaRPr lang="en-US"/>
          </a:p>
        </p:txBody>
      </p:sp>
    </p:spTree>
  </p:cSld>
  <p:clrMapOvr>
    <a:masterClrMapping/>
  </p:clrMapOvr>
  <p:transition>
    <p:random/>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9A182FE-B7C6-444D-ABFF-B4540480518C}" type="datetime1">
              <a:rPr lang="en-US">
                <a:solidFill>
                  <a:prstClr val="white">
                    <a:tint val="75000"/>
                  </a:prstClr>
                </a:solidFill>
              </a:rPr>
              <a:pPr>
                <a:defRPr/>
              </a:pPr>
              <a:t>11/27/2014</a:t>
            </a:fld>
            <a:endParaRPr lang="en-US">
              <a:solidFill>
                <a:prstClr val="white">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D87B5B42-DF0B-4828-A08B-7E02B6CB1183}" type="slidenum">
              <a:rPr lang="en-US"/>
              <a:pPr>
                <a:defRPr/>
              </a:pPr>
              <a:t>‹#›</a:t>
            </a:fld>
            <a:endParaRPr lang="en-US"/>
          </a:p>
        </p:txBody>
      </p:sp>
    </p:spTree>
  </p:cSld>
  <p:clrMapOvr>
    <a:masterClrMapping/>
  </p:clrMapOvr>
  <p:transition>
    <p:random/>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CEC8160-CAFD-4954-9610-F976641DFF7C}" type="datetime1">
              <a:rPr lang="en-US">
                <a:solidFill>
                  <a:prstClr val="white">
                    <a:tint val="75000"/>
                  </a:prstClr>
                </a:solidFill>
              </a:rPr>
              <a:pPr>
                <a:defRPr/>
              </a:pPr>
              <a:t>11/27/2014</a:t>
            </a:fld>
            <a:endParaRPr lang="en-US">
              <a:solidFill>
                <a:prstClr val="white">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80D3265-144B-4A63-83C0-0893275FD6C4}" type="slidenum">
              <a:rPr lang="en-US"/>
              <a:pPr>
                <a:defRPr/>
              </a:pPr>
              <a:t>‹#›</a:t>
            </a:fld>
            <a:endParaRPr lang="en-US"/>
          </a:p>
        </p:txBody>
      </p:sp>
    </p:spTree>
  </p:cSld>
  <p:clrMapOvr>
    <a:masterClrMapping/>
  </p:clrMapOvr>
  <p:transition>
    <p:random/>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95F24A3-E3EA-4771-AB74-066F538B9B43}" type="datetime1">
              <a:rPr lang="en-US">
                <a:solidFill>
                  <a:prstClr val="white">
                    <a:tint val="75000"/>
                  </a:prstClr>
                </a:solidFill>
              </a:rPr>
              <a:pPr>
                <a:defRPr/>
              </a:pPr>
              <a:t>11/27/2014</a:t>
            </a:fld>
            <a:endParaRPr lang="en-US">
              <a:solidFill>
                <a:prstClr val="white">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EFEF0AD-CDE8-45EF-8ABA-48C1E6E8BF26}" type="slidenum">
              <a:rPr lang="en-US"/>
              <a:pPr>
                <a:defRPr/>
              </a:pPr>
              <a:t>‹#›</a:t>
            </a:fld>
            <a:endParaRPr lang="en-US"/>
          </a:p>
        </p:txBody>
      </p:sp>
    </p:spTree>
  </p:cSld>
  <p:clrMapOvr>
    <a:masterClrMapping/>
  </p:clrMapOvr>
  <p:transition>
    <p:random/>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588FD78-02A8-4552-BAB2-F4B5CEF553FB}" type="datetime1">
              <a:rPr lang="en-US">
                <a:solidFill>
                  <a:prstClr val="white">
                    <a:tint val="75000"/>
                  </a:prstClr>
                </a:solidFill>
              </a:rPr>
              <a:pPr>
                <a:defRPr/>
              </a:pPr>
              <a:t>11/27/2014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06933AC-4DE9-49DA-ABF6-07BDA01D0A27}" type="slidenum">
              <a:rPr lang="en-US"/>
              <a:pPr>
                <a:defRPr/>
              </a:pPr>
              <a:t>‹#›</a:t>
            </a:fld>
            <a:endParaRPr lang="en-US"/>
          </a:p>
        </p:txBody>
      </p:sp>
    </p:spTree>
  </p:cSld>
  <p:clrMapOvr>
    <a:masterClrMapping/>
  </p:clrMapOvr>
  <p:transition>
    <p:random/>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BE30CF9-CF1E-4C6B-B24D-901D71EA440B}" type="datetime1">
              <a:rPr lang="en-US">
                <a:solidFill>
                  <a:prstClr val="white">
                    <a:tint val="75000"/>
                  </a:prstClr>
                </a:solidFill>
              </a:rPr>
              <a:pPr>
                <a:defRPr/>
              </a:pPr>
              <a:t>11/27/2014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BBE19B4-FB29-46A0-8D12-B76E201E0CB8}" type="slidenum">
              <a:rPr lang="en-US"/>
              <a:pPr>
                <a:defRPr/>
              </a:pPr>
              <a:t>‹#›</a:t>
            </a:fld>
            <a:endParaRPr lang="en-US"/>
          </a:p>
        </p:txBody>
      </p:sp>
    </p:spTree>
  </p:cSld>
  <p:clrMapOvr>
    <a:masterClrMapping/>
  </p:clrMapOvr>
  <p:transition>
    <p:random/>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77825" y="44450"/>
            <a:ext cx="8353425" cy="431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135063"/>
            <a:ext cx="40386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135063"/>
            <a:ext cx="4038600" cy="4525962"/>
          </a:xfrm>
        </p:spPr>
        <p:txBody>
          <a:bodyPr/>
          <a:lstStyle/>
          <a:p>
            <a:pPr lvl="0"/>
            <a:endParaRPr lang="en-US" noProof="0"/>
          </a:p>
        </p:txBody>
      </p:sp>
      <p:sp>
        <p:nvSpPr>
          <p:cNvPr id="5" name="Slide Number Placeholder 4"/>
          <p:cNvSpPr>
            <a:spLocks noGrp="1"/>
          </p:cNvSpPr>
          <p:nvPr>
            <p:ph type="sldNum" sz="quarter" idx="10"/>
          </p:nvPr>
        </p:nvSpPr>
        <p:spPr>
          <a:xfrm>
            <a:off x="6997700" y="6327775"/>
            <a:ext cx="2133600" cy="476250"/>
          </a:xfrm>
        </p:spPr>
        <p:txBody>
          <a:bodyPr/>
          <a:lstStyle>
            <a:lvl1pPr>
              <a:defRPr/>
            </a:lvl1pPr>
          </a:lstStyle>
          <a:p>
            <a:pPr>
              <a:defRPr/>
            </a:pPr>
            <a:fld id="{878A9225-FFE9-4589-BA1D-4FEFD653DB57}" type="slidenum">
              <a:rPr lang="en-GB"/>
              <a:pPr>
                <a:defRPr/>
              </a:pPr>
              <a:t>‹#›</a:t>
            </a:fld>
            <a:endParaRPr lang="en-GB"/>
          </a:p>
        </p:txBody>
      </p:sp>
    </p:spTree>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p:cNvPicPr>
            <a:picLocks noChangeAspect="1" noChangeArrowheads="1"/>
          </p:cNvPicPr>
          <p:nvPr userDrawn="1"/>
        </p:nvPicPr>
        <p:blipFill>
          <a:blip r:embed="rId2" cstate="print"/>
          <a:srcRect/>
          <a:stretch>
            <a:fillRect/>
          </a:stretch>
        </p:blipFill>
        <p:spPr bwMode="auto">
          <a:xfrm>
            <a:off x="292100" y="1511300"/>
            <a:ext cx="6678613" cy="85725"/>
          </a:xfrm>
          <a:prstGeom prst="rect">
            <a:avLst/>
          </a:prstGeom>
          <a:noFill/>
          <a:ln w="19050" cap="rnd" algn="ctr">
            <a:noFill/>
            <a:miter lim="800000"/>
            <a:headEnd/>
            <a:tailEnd type="none" w="med" len="lg"/>
          </a:ln>
        </p:spPr>
      </p:pic>
      <p:sp>
        <p:nvSpPr>
          <p:cNvPr id="342018" name="Rectangle 2"/>
          <p:cNvSpPr>
            <a:spLocks noGrp="1" noChangeArrowheads="1"/>
          </p:cNvSpPr>
          <p:nvPr>
            <p:ph type="ctrTitle"/>
          </p:nvPr>
        </p:nvSpPr>
        <p:spPr>
          <a:xfrm>
            <a:off x="1371600" y="2506663"/>
            <a:ext cx="6516688" cy="869950"/>
          </a:xfrm>
        </p:spPr>
        <p:txBody>
          <a:bodyPr/>
          <a:lstStyle>
            <a:lvl1pPr>
              <a:defRPr>
                <a:solidFill>
                  <a:srgbClr val="FFCC00"/>
                </a:solidFill>
              </a:defRPr>
            </a:lvl1pPr>
          </a:lstStyle>
          <a:p>
            <a:r>
              <a:rPr lang="fr-FR"/>
              <a:t>Cliquez pour modifier le style du titre</a:t>
            </a:r>
          </a:p>
        </p:txBody>
      </p:sp>
      <p:sp>
        <p:nvSpPr>
          <p:cNvPr id="342019" name="Rectangle 3"/>
          <p:cNvSpPr>
            <a:spLocks noGrp="1" noChangeArrowheads="1"/>
          </p:cNvSpPr>
          <p:nvPr>
            <p:ph type="subTitle" idx="1"/>
          </p:nvPr>
        </p:nvSpPr>
        <p:spPr>
          <a:xfrm>
            <a:off x="2970213" y="4014788"/>
            <a:ext cx="5335587" cy="714375"/>
          </a:xfrm>
        </p:spPr>
        <p:txBody>
          <a:bodyPr/>
          <a:lstStyle>
            <a:lvl1pPr marL="0" indent="0">
              <a:buFont typeface="Wingdings" pitchFamily="2" charset="2"/>
              <a:buNone/>
              <a:defRPr/>
            </a:lvl1pPr>
          </a:lstStyle>
          <a:p>
            <a:r>
              <a:rPr lang="fr-FR"/>
              <a:t>Cliquez pour modifier le style des sous-titres du masque</a:t>
            </a:r>
          </a:p>
        </p:txBody>
      </p:sp>
      <p:sp>
        <p:nvSpPr>
          <p:cNvPr id="5" name="Rectangle 4"/>
          <p:cNvSpPr>
            <a:spLocks noGrp="1" noChangeArrowheads="1"/>
          </p:cNvSpPr>
          <p:nvPr>
            <p:ph type="dt" sz="half" idx="10"/>
          </p:nvPr>
        </p:nvSpPr>
        <p:spPr/>
        <p:txBody>
          <a:bodyPr/>
          <a:lstStyle>
            <a:lvl1pPr>
              <a:defRPr>
                <a:solidFill>
                  <a:schemeClr val="bg1"/>
                </a:solidFill>
              </a:defRPr>
            </a:lvl1pPr>
          </a:lstStyle>
          <a:p>
            <a:pPr>
              <a:defRPr/>
            </a:pPr>
            <a:endParaRPr lang="fr-FR">
              <a:solidFill>
                <a:srgbClr val="969696"/>
              </a:solidFill>
            </a:endParaRPr>
          </a:p>
        </p:txBody>
      </p:sp>
      <p:sp>
        <p:nvSpPr>
          <p:cNvPr id="6" name="Rectangle 5"/>
          <p:cNvSpPr>
            <a:spLocks noGrp="1" noChangeArrowheads="1"/>
          </p:cNvSpPr>
          <p:nvPr>
            <p:ph type="ftr" sz="quarter" idx="11"/>
          </p:nvPr>
        </p:nvSpPr>
        <p:spPr/>
        <p:txBody>
          <a:bodyPr/>
          <a:lstStyle>
            <a:lvl1pPr>
              <a:defRPr>
                <a:solidFill>
                  <a:schemeClr val="bg1"/>
                </a:solidFill>
              </a:defRPr>
            </a:lvl1pPr>
          </a:lstStyle>
          <a:p>
            <a:pPr>
              <a:defRPr/>
            </a:pPr>
            <a:endParaRPr lang="fr-FR">
              <a:solidFill>
                <a:srgbClr val="969696"/>
              </a:solidFill>
            </a:endParaRPr>
          </a:p>
        </p:txBody>
      </p:sp>
      <p:sp>
        <p:nvSpPr>
          <p:cNvPr id="7" name="Rectangle 6"/>
          <p:cNvSpPr>
            <a:spLocks noGrp="1" noChangeArrowheads="1"/>
          </p:cNvSpPr>
          <p:nvPr>
            <p:ph type="sldNum" sz="quarter" idx="12"/>
          </p:nvPr>
        </p:nvSpPr>
        <p:spPr>
          <a:xfrm>
            <a:off x="6553200" y="6376988"/>
            <a:ext cx="2133600" cy="212725"/>
          </a:xfrm>
        </p:spPr>
        <p:txBody>
          <a:bodyPr/>
          <a:lstStyle>
            <a:lvl1pPr>
              <a:defRPr>
                <a:solidFill>
                  <a:schemeClr val="bg1"/>
                </a:solidFill>
              </a:defRPr>
            </a:lvl1pPr>
          </a:lstStyle>
          <a:p>
            <a:pPr>
              <a:defRPr/>
            </a:pPr>
            <a:fld id="{60FB618A-F642-4C12-AFC9-DFDDA885BA9E}" type="slidenum">
              <a:rPr lang="fr-FR">
                <a:solidFill>
                  <a:srgbClr val="969696"/>
                </a:solidFill>
              </a:rPr>
              <a:pPr>
                <a:defRPr/>
              </a:pPr>
              <a:t>‹#›</a:t>
            </a:fld>
            <a:endParaRPr lang="fr-FR">
              <a:solidFill>
                <a:srgbClr val="969696"/>
              </a:solidFill>
            </a:endParaRPr>
          </a:p>
        </p:txBody>
      </p:sp>
    </p:spTree>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fr-FR">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fr-FR">
              <a:solidFill>
                <a:srgbClr val="FFFFFF"/>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01643677-4392-4A38-B7AD-53280982732A}" type="slidenum">
              <a:rPr lang="fr-FR">
                <a:solidFill>
                  <a:srgbClr val="FFFFFF"/>
                </a:solidFill>
              </a:rPr>
              <a:pPr>
                <a:defRPr/>
              </a:pPr>
              <a:t>‹#›</a:t>
            </a:fld>
            <a:endParaRPr lang="fr-FR">
              <a:solidFill>
                <a:srgbClr val="FFFFFF"/>
              </a:solidFill>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6E160FC7-4381-4F2A-81F6-B67790AE7C7C}" type="datetimeFigureOut">
              <a:rPr lang="fa-IR" smtClean="0"/>
              <a:pPr/>
              <a:t>02/05/1436</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16EE58C6-4CBC-4A8F-8192-D4282C381A18}" type="slidenum">
              <a:rPr lang="fa-IR" smtClean="0"/>
              <a:pPr/>
              <a:t>‹#›</a:t>
            </a:fld>
            <a:endParaRPr lang="fa-I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fr-FR">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fr-FR">
              <a:solidFill>
                <a:srgbClr val="FFFFFF"/>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DF16B596-9F30-43D4-8626-6A4E4D057222}" type="slidenum">
              <a:rPr lang="fr-FR">
                <a:solidFill>
                  <a:srgbClr val="FFFFFF"/>
                </a:solidFill>
              </a:rPr>
              <a:pPr>
                <a:defRPr/>
              </a:pPr>
              <a:t>‹#›</a:t>
            </a:fld>
            <a:endParaRPr lang="fr-FR">
              <a:solidFill>
                <a:srgbClr val="FFFFFF"/>
              </a:solidFill>
            </a:endParaRPr>
          </a:p>
        </p:txBody>
      </p:sp>
    </p:spTree>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01800"/>
            <a:ext cx="4038600" cy="9985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01800"/>
            <a:ext cx="4038600" cy="9985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fr-FR">
              <a:solidFill>
                <a:srgbClr val="FFFFFF"/>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fr-FR">
              <a:solidFill>
                <a:srgbClr val="FFFFFF"/>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CC17C171-EBEA-48C3-8FBF-2A4751186EB7}" type="slidenum">
              <a:rPr lang="fr-FR">
                <a:solidFill>
                  <a:srgbClr val="FFFFFF"/>
                </a:solidFill>
              </a:rPr>
              <a:pPr>
                <a:defRPr/>
              </a:pPr>
              <a:t>‹#›</a:t>
            </a:fld>
            <a:endParaRPr lang="fr-FR">
              <a:solidFill>
                <a:srgbClr val="FFFFFF"/>
              </a:solidFill>
            </a:endParaRPr>
          </a:p>
        </p:txBody>
      </p:sp>
    </p:spTree>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fr-FR">
              <a:solidFill>
                <a:srgbClr val="FFFFFF"/>
              </a:solidFill>
            </a:endParaRPr>
          </a:p>
        </p:txBody>
      </p:sp>
      <p:sp>
        <p:nvSpPr>
          <p:cNvPr id="8" name="Rectangle 6"/>
          <p:cNvSpPr>
            <a:spLocks noGrp="1" noChangeArrowheads="1"/>
          </p:cNvSpPr>
          <p:nvPr>
            <p:ph type="ftr" sz="quarter" idx="11"/>
          </p:nvPr>
        </p:nvSpPr>
        <p:spPr>
          <a:ln/>
        </p:spPr>
        <p:txBody>
          <a:bodyPr/>
          <a:lstStyle>
            <a:lvl1pPr>
              <a:defRPr/>
            </a:lvl1pPr>
          </a:lstStyle>
          <a:p>
            <a:pPr>
              <a:defRPr/>
            </a:pPr>
            <a:endParaRPr lang="fr-FR">
              <a:solidFill>
                <a:srgbClr val="FFFFFF"/>
              </a:solidFill>
            </a:endParaRPr>
          </a:p>
        </p:txBody>
      </p:sp>
      <p:sp>
        <p:nvSpPr>
          <p:cNvPr id="9" name="Rectangle 7"/>
          <p:cNvSpPr>
            <a:spLocks noGrp="1" noChangeArrowheads="1"/>
          </p:cNvSpPr>
          <p:nvPr>
            <p:ph type="sldNum" sz="quarter" idx="12"/>
          </p:nvPr>
        </p:nvSpPr>
        <p:spPr>
          <a:ln/>
        </p:spPr>
        <p:txBody>
          <a:bodyPr/>
          <a:lstStyle>
            <a:lvl1pPr>
              <a:defRPr/>
            </a:lvl1pPr>
          </a:lstStyle>
          <a:p>
            <a:pPr>
              <a:defRPr/>
            </a:pPr>
            <a:fld id="{9703F3ED-AFDD-47C5-90BA-E0DE2B9FBE20}" type="slidenum">
              <a:rPr lang="fr-FR">
                <a:solidFill>
                  <a:srgbClr val="FFFFFF"/>
                </a:solidFill>
              </a:rPr>
              <a:pPr>
                <a:defRPr/>
              </a:pPr>
              <a:t>‹#›</a:t>
            </a:fld>
            <a:endParaRPr lang="fr-FR">
              <a:solidFill>
                <a:srgbClr val="FFFFFF"/>
              </a:solidFill>
            </a:endParaRPr>
          </a:p>
        </p:txBody>
      </p:sp>
    </p:spTree>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fr-FR">
              <a:solidFill>
                <a:srgbClr val="FFFFFF"/>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fr-FR">
              <a:solidFill>
                <a:srgbClr val="FFFFFF"/>
              </a:solidFill>
            </a:endParaRPr>
          </a:p>
        </p:txBody>
      </p:sp>
      <p:sp>
        <p:nvSpPr>
          <p:cNvPr id="5" name="Rectangle 7"/>
          <p:cNvSpPr>
            <a:spLocks noGrp="1" noChangeArrowheads="1"/>
          </p:cNvSpPr>
          <p:nvPr>
            <p:ph type="sldNum" sz="quarter" idx="12"/>
          </p:nvPr>
        </p:nvSpPr>
        <p:spPr>
          <a:ln/>
        </p:spPr>
        <p:txBody>
          <a:bodyPr/>
          <a:lstStyle>
            <a:lvl1pPr>
              <a:defRPr/>
            </a:lvl1pPr>
          </a:lstStyle>
          <a:p>
            <a:pPr>
              <a:defRPr/>
            </a:pPr>
            <a:fld id="{915B870A-869F-4AE7-B6F4-E385336D6EFB}" type="slidenum">
              <a:rPr lang="fr-FR">
                <a:solidFill>
                  <a:srgbClr val="FFFFFF"/>
                </a:solidFill>
              </a:rPr>
              <a:pPr>
                <a:defRPr/>
              </a:pPr>
              <a:t>‹#›</a:t>
            </a:fld>
            <a:endParaRPr lang="fr-FR">
              <a:solidFill>
                <a:srgbClr val="FFFFFF"/>
              </a:solidFill>
            </a:endParaRPr>
          </a:p>
        </p:txBody>
      </p:sp>
    </p:spTree>
  </p:cSld>
  <p:clrMapOvr>
    <a:masterClrMapping/>
  </p:clrMapOvr>
  <p:transition spd="med"/>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fr-FR">
              <a:solidFill>
                <a:srgbClr val="FFFFFF"/>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fr-FR">
              <a:solidFill>
                <a:srgbClr val="FFFFFF"/>
              </a:solidFill>
            </a:endParaRPr>
          </a:p>
        </p:txBody>
      </p:sp>
      <p:sp>
        <p:nvSpPr>
          <p:cNvPr id="4" name="Rectangle 7"/>
          <p:cNvSpPr>
            <a:spLocks noGrp="1" noChangeArrowheads="1"/>
          </p:cNvSpPr>
          <p:nvPr>
            <p:ph type="sldNum" sz="quarter" idx="12"/>
          </p:nvPr>
        </p:nvSpPr>
        <p:spPr>
          <a:ln/>
        </p:spPr>
        <p:txBody>
          <a:bodyPr/>
          <a:lstStyle>
            <a:lvl1pPr>
              <a:defRPr/>
            </a:lvl1pPr>
          </a:lstStyle>
          <a:p>
            <a:pPr>
              <a:defRPr/>
            </a:pPr>
            <a:fld id="{34C9C4D3-7229-416E-B2DE-B64B0E7A6A64}" type="slidenum">
              <a:rPr lang="fr-FR">
                <a:solidFill>
                  <a:srgbClr val="FFFFFF"/>
                </a:solidFill>
              </a:rPr>
              <a:pPr>
                <a:defRPr/>
              </a:pPr>
              <a:t>‹#›</a:t>
            </a:fld>
            <a:endParaRPr lang="fr-FR">
              <a:solidFill>
                <a:srgbClr val="FFFFFF"/>
              </a:solidFill>
            </a:endParaRPr>
          </a:p>
        </p:txBody>
      </p:sp>
    </p:spTree>
  </p:cSld>
  <p:clrMapOvr>
    <a:masterClrMapping/>
  </p:clrMapOvr>
  <p:transition spd="med"/>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fr-FR">
              <a:solidFill>
                <a:srgbClr val="FFFFFF"/>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fr-FR">
              <a:solidFill>
                <a:srgbClr val="FFFFFF"/>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97F1E38E-B4EA-4D8C-8C34-DE95EA2E0C7D}" type="slidenum">
              <a:rPr lang="fr-FR">
                <a:solidFill>
                  <a:srgbClr val="FFFFFF"/>
                </a:solidFill>
              </a:rPr>
              <a:pPr>
                <a:defRPr/>
              </a:pPr>
              <a:t>‹#›</a:t>
            </a:fld>
            <a:endParaRPr lang="fr-FR">
              <a:solidFill>
                <a:srgbClr val="FFFFFF"/>
              </a:solidFill>
            </a:endParaRPr>
          </a:p>
        </p:txBody>
      </p:sp>
    </p:spTree>
  </p:cSld>
  <p:clrMapOvr>
    <a:masterClrMapping/>
  </p:clrMapOvr>
  <p:transition spd="med"/>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fr-FR">
              <a:solidFill>
                <a:srgbClr val="FFFFFF"/>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fr-FR">
              <a:solidFill>
                <a:srgbClr val="FFFFFF"/>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C9C716B7-DC52-4890-A674-49CD89469A9F}" type="slidenum">
              <a:rPr lang="fr-FR">
                <a:solidFill>
                  <a:srgbClr val="FFFFFF"/>
                </a:solidFill>
              </a:rPr>
              <a:pPr>
                <a:defRPr/>
              </a:pPr>
              <a:t>‹#›</a:t>
            </a:fld>
            <a:endParaRPr lang="fr-FR">
              <a:solidFill>
                <a:srgbClr val="FFFFFF"/>
              </a:solidFill>
            </a:endParaRPr>
          </a:p>
        </p:txBody>
      </p:sp>
    </p:spTree>
  </p:cSld>
  <p:clrMapOvr>
    <a:masterClrMapping/>
  </p:clrMapOvr>
  <p:transition spd="med"/>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fr-FR">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fr-FR">
              <a:solidFill>
                <a:srgbClr val="FFFFFF"/>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8ED79F9E-1684-4044-8041-F8FE1E9AC5A7}" type="slidenum">
              <a:rPr lang="fr-FR">
                <a:solidFill>
                  <a:srgbClr val="FFFFFF"/>
                </a:solidFill>
              </a:rPr>
              <a:pPr>
                <a:defRPr/>
              </a:pPr>
              <a:t>‹#›</a:t>
            </a:fld>
            <a:endParaRPr lang="fr-FR">
              <a:solidFill>
                <a:srgbClr val="FFFFFF"/>
              </a:solidFill>
            </a:endParaRPr>
          </a:p>
        </p:txBody>
      </p:sp>
    </p:spTree>
  </p:cSld>
  <p:clrMapOvr>
    <a:masterClrMapping/>
  </p:clrMapOvr>
  <p:transition spd="med"/>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5763"/>
            <a:ext cx="2057400" cy="23145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5763"/>
            <a:ext cx="6019800" cy="2314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fr-FR">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fr-FR">
              <a:solidFill>
                <a:srgbClr val="FFFFFF"/>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A5319EE3-0844-4EF5-8FB2-F6F2AF09A0BB}" type="slidenum">
              <a:rPr lang="fr-FR">
                <a:solidFill>
                  <a:srgbClr val="FFFFFF"/>
                </a:solidFill>
              </a:rPr>
              <a:pPr>
                <a:defRPr/>
              </a:pPr>
              <a:t>‹#›</a:t>
            </a:fld>
            <a:endParaRPr lang="fr-FR">
              <a:solidFill>
                <a:srgbClr val="FFFFFF"/>
              </a:solidFill>
            </a:endParaRPr>
          </a:p>
        </p:txBody>
      </p:sp>
    </p:spTree>
  </p:cSld>
  <p:clrMapOvr>
    <a:masterClrMapping/>
  </p:clrMapOvr>
  <p:transition spd="med"/>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E494958-959D-40CE-BF24-049C94EE996C}" type="slidenum">
              <a:rPr lang="en-US"/>
              <a:pPr>
                <a:defRPr/>
              </a:pPr>
              <a:t>‹#›</a:t>
            </a:fld>
            <a:endParaRPr lang="en-US"/>
          </a:p>
        </p:txBody>
      </p:sp>
    </p:spTree>
  </p:cSld>
  <p:clrMapOvr>
    <a:masterClrMapping/>
  </p:clrMapOvr>
  <p:transition spd="slow">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6E160FC7-4381-4F2A-81F6-B67790AE7C7C}" type="datetimeFigureOut">
              <a:rPr lang="fa-IR" smtClean="0"/>
              <a:pPr/>
              <a:t>02/05/1436</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16EE58C6-4CBC-4A8F-8192-D4282C381A18}" type="slidenum">
              <a:rPr lang="fa-IR" smtClean="0"/>
              <a:pPr/>
              <a:t>‹#›</a:t>
            </a:fld>
            <a:endParaRPr lang="fa-I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6C57AD8-AC2E-4188-BE0E-1CC8D17BC416}" type="slidenum">
              <a:rPr lang="en-US"/>
              <a:pPr>
                <a:defRPr/>
              </a:pPr>
              <a:t>‹#›</a:t>
            </a:fld>
            <a:endParaRPr lang="en-US"/>
          </a:p>
        </p:txBody>
      </p:sp>
    </p:spTree>
  </p:cSld>
  <p:clrMapOvr>
    <a:masterClrMapping/>
  </p:clrMapOvr>
  <p:transition spd="slow">
    <p:random/>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2F80CF4-923B-4768-B310-A524F63026B4}" type="slidenum">
              <a:rPr lang="en-US"/>
              <a:pPr>
                <a:defRPr/>
              </a:pPr>
              <a:t>‹#›</a:t>
            </a:fld>
            <a:endParaRPr lang="en-US"/>
          </a:p>
        </p:txBody>
      </p:sp>
    </p:spTree>
  </p:cSld>
  <p:clrMapOvr>
    <a:masterClrMapping/>
  </p:clrMapOvr>
  <p:transition spd="slow">
    <p:random/>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715A449-3B69-4544-BC0C-2232C9E6FD2A}" type="slidenum">
              <a:rPr lang="en-US"/>
              <a:pPr>
                <a:defRPr/>
              </a:pPr>
              <a:t>‹#›</a:t>
            </a:fld>
            <a:endParaRPr lang="en-US"/>
          </a:p>
        </p:txBody>
      </p:sp>
    </p:spTree>
  </p:cSld>
  <p:clrMapOvr>
    <a:masterClrMapping/>
  </p:clrMapOvr>
  <p:transition spd="slow">
    <p:random/>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7390D66-046A-472B-8605-1ED42DB2906A}" type="slidenum">
              <a:rPr lang="en-US"/>
              <a:pPr>
                <a:defRPr/>
              </a:pPr>
              <a:t>‹#›</a:t>
            </a:fld>
            <a:endParaRPr lang="en-US"/>
          </a:p>
        </p:txBody>
      </p:sp>
    </p:spTree>
  </p:cSld>
  <p:clrMapOvr>
    <a:masterClrMapping/>
  </p:clrMapOvr>
  <p:transition spd="slow">
    <p:random/>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9333A48-CA3C-4C11-A40F-75D4BB913478}" type="slidenum">
              <a:rPr lang="en-US"/>
              <a:pPr>
                <a:defRPr/>
              </a:pPr>
              <a:t>‹#›</a:t>
            </a:fld>
            <a:endParaRPr lang="en-US"/>
          </a:p>
        </p:txBody>
      </p:sp>
    </p:spTree>
  </p:cSld>
  <p:clrMapOvr>
    <a:masterClrMapping/>
  </p:clrMapOvr>
  <p:transition spd="slow">
    <p:random/>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2CC1C2B-7455-452F-83DC-E230C7AFB19D}" type="slidenum">
              <a:rPr lang="en-US"/>
              <a:pPr>
                <a:defRPr/>
              </a:pPr>
              <a:t>‹#›</a:t>
            </a:fld>
            <a:endParaRPr lang="en-US"/>
          </a:p>
        </p:txBody>
      </p:sp>
    </p:spTree>
  </p:cSld>
  <p:clrMapOvr>
    <a:masterClrMapping/>
  </p:clrMapOvr>
  <p:transition spd="slow">
    <p:random/>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94316C2-BFCD-4135-971B-C955ECE58FEB}" type="slidenum">
              <a:rPr lang="en-US"/>
              <a:pPr>
                <a:defRPr/>
              </a:pPr>
              <a:t>‹#›</a:t>
            </a:fld>
            <a:endParaRPr lang="en-US"/>
          </a:p>
        </p:txBody>
      </p:sp>
    </p:spTree>
  </p:cSld>
  <p:clrMapOvr>
    <a:masterClrMapping/>
  </p:clrMapOvr>
  <p:transition spd="slow">
    <p:random/>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1F15C10-6855-4775-AB5D-7F6E5DF4A154}" type="slidenum">
              <a:rPr lang="en-US"/>
              <a:pPr>
                <a:defRPr/>
              </a:pPr>
              <a:t>‹#›</a:t>
            </a:fld>
            <a:endParaRPr lang="en-US"/>
          </a:p>
        </p:txBody>
      </p:sp>
    </p:spTree>
  </p:cSld>
  <p:clrMapOvr>
    <a:masterClrMapping/>
  </p:clrMapOvr>
  <p:transition spd="slow">
    <p:random/>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1A3A248-D168-4579-ADB3-5353CA6F58E6}" type="slidenum">
              <a:rPr lang="en-US"/>
              <a:pPr>
                <a:defRPr/>
              </a:pPr>
              <a:t>‹#›</a:t>
            </a:fld>
            <a:endParaRPr lang="en-US"/>
          </a:p>
        </p:txBody>
      </p:sp>
    </p:spTree>
  </p:cSld>
  <p:clrMapOvr>
    <a:masterClrMapping/>
  </p:clrMapOvr>
  <p:transition spd="slow">
    <p:random/>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E041368-46CE-474C-911E-AC3F5B8426E5}" type="slidenum">
              <a:rPr lang="en-US"/>
              <a:pPr>
                <a:defRPr/>
              </a:pPr>
              <a:t>‹#›</a:t>
            </a:fld>
            <a:endParaRPr lang="en-US"/>
          </a:p>
        </p:txBody>
      </p:sp>
    </p:spTree>
  </p:cSld>
  <p:clrMapOvr>
    <a:masterClrMapping/>
  </p:clrMapOvr>
  <p:transition spd="slow">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160FC7-4381-4F2A-81F6-B67790AE7C7C}" type="datetimeFigureOut">
              <a:rPr lang="fa-IR" smtClean="0"/>
              <a:pPr/>
              <a:t>02/05/1436</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16EE58C6-4CBC-4A8F-8192-D4282C381A18}" type="slidenum">
              <a:rPr lang="fa-IR" smtClean="0"/>
              <a:pPr/>
              <a:t>‹#›</a:t>
            </a:fld>
            <a:endParaRPr lang="fa-I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45BE067-6C38-4E3C-859C-4C987EABA44F}" type="datetimeFigureOut">
              <a:rPr lang="en-US" smtClean="0">
                <a:solidFill>
                  <a:prstClr val="black">
                    <a:tint val="75000"/>
                  </a:prstClr>
                </a:solidFill>
              </a:rPr>
              <a:pPr/>
              <a:t>11/27/2014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99B2AB-7AB4-4845-891A-5933F31188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202034257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5720" y="274640"/>
            <a:ext cx="8572560" cy="1143000"/>
          </a:xfrm>
          <a:prstGeom prst="roundRect">
            <a:avLst/>
          </a:prstGeom>
          <a:solidFill>
            <a:srgbClr val="002E8A"/>
          </a:solidFill>
          <a:ln w="38100">
            <a:solidFill>
              <a:srgbClr val="002060"/>
            </a:solidFill>
          </a:ln>
        </p:spPr>
        <p:style>
          <a:lnRef idx="2">
            <a:schemeClr val="accent1"/>
          </a:lnRef>
          <a:fillRef idx="1">
            <a:schemeClr val="lt1"/>
          </a:fillRef>
          <a:effectRef idx="0">
            <a:schemeClr val="accent1"/>
          </a:effectRef>
          <a:fontRef idx="none"/>
        </p:style>
        <p:txBody>
          <a:bodyPr>
            <a:normAutofit/>
          </a:bodyPr>
          <a:lstStyle>
            <a:lvl1pPr>
              <a:defRPr sz="3600" b="1">
                <a:solidFill>
                  <a:srgbClr val="FFFF00"/>
                </a:solidFill>
                <a:cs typeface="+mn-cs"/>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5BE067-6C38-4E3C-859C-4C987EABA44F}" type="datetimeFigureOut">
              <a:rPr lang="en-US" smtClean="0">
                <a:solidFill>
                  <a:prstClr val="black">
                    <a:tint val="75000"/>
                  </a:prstClr>
                </a:solidFill>
              </a:rPr>
              <a:pPr/>
              <a:t>11/27/2014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99B2AB-7AB4-4845-891A-5933F31188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363613102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45BE067-6C38-4E3C-859C-4C987EABA44F}" type="datetimeFigureOut">
              <a:rPr lang="en-US" smtClean="0">
                <a:solidFill>
                  <a:prstClr val="black">
                    <a:tint val="75000"/>
                  </a:prstClr>
                </a:solidFill>
              </a:rPr>
              <a:pPr/>
              <a:t>11/27/2014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99B2AB-7AB4-4845-891A-5933F31188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150737706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45BE067-6C38-4E3C-859C-4C987EABA44F}" type="datetimeFigureOut">
              <a:rPr lang="en-US" smtClean="0">
                <a:solidFill>
                  <a:prstClr val="black">
                    <a:tint val="75000"/>
                  </a:prstClr>
                </a:solidFill>
              </a:rPr>
              <a:pPr/>
              <a:t>11/27/2014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399B2AB-7AB4-4845-891A-5933F31188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194737235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7"/>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7"/>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45BE067-6C38-4E3C-859C-4C987EABA44F}" type="datetimeFigureOut">
              <a:rPr lang="en-US" smtClean="0">
                <a:solidFill>
                  <a:prstClr val="black">
                    <a:tint val="75000"/>
                  </a:prstClr>
                </a:solidFill>
              </a:rPr>
              <a:pPr/>
              <a:t>11/27/2014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399B2AB-7AB4-4845-891A-5933F31188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171007467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45BE067-6C38-4E3C-859C-4C987EABA44F}" type="datetimeFigureOut">
              <a:rPr lang="en-US" smtClean="0">
                <a:solidFill>
                  <a:prstClr val="black">
                    <a:tint val="75000"/>
                  </a:prstClr>
                </a:solidFill>
              </a:rPr>
              <a:pPr/>
              <a:t>11/27/2014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399B2AB-7AB4-4845-891A-5933F31188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154788481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5BE067-6C38-4E3C-859C-4C987EABA44F}" type="datetimeFigureOut">
              <a:rPr lang="en-US" smtClean="0">
                <a:solidFill>
                  <a:prstClr val="black">
                    <a:tint val="75000"/>
                  </a:prstClr>
                </a:solidFill>
              </a:rPr>
              <a:pPr/>
              <a:t>11/27/2014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399B2AB-7AB4-4845-891A-5933F31188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130091903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2"/>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3"/>
            <a:ext cx="3008313" cy="46910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5BE067-6C38-4E3C-859C-4C987EABA44F}" type="datetimeFigureOut">
              <a:rPr lang="en-US" smtClean="0">
                <a:solidFill>
                  <a:prstClr val="black">
                    <a:tint val="75000"/>
                  </a:prstClr>
                </a:solidFill>
              </a:rPr>
              <a:pPr/>
              <a:t>11/27/2014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399B2AB-7AB4-4845-891A-5933F31188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184018062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7"/>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5BE067-6C38-4E3C-859C-4C987EABA44F}" type="datetimeFigureOut">
              <a:rPr lang="en-US" smtClean="0">
                <a:solidFill>
                  <a:prstClr val="black">
                    <a:tint val="75000"/>
                  </a:prstClr>
                </a:solidFill>
              </a:rPr>
              <a:pPr/>
              <a:t>11/27/2014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399B2AB-7AB4-4845-891A-5933F31188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315524653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5BE067-6C38-4E3C-859C-4C987EABA44F}" type="datetimeFigureOut">
              <a:rPr lang="en-US" smtClean="0">
                <a:solidFill>
                  <a:prstClr val="black">
                    <a:tint val="75000"/>
                  </a:prstClr>
                </a:solidFill>
              </a:rPr>
              <a:pPr/>
              <a:t>11/27/2014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99B2AB-7AB4-4845-891A-5933F31188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39470133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160FC7-4381-4F2A-81F6-B67790AE7C7C}" type="datetimeFigureOut">
              <a:rPr lang="fa-IR" smtClean="0"/>
              <a:pPr/>
              <a:t>02/05/1436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16EE58C6-4CBC-4A8F-8192-D4282C381A18}" type="slidenum">
              <a:rPr lang="fa-IR" smtClean="0"/>
              <a:pPr/>
              <a:t>‹#›</a:t>
            </a:fld>
            <a:endParaRPr lang="fa-I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5BE067-6C38-4E3C-859C-4C987EABA44F}" type="datetimeFigureOut">
              <a:rPr lang="en-US" smtClean="0">
                <a:solidFill>
                  <a:prstClr val="black">
                    <a:tint val="75000"/>
                  </a:prstClr>
                </a:solidFill>
              </a:rPr>
              <a:pPr/>
              <a:t>11/27/2014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99B2AB-7AB4-4845-891A-5933F31188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381928031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8" name="Picture 17" descr="lantus_new_inner"/>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7" name="Text Placeholder 6"/>
          <p:cNvSpPr>
            <a:spLocks noGrp="1"/>
          </p:cNvSpPr>
          <p:nvPr>
            <p:ph type="body" sz="quarter" idx="12"/>
          </p:nvPr>
        </p:nvSpPr>
        <p:spPr>
          <a:xfrm>
            <a:off x="-1" y="0"/>
            <a:ext cx="9144001" cy="361950"/>
          </a:xfrm>
          <a:prstGeom prst="rect">
            <a:avLst/>
          </a:prstGeom>
        </p:spPr>
        <p:txBody>
          <a:bodyPr lIns="0" tIns="36000"/>
          <a:lstStyle>
            <a:lvl1pPr marL="0" indent="0" algn="l">
              <a:defRPr sz="1400" b="1">
                <a:solidFill>
                  <a:schemeClr val="bg1"/>
                </a:solidFill>
                <a:latin typeface="Arial" pitchFamily="34" charset="0"/>
                <a:cs typeface="Arial" pitchFamily="34" charset="0"/>
              </a:defRPr>
            </a:lvl1pPr>
            <a:lvl2pPr marL="0" indent="0" algn="l">
              <a:defRPr sz="1000">
                <a:solidFill>
                  <a:srgbClr val="FF0000"/>
                </a:solidFill>
              </a:defRPr>
            </a:lvl2pPr>
            <a:lvl3pPr algn="l">
              <a:defRPr sz="1000">
                <a:solidFill>
                  <a:srgbClr val="FF0000"/>
                </a:solidFill>
              </a:defRPr>
            </a:lvl3pPr>
            <a:lvl4pPr algn="l">
              <a:defRPr sz="1000">
                <a:solidFill>
                  <a:srgbClr val="FF0000"/>
                </a:solidFill>
              </a:defRPr>
            </a:lvl4pPr>
            <a:lvl5pPr algn="l">
              <a:defRPr sz="1000">
                <a:solidFill>
                  <a:srgbClr val="FF0000"/>
                </a:solidFill>
              </a:defRPr>
            </a:lvl5pPr>
          </a:lstStyle>
          <a:p>
            <a:pPr lvl="0"/>
            <a:r>
              <a:rPr lang="en-US" dirty="0" smtClean="0"/>
              <a:t>Click to edit Master text styles</a:t>
            </a:r>
          </a:p>
        </p:txBody>
      </p:sp>
      <p:sp>
        <p:nvSpPr>
          <p:cNvPr id="2" name="Title 1"/>
          <p:cNvSpPr>
            <a:spLocks noGrp="1"/>
          </p:cNvSpPr>
          <p:nvPr>
            <p:ph type="title"/>
          </p:nvPr>
        </p:nvSpPr>
        <p:spPr>
          <a:xfrm>
            <a:off x="250829" y="146019"/>
            <a:ext cx="8677275" cy="873125"/>
          </a:xfrm>
          <a:prstGeom prst="rect">
            <a:avLst/>
          </a:prstGeom>
        </p:spPr>
        <p:txBody>
          <a:bodyPr/>
          <a:lstStyle>
            <a:lvl1pPr>
              <a:defRPr sz="2400">
                <a:solidFill>
                  <a:srgbClr val="003399"/>
                </a:solidFill>
                <a:latin typeface="Arial" pitchFamily="34" charset="0"/>
                <a:cs typeface="Arial" pitchFamily="34" charset="0"/>
              </a:defRPr>
            </a:lvl1pPr>
          </a:lstStyle>
          <a:p>
            <a:r>
              <a:rPr lang="en-US" dirty="0" smtClean="0"/>
              <a:t>Click to edit Master title style</a:t>
            </a:r>
            <a:endParaRPr lang="en-GB" dirty="0"/>
          </a:p>
        </p:txBody>
      </p:sp>
      <p:sp>
        <p:nvSpPr>
          <p:cNvPr id="3" name="Content Placeholder 2"/>
          <p:cNvSpPr>
            <a:spLocks noGrp="1"/>
          </p:cNvSpPr>
          <p:nvPr>
            <p:ph idx="1"/>
          </p:nvPr>
        </p:nvSpPr>
        <p:spPr>
          <a:xfrm>
            <a:off x="250825" y="1592265"/>
            <a:ext cx="8750300" cy="5122862"/>
          </a:xfrm>
          <a:prstGeom prst="rect">
            <a:avLst/>
          </a:prstGeom>
        </p:spPr>
        <p:txBody>
          <a:bodyPr/>
          <a:lstStyle>
            <a:lvl1pPr>
              <a:lnSpc>
                <a:spcPct val="100000"/>
              </a:lnSpc>
              <a:spcBef>
                <a:spcPts val="0"/>
              </a:spcBef>
              <a:spcAft>
                <a:spcPts val="400"/>
              </a:spcAft>
              <a:buFont typeface="Arial" pitchFamily="34" charset="0"/>
              <a:buChar char="•"/>
              <a:defRPr sz="1800" b="1">
                <a:latin typeface="Arial" pitchFamily="34" charset="0"/>
                <a:cs typeface="Arial" pitchFamily="34" charset="0"/>
              </a:defRPr>
            </a:lvl1pPr>
            <a:lvl2pPr>
              <a:lnSpc>
                <a:spcPct val="100000"/>
              </a:lnSpc>
              <a:spcBef>
                <a:spcPts val="0"/>
              </a:spcBef>
              <a:spcAft>
                <a:spcPts val="400"/>
              </a:spcAft>
              <a:buFont typeface="Arial" pitchFamily="34" charset="0"/>
              <a:buChar char="–"/>
              <a:defRPr sz="1600">
                <a:latin typeface="Arial" pitchFamily="34" charset="0"/>
                <a:cs typeface="Arial" pitchFamily="34" charset="0"/>
              </a:defRPr>
            </a:lvl2pPr>
            <a:lvl3pPr>
              <a:lnSpc>
                <a:spcPct val="100000"/>
              </a:lnSpc>
              <a:spcBef>
                <a:spcPts val="0"/>
              </a:spcBef>
              <a:spcAft>
                <a:spcPts val="400"/>
              </a:spcAft>
              <a:buFont typeface="Arial" pitchFamily="34" charset="0"/>
              <a:buChar char="•"/>
              <a:defRPr sz="1600">
                <a:latin typeface="Arial" pitchFamily="34" charset="0"/>
                <a:cs typeface="Arial" pitchFamily="34" charset="0"/>
              </a:defRPr>
            </a:lvl3pPr>
            <a:lvl4pPr>
              <a:lnSpc>
                <a:spcPct val="100000"/>
              </a:lnSpc>
              <a:spcBef>
                <a:spcPts val="0"/>
              </a:spcBef>
              <a:spcAft>
                <a:spcPts val="400"/>
              </a:spcAft>
              <a:buFont typeface="Arial" pitchFamily="34" charset="0"/>
              <a:buChar char="•"/>
              <a:defRPr sz="1600">
                <a:latin typeface="Arial" pitchFamily="34" charset="0"/>
                <a:cs typeface="Arial" pitchFamily="34" charset="0"/>
              </a:defRPr>
            </a:lvl4pPr>
            <a:lvl5pPr>
              <a:lnSpc>
                <a:spcPct val="100000"/>
              </a:lnSpc>
              <a:spcBef>
                <a:spcPts val="0"/>
              </a:spcBef>
              <a:spcAft>
                <a:spcPts val="400"/>
              </a:spcAft>
              <a:buFont typeface="Arial" pitchFamily="34" charset="0"/>
              <a:buChar char="•"/>
              <a:defRPr sz="16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5"/>
          <p:cNvSpPr>
            <a:spLocks noGrp="1"/>
          </p:cNvSpPr>
          <p:nvPr>
            <p:ph type="body" sz="quarter" idx="11"/>
          </p:nvPr>
        </p:nvSpPr>
        <p:spPr>
          <a:xfrm>
            <a:off x="263584" y="1019178"/>
            <a:ext cx="8689976" cy="561974"/>
          </a:xfrm>
          <a:prstGeom prst="rect">
            <a:avLst/>
          </a:prstGeom>
        </p:spPr>
        <p:txBody>
          <a:bodyPr tIns="36000" bIns="0"/>
          <a:lstStyle>
            <a:lvl1pPr algn="ctr">
              <a:spcBef>
                <a:spcPts val="0"/>
              </a:spcBef>
              <a:buNone/>
              <a:defRPr sz="1800" b="1">
                <a:solidFill>
                  <a:srgbClr val="FFFF00"/>
                </a:solidFill>
                <a:latin typeface="Arial" pitchFamily="34" charset="0"/>
                <a:cs typeface="Arial" pitchFamily="34" charset="0"/>
              </a:defRPr>
            </a:lvl1pPr>
            <a:lvl2pPr algn="ctr">
              <a:defRPr b="1">
                <a:solidFill>
                  <a:srgbClr val="FFFF99"/>
                </a:solidFill>
              </a:defRPr>
            </a:lvl2pPr>
            <a:lvl3pPr algn="ctr">
              <a:defRPr b="1">
                <a:solidFill>
                  <a:srgbClr val="FFFF99"/>
                </a:solidFill>
              </a:defRPr>
            </a:lvl3pPr>
            <a:lvl4pPr algn="ctr">
              <a:defRPr b="1">
                <a:solidFill>
                  <a:srgbClr val="FFFF99"/>
                </a:solidFill>
              </a:defRPr>
            </a:lvl4pPr>
            <a:lvl5pPr algn="ctr">
              <a:defRPr b="1">
                <a:solidFill>
                  <a:srgbClr val="FFFF99"/>
                </a:solidFill>
              </a:defRPr>
            </a:lvl5pPr>
          </a:lstStyle>
          <a:p>
            <a:pPr lvl="0"/>
            <a:r>
              <a:rPr lang="en-US" dirty="0" smtClean="0"/>
              <a:t>Click to edit Master text styles</a:t>
            </a:r>
          </a:p>
        </p:txBody>
      </p:sp>
      <p:sp>
        <p:nvSpPr>
          <p:cNvPr id="9" name="Text Placeholder 8"/>
          <p:cNvSpPr>
            <a:spLocks noGrp="1"/>
          </p:cNvSpPr>
          <p:nvPr>
            <p:ph type="body" sz="quarter" idx="13"/>
          </p:nvPr>
        </p:nvSpPr>
        <p:spPr>
          <a:xfrm>
            <a:off x="7874" y="6611781"/>
            <a:ext cx="9136126" cy="246221"/>
          </a:xfrm>
          <a:prstGeom prst="rect">
            <a:avLst/>
          </a:prstGeom>
        </p:spPr>
        <p:txBody>
          <a:bodyPr anchor="b">
            <a:noAutofit/>
          </a:bodyPr>
          <a:lstStyle>
            <a:lvl1pPr marL="0" indent="0">
              <a:spcBef>
                <a:spcPts val="0"/>
              </a:spcBef>
              <a:buNone/>
              <a:defRPr sz="1000">
                <a:latin typeface="Arial" pitchFamily="34" charset="0"/>
                <a:cs typeface="Arial" pitchFamily="34" charset="0"/>
              </a:defRPr>
            </a:lvl1pPr>
            <a:lvl2pPr>
              <a:buNone/>
              <a:defRPr sz="1000">
                <a:latin typeface="Arial" pitchFamily="34" charset="0"/>
                <a:cs typeface="Arial" pitchFamily="34" charset="0"/>
              </a:defRPr>
            </a:lvl2pPr>
            <a:lvl3pPr>
              <a:buNone/>
              <a:defRPr sz="1000">
                <a:latin typeface="Arial" pitchFamily="34" charset="0"/>
                <a:cs typeface="Arial" pitchFamily="34" charset="0"/>
              </a:defRPr>
            </a:lvl3pPr>
            <a:lvl4pPr>
              <a:buNone/>
              <a:defRPr sz="1000">
                <a:latin typeface="Arial" pitchFamily="34" charset="0"/>
                <a:cs typeface="Arial" pitchFamily="34" charset="0"/>
              </a:defRPr>
            </a:lvl4pPr>
            <a:lvl5pPr>
              <a:buNone/>
              <a:defRPr sz="1000">
                <a:latin typeface="Arial" pitchFamily="34" charset="0"/>
                <a:cs typeface="Arial" pitchFamily="34" charset="0"/>
              </a:defRPr>
            </a:lvl5pPr>
          </a:lstStyle>
          <a:p>
            <a:pPr lvl="0"/>
            <a:r>
              <a:rPr lang="en-US" dirty="0" smtClean="0"/>
              <a:t>Click to edit Master text styles</a:t>
            </a:r>
          </a:p>
        </p:txBody>
      </p:sp>
      <p:sp>
        <p:nvSpPr>
          <p:cNvPr id="10" name="Slide Number Placeholder 3"/>
          <p:cNvSpPr>
            <a:spLocks noGrp="1"/>
          </p:cNvSpPr>
          <p:nvPr>
            <p:ph type="sldNum" sz="quarter" idx="14"/>
          </p:nvPr>
        </p:nvSpPr>
        <p:spPr/>
        <p:txBody>
          <a:bodyPr/>
          <a:lstStyle>
            <a:lvl1pPr>
              <a:defRPr>
                <a:latin typeface="Arial" pitchFamily="34" charset="0"/>
              </a:defRPr>
            </a:lvl1pPr>
          </a:lstStyle>
          <a:p>
            <a:pPr>
              <a:defRPr/>
            </a:pPr>
            <a:fld id="{113AEC25-9989-4926-B14F-568186A34FF1}" type="slidenum">
              <a:rPr lang="en-GB">
                <a:solidFill>
                  <a:prstClr val="black">
                    <a:tint val="75000"/>
                  </a:prstClr>
                </a:solidFill>
              </a:rPr>
              <a:pPr>
                <a:defRPr/>
              </a:pPr>
              <a:t>‹#›</a:t>
            </a:fld>
            <a:endParaRPr lang="en-GB">
              <a:solidFill>
                <a:prstClr val="black">
                  <a:tint val="75000"/>
                </a:prstClr>
              </a:solidFill>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40"/>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a:p>
        </p:txBody>
      </p:sp>
      <p:sp>
        <p:nvSpPr>
          <p:cNvPr id="5" name="Date Placeholder 4"/>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pPr>
              <a:defRPr/>
            </a:pPr>
            <a:fld id="{50A53F0F-289D-421C-B0D3-3B31B8B3F26D}"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073150" y="260352"/>
            <a:ext cx="7385050" cy="977899"/>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1073150" y="1452563"/>
            <a:ext cx="7385050" cy="4516438"/>
          </a:xfrm>
        </p:spPr>
        <p:txBody>
          <a:bodyPr>
            <a:normAutofit/>
          </a:bodyPr>
          <a:lstStyle/>
          <a:p>
            <a:pPr lvl="0"/>
            <a:endParaRPr lang="en-US" noProof="0"/>
          </a:p>
        </p:txBody>
      </p:sp>
    </p:spTree>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6E160FC7-4381-4F2A-81F6-B67790AE7C7C}" type="datetimeFigureOut">
              <a:rPr lang="fa-IR" smtClean="0">
                <a:solidFill>
                  <a:prstClr val="black">
                    <a:tint val="75000"/>
                  </a:prstClr>
                </a:solidFill>
              </a:rPr>
              <a:pPr/>
              <a:t>02/05/1436</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16EE58C6-4CBC-4A8F-8192-D4282C381A18}" type="slidenum">
              <a:rPr lang="fa-IR" smtClean="0">
                <a:solidFill>
                  <a:prstClr val="black">
                    <a:tint val="75000"/>
                  </a:prstClr>
                </a:solidFill>
              </a:rPr>
              <a:pPr/>
              <a:t>‹#›</a:t>
            </a:fld>
            <a:endParaRPr lang="fa-IR">
              <a:solidFill>
                <a:prstClr val="black">
                  <a:tint val="75000"/>
                </a:prstClr>
              </a:solidFill>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Favorable">
    <p:spTree>
      <p:nvGrpSpPr>
        <p:cNvPr id="1" name=""/>
        <p:cNvGrpSpPr/>
        <p:nvPr/>
      </p:nvGrpSpPr>
      <p:grpSpPr>
        <a:xfrm>
          <a:off x="0" y="0"/>
          <a:ext cx="0" cy="0"/>
          <a:chOff x="0" y="0"/>
          <a:chExt cx="0" cy="0"/>
        </a:xfrm>
      </p:grpSpPr>
      <p:sp>
        <p:nvSpPr>
          <p:cNvPr id="2" name="Title 1"/>
          <p:cNvSpPr>
            <a:spLocks noGrp="1"/>
          </p:cNvSpPr>
          <p:nvPr>
            <p:ph type="title"/>
          </p:nvPr>
        </p:nvSpPr>
        <p:spPr>
          <a:xfrm>
            <a:off x="71438" y="71414"/>
            <a:ext cx="9001156" cy="1143000"/>
          </a:xfrm>
          <a:ln w="38100">
            <a:solidFill>
              <a:srgbClr val="002060"/>
            </a:solidFill>
          </a:ln>
          <a:effectLst>
            <a:innerShdw blurRad="63500" dist="50800" dir="13500000">
              <a:prstClr val="black">
                <a:alpha val="50000"/>
              </a:prstClr>
            </a:innerShdw>
          </a:effectLst>
        </p:spPr>
        <p:style>
          <a:lnRef idx="2">
            <a:schemeClr val="accent5">
              <a:shade val="50000"/>
            </a:schemeClr>
          </a:lnRef>
          <a:fillRef idx="1">
            <a:schemeClr val="accent5"/>
          </a:fillRef>
          <a:effectRef idx="0">
            <a:schemeClr val="accent5"/>
          </a:effectRef>
          <a:fontRef idx="none"/>
        </p:style>
        <p:txBody>
          <a:bodyPr>
            <a:normAutofit/>
          </a:bodyPr>
          <a:lstStyle>
            <a:lvl1pPr rtl="0">
              <a:defRPr sz="3600" b="1" i="0">
                <a:solidFill>
                  <a:schemeClr val="bg1"/>
                </a:solidFill>
                <a:effectLst>
                  <a:outerShdw blurRad="38100" dist="38100" dir="2700000" algn="tl">
                    <a:srgbClr val="000000">
                      <a:alpha val="43137"/>
                    </a:srgbClr>
                  </a:outerShdw>
                </a:effectLst>
                <a:latin typeface="Garamond" pitchFamily="18" charset="0"/>
              </a:defRPr>
            </a:lvl1pPr>
          </a:lstStyle>
          <a:p>
            <a:r>
              <a:rPr lang="en-US" dirty="0" smtClean="0"/>
              <a:t>Click to edit Master title style</a:t>
            </a:r>
            <a:endParaRPr lang="fa-IR" dirty="0"/>
          </a:p>
        </p:txBody>
      </p:sp>
      <p:sp>
        <p:nvSpPr>
          <p:cNvPr id="3" name="Content Placeholder 2"/>
          <p:cNvSpPr>
            <a:spLocks noGrp="1"/>
          </p:cNvSpPr>
          <p:nvPr>
            <p:ph idx="1"/>
          </p:nvPr>
        </p:nvSpPr>
        <p:spPr/>
        <p:txBody>
          <a:bodyPr/>
          <a:lstStyle>
            <a:lvl1pPr algn="just" rtl="0">
              <a:buClr>
                <a:srgbClr val="FF0000"/>
              </a:buClr>
              <a:buFont typeface="Wingdings" pitchFamily="2" charset="2"/>
              <a:buChar char="§"/>
              <a:defRPr sz="2800">
                <a:latin typeface="Garamond" pitchFamily="18" charset="0"/>
              </a:defRPr>
            </a:lvl1pPr>
            <a:lvl2pPr algn="just" rtl="0">
              <a:buClr>
                <a:srgbClr val="C00000"/>
              </a:buClr>
              <a:buFont typeface="Arial" pitchFamily="34" charset="0"/>
              <a:buChar char="•"/>
              <a:defRPr sz="2400">
                <a:latin typeface="Garamond" pitchFamily="18" charset="0"/>
              </a:defRPr>
            </a:lvl2pPr>
            <a:lvl3pPr algn="just" rtl="0">
              <a:defRPr sz="2000">
                <a:latin typeface="Garamond" pitchFamily="18" charset="0"/>
              </a:defRPr>
            </a:lvl3pPr>
            <a:lvl4pPr algn="just" rtl="0">
              <a:defRPr sz="1800">
                <a:latin typeface="Garamond" pitchFamily="18" charset="0"/>
              </a:defRPr>
            </a:lvl4pPr>
            <a:lvl5pPr algn="just" rtl="0">
              <a:defRPr sz="1600">
                <a:latin typeface="Garamond"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a-IR" dirty="0"/>
          </a:p>
        </p:txBody>
      </p:sp>
      <p:sp>
        <p:nvSpPr>
          <p:cNvPr id="4" name="Date Placeholder 3"/>
          <p:cNvSpPr>
            <a:spLocks noGrp="1"/>
          </p:cNvSpPr>
          <p:nvPr>
            <p:ph type="dt" sz="half" idx="10"/>
          </p:nvPr>
        </p:nvSpPr>
        <p:spPr/>
        <p:txBody>
          <a:bodyPr/>
          <a:lstStyle/>
          <a:p>
            <a:fld id="{6E160FC7-4381-4F2A-81F6-B67790AE7C7C}" type="datetimeFigureOut">
              <a:rPr lang="fa-IR" smtClean="0">
                <a:solidFill>
                  <a:prstClr val="black">
                    <a:tint val="75000"/>
                  </a:prstClr>
                </a:solidFill>
              </a:rPr>
              <a:pPr/>
              <a:t>02/05/1436</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16EE58C6-4CBC-4A8F-8192-D4282C381A18}" type="slidenum">
              <a:rPr lang="fa-IR" smtClean="0">
                <a:solidFill>
                  <a:prstClr val="black">
                    <a:tint val="75000"/>
                  </a:prstClr>
                </a:solidFill>
              </a:rPr>
              <a:pPr/>
              <a:t>‹#›</a:t>
            </a:fld>
            <a:endParaRPr lang="fa-IR">
              <a:solidFill>
                <a:prstClr val="black">
                  <a:tint val="75000"/>
                </a:prstClr>
              </a:solidFill>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160FC7-4381-4F2A-81F6-B67790AE7C7C}" type="datetimeFigureOut">
              <a:rPr lang="fa-IR" smtClean="0">
                <a:solidFill>
                  <a:prstClr val="black">
                    <a:tint val="75000"/>
                  </a:prstClr>
                </a:solidFill>
              </a:rPr>
              <a:pPr/>
              <a:t>02/05/1436</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16EE58C6-4CBC-4A8F-8192-D4282C381A18}" type="slidenum">
              <a:rPr lang="fa-IR" smtClean="0">
                <a:solidFill>
                  <a:prstClr val="black">
                    <a:tint val="75000"/>
                  </a:prstClr>
                </a:solidFill>
              </a:rPr>
              <a:pPr/>
              <a:t>‹#›</a:t>
            </a:fld>
            <a:endParaRPr lang="fa-IR">
              <a:solidFill>
                <a:prstClr val="black">
                  <a:tint val="75000"/>
                </a:prstClr>
              </a:solidFill>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6E160FC7-4381-4F2A-81F6-B67790AE7C7C}" type="datetimeFigureOut">
              <a:rPr lang="fa-IR" smtClean="0">
                <a:solidFill>
                  <a:prstClr val="black">
                    <a:tint val="75000"/>
                  </a:prstClr>
                </a:solidFill>
              </a:rPr>
              <a:pPr/>
              <a:t>02/05/1436</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16EE58C6-4CBC-4A8F-8192-D4282C381A18}" type="slidenum">
              <a:rPr lang="fa-IR" smtClean="0">
                <a:solidFill>
                  <a:prstClr val="black">
                    <a:tint val="75000"/>
                  </a:prstClr>
                </a:solidFill>
              </a:rPr>
              <a:pPr/>
              <a:t>‹#›</a:t>
            </a:fld>
            <a:endParaRPr lang="fa-IR">
              <a:solidFill>
                <a:prstClr val="black">
                  <a:tint val="75000"/>
                </a:prstClr>
              </a:solidFill>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6E160FC7-4381-4F2A-81F6-B67790AE7C7C}" type="datetimeFigureOut">
              <a:rPr lang="fa-IR" smtClean="0">
                <a:solidFill>
                  <a:prstClr val="black">
                    <a:tint val="75000"/>
                  </a:prstClr>
                </a:solidFill>
              </a:rPr>
              <a:pPr/>
              <a:t>02/05/1436</a:t>
            </a:fld>
            <a:endParaRPr lang="fa-IR">
              <a:solidFill>
                <a:prstClr val="black">
                  <a:tint val="75000"/>
                </a:prstClr>
              </a:solidFill>
            </a:endParaRPr>
          </a:p>
        </p:txBody>
      </p:sp>
      <p:sp>
        <p:nvSpPr>
          <p:cNvPr id="8" name="Footer Placeholder 7"/>
          <p:cNvSpPr>
            <a:spLocks noGrp="1"/>
          </p:cNvSpPr>
          <p:nvPr>
            <p:ph type="ftr" sz="quarter" idx="11"/>
          </p:nvPr>
        </p:nvSpPr>
        <p:spPr/>
        <p:txBody>
          <a:bodyPr/>
          <a:lstStyle/>
          <a:p>
            <a:endParaRPr lang="fa-IR">
              <a:solidFill>
                <a:prstClr val="black">
                  <a:tint val="75000"/>
                </a:prstClr>
              </a:solidFill>
            </a:endParaRPr>
          </a:p>
        </p:txBody>
      </p:sp>
      <p:sp>
        <p:nvSpPr>
          <p:cNvPr id="9" name="Slide Number Placeholder 8"/>
          <p:cNvSpPr>
            <a:spLocks noGrp="1"/>
          </p:cNvSpPr>
          <p:nvPr>
            <p:ph type="sldNum" sz="quarter" idx="12"/>
          </p:nvPr>
        </p:nvSpPr>
        <p:spPr/>
        <p:txBody>
          <a:bodyPr/>
          <a:lstStyle/>
          <a:p>
            <a:fld id="{16EE58C6-4CBC-4A8F-8192-D4282C381A18}" type="slidenum">
              <a:rPr lang="fa-IR" smtClean="0">
                <a:solidFill>
                  <a:prstClr val="black">
                    <a:tint val="75000"/>
                  </a:prstClr>
                </a:solidFill>
              </a:rPr>
              <a:pPr/>
              <a:t>‹#›</a:t>
            </a:fld>
            <a:endParaRPr lang="fa-IR">
              <a:solidFill>
                <a:prstClr val="black">
                  <a:tint val="75000"/>
                </a:prstClr>
              </a:solidFill>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6E160FC7-4381-4F2A-81F6-B67790AE7C7C}" type="datetimeFigureOut">
              <a:rPr lang="fa-IR" smtClean="0">
                <a:solidFill>
                  <a:prstClr val="black">
                    <a:tint val="75000"/>
                  </a:prstClr>
                </a:solidFill>
              </a:rPr>
              <a:pPr/>
              <a:t>02/05/1436</a:t>
            </a:fld>
            <a:endParaRPr lang="fa-IR">
              <a:solidFill>
                <a:prstClr val="black">
                  <a:tint val="75000"/>
                </a:prstClr>
              </a:solidFill>
            </a:endParaRPr>
          </a:p>
        </p:txBody>
      </p:sp>
      <p:sp>
        <p:nvSpPr>
          <p:cNvPr id="4" name="Footer Placeholder 3"/>
          <p:cNvSpPr>
            <a:spLocks noGrp="1"/>
          </p:cNvSpPr>
          <p:nvPr>
            <p:ph type="ftr" sz="quarter" idx="11"/>
          </p:nvPr>
        </p:nvSpPr>
        <p:spPr/>
        <p:txBody>
          <a:bodyPr/>
          <a:lstStyle/>
          <a:p>
            <a:endParaRPr lang="fa-IR">
              <a:solidFill>
                <a:prstClr val="black">
                  <a:tint val="75000"/>
                </a:prstClr>
              </a:solidFill>
            </a:endParaRPr>
          </a:p>
        </p:txBody>
      </p:sp>
      <p:sp>
        <p:nvSpPr>
          <p:cNvPr id="5" name="Slide Number Placeholder 4"/>
          <p:cNvSpPr>
            <a:spLocks noGrp="1"/>
          </p:cNvSpPr>
          <p:nvPr>
            <p:ph type="sldNum" sz="quarter" idx="12"/>
          </p:nvPr>
        </p:nvSpPr>
        <p:spPr/>
        <p:txBody>
          <a:bodyPr/>
          <a:lstStyle/>
          <a:p>
            <a:fld id="{16EE58C6-4CBC-4A8F-8192-D4282C381A18}" type="slidenum">
              <a:rPr lang="fa-IR" smtClean="0">
                <a:solidFill>
                  <a:prstClr val="black">
                    <a:tint val="75000"/>
                  </a:prstClr>
                </a:solidFill>
              </a:rPr>
              <a:pPr/>
              <a:t>‹#›</a:t>
            </a:fld>
            <a:endParaRPr lang="fa-IR">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160FC7-4381-4F2A-81F6-B67790AE7C7C}" type="datetimeFigureOut">
              <a:rPr lang="fa-IR" smtClean="0"/>
              <a:pPr/>
              <a:t>02/05/1436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16EE58C6-4CBC-4A8F-8192-D4282C381A18}" type="slidenum">
              <a:rPr lang="fa-IR" smtClean="0"/>
              <a:pPr/>
              <a:t>‹#›</a:t>
            </a:fld>
            <a:endParaRPr lang="fa-I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160FC7-4381-4F2A-81F6-B67790AE7C7C}" type="datetimeFigureOut">
              <a:rPr lang="fa-IR" smtClean="0">
                <a:solidFill>
                  <a:prstClr val="black">
                    <a:tint val="75000"/>
                  </a:prstClr>
                </a:solidFill>
              </a:rPr>
              <a:pPr/>
              <a:t>02/05/1436</a:t>
            </a:fld>
            <a:endParaRPr lang="fa-IR">
              <a:solidFill>
                <a:prstClr val="black">
                  <a:tint val="75000"/>
                </a:prstClr>
              </a:solidFill>
            </a:endParaRPr>
          </a:p>
        </p:txBody>
      </p:sp>
      <p:sp>
        <p:nvSpPr>
          <p:cNvPr id="3" name="Footer Placeholder 2"/>
          <p:cNvSpPr>
            <a:spLocks noGrp="1"/>
          </p:cNvSpPr>
          <p:nvPr>
            <p:ph type="ftr" sz="quarter" idx="11"/>
          </p:nvPr>
        </p:nvSpPr>
        <p:spPr/>
        <p:txBody>
          <a:bodyPr/>
          <a:lstStyle/>
          <a:p>
            <a:endParaRPr lang="fa-IR">
              <a:solidFill>
                <a:prstClr val="black">
                  <a:tint val="75000"/>
                </a:prstClr>
              </a:solidFill>
            </a:endParaRPr>
          </a:p>
        </p:txBody>
      </p:sp>
      <p:sp>
        <p:nvSpPr>
          <p:cNvPr id="4" name="Slide Number Placeholder 3"/>
          <p:cNvSpPr>
            <a:spLocks noGrp="1"/>
          </p:cNvSpPr>
          <p:nvPr>
            <p:ph type="sldNum" sz="quarter" idx="12"/>
          </p:nvPr>
        </p:nvSpPr>
        <p:spPr/>
        <p:txBody>
          <a:bodyPr/>
          <a:lstStyle/>
          <a:p>
            <a:fld id="{16EE58C6-4CBC-4A8F-8192-D4282C381A18}" type="slidenum">
              <a:rPr lang="fa-IR" smtClean="0">
                <a:solidFill>
                  <a:prstClr val="black">
                    <a:tint val="75000"/>
                  </a:prstClr>
                </a:solidFill>
              </a:rPr>
              <a:pPr/>
              <a:t>‹#›</a:t>
            </a:fld>
            <a:endParaRPr lang="fa-IR">
              <a:solidFill>
                <a:prstClr val="black">
                  <a:tint val="75000"/>
                </a:prstClr>
              </a:solidFill>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160FC7-4381-4F2A-81F6-B67790AE7C7C}" type="datetimeFigureOut">
              <a:rPr lang="fa-IR" smtClean="0">
                <a:solidFill>
                  <a:prstClr val="black">
                    <a:tint val="75000"/>
                  </a:prstClr>
                </a:solidFill>
              </a:rPr>
              <a:pPr/>
              <a:t>02/05/1436</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16EE58C6-4CBC-4A8F-8192-D4282C381A18}" type="slidenum">
              <a:rPr lang="fa-IR" smtClean="0">
                <a:solidFill>
                  <a:prstClr val="black">
                    <a:tint val="75000"/>
                  </a:prstClr>
                </a:solidFill>
              </a:rPr>
              <a:pPr/>
              <a:t>‹#›</a:t>
            </a:fld>
            <a:endParaRPr lang="fa-IR">
              <a:solidFill>
                <a:prstClr val="black">
                  <a:tint val="75000"/>
                </a:prstClr>
              </a:solidFill>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160FC7-4381-4F2A-81F6-B67790AE7C7C}" type="datetimeFigureOut">
              <a:rPr lang="fa-IR" smtClean="0">
                <a:solidFill>
                  <a:prstClr val="black">
                    <a:tint val="75000"/>
                  </a:prstClr>
                </a:solidFill>
              </a:rPr>
              <a:pPr/>
              <a:t>02/05/1436</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16EE58C6-4CBC-4A8F-8192-D4282C381A18}" type="slidenum">
              <a:rPr lang="fa-IR" smtClean="0">
                <a:solidFill>
                  <a:prstClr val="black">
                    <a:tint val="75000"/>
                  </a:prstClr>
                </a:solidFill>
              </a:rPr>
              <a:pPr/>
              <a:t>‹#›</a:t>
            </a:fld>
            <a:endParaRPr lang="fa-IR">
              <a:solidFill>
                <a:prstClr val="black">
                  <a:tint val="75000"/>
                </a:prstClr>
              </a:solidFill>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6E160FC7-4381-4F2A-81F6-B67790AE7C7C}" type="datetimeFigureOut">
              <a:rPr lang="fa-IR" smtClean="0">
                <a:solidFill>
                  <a:prstClr val="black">
                    <a:tint val="75000"/>
                  </a:prstClr>
                </a:solidFill>
              </a:rPr>
              <a:pPr/>
              <a:t>02/05/1436</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16EE58C6-4CBC-4A8F-8192-D4282C381A18}" type="slidenum">
              <a:rPr lang="fa-IR" smtClean="0">
                <a:solidFill>
                  <a:prstClr val="black">
                    <a:tint val="75000"/>
                  </a:prstClr>
                </a:solidFill>
              </a:rPr>
              <a:pPr/>
              <a:t>‹#›</a:t>
            </a:fld>
            <a:endParaRPr lang="fa-IR">
              <a:solidFill>
                <a:prstClr val="black">
                  <a:tint val="75000"/>
                </a:prstClr>
              </a:solidFill>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6E160FC7-4381-4F2A-81F6-B67790AE7C7C}" type="datetimeFigureOut">
              <a:rPr lang="fa-IR" smtClean="0">
                <a:solidFill>
                  <a:prstClr val="black">
                    <a:tint val="75000"/>
                  </a:prstClr>
                </a:solidFill>
              </a:rPr>
              <a:pPr/>
              <a:t>02/05/1436</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16EE58C6-4CBC-4A8F-8192-D4282C381A18}" type="slidenum">
              <a:rPr lang="fa-IR" smtClean="0">
                <a:solidFill>
                  <a:prstClr val="black">
                    <a:tint val="75000"/>
                  </a:prstClr>
                </a:solidFill>
              </a:rPr>
              <a:pPr/>
              <a:t>‹#›</a:t>
            </a:fld>
            <a:endParaRPr lang="fa-IR">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2.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image" Target="../media/image2.jpeg"/><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3.pn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slideLayout" Target="../slideLayouts/slideLayout82.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5" Type="http://schemas.openxmlformats.org/officeDocument/2006/relationships/theme" Target="../theme/theme7.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slideLayout" Target="../slideLayouts/slideLayout8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1.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theme" Target="../theme/theme8.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6E160FC7-4381-4F2A-81F6-B67790AE7C7C}" type="datetimeFigureOut">
              <a:rPr lang="fa-IR" smtClean="0"/>
              <a:pPr/>
              <a:t>02/05/1436</a:t>
            </a:fld>
            <a:endParaRPr lang="fa-I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16EE58C6-4CBC-4A8F-8192-D4282C381A18}" type="slidenum">
              <a:rPr lang="fa-IR" smtClean="0"/>
              <a:pPr/>
              <a:t>‹#›</a:t>
            </a:fld>
            <a:endParaRPr lang="fa-I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00D2"/>
            </a:gs>
            <a:gs pos="100000">
              <a:schemeClr val="bg2">
                <a:shade val="30000"/>
                <a:satMod val="200000"/>
              </a:schemeClr>
            </a:gs>
            <a:gs pos="100000">
              <a:schemeClr val="bg2">
                <a:shade val="30000"/>
                <a:satMod val="200000"/>
              </a:schemeClr>
            </a:gs>
            <a:gs pos="100000">
              <a:schemeClr val="bg2">
                <a:shade val="30000"/>
                <a:satMod val="200000"/>
              </a:schemeClr>
            </a:gs>
            <a:gs pos="100000">
              <a:schemeClr val="bg2">
                <a:shade val="30000"/>
                <a:satMod val="20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rtl="0">
              <a:defRPr/>
            </a:pPr>
            <a:fld id="{0F2D8ED9-1062-4760-8415-B08ED00BB4F3}" type="datetime1">
              <a:rPr lang="en-US">
                <a:solidFill>
                  <a:prstClr val="white">
                    <a:tint val="75000"/>
                  </a:prstClr>
                </a:solidFill>
              </a:rPr>
              <a:pPr rtl="0">
                <a:defRPr/>
              </a:pPr>
              <a:t>11/27/2014</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rtl="0">
              <a:defRPr/>
            </a:pPr>
            <a:endParaRPr lang="en-US">
              <a:solidFill>
                <a:prstClr val="white">
                  <a:tint val="75000"/>
                </a:prstClr>
              </a:solidFill>
            </a:endParaRPr>
          </a:p>
        </p:txBody>
      </p:sp>
      <p:sp>
        <p:nvSpPr>
          <p:cNvPr id="6" name="Slide Number Placeholder 5"/>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fontAlgn="auto">
              <a:spcBef>
                <a:spcPts val="0"/>
              </a:spcBef>
              <a:spcAft>
                <a:spcPts val="0"/>
              </a:spcAft>
              <a:defRPr sz="1600" b="1">
                <a:solidFill>
                  <a:srgbClr val="FFCCFF"/>
                </a:solidFill>
                <a:latin typeface="Calibri" pitchFamily="34" charset="0"/>
                <a:cs typeface="+mn-cs"/>
              </a:defRPr>
            </a:lvl1pPr>
          </a:lstStyle>
          <a:p>
            <a:pPr rtl="0">
              <a:defRPr/>
            </a:pPr>
            <a:fld id="{BDC32A96-E6EA-4F1D-B297-DE1C16FF9DAC}" type="slidenum">
              <a:rPr lang="en-US"/>
              <a:pPr rtl="0">
                <a:defRPr/>
              </a:pPr>
              <a:t>‹#›</a:t>
            </a:fld>
            <a:endParaRPr lang="en-US"/>
          </a:p>
        </p:txBody>
      </p:sp>
      <p:pic>
        <p:nvPicPr>
          <p:cNvPr id="1031" name="Picture 8" descr="127"/>
          <p:cNvPicPr>
            <a:picLocks noChangeAspect="1" noChangeArrowheads="1"/>
          </p:cNvPicPr>
          <p:nvPr userDrawn="1"/>
        </p:nvPicPr>
        <p:blipFill>
          <a:blip r:embed="rId15" cstate="print">
            <a:clrChange>
              <a:clrFrom>
                <a:srgbClr val="FFFFFF"/>
              </a:clrFrom>
              <a:clrTo>
                <a:srgbClr val="FFFFFF">
                  <a:alpha val="0"/>
                </a:srgbClr>
              </a:clrTo>
            </a:clrChange>
            <a:grayscl/>
            <a:biLevel thresh="50000"/>
          </a:blip>
          <a:srcRect/>
          <a:stretch>
            <a:fillRect/>
          </a:stretch>
        </p:blipFill>
        <p:spPr bwMode="auto">
          <a:xfrm>
            <a:off x="30163" y="30163"/>
            <a:ext cx="533400" cy="585787"/>
          </a:xfrm>
          <a:prstGeom prst="rect">
            <a:avLst/>
          </a:prstGeom>
          <a:noFill/>
          <a:ln w="9525">
            <a:noFill/>
            <a:miter lim="800000"/>
            <a:headEnd/>
            <a:tailEnd/>
          </a:ln>
        </p:spPr>
      </p:pic>
      <p:pic>
        <p:nvPicPr>
          <p:cNvPr id="1032" name="Picture 9" descr="C:\Documents and Settings\aghaei.h\Desktop\EMRI.jpg"/>
          <p:cNvPicPr>
            <a:picLocks noChangeAspect="1" noChangeArrowheads="1"/>
          </p:cNvPicPr>
          <p:nvPr userDrawn="1"/>
        </p:nvPicPr>
        <p:blipFill>
          <a:blip r:embed="rId16" cstate="print">
            <a:clrChange>
              <a:clrFrom>
                <a:srgbClr val="FDFDFD"/>
              </a:clrFrom>
              <a:clrTo>
                <a:srgbClr val="FDFDFD">
                  <a:alpha val="0"/>
                </a:srgbClr>
              </a:clrTo>
            </a:clrChange>
            <a:lum bright="100000" contrast="-100000"/>
          </a:blip>
          <a:srcRect/>
          <a:stretch>
            <a:fillRect/>
          </a:stretch>
        </p:blipFill>
        <p:spPr bwMode="auto">
          <a:xfrm>
            <a:off x="8610600" y="39688"/>
            <a:ext cx="503238" cy="549275"/>
          </a:xfrm>
          <a:prstGeom prst="rect">
            <a:avLst/>
          </a:prstGeom>
          <a:noFill/>
          <a:ln w="9525">
            <a:noFill/>
            <a:miter lim="800000"/>
            <a:headEnd/>
            <a:tailEnd/>
          </a:ln>
        </p:spPr>
      </p:pic>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ransition>
    <p:random/>
  </p:transition>
  <p:hf hdr="0" ftr="0" dt="0"/>
  <p:txStyles>
    <p:titleStyle>
      <a:lvl1pPr algn="ctr" rtl="0" eaLnBrk="0" fontAlgn="base" hangingPunct="0">
        <a:spcBef>
          <a:spcPct val="0"/>
        </a:spcBef>
        <a:spcAft>
          <a:spcPct val="0"/>
        </a:spcAft>
        <a:defRPr sz="4400" b="1" i="1" kern="1200">
          <a:solidFill>
            <a:srgbClr val="FFFF00"/>
          </a:solidFill>
          <a:latin typeface="Calibri" pitchFamily="34" charset="0"/>
          <a:ea typeface="+mj-ea"/>
          <a:cs typeface="+mj-cs"/>
        </a:defRPr>
      </a:lvl1pPr>
      <a:lvl2pPr algn="ctr" rtl="0" eaLnBrk="0" fontAlgn="base" hangingPunct="0">
        <a:spcBef>
          <a:spcPct val="0"/>
        </a:spcBef>
        <a:spcAft>
          <a:spcPct val="0"/>
        </a:spcAft>
        <a:defRPr sz="4400" b="1" i="1">
          <a:solidFill>
            <a:srgbClr val="FFFF00"/>
          </a:solidFill>
          <a:latin typeface="Calibri" pitchFamily="34" charset="0"/>
        </a:defRPr>
      </a:lvl2pPr>
      <a:lvl3pPr algn="ctr" rtl="0" eaLnBrk="0" fontAlgn="base" hangingPunct="0">
        <a:spcBef>
          <a:spcPct val="0"/>
        </a:spcBef>
        <a:spcAft>
          <a:spcPct val="0"/>
        </a:spcAft>
        <a:defRPr sz="4400" b="1" i="1">
          <a:solidFill>
            <a:srgbClr val="FFFF00"/>
          </a:solidFill>
          <a:latin typeface="Calibri" pitchFamily="34" charset="0"/>
        </a:defRPr>
      </a:lvl3pPr>
      <a:lvl4pPr algn="ctr" rtl="0" eaLnBrk="0" fontAlgn="base" hangingPunct="0">
        <a:spcBef>
          <a:spcPct val="0"/>
        </a:spcBef>
        <a:spcAft>
          <a:spcPct val="0"/>
        </a:spcAft>
        <a:defRPr sz="4400" b="1" i="1">
          <a:solidFill>
            <a:srgbClr val="FFFF00"/>
          </a:solidFill>
          <a:latin typeface="Calibri" pitchFamily="34" charset="0"/>
        </a:defRPr>
      </a:lvl4pPr>
      <a:lvl5pPr algn="ctr" rtl="0" eaLnBrk="0" fontAlgn="base" hangingPunct="0">
        <a:spcBef>
          <a:spcPct val="0"/>
        </a:spcBef>
        <a:spcAft>
          <a:spcPct val="0"/>
        </a:spcAft>
        <a:defRPr sz="4400" b="1" i="1">
          <a:solidFill>
            <a:srgbClr val="FFFF00"/>
          </a:solidFill>
          <a:latin typeface="Calibri" pitchFamily="34"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rgbClr val="FFFF00"/>
        </a:buClr>
        <a:buFont typeface="Arial" pitchFamily="34" charset="0"/>
        <a:buChar char="•"/>
        <a:defRPr sz="3200" b="1" kern="1200">
          <a:solidFill>
            <a:schemeClr val="tx1"/>
          </a:solidFill>
          <a:latin typeface="Calibri" pitchFamily="34" charset="0"/>
          <a:ea typeface="+mn-ea"/>
          <a:cs typeface="+mn-cs"/>
        </a:defRPr>
      </a:lvl1pPr>
      <a:lvl2pPr marL="742950" indent="-285750" algn="l" rtl="0" eaLnBrk="0" fontAlgn="base" hangingPunct="0">
        <a:spcBef>
          <a:spcPct val="20000"/>
        </a:spcBef>
        <a:spcAft>
          <a:spcPct val="0"/>
        </a:spcAft>
        <a:buFont typeface="Arial" pitchFamily="34" charset="0"/>
        <a:buChar char="–"/>
        <a:defRPr sz="2800" b="1" kern="1200">
          <a:solidFill>
            <a:schemeClr val="tx1"/>
          </a:solidFill>
          <a:latin typeface="Calibri" pitchFamily="34" charset="0"/>
          <a:ea typeface="+mn-ea"/>
          <a:cs typeface="+mn-cs"/>
        </a:defRPr>
      </a:lvl2pPr>
      <a:lvl3pPr marL="1143000" indent="-228600" algn="l" rtl="0" eaLnBrk="0" fontAlgn="base" hangingPunct="0">
        <a:spcBef>
          <a:spcPct val="20000"/>
        </a:spcBef>
        <a:spcAft>
          <a:spcPct val="0"/>
        </a:spcAft>
        <a:buFont typeface="Arial" pitchFamily="34" charset="0"/>
        <a:buChar char="•"/>
        <a:defRPr sz="2400" b="1" kern="1200">
          <a:solidFill>
            <a:schemeClr val="tx1"/>
          </a:solidFill>
          <a:latin typeface="Calibri" pitchFamily="34" charset="0"/>
          <a:ea typeface="+mn-ea"/>
          <a:cs typeface="+mn-cs"/>
        </a:defRPr>
      </a:lvl3pPr>
      <a:lvl4pPr marL="1600200" indent="-228600" algn="l" rtl="0" eaLnBrk="0" fontAlgn="base" hangingPunct="0">
        <a:spcBef>
          <a:spcPct val="20000"/>
        </a:spcBef>
        <a:spcAft>
          <a:spcPct val="0"/>
        </a:spcAft>
        <a:buFont typeface="Arial" pitchFamily="34" charset="0"/>
        <a:buChar char="–"/>
        <a:defRPr sz="2000" b="1" kern="1200">
          <a:solidFill>
            <a:schemeClr val="tx1"/>
          </a:solidFill>
          <a:latin typeface="Calibri" pitchFamily="34" charset="0"/>
          <a:ea typeface="+mn-ea"/>
          <a:cs typeface="+mn-cs"/>
        </a:defRPr>
      </a:lvl4pPr>
      <a:lvl5pPr marL="2057400" indent="-228600" algn="l" rtl="0" eaLnBrk="0" fontAlgn="base" hangingPunct="0">
        <a:spcBef>
          <a:spcPct val="20000"/>
        </a:spcBef>
        <a:spcAft>
          <a:spcPct val="0"/>
        </a:spcAft>
        <a:buFont typeface="Arial" pitchFamily="34" charset="0"/>
        <a:buChar char="»"/>
        <a:defRPr sz="2000" b="1" kern="1200">
          <a:solidFill>
            <a:schemeClr val="tx1"/>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00054"/>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77813"/>
            <a:ext cx="8229600" cy="1139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8195" name="Rectangle 3"/>
          <p:cNvSpPr>
            <a:spLocks noGrp="1" noChangeArrowheads="1"/>
          </p:cNvSpPr>
          <p:nvPr>
            <p:ph type="body" idx="1"/>
          </p:nvPr>
        </p:nvSpPr>
        <p:spPr bwMode="auto">
          <a:xfrm>
            <a:off x="457200" y="1600200"/>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3252" name="Rectangle 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rtl="0" fontAlgn="auto">
              <a:spcBef>
                <a:spcPts val="0"/>
              </a:spcBef>
              <a:spcAft>
                <a:spcPts val="0"/>
              </a:spcAft>
              <a:defRPr sz="1200">
                <a:solidFill>
                  <a:srgbClr val="000000"/>
                </a:solidFill>
                <a:latin typeface="+mj-lt"/>
                <a:cs typeface="Arial" pitchFamily="34" charset="0"/>
              </a:defRPr>
            </a:lvl1pPr>
          </a:lstStyle>
          <a:p>
            <a:pPr>
              <a:defRPr/>
            </a:pPr>
            <a:endParaRPr lang="en-US" altLang="en-US"/>
          </a:p>
        </p:txBody>
      </p:sp>
      <p:sp>
        <p:nvSpPr>
          <p:cNvPr id="5325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rtl="0" fontAlgn="auto">
              <a:spcBef>
                <a:spcPts val="0"/>
              </a:spcBef>
              <a:spcAft>
                <a:spcPts val="0"/>
              </a:spcAft>
              <a:defRPr sz="1200">
                <a:solidFill>
                  <a:srgbClr val="000000"/>
                </a:solidFill>
                <a:latin typeface="+mj-lt"/>
                <a:cs typeface="Arial" pitchFamily="34" charset="0"/>
              </a:defRPr>
            </a:lvl1pPr>
          </a:lstStyle>
          <a:p>
            <a:pPr>
              <a:defRPr/>
            </a:pPr>
            <a:endParaRPr lang="en-US" altLang="en-US"/>
          </a:p>
        </p:txBody>
      </p:sp>
      <p:sp>
        <p:nvSpPr>
          <p:cNvPr id="53254" name="Rectangle 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rtl="0" fontAlgn="auto">
              <a:spcBef>
                <a:spcPts val="0"/>
              </a:spcBef>
              <a:spcAft>
                <a:spcPts val="0"/>
              </a:spcAft>
              <a:defRPr sz="1200">
                <a:solidFill>
                  <a:srgbClr val="000000"/>
                </a:solidFill>
                <a:latin typeface="+mj-lt"/>
                <a:cs typeface="Arial" pitchFamily="34" charset="0"/>
              </a:defRPr>
            </a:lvl1pPr>
          </a:lstStyle>
          <a:p>
            <a:pPr>
              <a:defRPr/>
            </a:pPr>
            <a:fld id="{B5ADD1EB-26AE-427D-A3F9-BC5526767BE6}" type="slidenum">
              <a:rPr lang="en-US" altLang="en-US"/>
              <a:pPr>
                <a:defRPr/>
              </a:pPr>
              <a:t>‹#›</a:t>
            </a:fld>
            <a:endParaRPr lang="en-US" altLang="en-US"/>
          </a:p>
        </p:txBody>
      </p:sp>
      <p:sp>
        <p:nvSpPr>
          <p:cNvPr id="53255" name="Freeform 7"/>
          <p:cNvSpPr>
            <a:spLocks noChangeArrowheads="1"/>
          </p:cNvSpPr>
          <p:nvPr/>
        </p:nvSpPr>
        <p:spPr bwMode="auto">
          <a:xfrm>
            <a:off x="381000" y="228600"/>
            <a:ext cx="8229600"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p>
            <a:pPr algn="l" rtl="0">
              <a:defRPr/>
            </a:pPr>
            <a:endParaRPr lang="en-US">
              <a:solidFill>
                <a:srgbClr val="000000"/>
              </a:solidFill>
            </a:endParaRPr>
          </a:p>
        </p:txBody>
      </p:sp>
      <p:sp>
        <p:nvSpPr>
          <p:cNvPr id="53256"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p:spPr>
        <p:txBody>
          <a:bodyPr/>
          <a:lstStyle/>
          <a:p>
            <a:pPr algn="l" rtl="0">
              <a:defRPr/>
            </a:pPr>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ransition spd="slow">
    <p:random/>
  </p:transition>
  <p:timing>
    <p:tnLst>
      <p:par>
        <p:cTn id="1" dur="indefinite" restart="never" nodeType="tmRoot"/>
      </p:par>
    </p:tnLst>
  </p:timing>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cs typeface="Arial" pitchFamily="34" charset="0"/>
        </a:defRPr>
      </a:lvl2pPr>
      <a:lvl3pPr algn="l" rtl="0" eaLnBrk="0" fontAlgn="base" hangingPunct="0">
        <a:spcBef>
          <a:spcPct val="0"/>
        </a:spcBef>
        <a:spcAft>
          <a:spcPct val="0"/>
        </a:spcAft>
        <a:defRPr sz="4200">
          <a:solidFill>
            <a:schemeClr val="tx2"/>
          </a:solidFill>
          <a:latin typeface="Garamond" pitchFamily="18" charset="0"/>
          <a:cs typeface="Arial" pitchFamily="34" charset="0"/>
        </a:defRPr>
      </a:lvl3pPr>
      <a:lvl4pPr algn="l" rtl="0" eaLnBrk="0" fontAlgn="base" hangingPunct="0">
        <a:spcBef>
          <a:spcPct val="0"/>
        </a:spcBef>
        <a:spcAft>
          <a:spcPct val="0"/>
        </a:spcAft>
        <a:defRPr sz="4200">
          <a:solidFill>
            <a:schemeClr val="tx2"/>
          </a:solidFill>
          <a:latin typeface="Garamond" pitchFamily="18" charset="0"/>
          <a:cs typeface="Arial" pitchFamily="34" charset="0"/>
        </a:defRPr>
      </a:lvl4pPr>
      <a:lvl5pPr algn="l" rtl="0" eaLnBrk="0" fontAlgn="base" hangingPunct="0">
        <a:spcBef>
          <a:spcPct val="0"/>
        </a:spcBef>
        <a:spcAft>
          <a:spcPct val="0"/>
        </a:spcAft>
        <a:defRPr sz="4200">
          <a:solidFill>
            <a:schemeClr val="tx2"/>
          </a:solidFill>
          <a:latin typeface="Garamond" pitchFamily="18" charset="0"/>
          <a:cs typeface="Arial" pitchFamily="34" charset="0"/>
        </a:defRPr>
      </a:lvl5pPr>
      <a:lvl6pPr marL="457200" algn="l" rtl="0" fontAlgn="base">
        <a:spcBef>
          <a:spcPct val="0"/>
        </a:spcBef>
        <a:spcAft>
          <a:spcPct val="0"/>
        </a:spcAft>
        <a:defRPr sz="4200">
          <a:solidFill>
            <a:schemeClr val="tx2"/>
          </a:solidFill>
          <a:latin typeface="Garamond" pitchFamily="18" charset="0"/>
          <a:cs typeface="Arial" pitchFamily="34" charset="0"/>
        </a:defRPr>
      </a:lvl6pPr>
      <a:lvl7pPr marL="914400" algn="l" rtl="0" fontAlgn="base">
        <a:spcBef>
          <a:spcPct val="0"/>
        </a:spcBef>
        <a:spcAft>
          <a:spcPct val="0"/>
        </a:spcAft>
        <a:defRPr sz="4200">
          <a:solidFill>
            <a:schemeClr val="tx2"/>
          </a:solidFill>
          <a:latin typeface="Garamond" pitchFamily="18" charset="0"/>
          <a:cs typeface="Arial" pitchFamily="34" charset="0"/>
        </a:defRPr>
      </a:lvl7pPr>
      <a:lvl8pPr marL="1371600" algn="l" rtl="0" fontAlgn="base">
        <a:spcBef>
          <a:spcPct val="0"/>
        </a:spcBef>
        <a:spcAft>
          <a:spcPct val="0"/>
        </a:spcAft>
        <a:defRPr sz="4200">
          <a:solidFill>
            <a:schemeClr val="tx2"/>
          </a:solidFill>
          <a:latin typeface="Garamond" pitchFamily="18" charset="0"/>
          <a:cs typeface="Arial" pitchFamily="34" charset="0"/>
        </a:defRPr>
      </a:lvl8pPr>
      <a:lvl9pPr marL="1828800" algn="l" rtl="0" fontAlgn="base">
        <a:spcBef>
          <a:spcPct val="0"/>
        </a:spcBef>
        <a:spcAft>
          <a:spcPct val="0"/>
        </a:spcAft>
        <a:defRPr sz="4200">
          <a:solidFill>
            <a:schemeClr val="tx2"/>
          </a:solidFill>
          <a:latin typeface="Garamond" pitchFamily="18" charset="0"/>
          <a:cs typeface="Arial" pitchFamily="34"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600">
          <a:solidFill>
            <a:schemeClr val="tx1"/>
          </a:solidFill>
          <a:latin typeface="+mn-lt"/>
          <a:cs typeface="+mn-cs"/>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200">
          <a:solidFill>
            <a:schemeClr val="tx1"/>
          </a:solidFill>
          <a:latin typeface="+mn-lt"/>
          <a:cs typeface="+mn-cs"/>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cs typeface="+mn-cs"/>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000054"/>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rtl="0">
              <a:defRPr/>
            </a:pPr>
            <a:fld id="{3DF349D4-95F1-43B1-9DC6-CE897C102E6F}" type="datetime1">
              <a:rPr lang="en-US">
                <a:solidFill>
                  <a:prstClr val="white">
                    <a:tint val="75000"/>
                  </a:prstClr>
                </a:solidFill>
              </a:rPr>
              <a:pPr rtl="0">
                <a:defRPr/>
              </a:pPr>
              <a:t>11/27/2014</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rtl="0">
              <a:defRPr/>
            </a:pPr>
            <a:endParaRPr lang="en-US">
              <a:solidFill>
                <a:prstClr val="white">
                  <a:tint val="75000"/>
                </a:prstClr>
              </a:solidFill>
            </a:endParaRPr>
          </a:p>
        </p:txBody>
      </p:sp>
      <p:sp>
        <p:nvSpPr>
          <p:cNvPr id="6" name="Slide Number Placeholder 5"/>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fontAlgn="auto">
              <a:spcBef>
                <a:spcPts val="0"/>
              </a:spcBef>
              <a:spcAft>
                <a:spcPts val="0"/>
              </a:spcAft>
              <a:defRPr sz="1600" b="1">
                <a:solidFill>
                  <a:srgbClr val="FFCCFF"/>
                </a:solidFill>
                <a:latin typeface="Calibri" pitchFamily="34" charset="0"/>
                <a:cs typeface="+mn-cs"/>
              </a:defRPr>
            </a:lvl1pPr>
          </a:lstStyle>
          <a:p>
            <a:pPr rtl="0">
              <a:defRPr/>
            </a:pPr>
            <a:fld id="{D750E9DA-E70A-48BB-8006-6D23894C3A76}" type="slidenum">
              <a:rPr lang="en-US"/>
              <a:pPr rtl="0">
                <a:defRPr/>
              </a:pPr>
              <a:t>‹#›</a:t>
            </a:fld>
            <a:endParaRPr lang="en-US"/>
          </a:p>
        </p:txBody>
      </p:sp>
      <p:pic>
        <p:nvPicPr>
          <p:cNvPr id="1031" name="Picture 8" descr="127"/>
          <p:cNvPicPr>
            <a:picLocks noChangeAspect="1" noChangeArrowheads="1"/>
          </p:cNvPicPr>
          <p:nvPr userDrawn="1"/>
        </p:nvPicPr>
        <p:blipFill>
          <a:blip r:embed="rId14" cstate="print">
            <a:clrChange>
              <a:clrFrom>
                <a:srgbClr val="FFFFFF"/>
              </a:clrFrom>
              <a:clrTo>
                <a:srgbClr val="FFFFFF">
                  <a:alpha val="0"/>
                </a:srgbClr>
              </a:clrTo>
            </a:clrChange>
            <a:grayscl/>
            <a:biLevel thresh="50000"/>
          </a:blip>
          <a:srcRect/>
          <a:stretch>
            <a:fillRect/>
          </a:stretch>
        </p:blipFill>
        <p:spPr bwMode="auto">
          <a:xfrm>
            <a:off x="30163" y="30163"/>
            <a:ext cx="533400" cy="585787"/>
          </a:xfrm>
          <a:prstGeom prst="rect">
            <a:avLst/>
          </a:prstGeom>
          <a:noFill/>
          <a:ln w="9525">
            <a:noFill/>
            <a:miter lim="800000"/>
            <a:headEnd/>
            <a:tailEnd/>
          </a:ln>
        </p:spPr>
      </p:pic>
      <p:pic>
        <p:nvPicPr>
          <p:cNvPr id="1032" name="Picture 9" descr="C:\Documents and Settings\aghaei.h\Desktop\EMRI.jpg"/>
          <p:cNvPicPr>
            <a:picLocks noChangeAspect="1" noChangeArrowheads="1"/>
          </p:cNvPicPr>
          <p:nvPr userDrawn="1"/>
        </p:nvPicPr>
        <p:blipFill>
          <a:blip r:embed="rId15" cstate="print">
            <a:clrChange>
              <a:clrFrom>
                <a:srgbClr val="FDFDFD"/>
              </a:clrFrom>
              <a:clrTo>
                <a:srgbClr val="FDFDFD">
                  <a:alpha val="0"/>
                </a:srgbClr>
              </a:clrTo>
            </a:clrChange>
            <a:lum bright="100000" contrast="-100000"/>
          </a:blip>
          <a:srcRect/>
          <a:stretch>
            <a:fillRect/>
          </a:stretch>
        </p:blipFill>
        <p:spPr bwMode="auto">
          <a:xfrm>
            <a:off x="8610600" y="39688"/>
            <a:ext cx="503238" cy="549275"/>
          </a:xfrm>
          <a:prstGeom prst="rect">
            <a:avLst/>
          </a:prstGeom>
          <a:noFill/>
          <a:ln w="9525">
            <a:noFill/>
            <a:miter lim="800000"/>
            <a:headEnd/>
            <a:tailEnd/>
          </a:ln>
        </p:spPr>
      </p:pic>
    </p:spTree>
  </p:cSld>
  <p:clrMap bg1="dk1" tx1="lt1" bg2="dk2"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ransition>
    <p:random/>
  </p:transition>
  <p:hf hdr="0" ftr="0" dt="0"/>
  <p:txStyles>
    <p:titleStyle>
      <a:lvl1pPr algn="ctr" rtl="0" eaLnBrk="0" fontAlgn="base" hangingPunct="0">
        <a:spcBef>
          <a:spcPct val="0"/>
        </a:spcBef>
        <a:spcAft>
          <a:spcPct val="0"/>
        </a:spcAft>
        <a:defRPr sz="4400" b="1" i="1" kern="1200">
          <a:solidFill>
            <a:srgbClr val="FFFF00"/>
          </a:solidFill>
          <a:latin typeface="Calibri" pitchFamily="34" charset="0"/>
          <a:ea typeface="+mj-ea"/>
          <a:cs typeface="+mj-cs"/>
        </a:defRPr>
      </a:lvl1pPr>
      <a:lvl2pPr algn="ctr" rtl="0" eaLnBrk="0" fontAlgn="base" hangingPunct="0">
        <a:spcBef>
          <a:spcPct val="0"/>
        </a:spcBef>
        <a:spcAft>
          <a:spcPct val="0"/>
        </a:spcAft>
        <a:defRPr sz="4400" b="1" i="1">
          <a:solidFill>
            <a:srgbClr val="FFFF00"/>
          </a:solidFill>
          <a:latin typeface="Calibri" pitchFamily="34" charset="0"/>
        </a:defRPr>
      </a:lvl2pPr>
      <a:lvl3pPr algn="ctr" rtl="0" eaLnBrk="0" fontAlgn="base" hangingPunct="0">
        <a:spcBef>
          <a:spcPct val="0"/>
        </a:spcBef>
        <a:spcAft>
          <a:spcPct val="0"/>
        </a:spcAft>
        <a:defRPr sz="4400" b="1" i="1">
          <a:solidFill>
            <a:srgbClr val="FFFF00"/>
          </a:solidFill>
          <a:latin typeface="Calibri" pitchFamily="34" charset="0"/>
        </a:defRPr>
      </a:lvl3pPr>
      <a:lvl4pPr algn="ctr" rtl="0" eaLnBrk="0" fontAlgn="base" hangingPunct="0">
        <a:spcBef>
          <a:spcPct val="0"/>
        </a:spcBef>
        <a:spcAft>
          <a:spcPct val="0"/>
        </a:spcAft>
        <a:defRPr sz="4400" b="1" i="1">
          <a:solidFill>
            <a:srgbClr val="FFFF00"/>
          </a:solidFill>
          <a:latin typeface="Calibri" pitchFamily="34" charset="0"/>
        </a:defRPr>
      </a:lvl4pPr>
      <a:lvl5pPr algn="ctr" rtl="0" eaLnBrk="0" fontAlgn="base" hangingPunct="0">
        <a:spcBef>
          <a:spcPct val="0"/>
        </a:spcBef>
        <a:spcAft>
          <a:spcPct val="0"/>
        </a:spcAft>
        <a:defRPr sz="4400" b="1" i="1">
          <a:solidFill>
            <a:srgbClr val="FFFF00"/>
          </a:solidFill>
          <a:latin typeface="Calibri" pitchFamily="34"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rgbClr val="FFFF00"/>
        </a:buClr>
        <a:buFont typeface="Arial" pitchFamily="34" charset="0"/>
        <a:buChar char="•"/>
        <a:defRPr sz="3200" b="1" kern="1200">
          <a:solidFill>
            <a:schemeClr val="tx1"/>
          </a:solidFill>
          <a:latin typeface="Calibri" pitchFamily="34" charset="0"/>
          <a:ea typeface="+mn-ea"/>
          <a:cs typeface="+mn-cs"/>
        </a:defRPr>
      </a:lvl1pPr>
      <a:lvl2pPr marL="742950" indent="-285750" algn="l" rtl="0" eaLnBrk="0" fontAlgn="base" hangingPunct="0">
        <a:spcBef>
          <a:spcPct val="20000"/>
        </a:spcBef>
        <a:spcAft>
          <a:spcPct val="0"/>
        </a:spcAft>
        <a:buFont typeface="Arial" pitchFamily="34" charset="0"/>
        <a:buChar char="–"/>
        <a:defRPr sz="2800" b="1" kern="1200">
          <a:solidFill>
            <a:schemeClr val="tx1"/>
          </a:solidFill>
          <a:latin typeface="Calibri" pitchFamily="34" charset="0"/>
          <a:ea typeface="+mn-ea"/>
          <a:cs typeface="+mn-cs"/>
        </a:defRPr>
      </a:lvl2pPr>
      <a:lvl3pPr marL="1143000" indent="-228600" algn="l" rtl="0" eaLnBrk="0" fontAlgn="base" hangingPunct="0">
        <a:spcBef>
          <a:spcPct val="20000"/>
        </a:spcBef>
        <a:spcAft>
          <a:spcPct val="0"/>
        </a:spcAft>
        <a:buFont typeface="Arial" pitchFamily="34" charset="0"/>
        <a:buChar char="•"/>
        <a:defRPr sz="2400" b="1" kern="1200">
          <a:solidFill>
            <a:schemeClr val="tx1"/>
          </a:solidFill>
          <a:latin typeface="Calibri" pitchFamily="34" charset="0"/>
          <a:ea typeface="+mn-ea"/>
          <a:cs typeface="+mn-cs"/>
        </a:defRPr>
      </a:lvl3pPr>
      <a:lvl4pPr marL="1600200" indent="-228600" algn="l" rtl="0" eaLnBrk="0" fontAlgn="base" hangingPunct="0">
        <a:spcBef>
          <a:spcPct val="20000"/>
        </a:spcBef>
        <a:spcAft>
          <a:spcPct val="0"/>
        </a:spcAft>
        <a:buFont typeface="Arial" pitchFamily="34" charset="0"/>
        <a:buChar char="–"/>
        <a:defRPr sz="2000" b="1" kern="1200">
          <a:solidFill>
            <a:schemeClr val="tx1"/>
          </a:solidFill>
          <a:latin typeface="Calibri" pitchFamily="34" charset="0"/>
          <a:ea typeface="+mn-ea"/>
          <a:cs typeface="+mn-cs"/>
        </a:defRPr>
      </a:lvl4pPr>
      <a:lvl5pPr marL="2057400" indent="-228600" algn="l" rtl="0" eaLnBrk="0" fontAlgn="base" hangingPunct="0">
        <a:spcBef>
          <a:spcPct val="20000"/>
        </a:spcBef>
        <a:spcAft>
          <a:spcPct val="0"/>
        </a:spcAft>
        <a:buFont typeface="Arial" pitchFamily="34" charset="0"/>
        <a:buChar char="»"/>
        <a:defRPr sz="2000" b="1" kern="1200">
          <a:solidFill>
            <a:schemeClr val="tx1"/>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000054"/>
        </a:solidFill>
        <a:effectLst/>
      </p:bgPr>
    </p:bg>
    <p:spTree>
      <p:nvGrpSpPr>
        <p:cNvPr id="1" name=""/>
        <p:cNvGrpSpPr/>
        <p:nvPr/>
      </p:nvGrpSpPr>
      <p:grpSpPr>
        <a:xfrm>
          <a:off x="0" y="0"/>
          <a:ext cx="0" cy="0"/>
          <a:chOff x="0" y="0"/>
          <a:chExt cx="0" cy="0"/>
        </a:xfrm>
      </p:grpSpPr>
      <p:pic>
        <p:nvPicPr>
          <p:cNvPr id="4098" name="Picture 2"/>
          <p:cNvPicPr>
            <a:picLocks noChangeAspect="1" noChangeArrowheads="1"/>
          </p:cNvPicPr>
          <p:nvPr userDrawn="1"/>
        </p:nvPicPr>
        <p:blipFill>
          <a:blip r:embed="rId13" cstate="print"/>
          <a:srcRect/>
          <a:stretch>
            <a:fillRect/>
          </a:stretch>
        </p:blipFill>
        <p:spPr bwMode="auto">
          <a:xfrm>
            <a:off x="3979863" y="1201738"/>
            <a:ext cx="5191125" cy="66675"/>
          </a:xfrm>
          <a:prstGeom prst="rect">
            <a:avLst/>
          </a:prstGeom>
          <a:noFill/>
          <a:ln w="19050" cap="rnd" algn="ctr">
            <a:noFill/>
            <a:miter lim="800000"/>
            <a:headEnd/>
            <a:tailEnd type="none" w="med" len="lg"/>
          </a:ln>
        </p:spPr>
      </p:pic>
      <p:sp>
        <p:nvSpPr>
          <p:cNvPr id="4099" name="Rectangle 3"/>
          <p:cNvSpPr>
            <a:spLocks noGrp="1" noChangeArrowheads="1"/>
          </p:cNvSpPr>
          <p:nvPr>
            <p:ph type="title"/>
          </p:nvPr>
        </p:nvSpPr>
        <p:spPr bwMode="auto">
          <a:xfrm>
            <a:off x="457200" y="385763"/>
            <a:ext cx="8229600" cy="4810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lvl="0"/>
            <a:r>
              <a:rPr lang="fr-FR" smtClean="0"/>
              <a:t>Cliquez pour modifier le style du titre</a:t>
            </a:r>
          </a:p>
        </p:txBody>
      </p:sp>
      <p:sp>
        <p:nvSpPr>
          <p:cNvPr id="4100" name="Rectangle 4"/>
          <p:cNvSpPr>
            <a:spLocks noGrp="1" noChangeArrowheads="1"/>
          </p:cNvSpPr>
          <p:nvPr>
            <p:ph type="body" idx="1"/>
          </p:nvPr>
        </p:nvSpPr>
        <p:spPr bwMode="auto">
          <a:xfrm>
            <a:off x="457200" y="1701800"/>
            <a:ext cx="8229600" cy="9985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fr-FR" smtClean="0"/>
              <a:t>Cliquez pour modifier les styles du texte du masque</a:t>
            </a:r>
          </a:p>
          <a:p>
            <a:pPr lvl="1"/>
            <a:r>
              <a:rPr lang="fr-FR" smtClean="0"/>
              <a:t>Deuxième niveau</a:t>
            </a:r>
          </a:p>
          <a:p>
            <a:pPr lvl="2"/>
            <a:r>
              <a:rPr lang="fr-FR" smtClean="0"/>
              <a:t>Troisième niveau</a:t>
            </a:r>
          </a:p>
        </p:txBody>
      </p:sp>
      <p:sp>
        <p:nvSpPr>
          <p:cNvPr id="340997"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ea typeface="+mn-ea"/>
              </a:defRPr>
            </a:lvl1pPr>
          </a:lstStyle>
          <a:p>
            <a:pPr algn="l" rtl="0" fontAlgn="base">
              <a:spcBef>
                <a:spcPct val="0"/>
              </a:spcBef>
              <a:spcAft>
                <a:spcPct val="0"/>
              </a:spcAft>
              <a:defRPr/>
            </a:pPr>
            <a:endParaRPr lang="fr-FR">
              <a:solidFill>
                <a:srgbClr val="FFFFFF"/>
              </a:solidFill>
            </a:endParaRPr>
          </a:p>
        </p:txBody>
      </p:sp>
      <p:sp>
        <p:nvSpPr>
          <p:cNvPr id="340998"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ea typeface="+mn-ea"/>
              </a:defRPr>
            </a:lvl1pPr>
          </a:lstStyle>
          <a:p>
            <a:pPr rtl="0" fontAlgn="base">
              <a:spcBef>
                <a:spcPct val="0"/>
              </a:spcBef>
              <a:spcAft>
                <a:spcPct val="0"/>
              </a:spcAft>
              <a:defRPr/>
            </a:pPr>
            <a:endParaRPr lang="fr-FR">
              <a:solidFill>
                <a:srgbClr val="FFFFFF"/>
              </a:solidFill>
            </a:endParaRPr>
          </a:p>
        </p:txBody>
      </p:sp>
      <p:sp>
        <p:nvSpPr>
          <p:cNvPr id="340999" name="Rectangle 7"/>
          <p:cNvSpPr>
            <a:spLocks noGrp="1" noChangeArrowheads="1"/>
          </p:cNvSpPr>
          <p:nvPr>
            <p:ph type="sldNum" sz="quarter" idx="4"/>
          </p:nvPr>
        </p:nvSpPr>
        <p:spPr bwMode="auto">
          <a:xfrm>
            <a:off x="6816725" y="6473825"/>
            <a:ext cx="2133600" cy="212725"/>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lvl1pPr algn="r">
              <a:defRPr sz="1400" b="1">
                <a:latin typeface="Arial" charset="0"/>
                <a:ea typeface="+mn-ea"/>
              </a:defRPr>
            </a:lvl1pPr>
          </a:lstStyle>
          <a:p>
            <a:pPr rtl="0" fontAlgn="base">
              <a:spcBef>
                <a:spcPct val="0"/>
              </a:spcBef>
              <a:spcAft>
                <a:spcPct val="0"/>
              </a:spcAft>
              <a:defRPr/>
            </a:pPr>
            <a:fld id="{0FF8ADE9-0D75-4911-B1F3-558ADDC0E006}" type="slidenum">
              <a:rPr lang="fr-FR">
                <a:solidFill>
                  <a:srgbClr val="FFFFFF"/>
                </a:solidFill>
              </a:rPr>
              <a:pPr rtl="0" fontAlgn="base">
                <a:spcBef>
                  <a:spcPct val="0"/>
                </a:spcBef>
                <a:spcAft>
                  <a:spcPct val="0"/>
                </a:spcAft>
                <a:defRPr/>
              </a:pPr>
              <a:t>‹#›</a:t>
            </a:fld>
            <a:endParaRPr lang="fr-FR">
              <a:solidFill>
                <a:srgbClr val="FFFFFF"/>
              </a:solidFill>
            </a:endParaRPr>
          </a:p>
        </p:txBody>
      </p:sp>
    </p:spTree>
  </p:cSld>
  <p:clrMap bg1="dk1" tx1="lt1" bg2="dk2" tx2="lt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ransition spd="med"/>
  <p:txStyles>
    <p:titleStyle>
      <a:lvl1pPr algn="l" rtl="0" eaLnBrk="0" fontAlgn="base" hangingPunct="0">
        <a:lnSpc>
          <a:spcPct val="85000"/>
        </a:lnSpc>
        <a:spcBef>
          <a:spcPct val="0"/>
        </a:spcBef>
        <a:spcAft>
          <a:spcPct val="0"/>
        </a:spcAft>
        <a:defRPr sz="3000" b="1">
          <a:solidFill>
            <a:srgbClr val="CCFFFF"/>
          </a:solidFill>
          <a:latin typeface="+mj-lt"/>
          <a:ea typeface="+mj-ea"/>
          <a:cs typeface="+mj-cs"/>
        </a:defRPr>
      </a:lvl1pPr>
      <a:lvl2pPr algn="l" rtl="0" eaLnBrk="0" fontAlgn="base" hangingPunct="0">
        <a:lnSpc>
          <a:spcPct val="85000"/>
        </a:lnSpc>
        <a:spcBef>
          <a:spcPct val="0"/>
        </a:spcBef>
        <a:spcAft>
          <a:spcPct val="0"/>
        </a:spcAft>
        <a:defRPr sz="3000" b="1">
          <a:solidFill>
            <a:srgbClr val="CCFFFF"/>
          </a:solidFill>
          <a:latin typeface="Arial" charset="0"/>
          <a:cs typeface="Arial" charset="0"/>
        </a:defRPr>
      </a:lvl2pPr>
      <a:lvl3pPr algn="l" rtl="0" eaLnBrk="0" fontAlgn="base" hangingPunct="0">
        <a:lnSpc>
          <a:spcPct val="85000"/>
        </a:lnSpc>
        <a:spcBef>
          <a:spcPct val="0"/>
        </a:spcBef>
        <a:spcAft>
          <a:spcPct val="0"/>
        </a:spcAft>
        <a:defRPr sz="3000" b="1">
          <a:solidFill>
            <a:srgbClr val="CCFFFF"/>
          </a:solidFill>
          <a:latin typeface="Arial" charset="0"/>
          <a:cs typeface="Arial" charset="0"/>
        </a:defRPr>
      </a:lvl3pPr>
      <a:lvl4pPr algn="l" rtl="0" eaLnBrk="0" fontAlgn="base" hangingPunct="0">
        <a:lnSpc>
          <a:spcPct val="85000"/>
        </a:lnSpc>
        <a:spcBef>
          <a:spcPct val="0"/>
        </a:spcBef>
        <a:spcAft>
          <a:spcPct val="0"/>
        </a:spcAft>
        <a:defRPr sz="3000" b="1">
          <a:solidFill>
            <a:srgbClr val="CCFFFF"/>
          </a:solidFill>
          <a:latin typeface="Arial" charset="0"/>
          <a:cs typeface="Arial" charset="0"/>
        </a:defRPr>
      </a:lvl4pPr>
      <a:lvl5pPr algn="l" rtl="0" eaLnBrk="0" fontAlgn="base" hangingPunct="0">
        <a:lnSpc>
          <a:spcPct val="85000"/>
        </a:lnSpc>
        <a:spcBef>
          <a:spcPct val="0"/>
        </a:spcBef>
        <a:spcAft>
          <a:spcPct val="0"/>
        </a:spcAft>
        <a:defRPr sz="3000" b="1">
          <a:solidFill>
            <a:srgbClr val="CCFFFF"/>
          </a:solidFill>
          <a:latin typeface="Arial" charset="0"/>
          <a:cs typeface="Arial" charset="0"/>
        </a:defRPr>
      </a:lvl5pPr>
      <a:lvl6pPr marL="457200" algn="l" rtl="0" fontAlgn="base">
        <a:lnSpc>
          <a:spcPct val="85000"/>
        </a:lnSpc>
        <a:spcBef>
          <a:spcPct val="0"/>
        </a:spcBef>
        <a:spcAft>
          <a:spcPct val="0"/>
        </a:spcAft>
        <a:defRPr sz="3000" b="1">
          <a:solidFill>
            <a:srgbClr val="CCFFFF"/>
          </a:solidFill>
          <a:latin typeface="Arial" charset="0"/>
          <a:cs typeface="Arial" charset="0"/>
        </a:defRPr>
      </a:lvl6pPr>
      <a:lvl7pPr marL="914400" algn="l" rtl="0" fontAlgn="base">
        <a:lnSpc>
          <a:spcPct val="85000"/>
        </a:lnSpc>
        <a:spcBef>
          <a:spcPct val="0"/>
        </a:spcBef>
        <a:spcAft>
          <a:spcPct val="0"/>
        </a:spcAft>
        <a:defRPr sz="3000" b="1">
          <a:solidFill>
            <a:srgbClr val="CCFFFF"/>
          </a:solidFill>
          <a:latin typeface="Arial" charset="0"/>
          <a:cs typeface="Arial" charset="0"/>
        </a:defRPr>
      </a:lvl7pPr>
      <a:lvl8pPr marL="1371600" algn="l" rtl="0" fontAlgn="base">
        <a:lnSpc>
          <a:spcPct val="85000"/>
        </a:lnSpc>
        <a:spcBef>
          <a:spcPct val="0"/>
        </a:spcBef>
        <a:spcAft>
          <a:spcPct val="0"/>
        </a:spcAft>
        <a:defRPr sz="3000" b="1">
          <a:solidFill>
            <a:srgbClr val="CCFFFF"/>
          </a:solidFill>
          <a:latin typeface="Arial" charset="0"/>
          <a:cs typeface="Arial" charset="0"/>
        </a:defRPr>
      </a:lvl8pPr>
      <a:lvl9pPr marL="1828800" algn="l" rtl="0" fontAlgn="base">
        <a:lnSpc>
          <a:spcPct val="85000"/>
        </a:lnSpc>
        <a:spcBef>
          <a:spcPct val="0"/>
        </a:spcBef>
        <a:spcAft>
          <a:spcPct val="0"/>
        </a:spcAft>
        <a:defRPr sz="3000" b="1">
          <a:solidFill>
            <a:srgbClr val="CCFFFF"/>
          </a:solidFill>
          <a:latin typeface="Arial" charset="0"/>
          <a:cs typeface="Arial" charset="0"/>
        </a:defRPr>
      </a:lvl9pPr>
    </p:titleStyle>
    <p:bodyStyle>
      <a:lvl1pPr marL="265113" indent="-265113" algn="l" rtl="0" eaLnBrk="0" fontAlgn="base" hangingPunct="0">
        <a:lnSpc>
          <a:spcPct val="85000"/>
        </a:lnSpc>
        <a:spcBef>
          <a:spcPct val="55000"/>
        </a:spcBef>
        <a:spcAft>
          <a:spcPct val="0"/>
        </a:spcAft>
        <a:buClr>
          <a:srgbClr val="FFCC00"/>
        </a:buClr>
        <a:buSzPct val="70000"/>
        <a:buFont typeface="Wingdings" pitchFamily="2" charset="2"/>
        <a:buChar char="l"/>
        <a:defRPr sz="2400">
          <a:solidFill>
            <a:schemeClr val="tx1"/>
          </a:solidFill>
          <a:latin typeface="+mn-lt"/>
          <a:ea typeface="+mn-ea"/>
          <a:cs typeface="+mn-cs"/>
        </a:defRPr>
      </a:lvl1pPr>
      <a:lvl2pPr marL="808038" indent="-163513" algn="l" rtl="0" eaLnBrk="0" fontAlgn="base" hangingPunct="0">
        <a:lnSpc>
          <a:spcPct val="85000"/>
        </a:lnSpc>
        <a:spcBef>
          <a:spcPct val="25000"/>
        </a:spcBef>
        <a:spcAft>
          <a:spcPct val="0"/>
        </a:spcAft>
        <a:buClr>
          <a:srgbClr val="FF00FF"/>
        </a:buClr>
        <a:buFont typeface="Wingdings" pitchFamily="2" charset="2"/>
        <a:buChar char="§"/>
        <a:defRPr sz="2000">
          <a:solidFill>
            <a:schemeClr val="tx1"/>
          </a:solidFill>
          <a:latin typeface="+mn-lt"/>
          <a:cs typeface="+mn-cs"/>
        </a:defRPr>
      </a:lvl2pPr>
      <a:lvl3pPr marL="1389063" indent="-228600" algn="l" rtl="0" eaLnBrk="0" fontAlgn="base" hangingPunct="0">
        <a:lnSpc>
          <a:spcPct val="85000"/>
        </a:lnSpc>
        <a:spcBef>
          <a:spcPct val="10000"/>
        </a:spcBef>
        <a:spcAft>
          <a:spcPct val="0"/>
        </a:spcAft>
        <a:buClr>
          <a:schemeClr val="folHlink"/>
        </a:buClr>
        <a:buSzPct val="135000"/>
        <a:buFont typeface="Arial" pitchFamily="34" charset="0"/>
        <a:buChar char="-"/>
        <a:defRPr sz="2400">
          <a:solidFill>
            <a:schemeClr val="tx1"/>
          </a:solidFill>
          <a:latin typeface="+mn-lt"/>
          <a:cs typeface="+mn-cs"/>
        </a:defRPr>
      </a:lvl3pPr>
      <a:lvl4pPr marL="1797050" indent="-228600" algn="l" rtl="0" eaLnBrk="0" fontAlgn="base" hangingPunct="0">
        <a:lnSpc>
          <a:spcPct val="85000"/>
        </a:lnSpc>
        <a:spcBef>
          <a:spcPct val="20000"/>
        </a:spcBef>
        <a:spcAft>
          <a:spcPct val="0"/>
        </a:spcAft>
        <a:buChar char="–"/>
        <a:defRPr sz="1600">
          <a:solidFill>
            <a:schemeClr val="bg1"/>
          </a:solidFill>
          <a:latin typeface="+mn-lt"/>
          <a:cs typeface="+mn-cs"/>
        </a:defRPr>
      </a:lvl4pPr>
      <a:lvl5pPr marL="2205038" indent="-228600" algn="l" rtl="0" eaLnBrk="0" fontAlgn="base" hangingPunct="0">
        <a:lnSpc>
          <a:spcPct val="85000"/>
        </a:lnSpc>
        <a:spcBef>
          <a:spcPct val="20000"/>
        </a:spcBef>
        <a:spcAft>
          <a:spcPct val="0"/>
        </a:spcAft>
        <a:buChar char="»"/>
        <a:defRPr sz="1600">
          <a:solidFill>
            <a:schemeClr val="bg1"/>
          </a:solidFill>
          <a:latin typeface="+mn-lt"/>
          <a:cs typeface="+mn-cs"/>
        </a:defRPr>
      </a:lvl5pPr>
      <a:lvl6pPr marL="2662238" indent="-228600" algn="l" rtl="0" fontAlgn="base">
        <a:lnSpc>
          <a:spcPct val="85000"/>
        </a:lnSpc>
        <a:spcBef>
          <a:spcPct val="20000"/>
        </a:spcBef>
        <a:spcAft>
          <a:spcPct val="0"/>
        </a:spcAft>
        <a:buChar char="»"/>
        <a:defRPr sz="1600">
          <a:solidFill>
            <a:schemeClr val="bg1"/>
          </a:solidFill>
          <a:latin typeface="+mn-lt"/>
          <a:cs typeface="+mn-cs"/>
        </a:defRPr>
      </a:lvl6pPr>
      <a:lvl7pPr marL="3119438" indent="-228600" algn="l" rtl="0" fontAlgn="base">
        <a:lnSpc>
          <a:spcPct val="85000"/>
        </a:lnSpc>
        <a:spcBef>
          <a:spcPct val="20000"/>
        </a:spcBef>
        <a:spcAft>
          <a:spcPct val="0"/>
        </a:spcAft>
        <a:buChar char="»"/>
        <a:defRPr sz="1600">
          <a:solidFill>
            <a:schemeClr val="bg1"/>
          </a:solidFill>
          <a:latin typeface="+mn-lt"/>
          <a:cs typeface="+mn-cs"/>
        </a:defRPr>
      </a:lvl7pPr>
      <a:lvl8pPr marL="3576638" indent="-228600" algn="l" rtl="0" fontAlgn="base">
        <a:lnSpc>
          <a:spcPct val="85000"/>
        </a:lnSpc>
        <a:spcBef>
          <a:spcPct val="20000"/>
        </a:spcBef>
        <a:spcAft>
          <a:spcPct val="0"/>
        </a:spcAft>
        <a:buChar char="»"/>
        <a:defRPr sz="1600">
          <a:solidFill>
            <a:schemeClr val="bg1"/>
          </a:solidFill>
          <a:latin typeface="+mn-lt"/>
          <a:cs typeface="+mn-cs"/>
        </a:defRPr>
      </a:lvl8pPr>
      <a:lvl9pPr marL="4033838" indent="-228600" algn="l" rtl="0" fontAlgn="base">
        <a:lnSpc>
          <a:spcPct val="85000"/>
        </a:lnSpc>
        <a:spcBef>
          <a:spcPct val="20000"/>
        </a:spcBef>
        <a:spcAft>
          <a:spcPct val="0"/>
        </a:spcAft>
        <a:buChar char="»"/>
        <a:defRPr sz="1600">
          <a:solidFill>
            <a:schemeClr val="bg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246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246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cs typeface="Arial" pitchFamily="34" charset="0"/>
              </a:defRPr>
            </a:lvl1pPr>
          </a:lstStyle>
          <a:p>
            <a:pPr algn="l" rtl="0" eaLnBrk="0" fontAlgn="base" hangingPunct="0">
              <a:spcBef>
                <a:spcPct val="0"/>
              </a:spcBef>
              <a:spcAft>
                <a:spcPct val="0"/>
              </a:spcAft>
              <a:defRPr/>
            </a:pPr>
            <a:endParaRPr lang="en-US" b="1" baseline="-25000">
              <a:solidFill>
                <a:srgbClr val="000000"/>
              </a:solidFill>
            </a:endParaRPr>
          </a:p>
        </p:txBody>
      </p:sp>
      <p:sp>
        <p:nvSpPr>
          <p:cNvPr id="6246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cs typeface="Arial" pitchFamily="34" charset="0"/>
              </a:defRPr>
            </a:lvl1pPr>
          </a:lstStyle>
          <a:p>
            <a:pPr rtl="0" eaLnBrk="0" fontAlgn="base" hangingPunct="0">
              <a:spcBef>
                <a:spcPct val="0"/>
              </a:spcBef>
              <a:spcAft>
                <a:spcPct val="0"/>
              </a:spcAft>
              <a:defRPr/>
            </a:pPr>
            <a:endParaRPr lang="en-US" b="1" baseline="-25000">
              <a:solidFill>
                <a:srgbClr val="000000"/>
              </a:solidFill>
            </a:endParaRPr>
          </a:p>
        </p:txBody>
      </p:sp>
      <p:sp>
        <p:nvSpPr>
          <p:cNvPr id="6247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i="1">
                <a:solidFill>
                  <a:srgbClr val="00E600"/>
                </a:solidFill>
                <a:latin typeface="+mj-lt"/>
                <a:cs typeface="Arial" pitchFamily="34" charset="0"/>
              </a:defRPr>
            </a:lvl1pPr>
          </a:lstStyle>
          <a:p>
            <a:pPr rtl="0" eaLnBrk="0" fontAlgn="base" hangingPunct="0">
              <a:spcBef>
                <a:spcPct val="0"/>
              </a:spcBef>
              <a:spcAft>
                <a:spcPct val="0"/>
              </a:spcAft>
              <a:defRPr/>
            </a:pPr>
            <a:fld id="{DDFF7255-6035-4662-A437-D0ABAC21DC78}" type="slidenum">
              <a:rPr lang="en-US" sz="1600" b="1" baseline="-25000"/>
              <a:pPr rtl="0" eaLnBrk="0" fontAlgn="base" hangingPunct="0">
                <a:spcBef>
                  <a:spcPct val="0"/>
                </a:spcBef>
                <a:spcAft>
                  <a:spcPct val="0"/>
                </a:spcAft>
                <a:defRPr/>
              </a:pPr>
              <a:t>‹#›</a:t>
            </a:fld>
            <a:endParaRPr lang="en-US" sz="1600" b="1" baseline="-25000"/>
          </a:p>
        </p:txBody>
      </p:sp>
    </p:spTree>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ransition spd="slow">
    <p:random/>
  </p:transition>
  <p:timing>
    <p:tnLst>
      <p:par>
        <p:cTn id="1" dur="indefinite" restart="never" nodeType="tmRoot"/>
      </p:par>
    </p:tnLst>
  </p:timing>
  <p:txStyles>
    <p:titleStyle>
      <a:lvl1pPr algn="ctr" rtl="0" eaLnBrk="0" fontAlgn="base" hangingPunct="0">
        <a:spcBef>
          <a:spcPct val="0"/>
        </a:spcBef>
        <a:spcAft>
          <a:spcPct val="0"/>
        </a:spcAft>
        <a:defRPr sz="3600" b="1">
          <a:solidFill>
            <a:schemeClr val="tx1"/>
          </a:solidFill>
          <a:latin typeface="+mj-lt"/>
          <a:ea typeface="+mj-ea"/>
          <a:cs typeface="+mj-cs"/>
        </a:defRPr>
      </a:lvl1pPr>
      <a:lvl2pPr algn="ctr" rtl="0" eaLnBrk="0" fontAlgn="base" hangingPunct="0">
        <a:spcBef>
          <a:spcPct val="0"/>
        </a:spcBef>
        <a:spcAft>
          <a:spcPct val="0"/>
        </a:spcAft>
        <a:defRPr sz="3600" b="1">
          <a:solidFill>
            <a:schemeClr val="tx1"/>
          </a:solidFill>
          <a:latin typeface="Garamond" pitchFamily="18" charset="0"/>
          <a:cs typeface="Arial" pitchFamily="34" charset="0"/>
        </a:defRPr>
      </a:lvl2pPr>
      <a:lvl3pPr algn="ctr" rtl="0" eaLnBrk="0" fontAlgn="base" hangingPunct="0">
        <a:spcBef>
          <a:spcPct val="0"/>
        </a:spcBef>
        <a:spcAft>
          <a:spcPct val="0"/>
        </a:spcAft>
        <a:defRPr sz="3600" b="1">
          <a:solidFill>
            <a:schemeClr val="tx1"/>
          </a:solidFill>
          <a:latin typeface="Garamond" pitchFamily="18" charset="0"/>
          <a:cs typeface="Arial" pitchFamily="34" charset="0"/>
        </a:defRPr>
      </a:lvl3pPr>
      <a:lvl4pPr algn="ctr" rtl="0" eaLnBrk="0" fontAlgn="base" hangingPunct="0">
        <a:spcBef>
          <a:spcPct val="0"/>
        </a:spcBef>
        <a:spcAft>
          <a:spcPct val="0"/>
        </a:spcAft>
        <a:defRPr sz="3600" b="1">
          <a:solidFill>
            <a:schemeClr val="tx1"/>
          </a:solidFill>
          <a:latin typeface="Garamond" pitchFamily="18" charset="0"/>
          <a:cs typeface="Arial" pitchFamily="34" charset="0"/>
        </a:defRPr>
      </a:lvl4pPr>
      <a:lvl5pPr algn="ctr" rtl="0" eaLnBrk="0" fontAlgn="base" hangingPunct="0">
        <a:spcBef>
          <a:spcPct val="0"/>
        </a:spcBef>
        <a:spcAft>
          <a:spcPct val="0"/>
        </a:spcAft>
        <a:defRPr sz="3600" b="1">
          <a:solidFill>
            <a:schemeClr val="tx1"/>
          </a:solidFill>
          <a:latin typeface="Garamond" pitchFamily="18" charset="0"/>
          <a:cs typeface="Arial" pitchFamily="34" charset="0"/>
        </a:defRPr>
      </a:lvl5pPr>
      <a:lvl6pPr marL="457200" algn="ctr" rtl="0" fontAlgn="base">
        <a:spcBef>
          <a:spcPct val="0"/>
        </a:spcBef>
        <a:spcAft>
          <a:spcPct val="0"/>
        </a:spcAft>
        <a:defRPr sz="3600" b="1">
          <a:solidFill>
            <a:schemeClr val="tx1"/>
          </a:solidFill>
          <a:latin typeface="Garamond" pitchFamily="18" charset="0"/>
          <a:cs typeface="Arial" pitchFamily="34" charset="0"/>
        </a:defRPr>
      </a:lvl6pPr>
      <a:lvl7pPr marL="914400" algn="ctr" rtl="0" fontAlgn="base">
        <a:spcBef>
          <a:spcPct val="0"/>
        </a:spcBef>
        <a:spcAft>
          <a:spcPct val="0"/>
        </a:spcAft>
        <a:defRPr sz="3600" b="1">
          <a:solidFill>
            <a:schemeClr val="tx1"/>
          </a:solidFill>
          <a:latin typeface="Garamond" pitchFamily="18" charset="0"/>
          <a:cs typeface="Arial" pitchFamily="34" charset="0"/>
        </a:defRPr>
      </a:lvl7pPr>
      <a:lvl8pPr marL="1371600" algn="ctr" rtl="0" fontAlgn="base">
        <a:spcBef>
          <a:spcPct val="0"/>
        </a:spcBef>
        <a:spcAft>
          <a:spcPct val="0"/>
        </a:spcAft>
        <a:defRPr sz="3600" b="1">
          <a:solidFill>
            <a:schemeClr val="tx1"/>
          </a:solidFill>
          <a:latin typeface="Garamond" pitchFamily="18" charset="0"/>
          <a:cs typeface="Arial" pitchFamily="34" charset="0"/>
        </a:defRPr>
      </a:lvl8pPr>
      <a:lvl9pPr marL="1828800" algn="ctr" rtl="0" fontAlgn="base">
        <a:spcBef>
          <a:spcPct val="0"/>
        </a:spcBef>
        <a:spcAft>
          <a:spcPct val="0"/>
        </a:spcAft>
        <a:defRPr sz="3600" b="1">
          <a:solidFill>
            <a:schemeClr val="tx1"/>
          </a:solidFill>
          <a:latin typeface="Garamond" pitchFamily="18" charset="0"/>
          <a:cs typeface="Arial" pitchFamily="34" charset="0"/>
        </a:defRPr>
      </a:lvl9pPr>
    </p:titleStyle>
    <p:bodyStyle>
      <a:lvl1pPr marL="342900" indent="-342900" algn="l" rtl="0" eaLnBrk="0" fontAlgn="base" hangingPunct="0">
        <a:spcBef>
          <a:spcPct val="20000"/>
        </a:spcBef>
        <a:spcAft>
          <a:spcPct val="0"/>
        </a:spcAft>
        <a:buClr>
          <a:srgbClr val="FC1C21"/>
        </a:buClr>
        <a:buFont typeface="Wingdings" pitchFamily="2" charset="2"/>
        <a:buChar char="q"/>
        <a:defRPr sz="2400">
          <a:solidFill>
            <a:srgbClr val="2929FF"/>
          </a:solidFill>
          <a:latin typeface="+mn-lt"/>
          <a:ea typeface="+mn-ea"/>
          <a:cs typeface="+mn-cs"/>
        </a:defRPr>
      </a:lvl1pPr>
      <a:lvl2pPr marL="742950" indent="-285750" algn="l" rtl="0" eaLnBrk="0" fontAlgn="base" hangingPunct="0">
        <a:spcBef>
          <a:spcPct val="20000"/>
        </a:spcBef>
        <a:spcAft>
          <a:spcPct val="0"/>
        </a:spcAft>
        <a:buClr>
          <a:srgbClr val="00E600"/>
        </a:buClr>
        <a:buFont typeface="Wingdings" pitchFamily="2" charset="2"/>
        <a:buChar char="Ø"/>
        <a:defRPr sz="2000">
          <a:solidFill>
            <a:srgbClr val="3B3BFF"/>
          </a:solidFill>
          <a:effectLst>
            <a:outerShdw blurRad="38100" dist="38100" dir="2700000" algn="tl">
              <a:srgbClr val="C0C0C0"/>
            </a:outerShdw>
          </a:effectLst>
          <a:latin typeface="+mn-lt"/>
          <a:cs typeface="+mn-cs"/>
        </a:defRPr>
      </a:lvl2pPr>
      <a:lvl3pPr marL="1143000" indent="-228600" algn="l" rtl="0" eaLnBrk="0" fontAlgn="base" hangingPunct="0">
        <a:spcBef>
          <a:spcPct val="20000"/>
        </a:spcBef>
        <a:spcAft>
          <a:spcPct val="0"/>
        </a:spcAft>
        <a:buClr>
          <a:srgbClr val="FF00FF"/>
        </a:buClr>
        <a:buFont typeface="Wingdings" pitchFamily="2" charset="2"/>
        <a:buChar char="ü"/>
        <a:defRPr sz="2400">
          <a:solidFill>
            <a:srgbClr val="0099FF"/>
          </a:solidFill>
          <a:latin typeface="+mn-lt"/>
          <a:cs typeface="+mn-cs"/>
        </a:defRPr>
      </a:lvl3pPr>
      <a:lvl4pPr marL="1600200" indent="-228600" algn="l" rtl="0" eaLnBrk="0" fontAlgn="base" hangingPunct="0">
        <a:spcBef>
          <a:spcPct val="20000"/>
        </a:spcBef>
        <a:spcAft>
          <a:spcPct val="0"/>
        </a:spcAft>
        <a:buChar char="–"/>
        <a:defRPr sz="1600">
          <a:solidFill>
            <a:srgbClr val="00CCFF"/>
          </a:solidFill>
          <a:latin typeface="+mn-lt"/>
          <a:cs typeface="+mn-cs"/>
        </a:defRPr>
      </a:lvl4pPr>
      <a:lvl5pPr marL="2057400" indent="-228600" algn="l" rtl="0" eaLnBrk="0" fontAlgn="base" hangingPunct="0">
        <a:spcBef>
          <a:spcPct val="20000"/>
        </a:spcBef>
        <a:spcAft>
          <a:spcPct val="0"/>
        </a:spcAft>
        <a:buChar char="»"/>
        <a:defRPr sz="1400">
          <a:solidFill>
            <a:schemeClr val="tx1"/>
          </a:solidFill>
          <a:latin typeface="+mn-lt"/>
          <a:cs typeface="+mn-cs"/>
        </a:defRPr>
      </a:lvl5pPr>
      <a:lvl6pPr marL="2514600" indent="-228600" algn="l" rtl="0" fontAlgn="base">
        <a:spcBef>
          <a:spcPct val="20000"/>
        </a:spcBef>
        <a:spcAft>
          <a:spcPct val="0"/>
        </a:spcAft>
        <a:buChar char="»"/>
        <a:defRPr sz="1400">
          <a:solidFill>
            <a:schemeClr val="tx1"/>
          </a:solidFill>
          <a:latin typeface="+mn-lt"/>
          <a:cs typeface="+mn-cs"/>
        </a:defRPr>
      </a:lvl6pPr>
      <a:lvl7pPr marL="2971800" indent="-228600" algn="l" rtl="0" fontAlgn="base">
        <a:spcBef>
          <a:spcPct val="20000"/>
        </a:spcBef>
        <a:spcAft>
          <a:spcPct val="0"/>
        </a:spcAft>
        <a:buChar char="»"/>
        <a:defRPr sz="1400">
          <a:solidFill>
            <a:schemeClr val="tx1"/>
          </a:solidFill>
          <a:latin typeface="+mn-lt"/>
          <a:cs typeface="+mn-cs"/>
        </a:defRPr>
      </a:lvl7pPr>
      <a:lvl8pPr marL="3429000" indent="-228600" algn="l" rtl="0" fontAlgn="base">
        <a:spcBef>
          <a:spcPct val="20000"/>
        </a:spcBef>
        <a:spcAft>
          <a:spcPct val="0"/>
        </a:spcAft>
        <a:buChar char="»"/>
        <a:defRPr sz="1400">
          <a:solidFill>
            <a:schemeClr val="tx1"/>
          </a:solidFill>
          <a:latin typeface="+mn-lt"/>
          <a:cs typeface="+mn-cs"/>
        </a:defRPr>
      </a:lvl8pPr>
      <a:lvl9pPr marL="3886200" indent="-228600" algn="l" rtl="0" fontAlgn="base">
        <a:spcBef>
          <a:spcPct val="20000"/>
        </a:spcBef>
        <a:spcAft>
          <a:spcPct val="0"/>
        </a:spcAft>
        <a:buChar char="»"/>
        <a:defRPr sz="1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40"/>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445BE067-6C38-4E3C-859C-4C987EABA44F}" type="datetimeFigureOut">
              <a:rPr lang="en-US" smtClean="0">
                <a:solidFill>
                  <a:prstClr val="black">
                    <a:tint val="75000"/>
                  </a:prstClr>
                </a:solidFill>
              </a:rPr>
              <a:pPr rtl="0"/>
              <a:t>11/27/2014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8399B2AB-7AB4-4845-891A-5933F31188B0}" type="slidenum">
              <a:rPr lang="en-US" smtClean="0">
                <a:solidFill>
                  <a:prstClr val="black">
                    <a:tint val="75000"/>
                  </a:prstClr>
                </a:solidFill>
              </a:rPr>
              <a:pPr rtl="0"/>
              <a:t>‹#›</a:t>
            </a:fld>
            <a:endParaRPr lang="en-US">
              <a:solidFill>
                <a:prstClr val="black">
                  <a:tint val="75000"/>
                </a:prstClr>
              </a:solidFill>
            </a:endParaRPr>
          </a:p>
        </p:txBody>
      </p:sp>
    </p:spTree>
    <p:extLst>
      <p:ext uri="{BB962C8B-B14F-4D97-AF65-F5344CB8AC3E}">
        <p14:creationId xmlns="" xmlns:p14="http://schemas.microsoft.com/office/powerpoint/2010/main" val="445892516"/>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 id="2147483749"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6E160FC7-4381-4F2A-81F6-B67790AE7C7C}" type="datetimeFigureOut">
              <a:rPr lang="fa-IR" smtClean="0">
                <a:solidFill>
                  <a:prstClr val="black">
                    <a:tint val="75000"/>
                  </a:prstClr>
                </a:solidFill>
              </a:rPr>
              <a:pPr/>
              <a:t>02/05/1436</a:t>
            </a:fld>
            <a:endParaRPr lang="fa-I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solidFill>
                <a:prstClr val="black">
                  <a:tint val="75000"/>
                </a:prstClr>
              </a:solidFill>
            </a:endParaRP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16EE58C6-4CBC-4A8F-8192-D4282C381A18}" type="slidenum">
              <a:rPr lang="fa-IR" smtClean="0">
                <a:solidFill>
                  <a:prstClr val="black">
                    <a:tint val="75000"/>
                  </a:prstClr>
                </a:solidFill>
              </a:rPr>
              <a:pPr/>
              <a:t>‹#›</a:t>
            </a:fld>
            <a:endParaRPr lang="fa-IR">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7.xml"/></Relationships>
</file>

<file path=ppt/slides/_rels/slide8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D2">
            <a:alpha val="0"/>
          </a:srgbClr>
        </a:solidFill>
        <a:effectLst/>
      </p:bgPr>
    </p:bg>
    <p:spTree>
      <p:nvGrpSpPr>
        <p:cNvPr id="1" name=""/>
        <p:cNvGrpSpPr/>
        <p:nvPr/>
      </p:nvGrpSpPr>
      <p:grpSpPr>
        <a:xfrm>
          <a:off x="0" y="0"/>
          <a:ext cx="0" cy="0"/>
          <a:chOff x="0" y="0"/>
          <a:chExt cx="0" cy="0"/>
        </a:xfrm>
      </p:grpSpPr>
      <p:pic>
        <p:nvPicPr>
          <p:cNvPr id="5122" name="Picture 4"/>
          <p:cNvPicPr>
            <a:picLocks noChangeAspect="1" noChangeArrowheads="1"/>
          </p:cNvPicPr>
          <p:nvPr/>
        </p:nvPicPr>
        <p:blipFill>
          <a:blip r:embed="rId2" cstate="print"/>
          <a:srcRect/>
          <a:stretch>
            <a:fillRect/>
          </a:stretch>
        </p:blipFill>
        <p:spPr bwMode="auto">
          <a:xfrm>
            <a:off x="1658938" y="152400"/>
            <a:ext cx="5791200" cy="6546850"/>
          </a:xfrm>
          <a:prstGeom prst="rect">
            <a:avLst/>
          </a:prstGeom>
          <a:noFill/>
          <a:ln w="9525">
            <a:noFill/>
            <a:miter lim="800000"/>
            <a:headEnd/>
            <a:tailEnd/>
          </a:ln>
        </p:spPr>
      </p:pic>
    </p:spTree>
  </p:cSld>
  <p:clrMapOvr>
    <a:masterClrMapping/>
  </p:clrMapOvr>
  <p:transition spd="slow" advTm="4000">
    <p:circl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Text Box 2"/>
          <p:cNvSpPr txBox="1">
            <a:spLocks noChangeArrowheads="1"/>
          </p:cNvSpPr>
          <p:nvPr/>
        </p:nvSpPr>
        <p:spPr bwMode="auto">
          <a:xfrm>
            <a:off x="76200" y="6436568"/>
            <a:ext cx="9001125" cy="304800"/>
          </a:xfrm>
          <a:prstGeom prst="rect">
            <a:avLst/>
          </a:prstGeom>
          <a:noFill/>
          <a:ln w="9525">
            <a:noFill/>
            <a:miter lim="800000"/>
            <a:headEnd/>
            <a:tailEnd/>
          </a:ln>
          <a:effectLst/>
        </p:spPr>
        <p:txBody>
          <a:bodyPr>
            <a:spAutoFit/>
          </a:bodyPr>
          <a:lstStyle/>
          <a:p>
            <a:pPr algn="ctr" rtl="0" fontAlgn="auto">
              <a:spcBef>
                <a:spcPct val="50000"/>
              </a:spcBef>
              <a:spcAft>
                <a:spcPts val="0"/>
              </a:spcAft>
              <a:defRPr/>
            </a:pPr>
            <a:r>
              <a:rPr lang="en-US" sz="1400" dirty="0">
                <a:solidFill>
                  <a:srgbClr val="002060"/>
                </a:solidFill>
                <a:latin typeface="Garamond" pitchFamily="18" charset="0"/>
              </a:rPr>
              <a:t>Epidemiology of glucose intolerance and GDM in women of child bearing age, Diabetes Care, 21, 1998</a:t>
            </a:r>
          </a:p>
        </p:txBody>
      </p:sp>
      <p:sp>
        <p:nvSpPr>
          <p:cNvPr id="1030" name="Rectangle 5"/>
          <p:cNvSpPr>
            <a:spLocks noGrp="1" noChangeArrowheads="1"/>
          </p:cNvSpPr>
          <p:nvPr>
            <p:ph type="title"/>
          </p:nvPr>
        </p:nvSpPr>
        <p:spPr>
          <a:xfrm>
            <a:off x="72008" y="53752"/>
            <a:ext cx="8964488" cy="1232108"/>
          </a:xfrm>
          <a:prstGeom prst="roundRect">
            <a:avLst/>
          </a:prstGeom>
          <a:ln>
            <a:solidFill>
              <a:schemeClr val="bg1"/>
            </a:solidFill>
          </a:ln>
        </p:spPr>
        <p:style>
          <a:lnRef idx="0">
            <a:schemeClr val="accent4"/>
          </a:lnRef>
          <a:fillRef idx="3">
            <a:schemeClr val="accent4"/>
          </a:fillRef>
          <a:effectRef idx="3">
            <a:schemeClr val="accent4"/>
          </a:effectRef>
          <a:fontRef idx="minor">
            <a:schemeClr val="lt1"/>
          </a:fontRef>
        </p:style>
        <p:txBody>
          <a:bodyPr>
            <a:normAutofit/>
          </a:bodyPr>
          <a:lstStyle/>
          <a:p>
            <a:pPr eaLnBrk="1" hangingPunct="1"/>
            <a:r>
              <a:rPr lang="en-US" b="1" dirty="0" smtClean="0">
                <a:effectLst>
                  <a:outerShdw blurRad="38100" dist="38100" dir="2700000" algn="tl">
                    <a:srgbClr val="000000">
                      <a:alpha val="43137"/>
                    </a:srgbClr>
                  </a:outerShdw>
                </a:effectLst>
                <a:latin typeface="Garamond" pitchFamily="18" charset="0"/>
              </a:rPr>
              <a:t>Prevalence of GDM</a:t>
            </a:r>
          </a:p>
        </p:txBody>
      </p:sp>
      <p:pic>
        <p:nvPicPr>
          <p:cNvPr id="1028" name="Picture 4"/>
          <p:cNvPicPr>
            <a:picLocks noChangeAspect="1" noChangeArrowheads="1"/>
          </p:cNvPicPr>
          <p:nvPr/>
        </p:nvPicPr>
        <p:blipFill>
          <a:blip r:embed="rId2" cstate="print"/>
          <a:srcRect/>
          <a:stretch>
            <a:fillRect/>
          </a:stretch>
        </p:blipFill>
        <p:spPr bwMode="auto">
          <a:xfrm>
            <a:off x="428596" y="1556792"/>
            <a:ext cx="8215370" cy="4608512"/>
          </a:xfrm>
          <a:prstGeom prst="rect">
            <a:avLst/>
          </a:prstGeom>
          <a:solidFill>
            <a:srgbClr val="000000">
              <a:shade val="95000"/>
            </a:srgbClr>
          </a:solidFill>
          <a:ln w="57150" cap="sq">
            <a:solidFill>
              <a:srgbClr val="000000"/>
            </a:solidFill>
            <a:miter lim="800000"/>
          </a:ln>
          <a:effectLst>
            <a:outerShdw blurRad="254000" dist="190500" dir="2700000" sy="90000" algn="bl" rotWithShape="0">
              <a:srgbClr val="000000">
                <a:alpha val="40000"/>
              </a:srgbClr>
            </a:outerShdw>
          </a:effectLst>
        </p:spPr>
      </p:pic>
      <p:sp>
        <p:nvSpPr>
          <p:cNvPr id="5" name="Rounded Rectangle 4"/>
          <p:cNvSpPr/>
          <p:nvPr/>
        </p:nvSpPr>
        <p:spPr>
          <a:xfrm rot="18498156">
            <a:off x="4733445" y="4536884"/>
            <a:ext cx="457309" cy="1368741"/>
          </a:xfrm>
          <a:prstGeom prst="round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79512" y="116632"/>
            <a:ext cx="8784976" cy="1296144"/>
          </a:xfrm>
        </p:spPr>
        <p:style>
          <a:lnRef idx="0">
            <a:schemeClr val="accent4"/>
          </a:lnRef>
          <a:fillRef idx="3">
            <a:schemeClr val="accent4"/>
          </a:fillRef>
          <a:effectRef idx="3">
            <a:schemeClr val="accent4"/>
          </a:effectRef>
          <a:fontRef idx="minor">
            <a:schemeClr val="lt1"/>
          </a:fontRef>
        </p:style>
        <p:txBody>
          <a:bodyPr>
            <a:normAutofit fontScale="90000"/>
          </a:bodyPr>
          <a:lstStyle/>
          <a:p>
            <a:r>
              <a:rPr lang="en-US" sz="3600" dirty="0" smtClean="0"/>
              <a:t>Overall Prevalence of </a:t>
            </a:r>
            <a:br>
              <a:rPr lang="en-US" sz="3600" dirty="0" smtClean="0"/>
            </a:br>
            <a:r>
              <a:rPr lang="en-US" sz="3600" dirty="0" smtClean="0"/>
              <a:t>Pregnancy Complicated by DM</a:t>
            </a:r>
          </a:p>
        </p:txBody>
      </p:sp>
      <p:sp>
        <p:nvSpPr>
          <p:cNvPr id="8195" name="Content Placeholder 2"/>
          <p:cNvSpPr>
            <a:spLocks noGrp="1"/>
          </p:cNvSpPr>
          <p:nvPr>
            <p:ph idx="1"/>
          </p:nvPr>
        </p:nvSpPr>
        <p:spPr>
          <a:xfrm>
            <a:off x="457200" y="2057400"/>
            <a:ext cx="8229600" cy="3871930"/>
          </a:xfrm>
        </p:spPr>
        <p:txBody>
          <a:bodyPr>
            <a:normAutofit/>
          </a:bodyPr>
          <a:lstStyle/>
          <a:p>
            <a:r>
              <a:rPr lang="en-US" dirty="0" smtClean="0">
                <a:solidFill>
                  <a:srgbClr val="C00000"/>
                </a:solidFill>
              </a:rPr>
              <a:t>Pre-GDM:</a:t>
            </a:r>
            <a:r>
              <a:rPr lang="en-US" dirty="0" smtClean="0"/>
              <a:t> 0.8 % in 1999  </a:t>
            </a:r>
          </a:p>
          <a:p>
            <a:pPr>
              <a:buFont typeface="Arial" pitchFamily="34" charset="0"/>
              <a:buNone/>
            </a:pPr>
            <a:r>
              <a:rPr lang="en-US" dirty="0" smtClean="0"/>
              <a:t>                     1.8 % in 2005</a:t>
            </a:r>
          </a:p>
          <a:p>
            <a:pPr>
              <a:buFont typeface="Arial" pitchFamily="34" charset="0"/>
              <a:buNone/>
            </a:pPr>
            <a:endParaRPr lang="en-US" dirty="0" smtClean="0"/>
          </a:p>
          <a:p>
            <a:r>
              <a:rPr lang="en-US" dirty="0" smtClean="0"/>
              <a:t>The prevalence of </a:t>
            </a:r>
            <a:r>
              <a:rPr lang="en-US" dirty="0" smtClean="0">
                <a:solidFill>
                  <a:srgbClr val="3912E0"/>
                </a:solidFill>
              </a:rPr>
              <a:t>GDM</a:t>
            </a:r>
            <a:r>
              <a:rPr lang="en-US" dirty="0" smtClean="0"/>
              <a:t> remained </a:t>
            </a:r>
            <a:r>
              <a:rPr lang="en-US" dirty="0" smtClean="0">
                <a:solidFill>
                  <a:srgbClr val="3912E0"/>
                </a:solidFill>
              </a:rPr>
              <a:t>constant</a:t>
            </a:r>
            <a:r>
              <a:rPr lang="en-US" dirty="0" smtClean="0"/>
              <a:t> at about </a:t>
            </a:r>
            <a:r>
              <a:rPr lang="en-US" dirty="0" smtClean="0">
                <a:solidFill>
                  <a:srgbClr val="3912E0"/>
                </a:solidFill>
              </a:rPr>
              <a:t>7.5%</a:t>
            </a:r>
            <a:r>
              <a:rPr lang="en-US" dirty="0" smtClean="0"/>
              <a:t> during the same interval. </a:t>
            </a:r>
            <a:r>
              <a:rPr lang="en-US" i="1" baseline="30000" dirty="0" smtClean="0"/>
              <a:t>1</a:t>
            </a:r>
          </a:p>
          <a:p>
            <a:endParaRPr lang="en-US" dirty="0" smtClean="0"/>
          </a:p>
          <a:p>
            <a:r>
              <a:rPr lang="en-US" dirty="0" smtClean="0"/>
              <a:t>Using new diagnostic IADPSG criteria: 18% </a:t>
            </a:r>
            <a:r>
              <a:rPr lang="en-US" i="1" baseline="30000" dirty="0" smtClean="0"/>
              <a:t>2</a:t>
            </a:r>
          </a:p>
          <a:p>
            <a:endParaRPr lang="en-US" dirty="0" smtClean="0"/>
          </a:p>
        </p:txBody>
      </p:sp>
      <p:sp>
        <p:nvSpPr>
          <p:cNvPr id="8197" name="Rectangle 4"/>
          <p:cNvSpPr>
            <a:spLocks noChangeArrowheads="1"/>
          </p:cNvSpPr>
          <p:nvPr/>
        </p:nvSpPr>
        <p:spPr bwMode="auto">
          <a:xfrm>
            <a:off x="0" y="6119360"/>
            <a:ext cx="9144000" cy="738664"/>
          </a:xfrm>
          <a:prstGeom prst="rect">
            <a:avLst/>
          </a:prstGeom>
          <a:noFill/>
          <a:ln w="9525">
            <a:noFill/>
            <a:miter lim="800000"/>
            <a:headEnd/>
            <a:tailEnd/>
          </a:ln>
        </p:spPr>
        <p:txBody>
          <a:bodyPr wrap="square">
            <a:spAutoFit/>
          </a:bodyPr>
          <a:lstStyle/>
          <a:p>
            <a:pPr marL="342900" indent="-342900" algn="ctr" rtl="0">
              <a:buFont typeface="+mj-lt"/>
              <a:buAutoNum type="arabicPeriod"/>
            </a:pPr>
            <a:r>
              <a:rPr lang="en-US" sz="1400" dirty="0">
                <a:solidFill>
                  <a:srgbClr val="002060"/>
                </a:solidFill>
                <a:latin typeface="Garamond" pitchFamily="18" charset="0"/>
              </a:rPr>
              <a:t>Lawrence  JM, </a:t>
            </a:r>
            <a:r>
              <a:rPr lang="en-US" sz="1400" dirty="0" smtClean="0">
                <a:solidFill>
                  <a:srgbClr val="002060"/>
                </a:solidFill>
                <a:latin typeface="Garamond" pitchFamily="18" charset="0"/>
              </a:rPr>
              <a:t>et al. </a:t>
            </a:r>
            <a:r>
              <a:rPr lang="en-US" sz="1400" dirty="0">
                <a:solidFill>
                  <a:srgbClr val="002060"/>
                </a:solidFill>
                <a:latin typeface="Garamond" pitchFamily="18" charset="0"/>
              </a:rPr>
              <a:t>Trends in the prevalence of preexisting diabetes and </a:t>
            </a:r>
            <a:r>
              <a:rPr lang="en-US" sz="1400" dirty="0" smtClean="0">
                <a:solidFill>
                  <a:srgbClr val="002060"/>
                </a:solidFill>
                <a:latin typeface="Garamond" pitchFamily="18" charset="0"/>
              </a:rPr>
              <a:t>GDM among </a:t>
            </a:r>
            <a:r>
              <a:rPr lang="en-US" sz="1400" dirty="0">
                <a:solidFill>
                  <a:srgbClr val="002060"/>
                </a:solidFill>
                <a:latin typeface="Garamond" pitchFamily="18" charset="0"/>
              </a:rPr>
              <a:t>a racially/ethnically diverse population of pregnant women, 1999-2005. Diabetes Care 2008; </a:t>
            </a:r>
            <a:r>
              <a:rPr lang="en-US" sz="1400" dirty="0" smtClean="0">
                <a:solidFill>
                  <a:srgbClr val="002060"/>
                </a:solidFill>
                <a:latin typeface="Garamond" pitchFamily="18" charset="0"/>
              </a:rPr>
              <a:t>31:899</a:t>
            </a:r>
          </a:p>
          <a:p>
            <a:pPr marL="342900" indent="-342900" algn="ctr" rtl="0">
              <a:buFont typeface="+mj-lt"/>
              <a:buAutoNum type="arabicPeriod"/>
            </a:pPr>
            <a:r>
              <a:rPr lang="en-US" sz="1400" dirty="0" smtClean="0">
                <a:solidFill>
                  <a:srgbClr val="002060"/>
                </a:solidFill>
                <a:latin typeface="Garamond" pitchFamily="18" charset="0"/>
              </a:rPr>
              <a:t> C.D.C 2011. http://www.cdc.gov/diabetes/pubs/pdf/ndfs</a:t>
            </a:r>
            <a:endParaRPr lang="en-US" sz="1400" dirty="0">
              <a:solidFill>
                <a:srgbClr val="002060"/>
              </a:solidFill>
              <a:latin typeface="Garamond" pitchFamily="18"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285720" y="71414"/>
            <a:ext cx="8643998" cy="1143000"/>
          </a:xfrm>
          <a:prstGeom prst="roundRect">
            <a:avLst/>
          </a:prstGeom>
        </p:spPr>
        <p:style>
          <a:lnRef idx="0">
            <a:schemeClr val="accent4"/>
          </a:lnRef>
          <a:fillRef idx="3">
            <a:schemeClr val="accent4"/>
          </a:fillRef>
          <a:effectRef idx="3">
            <a:schemeClr val="accent4"/>
          </a:effectRef>
          <a:fontRef idx="minor">
            <a:schemeClr val="lt1"/>
          </a:fontRef>
        </p:style>
        <p:txBody>
          <a:bodyPr>
            <a:normAutofit/>
          </a:bodyPr>
          <a:lstStyle/>
          <a:p>
            <a:r>
              <a:rPr lang="en-US" sz="3600" b="1" dirty="0" smtClean="0">
                <a:effectLst>
                  <a:outerShdw blurRad="38100" dist="38100" dir="2700000" algn="tl">
                    <a:srgbClr val="000000">
                      <a:alpha val="43137"/>
                    </a:srgbClr>
                  </a:outerShdw>
                </a:effectLst>
                <a:latin typeface="Garamond" pitchFamily="18" charset="0"/>
              </a:rPr>
              <a:t>Health Risks of Gestational Diabetes </a:t>
            </a:r>
          </a:p>
        </p:txBody>
      </p:sp>
      <p:sp>
        <p:nvSpPr>
          <p:cNvPr id="9220" name="Rectangle 3"/>
          <p:cNvSpPr>
            <a:spLocks noChangeArrowheads="1"/>
          </p:cNvSpPr>
          <p:nvPr/>
        </p:nvSpPr>
        <p:spPr bwMode="auto">
          <a:xfrm>
            <a:off x="0" y="6334804"/>
            <a:ext cx="9144000" cy="523220"/>
          </a:xfrm>
          <a:prstGeom prst="rect">
            <a:avLst/>
          </a:prstGeom>
          <a:noFill/>
          <a:ln w="9525">
            <a:noFill/>
            <a:miter lim="800000"/>
            <a:headEnd/>
            <a:tailEnd/>
          </a:ln>
        </p:spPr>
        <p:txBody>
          <a:bodyPr wrap="square">
            <a:spAutoFit/>
          </a:bodyPr>
          <a:lstStyle/>
          <a:p>
            <a:pPr algn="ctr" rtl="0"/>
            <a:r>
              <a:rPr lang="en-US" sz="1400" dirty="0" smtClean="0">
                <a:latin typeface="Garamond" pitchFamily="18" charset="0"/>
              </a:rPr>
              <a:t>Diabetes Care 2008; 31:340.</a:t>
            </a:r>
          </a:p>
          <a:p>
            <a:pPr algn="ctr" rtl="0"/>
            <a:r>
              <a:rPr lang="pt-BR" sz="1400" dirty="0" smtClean="0">
                <a:latin typeface="Garamond" pitchFamily="18" charset="0"/>
              </a:rPr>
              <a:t>Obstet </a:t>
            </a:r>
            <a:r>
              <a:rPr lang="pt-BR" sz="1400" dirty="0">
                <a:latin typeface="Garamond" pitchFamily="18" charset="0"/>
              </a:rPr>
              <a:t>Gynecol Clin N Am 2010; </a:t>
            </a:r>
            <a:r>
              <a:rPr lang="pt-BR" sz="1400" dirty="0" smtClean="0">
                <a:latin typeface="Garamond" pitchFamily="18" charset="0"/>
              </a:rPr>
              <a:t>37:255–67.</a:t>
            </a:r>
            <a:endParaRPr lang="en-US" sz="1400" dirty="0">
              <a:latin typeface="Garamond" pitchFamily="18" charset="0"/>
            </a:endParaRPr>
          </a:p>
        </p:txBody>
      </p:sp>
      <p:graphicFrame>
        <p:nvGraphicFramePr>
          <p:cNvPr id="5" name="Table 4"/>
          <p:cNvGraphicFramePr>
            <a:graphicFrameLocks noGrp="1"/>
          </p:cNvGraphicFramePr>
          <p:nvPr/>
        </p:nvGraphicFramePr>
        <p:xfrm>
          <a:off x="251520" y="1342314"/>
          <a:ext cx="8643999" cy="4944205"/>
        </p:xfrm>
        <a:graphic>
          <a:graphicData uri="http://schemas.openxmlformats.org/drawingml/2006/table">
            <a:tbl>
              <a:tblPr>
                <a:tableStyleId>{9D7B26C5-4107-4FEC-AEDC-1716B250A1EF}</a:tableStyleId>
              </a:tblPr>
              <a:tblGrid>
                <a:gridCol w="2106521"/>
                <a:gridCol w="2106521"/>
                <a:gridCol w="2179159"/>
                <a:gridCol w="2251798"/>
              </a:tblGrid>
              <a:tr h="475042">
                <a:tc>
                  <a:txBody>
                    <a:bodyPr/>
                    <a:lstStyle/>
                    <a:p>
                      <a:pPr algn="ctr" rtl="0">
                        <a:lnSpc>
                          <a:spcPct val="115000"/>
                        </a:lnSpc>
                        <a:spcAft>
                          <a:spcPts val="0"/>
                        </a:spcAft>
                      </a:pPr>
                      <a:r>
                        <a:rPr lang="en-US" sz="1800" b="1" dirty="0">
                          <a:solidFill>
                            <a:srgbClr val="FFFF00"/>
                          </a:solidFill>
                          <a:effectLst>
                            <a:outerShdw blurRad="38100" dist="38100" dir="2700000" algn="tl">
                              <a:srgbClr val="000000">
                                <a:alpha val="43137"/>
                              </a:srgbClr>
                            </a:outerShdw>
                          </a:effectLst>
                          <a:latin typeface="Garamond" pitchFamily="18" charset="0"/>
                        </a:rPr>
                        <a:t>Mother</a:t>
                      </a:r>
                      <a:endParaRPr lang="en-US" sz="1800" b="1" dirty="0">
                        <a:solidFill>
                          <a:srgbClr val="FFFF00"/>
                        </a:solidFill>
                        <a:effectLst>
                          <a:outerShdw blurRad="38100" dist="38100" dir="2700000" algn="tl">
                            <a:srgbClr val="000000">
                              <a:alpha val="43137"/>
                            </a:srgbClr>
                          </a:outerShdw>
                        </a:effectLst>
                        <a:latin typeface="Garamond" pitchFamily="18" charset="0"/>
                        <a:ea typeface="Calibri"/>
                        <a:cs typeface="Calibri"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rtl="0">
                        <a:lnSpc>
                          <a:spcPct val="115000"/>
                        </a:lnSpc>
                        <a:spcAft>
                          <a:spcPts val="0"/>
                        </a:spcAft>
                      </a:pPr>
                      <a:r>
                        <a:rPr lang="en-US" sz="1800" b="1" dirty="0">
                          <a:solidFill>
                            <a:srgbClr val="FFFF00"/>
                          </a:solidFill>
                          <a:effectLst>
                            <a:outerShdw blurRad="38100" dist="38100" dir="2700000" algn="tl">
                              <a:srgbClr val="000000">
                                <a:alpha val="43137"/>
                              </a:srgbClr>
                            </a:outerShdw>
                          </a:effectLst>
                          <a:latin typeface="Garamond" pitchFamily="18" charset="0"/>
                        </a:rPr>
                        <a:t>Fetus</a:t>
                      </a:r>
                      <a:endParaRPr lang="en-US" sz="1800" b="1" dirty="0">
                        <a:solidFill>
                          <a:srgbClr val="FFFF00"/>
                        </a:solidFill>
                        <a:effectLst>
                          <a:outerShdw blurRad="38100" dist="38100" dir="2700000" algn="tl">
                            <a:srgbClr val="000000">
                              <a:alpha val="43137"/>
                            </a:srgbClr>
                          </a:outerShdw>
                        </a:effectLst>
                        <a:latin typeface="Garamond" pitchFamily="18" charset="0"/>
                        <a:ea typeface="Calibri"/>
                        <a:cs typeface="Calibri"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rtl="0">
                        <a:lnSpc>
                          <a:spcPct val="115000"/>
                        </a:lnSpc>
                        <a:spcAft>
                          <a:spcPts val="0"/>
                        </a:spcAft>
                      </a:pPr>
                      <a:r>
                        <a:rPr lang="en-US" sz="1800" b="1" dirty="0">
                          <a:solidFill>
                            <a:srgbClr val="FFFF00"/>
                          </a:solidFill>
                          <a:effectLst>
                            <a:outerShdw blurRad="38100" dist="38100" dir="2700000" algn="tl">
                              <a:srgbClr val="000000">
                                <a:alpha val="43137"/>
                              </a:srgbClr>
                            </a:outerShdw>
                          </a:effectLst>
                          <a:latin typeface="Garamond" pitchFamily="18" charset="0"/>
                        </a:rPr>
                        <a:t>Newborn</a:t>
                      </a:r>
                      <a:endParaRPr lang="en-US" sz="1800" b="1" dirty="0">
                        <a:solidFill>
                          <a:srgbClr val="FFFF00"/>
                        </a:solidFill>
                        <a:effectLst>
                          <a:outerShdw blurRad="38100" dist="38100" dir="2700000" algn="tl">
                            <a:srgbClr val="000000">
                              <a:alpha val="43137"/>
                            </a:srgbClr>
                          </a:outerShdw>
                        </a:effectLst>
                        <a:latin typeface="Garamond" pitchFamily="18" charset="0"/>
                        <a:ea typeface="Calibri"/>
                        <a:cs typeface="Calibri"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rtl="0">
                        <a:lnSpc>
                          <a:spcPct val="115000"/>
                        </a:lnSpc>
                        <a:spcAft>
                          <a:spcPts val="0"/>
                        </a:spcAft>
                      </a:pPr>
                      <a:r>
                        <a:rPr lang="en-US" sz="1800" b="1" dirty="0">
                          <a:solidFill>
                            <a:srgbClr val="FFFF00"/>
                          </a:solidFill>
                          <a:effectLst>
                            <a:outerShdw blurRad="38100" dist="38100" dir="2700000" algn="tl">
                              <a:srgbClr val="000000">
                                <a:alpha val="43137"/>
                              </a:srgbClr>
                            </a:outerShdw>
                          </a:effectLst>
                          <a:latin typeface="Garamond" pitchFamily="18" charset="0"/>
                        </a:rPr>
                        <a:t>Child/Adult</a:t>
                      </a:r>
                      <a:endParaRPr lang="en-US" sz="1800" b="1" dirty="0">
                        <a:solidFill>
                          <a:srgbClr val="FFFF00"/>
                        </a:solidFill>
                        <a:effectLst>
                          <a:outerShdw blurRad="38100" dist="38100" dir="2700000" algn="tl">
                            <a:srgbClr val="000000">
                              <a:alpha val="43137"/>
                            </a:srgbClr>
                          </a:outerShdw>
                        </a:effectLst>
                        <a:latin typeface="Garamond" pitchFamily="18" charset="0"/>
                        <a:ea typeface="Calibri"/>
                        <a:cs typeface="Calibri"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576268">
                <a:tc>
                  <a:txBody>
                    <a:bodyPr/>
                    <a:lstStyle/>
                    <a:p>
                      <a:pPr algn="ctr" rtl="0">
                        <a:lnSpc>
                          <a:spcPct val="115000"/>
                        </a:lnSpc>
                        <a:spcAft>
                          <a:spcPts val="0"/>
                        </a:spcAft>
                      </a:pPr>
                      <a:r>
                        <a:rPr lang="en-US" sz="1800" dirty="0">
                          <a:solidFill>
                            <a:schemeClr val="bg1"/>
                          </a:solidFill>
                          <a:effectLst>
                            <a:outerShdw blurRad="38100" dist="38100" dir="2700000" algn="tl">
                              <a:srgbClr val="000000">
                                <a:alpha val="43137"/>
                              </a:srgbClr>
                            </a:outerShdw>
                          </a:effectLst>
                          <a:latin typeface="Garamond" pitchFamily="18" charset="0"/>
                        </a:rPr>
                        <a:t>Birth trauma </a:t>
                      </a:r>
                      <a:endParaRPr lang="en-US" sz="1800" b="1" dirty="0">
                        <a:solidFill>
                          <a:schemeClr val="bg1"/>
                        </a:solidFill>
                        <a:effectLst>
                          <a:outerShdw blurRad="38100" dist="38100" dir="2700000" algn="tl">
                            <a:srgbClr val="000000">
                              <a:alpha val="43137"/>
                            </a:srgbClr>
                          </a:outerShdw>
                        </a:effectLst>
                        <a:latin typeface="Garamond" pitchFamily="18" charset="0"/>
                        <a:ea typeface="Calibri"/>
                        <a:cs typeface="Calibri"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5">
                        <a:lumMod val="75000"/>
                      </a:schemeClr>
                    </a:solidFill>
                  </a:tcPr>
                </a:tc>
                <a:tc>
                  <a:txBody>
                    <a:bodyPr/>
                    <a:lstStyle/>
                    <a:p>
                      <a:pPr algn="ctr" rtl="0">
                        <a:lnSpc>
                          <a:spcPct val="115000"/>
                        </a:lnSpc>
                        <a:spcAft>
                          <a:spcPts val="0"/>
                        </a:spcAft>
                      </a:pPr>
                      <a:r>
                        <a:rPr lang="en-US" sz="1800" dirty="0" err="1">
                          <a:solidFill>
                            <a:schemeClr val="bg1"/>
                          </a:solidFill>
                          <a:effectLst>
                            <a:outerShdw blurRad="38100" dist="38100" dir="2700000" algn="tl">
                              <a:srgbClr val="000000">
                                <a:alpha val="43137"/>
                              </a:srgbClr>
                            </a:outerShdw>
                          </a:effectLst>
                          <a:latin typeface="Garamond" pitchFamily="18" charset="0"/>
                        </a:rPr>
                        <a:t>Hyperinsulinemia</a:t>
                      </a:r>
                      <a:r>
                        <a:rPr lang="en-US" sz="1800" dirty="0">
                          <a:solidFill>
                            <a:schemeClr val="bg1"/>
                          </a:solidFill>
                          <a:effectLst>
                            <a:outerShdw blurRad="38100" dist="38100" dir="2700000" algn="tl">
                              <a:srgbClr val="000000">
                                <a:alpha val="43137"/>
                              </a:srgbClr>
                            </a:outerShdw>
                          </a:effectLst>
                          <a:latin typeface="Garamond" pitchFamily="18" charset="0"/>
                        </a:rPr>
                        <a:t>  </a:t>
                      </a:r>
                      <a:endParaRPr lang="en-US" sz="1800" b="1" dirty="0">
                        <a:solidFill>
                          <a:schemeClr val="bg1"/>
                        </a:solidFill>
                        <a:effectLst>
                          <a:outerShdw blurRad="38100" dist="38100" dir="2700000" algn="tl">
                            <a:srgbClr val="000000">
                              <a:alpha val="43137"/>
                            </a:srgbClr>
                          </a:outerShdw>
                        </a:effectLst>
                        <a:latin typeface="Garamond" pitchFamily="18" charset="0"/>
                        <a:ea typeface="Calibri"/>
                        <a:cs typeface="Calibri"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5">
                        <a:lumMod val="75000"/>
                      </a:schemeClr>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800" dirty="0" smtClean="0">
                          <a:solidFill>
                            <a:schemeClr val="bg1"/>
                          </a:solidFill>
                          <a:effectLst>
                            <a:outerShdw blurRad="38100" dist="38100" dir="2700000" algn="tl">
                              <a:srgbClr val="000000">
                                <a:alpha val="43137"/>
                              </a:srgbClr>
                            </a:outerShdw>
                          </a:effectLst>
                          <a:latin typeface="Garamond" pitchFamily="18" charset="0"/>
                        </a:rPr>
                        <a:t>Hypoglycemia </a:t>
                      </a:r>
                      <a:endParaRPr lang="en-US" sz="1800" b="1" dirty="0" smtClean="0">
                        <a:solidFill>
                          <a:schemeClr val="bg1"/>
                        </a:solidFill>
                        <a:effectLst>
                          <a:outerShdw blurRad="38100" dist="38100" dir="2700000" algn="tl">
                            <a:srgbClr val="000000">
                              <a:alpha val="43137"/>
                            </a:srgbClr>
                          </a:outerShdw>
                        </a:effectLst>
                        <a:latin typeface="Garamond" pitchFamily="18" charset="0"/>
                        <a:ea typeface="Calibri"/>
                        <a:cs typeface="Calibri"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5">
                        <a:lumMod val="75000"/>
                      </a:schemeClr>
                    </a:solidFill>
                  </a:tcPr>
                </a:tc>
                <a:tc>
                  <a:txBody>
                    <a:bodyPr/>
                    <a:lstStyle/>
                    <a:p>
                      <a:pPr algn="ctr" rtl="0">
                        <a:lnSpc>
                          <a:spcPct val="115000"/>
                        </a:lnSpc>
                        <a:spcAft>
                          <a:spcPts val="0"/>
                        </a:spcAft>
                      </a:pPr>
                      <a:r>
                        <a:rPr lang="en-US" sz="1800" dirty="0">
                          <a:solidFill>
                            <a:schemeClr val="bg1"/>
                          </a:solidFill>
                          <a:effectLst>
                            <a:outerShdw blurRad="38100" dist="38100" dir="2700000" algn="tl">
                              <a:srgbClr val="000000">
                                <a:alpha val="43137"/>
                              </a:srgbClr>
                            </a:outerShdw>
                          </a:effectLst>
                          <a:latin typeface="Garamond" pitchFamily="18" charset="0"/>
                        </a:rPr>
                        <a:t>Obesity </a:t>
                      </a:r>
                      <a:endParaRPr lang="en-US" sz="1800" b="1" dirty="0">
                        <a:solidFill>
                          <a:schemeClr val="bg1"/>
                        </a:solidFill>
                        <a:effectLst>
                          <a:outerShdw blurRad="38100" dist="38100" dir="2700000" algn="tl">
                            <a:srgbClr val="000000">
                              <a:alpha val="43137"/>
                            </a:srgbClr>
                          </a:outerShdw>
                        </a:effectLst>
                        <a:latin typeface="Garamond" pitchFamily="18" charset="0"/>
                        <a:ea typeface="Calibri"/>
                        <a:cs typeface="Calibri"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5">
                        <a:lumMod val="75000"/>
                      </a:schemeClr>
                    </a:solidFill>
                  </a:tcPr>
                </a:tc>
              </a:tr>
              <a:tr h="881634">
                <a:tc>
                  <a:txBody>
                    <a:bodyPr/>
                    <a:lstStyle/>
                    <a:p>
                      <a:pPr algn="ctr" rtl="0">
                        <a:lnSpc>
                          <a:spcPct val="115000"/>
                        </a:lnSpc>
                        <a:spcAft>
                          <a:spcPts val="0"/>
                        </a:spcAft>
                      </a:pPr>
                      <a:r>
                        <a:rPr lang="en-US" sz="1800" dirty="0">
                          <a:solidFill>
                            <a:schemeClr val="bg1"/>
                          </a:solidFill>
                          <a:effectLst>
                            <a:outerShdw blurRad="38100" dist="38100" dir="2700000" algn="tl">
                              <a:srgbClr val="000000">
                                <a:alpha val="43137"/>
                              </a:srgbClr>
                            </a:outerShdw>
                          </a:effectLst>
                          <a:latin typeface="Garamond" pitchFamily="18" charset="0"/>
                        </a:rPr>
                        <a:t>Increased cesarean </a:t>
                      </a:r>
                    </a:p>
                    <a:p>
                      <a:pPr algn="ctr" rtl="0">
                        <a:lnSpc>
                          <a:spcPct val="115000"/>
                        </a:lnSpc>
                        <a:spcAft>
                          <a:spcPts val="0"/>
                        </a:spcAft>
                      </a:pPr>
                      <a:r>
                        <a:rPr lang="en-US" sz="1800" dirty="0" smtClean="0">
                          <a:solidFill>
                            <a:schemeClr val="bg1"/>
                          </a:solidFill>
                          <a:effectLst>
                            <a:outerShdw blurRad="38100" dist="38100" dir="2700000" algn="tl">
                              <a:srgbClr val="000000">
                                <a:alpha val="43137"/>
                              </a:srgbClr>
                            </a:outerShdw>
                          </a:effectLst>
                          <a:latin typeface="Garamond" pitchFamily="18" charset="0"/>
                        </a:rPr>
                        <a:t>delivery </a:t>
                      </a:r>
                      <a:endParaRPr lang="en-US" sz="1800" b="1" dirty="0">
                        <a:solidFill>
                          <a:schemeClr val="bg1"/>
                        </a:solidFill>
                        <a:effectLst>
                          <a:outerShdw blurRad="38100" dist="38100" dir="2700000" algn="tl">
                            <a:srgbClr val="000000">
                              <a:alpha val="43137"/>
                            </a:srgbClr>
                          </a:outerShdw>
                        </a:effectLst>
                        <a:latin typeface="Garamond" pitchFamily="18" charset="0"/>
                        <a:ea typeface="Calibri"/>
                        <a:cs typeface="Calibri"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lumMod val="75000"/>
                      </a:schemeClr>
                    </a:solidFill>
                  </a:tcPr>
                </a:tc>
                <a:tc>
                  <a:txBody>
                    <a:bodyPr/>
                    <a:lstStyle/>
                    <a:p>
                      <a:pPr algn="ctr" rtl="0">
                        <a:lnSpc>
                          <a:spcPct val="115000"/>
                        </a:lnSpc>
                        <a:spcAft>
                          <a:spcPts val="0"/>
                        </a:spcAft>
                      </a:pPr>
                      <a:r>
                        <a:rPr lang="en-US" sz="1800" dirty="0" err="1">
                          <a:solidFill>
                            <a:schemeClr val="bg1"/>
                          </a:solidFill>
                          <a:effectLst>
                            <a:outerShdw blurRad="38100" dist="38100" dir="2700000" algn="tl">
                              <a:srgbClr val="000000">
                                <a:alpha val="43137"/>
                              </a:srgbClr>
                            </a:outerShdw>
                          </a:effectLst>
                          <a:latin typeface="Garamond" pitchFamily="18" charset="0"/>
                        </a:rPr>
                        <a:t>Cardiomyopathy</a:t>
                      </a:r>
                      <a:r>
                        <a:rPr lang="en-US" sz="1800" dirty="0">
                          <a:solidFill>
                            <a:schemeClr val="bg1"/>
                          </a:solidFill>
                          <a:effectLst>
                            <a:outerShdw blurRad="38100" dist="38100" dir="2700000" algn="tl">
                              <a:srgbClr val="000000">
                                <a:alpha val="43137"/>
                              </a:srgbClr>
                            </a:outerShdw>
                          </a:effectLst>
                          <a:latin typeface="Garamond" pitchFamily="18" charset="0"/>
                        </a:rPr>
                        <a:t>  </a:t>
                      </a:r>
                      <a:endParaRPr lang="en-US" sz="1800" b="1" dirty="0">
                        <a:solidFill>
                          <a:schemeClr val="bg1"/>
                        </a:solidFill>
                        <a:effectLst>
                          <a:outerShdw blurRad="38100" dist="38100" dir="2700000" algn="tl">
                            <a:srgbClr val="000000">
                              <a:alpha val="43137"/>
                            </a:srgbClr>
                          </a:outerShdw>
                        </a:effectLst>
                        <a:latin typeface="Garamond" pitchFamily="18" charset="0"/>
                        <a:ea typeface="Calibri"/>
                        <a:cs typeface="Calibri"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lumMod val="75000"/>
                      </a:schemeClr>
                    </a:solidFill>
                  </a:tcPr>
                </a:tc>
                <a:tc>
                  <a:txBody>
                    <a:bodyPr/>
                    <a:lstStyle/>
                    <a:p>
                      <a:pPr algn="ctr" rtl="0">
                        <a:lnSpc>
                          <a:spcPct val="115000"/>
                        </a:lnSpc>
                        <a:spcAft>
                          <a:spcPts val="0"/>
                        </a:spcAft>
                      </a:pPr>
                      <a:r>
                        <a:rPr lang="en-US" sz="1800" dirty="0" smtClean="0">
                          <a:solidFill>
                            <a:schemeClr val="bg1"/>
                          </a:solidFill>
                          <a:effectLst>
                            <a:outerShdw blurRad="38100" dist="38100" dir="2700000" algn="tl">
                              <a:srgbClr val="000000">
                                <a:alpha val="43137"/>
                              </a:srgbClr>
                            </a:outerShdw>
                          </a:effectLst>
                          <a:latin typeface="Garamond" pitchFamily="18" charset="0"/>
                        </a:rPr>
                        <a:t> Respiratory distress </a:t>
                      </a:r>
                    </a:p>
                    <a:p>
                      <a:pPr algn="ctr" rtl="0">
                        <a:lnSpc>
                          <a:spcPct val="115000"/>
                        </a:lnSpc>
                        <a:spcAft>
                          <a:spcPts val="0"/>
                        </a:spcAft>
                      </a:pPr>
                      <a:r>
                        <a:rPr lang="en-US" sz="1800" dirty="0" smtClean="0">
                          <a:solidFill>
                            <a:schemeClr val="bg1"/>
                          </a:solidFill>
                          <a:effectLst>
                            <a:outerShdw blurRad="38100" dist="38100" dir="2700000" algn="tl">
                              <a:srgbClr val="000000">
                                <a:alpha val="43137"/>
                              </a:srgbClr>
                            </a:outerShdw>
                          </a:effectLst>
                          <a:latin typeface="Garamond" pitchFamily="18" charset="0"/>
                        </a:rPr>
                        <a:t>syndrome </a:t>
                      </a:r>
                      <a:endParaRPr lang="en-US" sz="1800" b="1" dirty="0" smtClean="0">
                        <a:solidFill>
                          <a:schemeClr val="bg1"/>
                        </a:solidFill>
                        <a:effectLst>
                          <a:outerShdw blurRad="38100" dist="38100" dir="2700000" algn="tl">
                            <a:srgbClr val="000000">
                              <a:alpha val="43137"/>
                            </a:srgbClr>
                          </a:outerShdw>
                        </a:effectLst>
                        <a:latin typeface="Garamond" pitchFamily="18" charset="0"/>
                        <a:ea typeface="Calibri"/>
                        <a:cs typeface="Calibri"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lumMod val="75000"/>
                      </a:schemeClr>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800" dirty="0" smtClean="0">
                          <a:solidFill>
                            <a:schemeClr val="bg1"/>
                          </a:solidFill>
                          <a:effectLst>
                            <a:outerShdw blurRad="38100" dist="38100" dir="2700000" algn="tl">
                              <a:srgbClr val="000000">
                                <a:alpha val="43137"/>
                              </a:srgbClr>
                            </a:outerShdw>
                          </a:effectLst>
                          <a:latin typeface="Garamond" pitchFamily="18" charset="0"/>
                        </a:rPr>
                        <a:t>Metabolic syndrome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lumMod val="75000"/>
                      </a:schemeClr>
                    </a:solidFill>
                  </a:tcPr>
                </a:tc>
              </a:tr>
              <a:tr h="717847">
                <a:tc rowSpan="3">
                  <a:txBody>
                    <a:bodyPr/>
                    <a:lstStyle/>
                    <a:p>
                      <a:pPr algn="ctr" rtl="0">
                        <a:lnSpc>
                          <a:spcPct val="115000"/>
                        </a:lnSpc>
                        <a:spcAft>
                          <a:spcPts val="0"/>
                        </a:spcAft>
                      </a:pPr>
                      <a:r>
                        <a:rPr lang="en-US" sz="1800" dirty="0">
                          <a:solidFill>
                            <a:schemeClr val="bg1"/>
                          </a:solidFill>
                          <a:effectLst>
                            <a:outerShdw blurRad="38100" dist="38100" dir="2700000" algn="tl">
                              <a:srgbClr val="000000">
                                <a:alpha val="43137"/>
                              </a:srgbClr>
                            </a:outerShdw>
                          </a:effectLst>
                          <a:latin typeface="Garamond" pitchFamily="18" charset="0"/>
                        </a:rPr>
                        <a:t>Preeclampsia/ </a:t>
                      </a:r>
                    </a:p>
                    <a:p>
                      <a:pPr algn="ctr" rtl="0">
                        <a:lnSpc>
                          <a:spcPct val="115000"/>
                        </a:lnSpc>
                        <a:spcAft>
                          <a:spcPts val="0"/>
                        </a:spcAft>
                      </a:pPr>
                      <a:r>
                        <a:rPr lang="en-US" sz="1800" dirty="0">
                          <a:solidFill>
                            <a:schemeClr val="bg1"/>
                          </a:solidFill>
                          <a:effectLst>
                            <a:outerShdw blurRad="38100" dist="38100" dir="2700000" algn="tl">
                              <a:srgbClr val="000000">
                                <a:alpha val="43137"/>
                              </a:srgbClr>
                            </a:outerShdw>
                          </a:effectLst>
                          <a:latin typeface="Garamond" pitchFamily="18" charset="0"/>
                        </a:rPr>
                        <a:t>Gestational </a:t>
                      </a:r>
                    </a:p>
                    <a:p>
                      <a:pPr algn="ctr" rtl="0">
                        <a:lnSpc>
                          <a:spcPct val="115000"/>
                        </a:lnSpc>
                        <a:spcAft>
                          <a:spcPts val="0"/>
                        </a:spcAft>
                      </a:pPr>
                      <a:r>
                        <a:rPr lang="en-US" sz="1800" dirty="0">
                          <a:solidFill>
                            <a:schemeClr val="bg1"/>
                          </a:solidFill>
                          <a:effectLst>
                            <a:outerShdw blurRad="38100" dist="38100" dir="2700000" algn="tl">
                              <a:srgbClr val="000000">
                                <a:alpha val="43137"/>
                              </a:srgbClr>
                            </a:outerShdw>
                          </a:effectLst>
                          <a:latin typeface="Garamond" pitchFamily="18" charset="0"/>
                        </a:rPr>
                        <a:t>hypertension </a:t>
                      </a:r>
                      <a:endParaRPr lang="en-US" sz="1800" b="1" dirty="0">
                        <a:solidFill>
                          <a:schemeClr val="bg1"/>
                        </a:solidFill>
                        <a:effectLst>
                          <a:outerShdw blurRad="38100" dist="38100" dir="2700000" algn="tl">
                            <a:srgbClr val="000000">
                              <a:alpha val="43137"/>
                            </a:srgbClr>
                          </a:outerShdw>
                        </a:effectLst>
                        <a:latin typeface="Garamond" pitchFamily="18" charset="0"/>
                        <a:ea typeface="Calibri"/>
                        <a:cs typeface="Calibri"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lumMod val="75000"/>
                      </a:schemeClr>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dirty="0" smtClean="0">
                          <a:solidFill>
                            <a:schemeClr val="bg1"/>
                          </a:solidFill>
                          <a:effectLst>
                            <a:outerShdw blurRad="38100" dist="38100" dir="2700000" algn="tl">
                              <a:srgbClr val="000000">
                                <a:alpha val="43137"/>
                              </a:srgbClr>
                            </a:outerShdw>
                          </a:effectLst>
                          <a:latin typeface="Garamond" pitchFamily="18" charset="0"/>
                        </a:rPr>
                        <a:t>Fetal </a:t>
                      </a:r>
                      <a:r>
                        <a:rPr lang="en-US" dirty="0" err="1" smtClean="0">
                          <a:solidFill>
                            <a:schemeClr val="bg1"/>
                          </a:solidFill>
                          <a:effectLst>
                            <a:outerShdw blurRad="38100" dist="38100" dir="2700000" algn="tl">
                              <a:srgbClr val="000000">
                                <a:alpha val="43137"/>
                              </a:srgbClr>
                            </a:outerShdw>
                          </a:effectLst>
                          <a:latin typeface="Garamond" pitchFamily="18" charset="0"/>
                        </a:rPr>
                        <a:t>organomegaly</a:t>
                      </a:r>
                      <a:endParaRPr lang="en-US" dirty="0" smtClean="0">
                        <a:solidFill>
                          <a:schemeClr val="bg1"/>
                        </a:solidFill>
                        <a:effectLst>
                          <a:outerShdw blurRad="38100" dist="38100" dir="2700000" algn="tl">
                            <a:srgbClr val="000000">
                              <a:alpha val="43137"/>
                            </a:srgbClr>
                          </a:outerShdw>
                        </a:effectLst>
                        <a:latin typeface="Garamond"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solidFill>
                      <a:schemeClr val="accent5">
                        <a:lumMod val="75000"/>
                      </a:schemeClr>
                    </a:solidFill>
                  </a:tcPr>
                </a:tc>
                <a:tc>
                  <a:txBody>
                    <a:bodyPr/>
                    <a:lstStyle/>
                    <a:p>
                      <a:pPr algn="ctr" rtl="0">
                        <a:lnSpc>
                          <a:spcPct val="115000"/>
                        </a:lnSpc>
                        <a:spcAft>
                          <a:spcPts val="0"/>
                        </a:spcAft>
                      </a:pPr>
                      <a:r>
                        <a:rPr lang="en-US" sz="1800" dirty="0" err="1">
                          <a:solidFill>
                            <a:schemeClr val="bg1"/>
                          </a:solidFill>
                          <a:effectLst>
                            <a:outerShdw blurRad="38100" dist="38100" dir="2700000" algn="tl">
                              <a:srgbClr val="000000">
                                <a:alpha val="43137"/>
                              </a:srgbClr>
                            </a:outerShdw>
                          </a:effectLst>
                          <a:latin typeface="Garamond" pitchFamily="18" charset="0"/>
                        </a:rPr>
                        <a:t>Hypocalcemia</a:t>
                      </a:r>
                      <a:r>
                        <a:rPr lang="en-US" sz="1800" dirty="0">
                          <a:solidFill>
                            <a:schemeClr val="bg1"/>
                          </a:solidFill>
                          <a:effectLst>
                            <a:outerShdw blurRad="38100" dist="38100" dir="2700000" algn="tl">
                              <a:srgbClr val="000000">
                                <a:alpha val="43137"/>
                              </a:srgbClr>
                            </a:outerShdw>
                          </a:effectLst>
                          <a:latin typeface="Garamond" pitchFamily="18" charset="0"/>
                        </a:rPr>
                        <a:t> </a:t>
                      </a:r>
                      <a:endParaRPr lang="en-US" sz="1800" b="1" dirty="0">
                        <a:solidFill>
                          <a:schemeClr val="bg1"/>
                        </a:solidFill>
                        <a:effectLst>
                          <a:outerShdw blurRad="38100" dist="38100" dir="2700000" algn="tl">
                            <a:srgbClr val="000000">
                              <a:alpha val="43137"/>
                            </a:srgbClr>
                          </a:outerShdw>
                        </a:effectLst>
                        <a:latin typeface="Garamond" pitchFamily="18" charset="0"/>
                        <a:ea typeface="Calibri"/>
                        <a:cs typeface="Calibri"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lumMod val="75000"/>
                      </a:schemeClr>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800" dirty="0" smtClean="0">
                          <a:solidFill>
                            <a:schemeClr val="bg1"/>
                          </a:solidFill>
                          <a:effectLst>
                            <a:outerShdw blurRad="38100" dist="38100" dir="2700000" algn="tl">
                              <a:srgbClr val="000000">
                                <a:alpha val="43137"/>
                              </a:srgbClr>
                            </a:outerShdw>
                          </a:effectLst>
                          <a:latin typeface="Garamond" pitchFamily="18" charset="0"/>
                        </a:rPr>
                        <a:t>Type 2 diabetes</a:t>
                      </a:r>
                      <a:endParaRPr lang="en-US" sz="1800" b="1" dirty="0" smtClean="0">
                        <a:solidFill>
                          <a:schemeClr val="bg1"/>
                        </a:solidFill>
                        <a:effectLst>
                          <a:outerShdw blurRad="38100" dist="38100" dir="2700000" algn="tl">
                            <a:srgbClr val="000000">
                              <a:alpha val="43137"/>
                            </a:srgbClr>
                          </a:outerShdw>
                        </a:effectLst>
                        <a:latin typeface="Garamond" pitchFamily="18" charset="0"/>
                        <a:ea typeface="Calibri"/>
                        <a:cs typeface="Calibri"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lumMod val="75000"/>
                      </a:schemeClr>
                    </a:solidFill>
                  </a:tcPr>
                </a:tc>
              </a:tr>
              <a:tr h="400671">
                <a:tc vMerge="1">
                  <a:txBody>
                    <a:bodyPr/>
                    <a:lstStyle/>
                    <a:p>
                      <a:endParaRPr lang="en-US"/>
                    </a:p>
                  </a:txBody>
                  <a:tcPr/>
                </a:tc>
                <a:tc>
                  <a:txBody>
                    <a:bodyPr/>
                    <a:lstStyle/>
                    <a:p>
                      <a:pPr algn="ctr" rtl="0">
                        <a:lnSpc>
                          <a:spcPct val="120000"/>
                        </a:lnSpc>
                      </a:pPr>
                      <a:r>
                        <a:rPr lang="en-US" dirty="0" err="1" smtClean="0">
                          <a:solidFill>
                            <a:schemeClr val="bg1"/>
                          </a:solidFill>
                          <a:effectLst>
                            <a:outerShdw blurRad="38100" dist="38100" dir="2700000" algn="tl">
                              <a:srgbClr val="000000">
                                <a:alpha val="43137"/>
                              </a:srgbClr>
                            </a:outerShdw>
                          </a:effectLst>
                          <a:latin typeface="Garamond" pitchFamily="18" charset="0"/>
                        </a:rPr>
                        <a:t>Hydramnios</a:t>
                      </a:r>
                      <a:endParaRPr lang="en-US" dirty="0" smtClean="0">
                        <a:solidFill>
                          <a:schemeClr val="bg1"/>
                        </a:solidFill>
                        <a:effectLst>
                          <a:outerShdw blurRad="38100" dist="38100" dir="2700000" algn="tl">
                            <a:srgbClr val="000000">
                              <a:alpha val="43137"/>
                            </a:srgbClr>
                          </a:outerShdw>
                        </a:effectLst>
                        <a:latin typeface="Garamond"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75000"/>
                      </a:schemeClr>
                    </a:solidFill>
                  </a:tcPr>
                </a:tc>
                <a:tc>
                  <a:txBody>
                    <a:bodyPr/>
                    <a:lstStyle/>
                    <a:p>
                      <a:pPr algn="ctr" rtl="0">
                        <a:lnSpc>
                          <a:spcPct val="115000"/>
                        </a:lnSpc>
                        <a:spcAft>
                          <a:spcPts val="0"/>
                        </a:spcAft>
                      </a:pPr>
                      <a:r>
                        <a:rPr lang="en-US" sz="1800" dirty="0">
                          <a:solidFill>
                            <a:schemeClr val="bg1"/>
                          </a:solidFill>
                          <a:effectLst>
                            <a:outerShdw blurRad="38100" dist="38100" dir="2700000" algn="tl">
                              <a:srgbClr val="000000">
                                <a:alpha val="43137"/>
                              </a:srgbClr>
                            </a:outerShdw>
                          </a:effectLst>
                          <a:latin typeface="Garamond" pitchFamily="18" charset="0"/>
                        </a:rPr>
                        <a:t> </a:t>
                      </a:r>
                      <a:r>
                        <a:rPr lang="en-US" sz="1800" dirty="0" err="1" smtClean="0">
                          <a:solidFill>
                            <a:schemeClr val="bg1"/>
                          </a:solidFill>
                          <a:effectLst>
                            <a:outerShdw blurRad="38100" dist="38100" dir="2700000" algn="tl">
                              <a:srgbClr val="000000">
                                <a:alpha val="43137"/>
                              </a:srgbClr>
                            </a:outerShdw>
                          </a:effectLst>
                          <a:latin typeface="Garamond" pitchFamily="18" charset="0"/>
                        </a:rPr>
                        <a:t>Hyperviscosity</a:t>
                      </a:r>
                      <a:endParaRPr lang="en-US" sz="1800" b="1" dirty="0" smtClean="0">
                        <a:solidFill>
                          <a:schemeClr val="bg1"/>
                        </a:solidFill>
                        <a:effectLst>
                          <a:outerShdw blurRad="38100" dist="38100" dir="2700000" algn="tl">
                            <a:srgbClr val="000000">
                              <a:alpha val="43137"/>
                            </a:srgbClr>
                          </a:outerShdw>
                        </a:effectLst>
                        <a:latin typeface="Garamond" pitchFamily="18" charset="0"/>
                        <a:ea typeface="Calibri"/>
                        <a:cs typeface="Calibri"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solidFill>
                      <a:schemeClr val="accent5">
                        <a:lumMod val="75000"/>
                      </a:schemeClr>
                    </a:solidFill>
                  </a:tcPr>
                </a:tc>
                <a:tc rowSpan="2">
                  <a:txBody>
                    <a:bodyPr/>
                    <a:lstStyle/>
                    <a:p>
                      <a:pPr algn="ctr" rtl="0">
                        <a:lnSpc>
                          <a:spcPct val="115000"/>
                        </a:lnSpc>
                        <a:spcAft>
                          <a:spcPts val="0"/>
                        </a:spcAft>
                      </a:pPr>
                      <a:r>
                        <a:rPr lang="en-US" sz="1800" dirty="0" smtClean="0">
                          <a:solidFill>
                            <a:schemeClr val="bg1"/>
                          </a:solidFill>
                          <a:effectLst>
                            <a:outerShdw blurRad="38100" dist="38100" dir="2700000" algn="tl">
                              <a:srgbClr val="000000">
                                <a:alpha val="43137"/>
                              </a:srgbClr>
                            </a:outerShdw>
                          </a:effectLst>
                          <a:latin typeface="Garamond" pitchFamily="18" charset="0"/>
                        </a:rPr>
                        <a:t>impaired fine and gross motor functions</a:t>
                      </a:r>
                      <a:r>
                        <a:rPr lang="en-US" sz="1800" dirty="0">
                          <a:solidFill>
                            <a:schemeClr val="bg1"/>
                          </a:solidFill>
                          <a:effectLst>
                            <a:outerShdw blurRad="38100" dist="38100" dir="2700000" algn="tl">
                              <a:srgbClr val="000000">
                                <a:alpha val="43137"/>
                              </a:srgbClr>
                            </a:outerShdw>
                          </a:effectLst>
                          <a:latin typeface="Garamond" pitchFamily="18" charset="0"/>
                        </a:rPr>
                        <a:t>  </a:t>
                      </a:r>
                      <a:endParaRPr lang="en-US" sz="1800" b="1" dirty="0">
                        <a:solidFill>
                          <a:schemeClr val="bg1"/>
                        </a:solidFill>
                        <a:effectLst>
                          <a:outerShdw blurRad="38100" dist="38100" dir="2700000" algn="tl">
                            <a:srgbClr val="000000">
                              <a:alpha val="43137"/>
                            </a:srgbClr>
                          </a:outerShdw>
                        </a:effectLst>
                        <a:latin typeface="Garamond" pitchFamily="18" charset="0"/>
                        <a:ea typeface="Calibri"/>
                        <a:cs typeface="Calibri"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lumMod val="75000"/>
                      </a:schemeClr>
                    </a:solidFill>
                  </a:tcPr>
                </a:tc>
              </a:tr>
              <a:tr h="400671">
                <a:tc vMerge="1">
                  <a:txBody>
                    <a:bodyPr/>
                    <a:lstStyle/>
                    <a:p>
                      <a:endParaRPr lang="en-US"/>
                    </a:p>
                  </a:txBody>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en-US" sz="1800" dirty="0" smtClean="0">
                          <a:solidFill>
                            <a:schemeClr val="bg1"/>
                          </a:solidFill>
                          <a:effectLst>
                            <a:outerShdw blurRad="38100" dist="38100" dir="2700000" algn="tl">
                              <a:srgbClr val="000000">
                                <a:alpha val="43137"/>
                              </a:srgbClr>
                            </a:outerShdw>
                          </a:effectLst>
                          <a:latin typeface="Garamond" pitchFamily="18" charset="0"/>
                        </a:rPr>
                        <a:t>Stillbirth</a:t>
                      </a:r>
                      <a:endParaRPr lang="en-US" sz="1800" b="1" dirty="0" smtClean="0">
                        <a:solidFill>
                          <a:schemeClr val="bg1"/>
                        </a:solidFill>
                        <a:effectLst>
                          <a:outerShdw blurRad="38100" dist="38100" dir="2700000" algn="tl">
                            <a:srgbClr val="000000">
                              <a:alpha val="43137"/>
                            </a:srgbClr>
                          </a:outerShdw>
                        </a:effectLst>
                        <a:latin typeface="Garamond" pitchFamily="18" charset="0"/>
                        <a:ea typeface="Calibri"/>
                        <a:cs typeface="Calibri"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solidFill>
                      <a:schemeClr val="accent5">
                        <a:lumMod val="75000"/>
                      </a:schemeClr>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800" dirty="0" smtClean="0">
                          <a:solidFill>
                            <a:schemeClr val="bg1"/>
                          </a:solidFill>
                          <a:effectLst>
                            <a:outerShdw blurRad="38100" dist="38100" dir="2700000" algn="tl">
                              <a:srgbClr val="000000">
                                <a:alpha val="43137"/>
                              </a:srgbClr>
                            </a:outerShdw>
                          </a:effectLst>
                          <a:latin typeface="Garamond" pitchFamily="18" charset="0"/>
                        </a:rPr>
                        <a:t> </a:t>
                      </a:r>
                      <a:r>
                        <a:rPr lang="en-US" sz="1800" dirty="0" err="1" smtClean="0">
                          <a:solidFill>
                            <a:schemeClr val="bg1"/>
                          </a:solidFill>
                          <a:effectLst>
                            <a:outerShdw blurRad="38100" dist="38100" dir="2700000" algn="tl">
                              <a:srgbClr val="000000">
                                <a:alpha val="43137"/>
                              </a:srgbClr>
                            </a:outerShdw>
                          </a:effectLst>
                          <a:latin typeface="Garamond" pitchFamily="18" charset="0"/>
                        </a:rPr>
                        <a:t>Hypomagnesemia</a:t>
                      </a:r>
                      <a:r>
                        <a:rPr lang="en-US" sz="1800" dirty="0" smtClean="0">
                          <a:solidFill>
                            <a:schemeClr val="bg1"/>
                          </a:solidFill>
                          <a:effectLst>
                            <a:outerShdw blurRad="38100" dist="38100" dir="2700000" algn="tl">
                              <a:srgbClr val="000000">
                                <a:alpha val="43137"/>
                              </a:srgbClr>
                            </a:outerShdw>
                          </a:effectLst>
                          <a:latin typeface="Garamond" pitchFamily="18" charset="0"/>
                        </a:rPr>
                        <a:t> </a:t>
                      </a:r>
                      <a:endParaRPr lang="en-US" sz="1800" b="1" dirty="0" smtClean="0">
                        <a:solidFill>
                          <a:schemeClr val="bg1"/>
                        </a:solidFill>
                        <a:effectLst>
                          <a:outerShdw blurRad="38100" dist="38100" dir="2700000" algn="tl">
                            <a:srgbClr val="000000">
                              <a:alpha val="43137"/>
                            </a:srgbClr>
                          </a:outerShdw>
                        </a:effectLst>
                        <a:latin typeface="Garamond" pitchFamily="18" charset="0"/>
                        <a:ea typeface="Calibri"/>
                        <a:cs typeface="Calibri"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solidFill>
                      <a:schemeClr val="accent5">
                        <a:lumMod val="75000"/>
                      </a:schemeClr>
                    </a:solidFill>
                  </a:tcPr>
                </a:tc>
                <a:tc vMerge="1">
                  <a:txBody>
                    <a:bodyPr/>
                    <a:lstStyle/>
                    <a:p>
                      <a:pPr algn="ctr" rtl="0">
                        <a:lnSpc>
                          <a:spcPct val="115000"/>
                        </a:lnSpc>
                        <a:spcAft>
                          <a:spcPts val="0"/>
                        </a:spcAft>
                      </a:pPr>
                      <a:endParaRPr lang="en-US" sz="1800" b="1" dirty="0">
                        <a:solidFill>
                          <a:schemeClr val="bg1"/>
                        </a:solidFill>
                        <a:effectLst/>
                        <a:latin typeface="Garamond" pitchFamily="18" charset="0"/>
                        <a:ea typeface="Calibri"/>
                        <a:cs typeface="Calibri"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lumMod val="75000"/>
                      </a:schemeClr>
                    </a:solidFill>
                  </a:tcPr>
                </a:tc>
              </a:tr>
              <a:tr h="1032025">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800" dirty="0" smtClean="0">
                          <a:solidFill>
                            <a:schemeClr val="bg1"/>
                          </a:solidFill>
                          <a:effectLst>
                            <a:outerShdw blurRad="38100" dist="38100" dir="2700000" algn="tl">
                              <a:srgbClr val="000000">
                                <a:alpha val="43137"/>
                              </a:srgbClr>
                            </a:outerShdw>
                          </a:effectLst>
                          <a:latin typeface="Garamond" pitchFamily="18" charset="0"/>
                        </a:rPr>
                        <a:t>Metabolic syndrome </a:t>
                      </a:r>
                      <a:endParaRPr lang="en-US" sz="1800" b="1" dirty="0" smtClean="0">
                        <a:solidFill>
                          <a:schemeClr val="bg1"/>
                        </a:solidFill>
                        <a:effectLst>
                          <a:outerShdw blurRad="38100" dist="38100" dir="2700000" algn="tl">
                            <a:srgbClr val="000000">
                              <a:alpha val="43137"/>
                            </a:srgbClr>
                          </a:outerShdw>
                        </a:effectLst>
                        <a:latin typeface="Garamond" pitchFamily="18" charset="0"/>
                        <a:ea typeface="Calibri"/>
                        <a:cs typeface="Calibri"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lumMod val="75000"/>
                      </a:schemeClr>
                    </a:solidFill>
                  </a:tcPr>
                </a:tc>
                <a:tc>
                  <a:txBody>
                    <a:bodyPr/>
                    <a:lstStyle/>
                    <a:p>
                      <a:pPr algn="ctr" rtl="0">
                        <a:lnSpc>
                          <a:spcPct val="115000"/>
                        </a:lnSpc>
                        <a:spcAft>
                          <a:spcPts val="0"/>
                        </a:spcAft>
                      </a:pPr>
                      <a:r>
                        <a:rPr lang="en-US" sz="1800" dirty="0" smtClean="0">
                          <a:solidFill>
                            <a:schemeClr val="bg1"/>
                          </a:solidFill>
                          <a:effectLst>
                            <a:outerShdw blurRad="38100" dist="38100" dir="2700000" algn="tl">
                              <a:srgbClr val="000000">
                                <a:alpha val="43137"/>
                              </a:srgbClr>
                            </a:outerShdw>
                          </a:effectLst>
                          <a:latin typeface="Garamond" pitchFamily="18" charset="0"/>
                        </a:rPr>
                        <a:t>LGA/ </a:t>
                      </a:r>
                      <a:endParaRPr lang="en-US" sz="1800" dirty="0">
                        <a:solidFill>
                          <a:schemeClr val="bg1"/>
                        </a:solidFill>
                        <a:effectLst>
                          <a:outerShdw blurRad="38100" dist="38100" dir="2700000" algn="tl">
                            <a:srgbClr val="000000">
                              <a:alpha val="43137"/>
                            </a:srgbClr>
                          </a:outerShdw>
                        </a:effectLst>
                        <a:latin typeface="Garamond" pitchFamily="18" charset="0"/>
                      </a:endParaRPr>
                    </a:p>
                    <a:p>
                      <a:pPr algn="ctr" rtl="0">
                        <a:lnSpc>
                          <a:spcPct val="115000"/>
                        </a:lnSpc>
                        <a:spcAft>
                          <a:spcPts val="0"/>
                        </a:spcAft>
                      </a:pPr>
                      <a:r>
                        <a:rPr lang="en-US" sz="1800" dirty="0" err="1">
                          <a:solidFill>
                            <a:schemeClr val="bg1"/>
                          </a:solidFill>
                          <a:effectLst>
                            <a:outerShdw blurRad="38100" dist="38100" dir="2700000" algn="tl">
                              <a:srgbClr val="000000">
                                <a:alpha val="43137"/>
                              </a:srgbClr>
                            </a:outerShdw>
                          </a:effectLst>
                          <a:latin typeface="Garamond" pitchFamily="18" charset="0"/>
                        </a:rPr>
                        <a:t>macrosomia</a:t>
                      </a:r>
                      <a:r>
                        <a:rPr lang="en-US" sz="1800" dirty="0">
                          <a:solidFill>
                            <a:schemeClr val="bg1"/>
                          </a:solidFill>
                          <a:effectLst>
                            <a:outerShdw blurRad="38100" dist="38100" dir="2700000" algn="tl">
                              <a:srgbClr val="000000">
                                <a:alpha val="43137"/>
                              </a:srgbClr>
                            </a:outerShdw>
                          </a:effectLst>
                          <a:latin typeface="Garamond" pitchFamily="18" charset="0"/>
                        </a:rPr>
                        <a:t> </a:t>
                      </a:r>
                      <a:endParaRPr lang="en-US" sz="1800" b="1" dirty="0">
                        <a:solidFill>
                          <a:schemeClr val="bg1"/>
                        </a:solidFill>
                        <a:effectLst>
                          <a:outerShdw blurRad="38100" dist="38100" dir="2700000" algn="tl">
                            <a:srgbClr val="000000">
                              <a:alpha val="43137"/>
                            </a:srgbClr>
                          </a:outerShdw>
                        </a:effectLst>
                        <a:latin typeface="Garamond" pitchFamily="18" charset="0"/>
                        <a:ea typeface="Calibri"/>
                        <a:cs typeface="Calibri"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lumMod val="75000"/>
                      </a:schemeClr>
                    </a:solidFill>
                  </a:tcPr>
                </a:tc>
                <a:tc>
                  <a:txBody>
                    <a:bodyPr/>
                    <a:lstStyle/>
                    <a:p>
                      <a:pPr algn="ctr" rtl="0">
                        <a:lnSpc>
                          <a:spcPct val="115000"/>
                        </a:lnSpc>
                        <a:spcAft>
                          <a:spcPts val="0"/>
                        </a:spcAft>
                      </a:pPr>
                      <a:r>
                        <a:rPr lang="en-US" sz="1800" dirty="0">
                          <a:solidFill>
                            <a:schemeClr val="bg1"/>
                          </a:solidFill>
                          <a:effectLst>
                            <a:outerShdw blurRad="38100" dist="38100" dir="2700000" algn="tl">
                              <a:srgbClr val="000000">
                                <a:alpha val="43137"/>
                              </a:srgbClr>
                            </a:outerShdw>
                          </a:effectLst>
                          <a:latin typeface="Garamond" pitchFamily="18" charset="0"/>
                        </a:rPr>
                        <a:t> </a:t>
                      </a:r>
                      <a:r>
                        <a:rPr lang="en-US" sz="1800" dirty="0" err="1" smtClean="0">
                          <a:solidFill>
                            <a:schemeClr val="bg1"/>
                          </a:solidFill>
                          <a:effectLst>
                            <a:outerShdw blurRad="38100" dist="38100" dir="2700000" algn="tl">
                              <a:srgbClr val="000000">
                                <a:alpha val="43137"/>
                              </a:srgbClr>
                            </a:outerShdw>
                          </a:effectLst>
                          <a:latin typeface="Garamond" pitchFamily="18" charset="0"/>
                        </a:rPr>
                        <a:t>Cardiomyopathy</a:t>
                      </a:r>
                      <a:r>
                        <a:rPr lang="en-US" sz="1800" dirty="0" smtClean="0">
                          <a:solidFill>
                            <a:schemeClr val="bg1"/>
                          </a:solidFill>
                          <a:effectLst>
                            <a:outerShdw blurRad="38100" dist="38100" dir="2700000" algn="tl">
                              <a:srgbClr val="000000">
                                <a:alpha val="43137"/>
                              </a:srgbClr>
                            </a:outerShdw>
                          </a:effectLst>
                          <a:latin typeface="Garamond" pitchFamily="18" charset="0"/>
                        </a:rPr>
                        <a:t> </a:t>
                      </a:r>
                    </a:p>
                    <a:p>
                      <a:pPr marL="0" marR="0" indent="0" algn="ctr" defTabSz="914400" rtl="0" eaLnBrk="1" fontAlgn="auto" latinLnBrk="0" hangingPunct="1">
                        <a:lnSpc>
                          <a:spcPct val="115000"/>
                        </a:lnSpc>
                        <a:spcBef>
                          <a:spcPts val="0"/>
                        </a:spcBef>
                        <a:spcAft>
                          <a:spcPts val="0"/>
                        </a:spcAft>
                        <a:buClrTx/>
                        <a:buSzTx/>
                        <a:buFontTx/>
                        <a:buNone/>
                        <a:tabLst/>
                        <a:defRPr/>
                      </a:pPr>
                      <a:r>
                        <a:rPr lang="en-US" sz="1800" dirty="0" err="1" smtClean="0">
                          <a:solidFill>
                            <a:schemeClr val="bg1"/>
                          </a:solidFill>
                          <a:effectLst>
                            <a:outerShdw blurRad="38100" dist="38100" dir="2700000" algn="tl">
                              <a:srgbClr val="000000">
                                <a:alpha val="43137"/>
                              </a:srgbClr>
                            </a:outerShdw>
                          </a:effectLst>
                          <a:latin typeface="Garamond" pitchFamily="18" charset="0"/>
                        </a:rPr>
                        <a:t>Hyperbilirubinemia</a:t>
                      </a:r>
                      <a:endParaRPr lang="en-US" sz="1800" dirty="0" smtClean="0">
                        <a:solidFill>
                          <a:schemeClr val="bg1"/>
                        </a:solidFill>
                        <a:effectLst>
                          <a:outerShdw blurRad="38100" dist="38100" dir="2700000" algn="tl">
                            <a:srgbClr val="000000">
                              <a:alpha val="43137"/>
                            </a:srgbClr>
                          </a:outerShdw>
                        </a:effectLst>
                        <a:latin typeface="Garamond" pitchFamily="18" charset="0"/>
                      </a:endParaRPr>
                    </a:p>
                    <a:p>
                      <a:pPr marL="0" marR="0" indent="0" algn="ctr" defTabSz="914400" rtl="0" eaLnBrk="1" fontAlgn="auto" latinLnBrk="0" hangingPunct="1">
                        <a:lnSpc>
                          <a:spcPct val="115000"/>
                        </a:lnSpc>
                        <a:spcBef>
                          <a:spcPts val="0"/>
                        </a:spcBef>
                        <a:spcAft>
                          <a:spcPts val="0"/>
                        </a:spcAft>
                        <a:buClrTx/>
                        <a:buSzTx/>
                        <a:buFontTx/>
                        <a:buNone/>
                        <a:tabLst/>
                        <a:defRPr/>
                      </a:pPr>
                      <a:r>
                        <a:rPr lang="en-US" sz="1800" b="0" dirty="0" err="1" smtClean="0">
                          <a:solidFill>
                            <a:schemeClr val="bg1"/>
                          </a:solidFill>
                          <a:effectLst>
                            <a:outerShdw blurRad="38100" dist="38100" dir="2700000" algn="tl">
                              <a:srgbClr val="000000">
                                <a:alpha val="43137"/>
                              </a:srgbClr>
                            </a:outerShdw>
                          </a:effectLst>
                          <a:latin typeface="Garamond" pitchFamily="18" charset="0"/>
                          <a:ea typeface="Calibri"/>
                          <a:cs typeface="Calibri" pitchFamily="34" charset="0"/>
                        </a:rPr>
                        <a:t>Perinatal</a:t>
                      </a:r>
                      <a:r>
                        <a:rPr lang="en-US" sz="1800" b="0" dirty="0" smtClean="0">
                          <a:solidFill>
                            <a:schemeClr val="bg1"/>
                          </a:solidFill>
                          <a:effectLst>
                            <a:outerShdw blurRad="38100" dist="38100" dir="2700000" algn="tl">
                              <a:srgbClr val="000000">
                                <a:alpha val="43137"/>
                              </a:srgbClr>
                            </a:outerShdw>
                          </a:effectLst>
                          <a:latin typeface="Garamond" pitchFamily="18" charset="0"/>
                          <a:ea typeface="Calibri"/>
                          <a:cs typeface="Calibri" pitchFamily="34" charset="0"/>
                        </a:rPr>
                        <a:t> mortality</a:t>
                      </a:r>
                      <a:endParaRPr lang="en-US" sz="1800" b="1" dirty="0">
                        <a:solidFill>
                          <a:schemeClr val="bg1"/>
                        </a:solidFill>
                        <a:effectLst>
                          <a:outerShdw blurRad="38100" dist="38100" dir="2700000" algn="tl">
                            <a:srgbClr val="000000">
                              <a:alpha val="43137"/>
                            </a:srgbClr>
                          </a:outerShdw>
                        </a:effectLst>
                        <a:latin typeface="Garamond" pitchFamily="18" charset="0"/>
                        <a:ea typeface="Calibri"/>
                        <a:cs typeface="Calibri"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lumMod val="75000"/>
                      </a:schemeClr>
                    </a:solidFill>
                  </a:tcPr>
                </a:tc>
                <a:tc>
                  <a:txBody>
                    <a:bodyPr/>
                    <a:lstStyle/>
                    <a:p>
                      <a:pPr marL="0" marR="0" lvl="1" indent="0" algn="ctr" defTabSz="914400" rtl="0" eaLnBrk="1" fontAlgn="auto" latinLnBrk="0" hangingPunct="1">
                        <a:lnSpc>
                          <a:spcPct val="115000"/>
                        </a:lnSpc>
                        <a:spcBef>
                          <a:spcPts val="0"/>
                        </a:spcBef>
                        <a:spcAft>
                          <a:spcPts val="0"/>
                        </a:spcAft>
                        <a:buClrTx/>
                        <a:buSzTx/>
                        <a:buFontTx/>
                        <a:buNone/>
                        <a:tabLst/>
                        <a:defRPr/>
                      </a:pPr>
                      <a:r>
                        <a:rPr lang="en-US" sz="1800" dirty="0" smtClean="0">
                          <a:solidFill>
                            <a:schemeClr val="bg1"/>
                          </a:solidFill>
                          <a:effectLst>
                            <a:outerShdw blurRad="38100" dist="38100" dir="2700000" algn="tl">
                              <a:srgbClr val="000000">
                                <a:alpha val="43137"/>
                              </a:srgbClr>
                            </a:outerShdw>
                          </a:effectLst>
                          <a:latin typeface="Garamond" pitchFamily="18" charset="0"/>
                        </a:rPr>
                        <a:t>higher rates of inattention and/or hyperactivity</a:t>
                      </a:r>
                      <a:r>
                        <a:rPr lang="en-US" sz="1800" dirty="0">
                          <a:solidFill>
                            <a:schemeClr val="bg1"/>
                          </a:solidFill>
                          <a:effectLst>
                            <a:outerShdw blurRad="38100" dist="38100" dir="2700000" algn="tl">
                              <a:srgbClr val="000000">
                                <a:alpha val="43137"/>
                              </a:srgbClr>
                            </a:outerShdw>
                          </a:effectLst>
                          <a:latin typeface="Garamond" pitchFamily="18" charset="0"/>
                        </a:rPr>
                        <a:t> </a:t>
                      </a:r>
                      <a:endParaRPr lang="en-US" sz="1800" b="1" dirty="0">
                        <a:solidFill>
                          <a:schemeClr val="bg1"/>
                        </a:solidFill>
                        <a:effectLst>
                          <a:outerShdw blurRad="38100" dist="38100" dir="2700000" algn="tl">
                            <a:srgbClr val="000000">
                              <a:alpha val="43137"/>
                            </a:srgbClr>
                          </a:outerShdw>
                        </a:effectLst>
                        <a:latin typeface="Garamond" pitchFamily="18" charset="0"/>
                        <a:ea typeface="Calibri"/>
                        <a:cs typeface="Calibri"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lumMod val="75000"/>
                      </a:schemeClr>
                    </a:solidFill>
                  </a:tcPr>
                </a:tc>
              </a:tr>
              <a:tr h="460047">
                <a:tc>
                  <a:txBody>
                    <a:bodyPr/>
                    <a:lstStyle/>
                    <a:p>
                      <a:pPr algn="ctr" rtl="0">
                        <a:lnSpc>
                          <a:spcPct val="115000"/>
                        </a:lnSpc>
                        <a:spcAft>
                          <a:spcPts val="0"/>
                        </a:spcAft>
                      </a:pPr>
                      <a:r>
                        <a:rPr lang="en-US" sz="1800" dirty="0" smtClean="0">
                          <a:solidFill>
                            <a:schemeClr val="bg1"/>
                          </a:solidFill>
                          <a:effectLst>
                            <a:outerShdw blurRad="38100" dist="38100" dir="2700000" algn="tl">
                              <a:srgbClr val="000000">
                                <a:alpha val="43137"/>
                              </a:srgbClr>
                            </a:outerShdw>
                          </a:effectLst>
                          <a:latin typeface="Garamond" pitchFamily="18" charset="0"/>
                        </a:rPr>
                        <a:t>Type 2 diabetes</a:t>
                      </a:r>
                      <a:endParaRPr lang="en-US" sz="1800" b="1" dirty="0">
                        <a:solidFill>
                          <a:schemeClr val="bg1"/>
                        </a:solidFill>
                        <a:effectLst>
                          <a:outerShdw blurRad="38100" dist="38100" dir="2700000" algn="tl">
                            <a:srgbClr val="000000">
                              <a:alpha val="43137"/>
                            </a:srgbClr>
                          </a:outerShdw>
                        </a:effectLst>
                        <a:latin typeface="Garamond" pitchFamily="18" charset="0"/>
                        <a:ea typeface="Calibri"/>
                        <a:cs typeface="Calibri"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lumMod val="75000"/>
                      </a:schemeClr>
                    </a:solidFill>
                  </a:tcPr>
                </a:tc>
                <a:tc>
                  <a:txBody>
                    <a:bodyPr/>
                    <a:lstStyle/>
                    <a:p>
                      <a:pPr algn="ctr" rtl="0">
                        <a:lnSpc>
                          <a:spcPct val="115000"/>
                        </a:lnSpc>
                        <a:spcAft>
                          <a:spcPts val="0"/>
                        </a:spcAft>
                      </a:pPr>
                      <a:r>
                        <a:rPr lang="en-US" sz="1800" dirty="0">
                          <a:solidFill>
                            <a:schemeClr val="bg1"/>
                          </a:solidFill>
                          <a:effectLst>
                            <a:outerShdw blurRad="38100" dist="38100" dir="2700000" algn="tl">
                              <a:srgbClr val="000000">
                                <a:alpha val="43137"/>
                              </a:srgbClr>
                            </a:outerShdw>
                          </a:effectLst>
                          <a:latin typeface="Garamond" pitchFamily="18" charset="0"/>
                        </a:rPr>
                        <a:t>Birth trauma </a:t>
                      </a:r>
                      <a:endParaRPr lang="en-US" sz="1800" b="1" dirty="0">
                        <a:solidFill>
                          <a:schemeClr val="bg1"/>
                        </a:solidFill>
                        <a:effectLst>
                          <a:outerShdw blurRad="38100" dist="38100" dir="2700000" algn="tl">
                            <a:srgbClr val="000000">
                              <a:alpha val="43137"/>
                            </a:srgbClr>
                          </a:outerShdw>
                        </a:effectLst>
                        <a:latin typeface="Garamond" pitchFamily="18" charset="0"/>
                        <a:ea typeface="Calibri"/>
                        <a:cs typeface="Calibri"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lumMod val="75000"/>
                      </a:schemeClr>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800" dirty="0" smtClean="0">
                          <a:solidFill>
                            <a:schemeClr val="bg1"/>
                          </a:solidFill>
                          <a:effectLst>
                            <a:outerShdw blurRad="38100" dist="38100" dir="2700000" algn="tl">
                              <a:srgbClr val="000000">
                                <a:alpha val="43137"/>
                              </a:srgbClr>
                            </a:outerShdw>
                          </a:effectLst>
                          <a:latin typeface="Garamond" pitchFamily="18" charset="0"/>
                        </a:rPr>
                        <a:t> Polycythemia </a:t>
                      </a:r>
                      <a:endParaRPr lang="en-US" sz="1800" b="1" dirty="0">
                        <a:solidFill>
                          <a:schemeClr val="bg1"/>
                        </a:solidFill>
                        <a:effectLst>
                          <a:outerShdw blurRad="38100" dist="38100" dir="2700000" algn="tl">
                            <a:srgbClr val="000000">
                              <a:alpha val="43137"/>
                            </a:srgbClr>
                          </a:outerShdw>
                        </a:effectLst>
                        <a:latin typeface="Garamond" pitchFamily="18" charset="0"/>
                        <a:ea typeface="Calibri"/>
                        <a:cs typeface="Calibri"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lumMod val="75000"/>
                      </a:schemeClr>
                    </a:solidFill>
                  </a:tcPr>
                </a:tc>
                <a:tc>
                  <a:txBody>
                    <a:bodyPr/>
                    <a:lstStyle/>
                    <a:p>
                      <a:pPr algn="ctr" rtl="0">
                        <a:lnSpc>
                          <a:spcPct val="115000"/>
                        </a:lnSpc>
                        <a:spcAft>
                          <a:spcPts val="0"/>
                        </a:spcAft>
                      </a:pPr>
                      <a:r>
                        <a:rPr lang="en-US" sz="1800" dirty="0">
                          <a:effectLst>
                            <a:outerShdw blurRad="38100" dist="38100" dir="2700000" algn="tl">
                              <a:srgbClr val="000000">
                                <a:alpha val="43137"/>
                              </a:srgbClr>
                            </a:outerShdw>
                          </a:effectLst>
                          <a:latin typeface="Garamond" pitchFamily="18" charset="0"/>
                        </a:rPr>
                        <a:t> </a:t>
                      </a:r>
                      <a:endParaRPr lang="en-US" sz="1800" b="1" dirty="0">
                        <a:solidFill>
                          <a:schemeClr val="tx1"/>
                        </a:solidFill>
                        <a:effectLst>
                          <a:outerShdw blurRad="38100" dist="38100" dir="2700000" algn="tl">
                            <a:srgbClr val="000000">
                              <a:alpha val="43137"/>
                            </a:srgbClr>
                          </a:outerShdw>
                        </a:effectLst>
                        <a:latin typeface="Garamond" pitchFamily="18" charset="0"/>
                        <a:ea typeface="Calibri"/>
                        <a:cs typeface="Calibri"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lumMod val="75000"/>
                      </a:schemeClr>
                    </a:solidFill>
                  </a:tcPr>
                </a:tc>
              </a:tr>
            </a:tbl>
          </a:graphicData>
        </a:graphic>
      </p:graphicFrame>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3"/>
          <p:cNvSpPr>
            <a:spLocks noGrp="1"/>
          </p:cNvSpPr>
          <p:nvPr>
            <p:ph type="title"/>
          </p:nvPr>
        </p:nvSpPr>
        <p:spPr>
          <a:xfrm>
            <a:off x="179512" y="53751"/>
            <a:ext cx="8784976" cy="1017795"/>
          </a:xfrm>
          <a:prstGeom prst="roundRect">
            <a:avLst/>
          </a:prstGeom>
        </p:spPr>
        <p:style>
          <a:lnRef idx="0">
            <a:schemeClr val="accent4"/>
          </a:lnRef>
          <a:fillRef idx="3">
            <a:schemeClr val="accent4"/>
          </a:fillRef>
          <a:effectRef idx="3">
            <a:schemeClr val="accent4"/>
          </a:effectRef>
          <a:fontRef idx="minor">
            <a:schemeClr val="lt1"/>
          </a:fontRef>
        </p:style>
        <p:txBody>
          <a:bodyPr>
            <a:normAutofit/>
          </a:bodyPr>
          <a:lstStyle/>
          <a:p>
            <a:r>
              <a:rPr lang="en-US" sz="3600" b="1" dirty="0" smtClean="0">
                <a:effectLst>
                  <a:outerShdw blurRad="38100" dist="38100" dir="2700000" algn="tl">
                    <a:srgbClr val="000000">
                      <a:alpha val="43137"/>
                    </a:srgbClr>
                  </a:outerShdw>
                </a:effectLst>
                <a:latin typeface="Garamond" pitchFamily="18" charset="0"/>
              </a:rPr>
              <a:t>Risk Factors for Gestational Diabetes</a:t>
            </a:r>
          </a:p>
        </p:txBody>
      </p:sp>
      <p:sp>
        <p:nvSpPr>
          <p:cNvPr id="15364" name="Rectangle 2"/>
          <p:cNvSpPr>
            <a:spLocks noChangeArrowheads="1"/>
          </p:cNvSpPr>
          <p:nvPr/>
        </p:nvSpPr>
        <p:spPr bwMode="auto">
          <a:xfrm>
            <a:off x="0" y="6500834"/>
            <a:ext cx="9144000" cy="307777"/>
          </a:xfrm>
          <a:prstGeom prst="rect">
            <a:avLst/>
          </a:prstGeom>
          <a:noFill/>
          <a:ln w="9525">
            <a:noFill/>
            <a:miter lim="800000"/>
            <a:headEnd/>
            <a:tailEnd/>
          </a:ln>
        </p:spPr>
        <p:txBody>
          <a:bodyPr wrap="square">
            <a:spAutoFit/>
          </a:bodyPr>
          <a:lstStyle/>
          <a:p>
            <a:pPr algn="ctr" rtl="0"/>
            <a:r>
              <a:rPr lang="pt-BR" sz="1400" i="1" dirty="0">
                <a:solidFill>
                  <a:srgbClr val="002060"/>
                </a:solidFill>
                <a:latin typeface="Calibri" pitchFamily="34" charset="0"/>
              </a:rPr>
              <a:t>Obstet Gynecol Clin N Am 2010; </a:t>
            </a:r>
            <a:r>
              <a:rPr lang="pt-BR" sz="1400" i="1" dirty="0" smtClean="0">
                <a:solidFill>
                  <a:srgbClr val="002060"/>
                </a:solidFill>
                <a:latin typeface="Calibri" pitchFamily="34" charset="0"/>
              </a:rPr>
              <a:t>37:255–67</a:t>
            </a:r>
            <a:endParaRPr lang="en-US" sz="1400" i="1" dirty="0">
              <a:solidFill>
                <a:srgbClr val="002060"/>
              </a:solidFill>
              <a:latin typeface="Calibri" pitchFamily="34" charset="0"/>
            </a:endParaRPr>
          </a:p>
        </p:txBody>
      </p:sp>
      <p:graphicFrame>
        <p:nvGraphicFramePr>
          <p:cNvPr id="6" name="Table 5"/>
          <p:cNvGraphicFramePr>
            <a:graphicFrameLocks noGrp="1"/>
          </p:cNvGraphicFramePr>
          <p:nvPr/>
        </p:nvGraphicFramePr>
        <p:xfrm>
          <a:off x="1039619" y="1142984"/>
          <a:ext cx="6889967" cy="5123300"/>
        </p:xfrm>
        <a:graphic>
          <a:graphicData uri="http://schemas.openxmlformats.org/drawingml/2006/table">
            <a:tbl>
              <a:tblPr/>
              <a:tblGrid>
                <a:gridCol w="2960877"/>
                <a:gridCol w="1785950"/>
                <a:gridCol w="2143140"/>
              </a:tblGrid>
              <a:tr h="439140">
                <a:tc>
                  <a:txBody>
                    <a:bodyPr/>
                    <a:lstStyle/>
                    <a:p>
                      <a:pPr algn="l">
                        <a:lnSpc>
                          <a:spcPct val="115000"/>
                        </a:lnSpc>
                        <a:spcAft>
                          <a:spcPts val="0"/>
                        </a:spcAft>
                      </a:pPr>
                      <a:r>
                        <a:rPr lang="en-US" sz="2400" b="1" dirty="0">
                          <a:solidFill>
                            <a:srgbClr val="204C82"/>
                          </a:solidFill>
                          <a:effectLst>
                            <a:outerShdw blurRad="38100" dist="38100" dir="2700000" algn="tl">
                              <a:srgbClr val="000000">
                                <a:alpha val="43137"/>
                              </a:srgbClr>
                            </a:outerShdw>
                          </a:effectLst>
                          <a:latin typeface="Calibri"/>
                          <a:ea typeface="Calibri"/>
                          <a:cs typeface="EIGLG O+ Adv PS A 336"/>
                        </a:rPr>
                        <a:t>Risk Factor </a:t>
                      </a:r>
                      <a:endParaRPr lang="en-US" sz="2400" b="1" dirty="0">
                        <a:solidFill>
                          <a:srgbClr val="204C82"/>
                        </a:solidFill>
                        <a:effectLst>
                          <a:outerShdw blurRad="38100" dist="38100" dir="2700000" algn="tl">
                            <a:srgbClr val="000000">
                              <a:alpha val="43137"/>
                            </a:srgbClr>
                          </a:outerShdw>
                        </a:effectLst>
                        <a:latin typeface="EIGLG O+ Adv PS A 336"/>
                        <a:ea typeface="Calibri"/>
                        <a:cs typeface="EIGLG O+ Adv PS A 336"/>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a:lnSpc>
                          <a:spcPct val="115000"/>
                        </a:lnSpc>
                        <a:spcAft>
                          <a:spcPts val="0"/>
                        </a:spcAft>
                      </a:pPr>
                      <a:r>
                        <a:rPr lang="en-US" sz="2400" b="1" dirty="0">
                          <a:solidFill>
                            <a:srgbClr val="204C82"/>
                          </a:solidFill>
                          <a:effectLst>
                            <a:outerShdw blurRad="38100" dist="38100" dir="2700000" algn="tl">
                              <a:srgbClr val="000000">
                                <a:alpha val="43137"/>
                              </a:srgbClr>
                            </a:outerShdw>
                          </a:effectLst>
                          <a:latin typeface="Calibri"/>
                          <a:ea typeface="Calibri"/>
                          <a:cs typeface="EIGLG O+ Adv PS A 336"/>
                        </a:rPr>
                        <a:t>Odds Ratio </a:t>
                      </a:r>
                      <a:endParaRPr lang="en-US" sz="2400" b="1" dirty="0">
                        <a:solidFill>
                          <a:srgbClr val="204C82"/>
                        </a:solidFill>
                        <a:effectLst>
                          <a:outerShdw blurRad="38100" dist="38100" dir="2700000" algn="tl">
                            <a:srgbClr val="000000">
                              <a:alpha val="43137"/>
                            </a:srgbClr>
                          </a:outerShdw>
                        </a:effectLst>
                        <a:latin typeface="EIGLG O+ Adv PS A 336"/>
                        <a:ea typeface="Calibri"/>
                        <a:cs typeface="EIGLG O+ Adv PS A 336"/>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a:lnSpc>
                          <a:spcPct val="115000"/>
                        </a:lnSpc>
                        <a:spcAft>
                          <a:spcPts val="0"/>
                        </a:spcAft>
                      </a:pPr>
                      <a:r>
                        <a:rPr lang="en-US" sz="2400" b="1" dirty="0">
                          <a:solidFill>
                            <a:srgbClr val="204C82"/>
                          </a:solidFill>
                          <a:effectLst>
                            <a:outerShdw blurRad="38100" dist="38100" dir="2700000" algn="tl">
                              <a:srgbClr val="000000">
                                <a:alpha val="43137"/>
                              </a:srgbClr>
                            </a:outerShdw>
                          </a:effectLst>
                          <a:latin typeface="Calibri"/>
                          <a:ea typeface="Calibri"/>
                          <a:cs typeface="EIGLG O+ Adv PS A 336"/>
                        </a:rPr>
                        <a:t>References </a:t>
                      </a:r>
                      <a:endParaRPr lang="en-US" sz="2400" b="1" dirty="0">
                        <a:solidFill>
                          <a:srgbClr val="204C82"/>
                        </a:solidFill>
                        <a:effectLst>
                          <a:outerShdw blurRad="38100" dist="38100" dir="2700000" algn="tl">
                            <a:srgbClr val="000000">
                              <a:alpha val="43137"/>
                            </a:srgbClr>
                          </a:outerShdw>
                        </a:effectLst>
                        <a:latin typeface="EIGLG O+ Adv PS A 336"/>
                        <a:ea typeface="Calibri"/>
                        <a:cs typeface="EIGLG O+ Adv PS A 336"/>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r>
              <a:tr h="292760">
                <a:tc>
                  <a:txBody>
                    <a:bodyPr/>
                    <a:lstStyle/>
                    <a:p>
                      <a:pPr algn="l">
                        <a:lnSpc>
                          <a:spcPct val="115000"/>
                        </a:lnSpc>
                        <a:spcAft>
                          <a:spcPts val="0"/>
                        </a:spcAft>
                      </a:pPr>
                      <a:r>
                        <a:rPr lang="en-US" sz="1600" b="1" dirty="0">
                          <a:solidFill>
                            <a:schemeClr val="tx1"/>
                          </a:solidFill>
                          <a:effectLst/>
                          <a:latin typeface="Calibri"/>
                          <a:ea typeface="Calibri"/>
                          <a:cs typeface="EIGLG O+ Adv PS A 336"/>
                        </a:rPr>
                        <a:t>Prior </a:t>
                      </a:r>
                      <a:r>
                        <a:rPr lang="en-US" sz="1600" b="1" dirty="0" smtClean="0">
                          <a:solidFill>
                            <a:schemeClr val="tx1"/>
                          </a:solidFill>
                          <a:effectLst/>
                          <a:latin typeface="Calibri"/>
                          <a:ea typeface="Calibri"/>
                          <a:cs typeface="EIGLG O+ Adv PS A 336"/>
                        </a:rPr>
                        <a:t>GDM </a:t>
                      </a:r>
                      <a:endParaRPr lang="en-US" sz="1600" b="1" dirty="0">
                        <a:solidFill>
                          <a:schemeClr val="tx1"/>
                        </a:solidFill>
                        <a:effectLst/>
                        <a:latin typeface="EIGLG O+ Adv PS A 336"/>
                        <a:ea typeface="Calibri"/>
                        <a:cs typeface="EIGLG O+ Adv PS A 336"/>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5">
                        <a:lumMod val="20000"/>
                        <a:lumOff val="80000"/>
                      </a:schemeClr>
                    </a:solidFill>
                  </a:tcPr>
                </a:tc>
                <a:tc>
                  <a:txBody>
                    <a:bodyPr/>
                    <a:lstStyle/>
                    <a:p>
                      <a:pPr algn="ctr">
                        <a:lnSpc>
                          <a:spcPct val="115000"/>
                        </a:lnSpc>
                        <a:spcAft>
                          <a:spcPts val="0"/>
                        </a:spcAft>
                      </a:pPr>
                      <a:r>
                        <a:rPr lang="en-US" sz="1600" b="1" dirty="0">
                          <a:solidFill>
                            <a:srgbClr val="FF0000"/>
                          </a:solidFill>
                          <a:effectLst>
                            <a:outerShdw blurRad="38100" dist="38100" dir="2700000" algn="tl">
                              <a:srgbClr val="000000">
                                <a:alpha val="43137"/>
                              </a:srgbClr>
                            </a:outerShdw>
                          </a:effectLst>
                          <a:latin typeface="Calibri"/>
                          <a:ea typeface="Calibri"/>
                          <a:cs typeface="EIGLG O+ Adv PS A 336"/>
                        </a:rPr>
                        <a:t>23 </a:t>
                      </a:r>
                      <a:endParaRPr lang="en-US" sz="1600" b="1" dirty="0">
                        <a:solidFill>
                          <a:srgbClr val="FF0000"/>
                        </a:solidFill>
                        <a:effectLst>
                          <a:outerShdw blurRad="38100" dist="38100" dir="2700000" algn="tl">
                            <a:srgbClr val="000000">
                              <a:alpha val="43137"/>
                            </a:srgbClr>
                          </a:outerShdw>
                        </a:effectLst>
                        <a:latin typeface="EIGLG O+ Adv PS A 336"/>
                        <a:ea typeface="Calibri"/>
                        <a:cs typeface="EIGLG O+ Adv PS A 336"/>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5">
                        <a:lumMod val="20000"/>
                        <a:lumOff val="80000"/>
                      </a:schemeClr>
                    </a:solidFill>
                  </a:tcPr>
                </a:tc>
                <a:tc>
                  <a:txBody>
                    <a:bodyPr/>
                    <a:lstStyle/>
                    <a:p>
                      <a:pPr algn="l">
                        <a:lnSpc>
                          <a:spcPct val="115000"/>
                        </a:lnSpc>
                        <a:spcAft>
                          <a:spcPts val="0"/>
                        </a:spcAft>
                      </a:pPr>
                      <a:r>
                        <a:rPr lang="en-US" sz="1600" b="1" i="1" dirty="0">
                          <a:solidFill>
                            <a:schemeClr val="tx1"/>
                          </a:solidFill>
                          <a:effectLst/>
                          <a:latin typeface="Calibri"/>
                          <a:ea typeface="Calibri"/>
                          <a:cs typeface="EIGLG O+ Adv PS A 336"/>
                        </a:rPr>
                        <a:t>McGuire et al </a:t>
                      </a:r>
                      <a:endParaRPr lang="en-US" sz="1600" b="1" i="1" dirty="0">
                        <a:solidFill>
                          <a:schemeClr val="tx1"/>
                        </a:solidFill>
                        <a:effectLst/>
                        <a:latin typeface="EIGLG O+ Adv PS A 336"/>
                        <a:ea typeface="Calibri"/>
                        <a:cs typeface="EIGLG O+ Adv PS A 336"/>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5">
                        <a:lumMod val="20000"/>
                        <a:lumOff val="80000"/>
                      </a:schemeClr>
                    </a:solidFill>
                  </a:tcPr>
                </a:tc>
              </a:tr>
              <a:tr h="292760">
                <a:tc>
                  <a:txBody>
                    <a:bodyPr/>
                    <a:lstStyle/>
                    <a:p>
                      <a:pPr algn="l">
                        <a:lnSpc>
                          <a:spcPct val="115000"/>
                        </a:lnSpc>
                        <a:spcAft>
                          <a:spcPts val="0"/>
                        </a:spcAft>
                      </a:pPr>
                      <a:r>
                        <a:rPr lang="en-US" sz="1600" b="1" dirty="0">
                          <a:solidFill>
                            <a:schemeClr val="tx1"/>
                          </a:solidFill>
                          <a:effectLst/>
                          <a:latin typeface="Calibri"/>
                          <a:ea typeface="Calibri"/>
                          <a:cs typeface="EIGLG O+ Adv PS A 336"/>
                        </a:rPr>
                        <a:t>South East Asian </a:t>
                      </a:r>
                      <a:endParaRPr lang="en-US" sz="1600" b="1" dirty="0">
                        <a:solidFill>
                          <a:schemeClr val="tx1"/>
                        </a:solidFill>
                        <a:effectLst/>
                        <a:latin typeface="EIGLG O+ Adv PS A 336"/>
                        <a:ea typeface="Calibri"/>
                        <a:cs typeface="EIGLG O+ Adv PS A 336"/>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20000"/>
                        <a:lumOff val="80000"/>
                      </a:schemeClr>
                    </a:solidFill>
                  </a:tcPr>
                </a:tc>
                <a:tc>
                  <a:txBody>
                    <a:bodyPr/>
                    <a:lstStyle/>
                    <a:p>
                      <a:pPr algn="ctr">
                        <a:lnSpc>
                          <a:spcPct val="115000"/>
                        </a:lnSpc>
                        <a:spcAft>
                          <a:spcPts val="0"/>
                        </a:spcAft>
                      </a:pPr>
                      <a:r>
                        <a:rPr lang="en-US" sz="1600" b="1" dirty="0">
                          <a:solidFill>
                            <a:srgbClr val="FF0000"/>
                          </a:solidFill>
                          <a:effectLst>
                            <a:outerShdw blurRad="38100" dist="38100" dir="2700000" algn="tl">
                              <a:srgbClr val="000000">
                                <a:alpha val="43137"/>
                              </a:srgbClr>
                            </a:outerShdw>
                          </a:effectLst>
                          <a:latin typeface="Calibri"/>
                          <a:ea typeface="Calibri"/>
                          <a:cs typeface="EIGLG O+ Adv PS A 336"/>
                        </a:rPr>
                        <a:t>7.6</a:t>
                      </a:r>
                      <a:r>
                        <a:rPr lang="en-US" sz="1600" b="1" baseline="30000" dirty="0">
                          <a:solidFill>
                            <a:schemeClr val="tx1"/>
                          </a:solidFill>
                          <a:effectLst/>
                          <a:latin typeface="Calibri"/>
                          <a:ea typeface="Calibri"/>
                          <a:cs typeface="EIGLG O+ Adv PS A 336"/>
                        </a:rPr>
                        <a:t>a</a:t>
                      </a:r>
                      <a:r>
                        <a:rPr lang="en-US" sz="1600" b="1" dirty="0">
                          <a:solidFill>
                            <a:schemeClr val="tx1"/>
                          </a:solidFill>
                          <a:effectLst/>
                          <a:latin typeface="Calibri"/>
                          <a:ea typeface="Calibri"/>
                          <a:cs typeface="EIGLG O+ Adv PS A 336"/>
                        </a:rPr>
                        <a:t> </a:t>
                      </a:r>
                      <a:endParaRPr lang="en-US" sz="1600" b="1" dirty="0">
                        <a:solidFill>
                          <a:schemeClr val="tx1"/>
                        </a:solidFill>
                        <a:effectLst/>
                        <a:latin typeface="EIGLG O+ Adv PS A 336"/>
                        <a:ea typeface="Calibri"/>
                        <a:cs typeface="EIGLG O+ Adv PS A 336"/>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20000"/>
                        <a:lumOff val="80000"/>
                      </a:schemeClr>
                    </a:solidFill>
                  </a:tcPr>
                </a:tc>
                <a:tc>
                  <a:txBody>
                    <a:bodyPr/>
                    <a:lstStyle/>
                    <a:p>
                      <a:pPr algn="l">
                        <a:lnSpc>
                          <a:spcPct val="115000"/>
                        </a:lnSpc>
                        <a:spcAft>
                          <a:spcPts val="0"/>
                        </a:spcAft>
                      </a:pPr>
                      <a:r>
                        <a:rPr lang="en-US" sz="1600" b="1" i="1" dirty="0" err="1">
                          <a:solidFill>
                            <a:schemeClr val="tx1"/>
                          </a:solidFill>
                          <a:effectLst/>
                          <a:latin typeface="Calibri"/>
                          <a:ea typeface="Calibri"/>
                          <a:cs typeface="EIGLG O+ Adv PS A 336"/>
                        </a:rPr>
                        <a:t>Dornhorst</a:t>
                      </a:r>
                      <a:r>
                        <a:rPr lang="en-US" sz="1600" b="1" i="1" dirty="0">
                          <a:solidFill>
                            <a:schemeClr val="tx1"/>
                          </a:solidFill>
                          <a:effectLst/>
                          <a:latin typeface="Calibri"/>
                          <a:ea typeface="Calibri"/>
                          <a:cs typeface="EIGLG O+ Adv PS A 336"/>
                        </a:rPr>
                        <a:t> et al </a:t>
                      </a:r>
                      <a:endParaRPr lang="en-US" sz="1600" b="1" i="1" dirty="0">
                        <a:solidFill>
                          <a:schemeClr val="tx1"/>
                        </a:solidFill>
                        <a:effectLst/>
                        <a:latin typeface="EIGLG O+ Adv PS A 336"/>
                        <a:ea typeface="Calibri"/>
                        <a:cs typeface="EIGLG O+ Adv PS A 336"/>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20000"/>
                        <a:lumOff val="80000"/>
                      </a:schemeClr>
                    </a:solidFill>
                  </a:tcPr>
                </a:tc>
              </a:tr>
              <a:tr h="292760">
                <a:tc>
                  <a:txBody>
                    <a:bodyPr/>
                    <a:lstStyle/>
                    <a:p>
                      <a:pPr algn="l">
                        <a:lnSpc>
                          <a:spcPct val="115000"/>
                        </a:lnSpc>
                        <a:spcAft>
                          <a:spcPts val="0"/>
                        </a:spcAft>
                      </a:pPr>
                      <a:r>
                        <a:rPr lang="en-US" sz="1600" b="1" dirty="0">
                          <a:solidFill>
                            <a:schemeClr val="tx1"/>
                          </a:solidFill>
                          <a:effectLst/>
                          <a:latin typeface="Calibri"/>
                          <a:ea typeface="Calibri"/>
                          <a:cs typeface="EIGLG O+ Adv PS A 336"/>
                        </a:rPr>
                        <a:t>Sibling with Diabetes </a:t>
                      </a:r>
                      <a:endParaRPr lang="en-US" sz="1600" b="1" dirty="0">
                        <a:solidFill>
                          <a:schemeClr val="tx1"/>
                        </a:solidFill>
                        <a:effectLst/>
                        <a:latin typeface="EIGLG O+ Adv PS A 336"/>
                        <a:ea typeface="Calibri"/>
                        <a:cs typeface="EIGLG O+ Adv PS A 336"/>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20000"/>
                        <a:lumOff val="80000"/>
                      </a:schemeClr>
                    </a:solidFill>
                  </a:tcPr>
                </a:tc>
                <a:tc>
                  <a:txBody>
                    <a:bodyPr/>
                    <a:lstStyle/>
                    <a:p>
                      <a:pPr algn="ctr">
                        <a:lnSpc>
                          <a:spcPct val="115000"/>
                        </a:lnSpc>
                        <a:spcAft>
                          <a:spcPts val="0"/>
                        </a:spcAft>
                      </a:pPr>
                      <a:r>
                        <a:rPr lang="en-US" sz="1600" b="1" dirty="0">
                          <a:solidFill>
                            <a:srgbClr val="FF0000"/>
                          </a:solidFill>
                          <a:effectLst>
                            <a:outerShdw blurRad="38100" dist="38100" dir="2700000" algn="tl">
                              <a:srgbClr val="000000">
                                <a:alpha val="43137"/>
                              </a:srgbClr>
                            </a:outerShdw>
                          </a:effectLst>
                          <a:latin typeface="Calibri"/>
                          <a:ea typeface="Calibri"/>
                          <a:cs typeface="EIGLG O+ Adv PS A 336"/>
                        </a:rPr>
                        <a:t>7.1 </a:t>
                      </a:r>
                      <a:endParaRPr lang="en-US" sz="1600" b="1" dirty="0">
                        <a:solidFill>
                          <a:srgbClr val="FF0000"/>
                        </a:solidFill>
                        <a:effectLst>
                          <a:outerShdw blurRad="38100" dist="38100" dir="2700000" algn="tl">
                            <a:srgbClr val="000000">
                              <a:alpha val="43137"/>
                            </a:srgbClr>
                          </a:outerShdw>
                        </a:effectLst>
                        <a:latin typeface="EIGLG O+ Adv PS A 336"/>
                        <a:ea typeface="Calibri"/>
                        <a:cs typeface="EIGLG O+ Adv PS A 336"/>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20000"/>
                        <a:lumOff val="80000"/>
                      </a:schemeClr>
                    </a:solidFill>
                  </a:tcPr>
                </a:tc>
                <a:tc>
                  <a:txBody>
                    <a:bodyPr/>
                    <a:lstStyle/>
                    <a:p>
                      <a:pPr algn="l">
                        <a:lnSpc>
                          <a:spcPct val="115000"/>
                        </a:lnSpc>
                        <a:spcAft>
                          <a:spcPts val="0"/>
                        </a:spcAft>
                      </a:pPr>
                      <a:r>
                        <a:rPr lang="en-US" sz="1600" b="1" i="1" dirty="0">
                          <a:solidFill>
                            <a:schemeClr val="tx1"/>
                          </a:solidFill>
                          <a:effectLst/>
                          <a:latin typeface="Calibri"/>
                          <a:ea typeface="Calibri"/>
                          <a:cs typeface="EIGLG O+ Adv PS A 336"/>
                        </a:rPr>
                        <a:t>Kim et al </a:t>
                      </a:r>
                      <a:endParaRPr lang="en-US" sz="1600" b="1" i="1" dirty="0">
                        <a:solidFill>
                          <a:schemeClr val="tx1"/>
                        </a:solidFill>
                        <a:effectLst/>
                        <a:latin typeface="EIGLG O+ Adv PS A 336"/>
                        <a:ea typeface="Calibri"/>
                        <a:cs typeface="EIGLG O+ Adv PS A 336"/>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20000"/>
                        <a:lumOff val="80000"/>
                      </a:schemeClr>
                    </a:solidFill>
                  </a:tcPr>
                </a:tc>
              </a:tr>
              <a:tr h="292760">
                <a:tc>
                  <a:txBody>
                    <a:bodyPr/>
                    <a:lstStyle/>
                    <a:p>
                      <a:pPr algn="l">
                        <a:lnSpc>
                          <a:spcPct val="115000"/>
                        </a:lnSpc>
                        <a:spcAft>
                          <a:spcPts val="0"/>
                        </a:spcAft>
                      </a:pPr>
                      <a:r>
                        <a:rPr lang="en-US" sz="1600" b="1" dirty="0">
                          <a:solidFill>
                            <a:schemeClr val="tx1"/>
                          </a:solidFill>
                          <a:effectLst/>
                          <a:latin typeface="Calibri"/>
                          <a:ea typeface="Calibri"/>
                          <a:cs typeface="EIGLG O+ Adv PS A 336"/>
                        </a:rPr>
                        <a:t>Severe Obesity </a:t>
                      </a:r>
                      <a:endParaRPr lang="en-US" sz="1600" b="1" dirty="0">
                        <a:solidFill>
                          <a:schemeClr val="tx1"/>
                        </a:solidFill>
                        <a:effectLst/>
                        <a:latin typeface="EIGLG O+ Adv PS A 336"/>
                        <a:ea typeface="Calibri"/>
                        <a:cs typeface="EIGLG O+ Adv PS A 336"/>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20000"/>
                        <a:lumOff val="80000"/>
                      </a:schemeClr>
                    </a:solidFill>
                  </a:tcPr>
                </a:tc>
                <a:tc>
                  <a:txBody>
                    <a:bodyPr/>
                    <a:lstStyle/>
                    <a:p>
                      <a:pPr algn="ctr">
                        <a:lnSpc>
                          <a:spcPct val="115000"/>
                        </a:lnSpc>
                        <a:spcAft>
                          <a:spcPts val="0"/>
                        </a:spcAft>
                      </a:pPr>
                      <a:r>
                        <a:rPr lang="en-US" sz="1600" b="1" dirty="0">
                          <a:solidFill>
                            <a:srgbClr val="FF0000"/>
                          </a:solidFill>
                          <a:effectLst>
                            <a:outerShdw blurRad="38100" dist="38100" dir="2700000" algn="tl">
                              <a:srgbClr val="000000">
                                <a:alpha val="43137"/>
                              </a:srgbClr>
                            </a:outerShdw>
                          </a:effectLst>
                          <a:latin typeface="Calibri"/>
                          <a:ea typeface="Calibri"/>
                          <a:cs typeface="EIGLG O+ Adv PS A 336"/>
                        </a:rPr>
                        <a:t>7 </a:t>
                      </a:r>
                      <a:endParaRPr lang="en-US" sz="1600" b="1" dirty="0">
                        <a:solidFill>
                          <a:srgbClr val="FF0000"/>
                        </a:solidFill>
                        <a:effectLst>
                          <a:outerShdw blurRad="38100" dist="38100" dir="2700000" algn="tl">
                            <a:srgbClr val="000000">
                              <a:alpha val="43137"/>
                            </a:srgbClr>
                          </a:outerShdw>
                        </a:effectLst>
                        <a:latin typeface="EIGLG O+ Adv PS A 336"/>
                        <a:ea typeface="Calibri"/>
                        <a:cs typeface="EIGLG O+ Adv PS A 336"/>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20000"/>
                        <a:lumOff val="80000"/>
                      </a:schemeClr>
                    </a:solidFill>
                  </a:tcPr>
                </a:tc>
                <a:tc>
                  <a:txBody>
                    <a:bodyPr/>
                    <a:lstStyle/>
                    <a:p>
                      <a:pPr algn="l">
                        <a:lnSpc>
                          <a:spcPct val="115000"/>
                        </a:lnSpc>
                        <a:spcAft>
                          <a:spcPts val="0"/>
                        </a:spcAft>
                      </a:pPr>
                      <a:r>
                        <a:rPr lang="en-US" sz="1600" b="1" i="1" dirty="0" err="1">
                          <a:solidFill>
                            <a:schemeClr val="tx1"/>
                          </a:solidFill>
                          <a:effectLst/>
                          <a:latin typeface="Calibri"/>
                          <a:ea typeface="Calibri"/>
                          <a:cs typeface="EIGLG O+ Adv PS A 336"/>
                        </a:rPr>
                        <a:t>Torloni</a:t>
                      </a:r>
                      <a:r>
                        <a:rPr lang="en-US" sz="1600" b="1" i="1" dirty="0">
                          <a:solidFill>
                            <a:schemeClr val="tx1"/>
                          </a:solidFill>
                          <a:effectLst/>
                          <a:latin typeface="Calibri"/>
                          <a:ea typeface="Calibri"/>
                          <a:cs typeface="EIGLG O+ Adv PS A 336"/>
                        </a:rPr>
                        <a:t> et al; Chu et al </a:t>
                      </a:r>
                      <a:endParaRPr lang="en-US" sz="1600" b="1" i="1" dirty="0">
                        <a:solidFill>
                          <a:schemeClr val="tx1"/>
                        </a:solidFill>
                        <a:effectLst/>
                        <a:latin typeface="EIGLG O+ Adv PS A 336"/>
                        <a:ea typeface="Calibri"/>
                        <a:cs typeface="EIGLG O+ Adv PS A 336"/>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20000"/>
                        <a:lumOff val="80000"/>
                      </a:schemeClr>
                    </a:solidFill>
                  </a:tcPr>
                </a:tc>
              </a:tr>
              <a:tr h="292760">
                <a:tc>
                  <a:txBody>
                    <a:bodyPr/>
                    <a:lstStyle/>
                    <a:p>
                      <a:pPr algn="l">
                        <a:lnSpc>
                          <a:spcPct val="115000"/>
                        </a:lnSpc>
                        <a:spcAft>
                          <a:spcPts val="0"/>
                        </a:spcAft>
                      </a:pPr>
                      <a:r>
                        <a:rPr lang="en-US" sz="1600" b="1" dirty="0">
                          <a:solidFill>
                            <a:schemeClr val="tx1"/>
                          </a:solidFill>
                          <a:effectLst/>
                          <a:latin typeface="Calibri"/>
                          <a:ea typeface="Calibri"/>
                          <a:cs typeface="EIGLG O+ Adv PS A 336"/>
                        </a:rPr>
                        <a:t>Obesity </a:t>
                      </a:r>
                      <a:endParaRPr lang="en-US" sz="1600" b="1" dirty="0">
                        <a:solidFill>
                          <a:schemeClr val="tx1"/>
                        </a:solidFill>
                        <a:effectLst/>
                        <a:latin typeface="EIGLG O+ Adv PS A 336"/>
                        <a:ea typeface="Calibri"/>
                        <a:cs typeface="EIGLG O+ Adv PS A 336"/>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20000"/>
                        <a:lumOff val="80000"/>
                      </a:schemeClr>
                    </a:solidFill>
                  </a:tcPr>
                </a:tc>
                <a:tc>
                  <a:txBody>
                    <a:bodyPr/>
                    <a:lstStyle/>
                    <a:p>
                      <a:pPr algn="ctr">
                        <a:lnSpc>
                          <a:spcPct val="115000"/>
                        </a:lnSpc>
                        <a:spcAft>
                          <a:spcPts val="0"/>
                        </a:spcAft>
                      </a:pPr>
                      <a:r>
                        <a:rPr lang="en-US" sz="1600" b="1" dirty="0">
                          <a:solidFill>
                            <a:srgbClr val="FF0000"/>
                          </a:solidFill>
                          <a:effectLst>
                            <a:outerShdw blurRad="38100" dist="38100" dir="2700000" algn="tl">
                              <a:srgbClr val="000000">
                                <a:alpha val="43137"/>
                              </a:srgbClr>
                            </a:outerShdw>
                          </a:effectLst>
                          <a:latin typeface="Calibri"/>
                          <a:ea typeface="Calibri"/>
                          <a:cs typeface="EIGLG O+ Adv PS A 336"/>
                        </a:rPr>
                        <a:t>3.7 </a:t>
                      </a:r>
                      <a:endParaRPr lang="en-US" sz="1600" b="1" dirty="0">
                        <a:solidFill>
                          <a:srgbClr val="FF0000"/>
                        </a:solidFill>
                        <a:effectLst>
                          <a:outerShdw blurRad="38100" dist="38100" dir="2700000" algn="tl">
                            <a:srgbClr val="000000">
                              <a:alpha val="43137"/>
                            </a:srgbClr>
                          </a:outerShdw>
                        </a:effectLst>
                        <a:latin typeface="EIGLG O+ Adv PS A 336"/>
                        <a:ea typeface="Calibri"/>
                        <a:cs typeface="EIGLG O+ Adv PS A 336"/>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20000"/>
                        <a:lumOff val="80000"/>
                      </a:schemeClr>
                    </a:solidFill>
                  </a:tcPr>
                </a:tc>
                <a:tc>
                  <a:txBody>
                    <a:bodyPr/>
                    <a:lstStyle/>
                    <a:p>
                      <a:pPr algn="l">
                        <a:lnSpc>
                          <a:spcPct val="115000"/>
                        </a:lnSpc>
                        <a:spcAft>
                          <a:spcPts val="0"/>
                        </a:spcAft>
                      </a:pPr>
                      <a:r>
                        <a:rPr lang="en-US" sz="1600" b="1" i="1" dirty="0" err="1">
                          <a:solidFill>
                            <a:schemeClr val="tx1"/>
                          </a:solidFill>
                          <a:effectLst/>
                          <a:latin typeface="Calibri"/>
                          <a:ea typeface="Calibri"/>
                          <a:cs typeface="EIGLG O+ Adv PS A 336"/>
                        </a:rPr>
                        <a:t>Torloni</a:t>
                      </a:r>
                      <a:r>
                        <a:rPr lang="en-US" sz="1600" b="1" i="1" dirty="0">
                          <a:solidFill>
                            <a:schemeClr val="tx1"/>
                          </a:solidFill>
                          <a:effectLst/>
                          <a:latin typeface="Calibri"/>
                          <a:ea typeface="Calibri"/>
                          <a:cs typeface="EIGLG O+ Adv PS A 336"/>
                        </a:rPr>
                        <a:t> et al; Chu et al </a:t>
                      </a:r>
                      <a:endParaRPr lang="en-US" sz="1600" b="1" i="1" dirty="0">
                        <a:solidFill>
                          <a:schemeClr val="tx1"/>
                        </a:solidFill>
                        <a:effectLst/>
                        <a:latin typeface="EIGLG O+ Adv PS A 336"/>
                        <a:ea typeface="Calibri"/>
                        <a:cs typeface="EIGLG O+ Adv PS A 336"/>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20000"/>
                        <a:lumOff val="80000"/>
                      </a:schemeClr>
                    </a:solidFill>
                  </a:tcPr>
                </a:tc>
              </a:tr>
              <a:tr h="292760">
                <a:tc>
                  <a:txBody>
                    <a:bodyPr/>
                    <a:lstStyle/>
                    <a:p>
                      <a:pPr algn="l">
                        <a:lnSpc>
                          <a:spcPct val="115000"/>
                        </a:lnSpc>
                        <a:spcAft>
                          <a:spcPts val="0"/>
                        </a:spcAft>
                      </a:pPr>
                      <a:r>
                        <a:rPr lang="en-US" sz="1600" b="1" dirty="0">
                          <a:solidFill>
                            <a:schemeClr val="tx1"/>
                          </a:solidFill>
                          <a:effectLst/>
                          <a:latin typeface="Calibri"/>
                          <a:ea typeface="Calibri"/>
                          <a:cs typeface="EIGLG O+ Adv PS A 336"/>
                        </a:rPr>
                        <a:t>Prior </a:t>
                      </a:r>
                      <a:r>
                        <a:rPr lang="en-US" sz="1600" b="1" dirty="0" err="1">
                          <a:solidFill>
                            <a:schemeClr val="tx1"/>
                          </a:solidFill>
                          <a:effectLst/>
                          <a:latin typeface="Calibri"/>
                          <a:ea typeface="Calibri"/>
                          <a:cs typeface="EIGLG O+ Adv PS A 336"/>
                        </a:rPr>
                        <a:t>Macrosomic</a:t>
                      </a:r>
                      <a:r>
                        <a:rPr lang="en-US" sz="1600" b="1" dirty="0">
                          <a:solidFill>
                            <a:schemeClr val="tx1"/>
                          </a:solidFill>
                          <a:effectLst/>
                          <a:latin typeface="Calibri"/>
                          <a:ea typeface="Calibri"/>
                          <a:cs typeface="EIGLG O+ Adv PS A 336"/>
                        </a:rPr>
                        <a:t> Infant </a:t>
                      </a:r>
                      <a:endParaRPr lang="en-US" sz="1600" b="1" dirty="0">
                        <a:solidFill>
                          <a:schemeClr val="tx1"/>
                        </a:solidFill>
                        <a:effectLst/>
                        <a:latin typeface="EIGLG O+ Adv PS A 336"/>
                        <a:ea typeface="Calibri"/>
                        <a:cs typeface="EIGLG O+ Adv PS A 336"/>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20000"/>
                        <a:lumOff val="80000"/>
                      </a:schemeClr>
                    </a:solidFill>
                  </a:tcPr>
                </a:tc>
                <a:tc>
                  <a:txBody>
                    <a:bodyPr/>
                    <a:lstStyle/>
                    <a:p>
                      <a:pPr algn="ctr">
                        <a:lnSpc>
                          <a:spcPct val="115000"/>
                        </a:lnSpc>
                        <a:spcAft>
                          <a:spcPts val="0"/>
                        </a:spcAft>
                      </a:pPr>
                      <a:r>
                        <a:rPr lang="en-US" sz="1600" b="1" dirty="0">
                          <a:solidFill>
                            <a:srgbClr val="FF0000"/>
                          </a:solidFill>
                          <a:effectLst>
                            <a:outerShdw blurRad="38100" dist="38100" dir="2700000" algn="tl">
                              <a:srgbClr val="000000">
                                <a:alpha val="43137"/>
                              </a:srgbClr>
                            </a:outerShdw>
                          </a:effectLst>
                          <a:latin typeface="Calibri"/>
                          <a:ea typeface="Calibri"/>
                          <a:cs typeface="EIGLG O+ Adv PS A 336"/>
                        </a:rPr>
                        <a:t>3.3 </a:t>
                      </a:r>
                      <a:endParaRPr lang="en-US" sz="1600" b="1" dirty="0">
                        <a:solidFill>
                          <a:srgbClr val="FF0000"/>
                        </a:solidFill>
                        <a:effectLst>
                          <a:outerShdw blurRad="38100" dist="38100" dir="2700000" algn="tl">
                            <a:srgbClr val="000000">
                              <a:alpha val="43137"/>
                            </a:srgbClr>
                          </a:outerShdw>
                        </a:effectLst>
                        <a:latin typeface="EIGLG O+ Adv PS A 336"/>
                        <a:ea typeface="Calibri"/>
                        <a:cs typeface="EIGLG O+ Adv PS A 336"/>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20000"/>
                        <a:lumOff val="80000"/>
                      </a:schemeClr>
                    </a:solidFill>
                  </a:tcPr>
                </a:tc>
                <a:tc>
                  <a:txBody>
                    <a:bodyPr/>
                    <a:lstStyle/>
                    <a:p>
                      <a:pPr algn="l">
                        <a:lnSpc>
                          <a:spcPct val="115000"/>
                        </a:lnSpc>
                        <a:spcAft>
                          <a:spcPts val="0"/>
                        </a:spcAft>
                      </a:pPr>
                      <a:r>
                        <a:rPr lang="en-US" sz="1600" b="1" i="1" dirty="0">
                          <a:solidFill>
                            <a:schemeClr val="tx1"/>
                          </a:solidFill>
                          <a:effectLst/>
                          <a:latin typeface="Calibri"/>
                          <a:ea typeface="Calibri"/>
                          <a:cs typeface="EIGLG O+ Adv PS A 336"/>
                        </a:rPr>
                        <a:t>McGuire et al </a:t>
                      </a:r>
                      <a:endParaRPr lang="en-US" sz="1600" b="1" i="1" dirty="0">
                        <a:solidFill>
                          <a:schemeClr val="tx1"/>
                        </a:solidFill>
                        <a:effectLst/>
                        <a:latin typeface="EIGLG O+ Adv PS A 336"/>
                        <a:ea typeface="Calibri"/>
                        <a:cs typeface="EIGLG O+ Adv PS A 336"/>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20000"/>
                        <a:lumOff val="80000"/>
                      </a:schemeClr>
                    </a:solidFill>
                  </a:tcPr>
                </a:tc>
              </a:tr>
              <a:tr h="292760">
                <a:tc>
                  <a:txBody>
                    <a:bodyPr/>
                    <a:lstStyle/>
                    <a:p>
                      <a:pPr algn="l">
                        <a:lnSpc>
                          <a:spcPct val="115000"/>
                        </a:lnSpc>
                        <a:spcAft>
                          <a:spcPts val="0"/>
                        </a:spcAft>
                      </a:pPr>
                      <a:r>
                        <a:rPr lang="en-US" sz="1600" b="1">
                          <a:solidFill>
                            <a:schemeClr val="tx1"/>
                          </a:solidFill>
                          <a:effectLst/>
                          <a:latin typeface="Calibri"/>
                          <a:ea typeface="Calibri"/>
                          <a:cs typeface="EIGLG O+ Adv PS A 336"/>
                        </a:rPr>
                        <a:t>Parent with Diabetes </a:t>
                      </a:r>
                      <a:endParaRPr lang="en-US" sz="1600" b="1">
                        <a:solidFill>
                          <a:schemeClr val="tx1"/>
                        </a:solidFill>
                        <a:effectLst/>
                        <a:latin typeface="EIGLG O+ Adv PS A 336"/>
                        <a:ea typeface="Calibri"/>
                        <a:cs typeface="EIGLG O+ Adv PS A 336"/>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20000"/>
                        <a:lumOff val="80000"/>
                      </a:schemeClr>
                    </a:solidFill>
                  </a:tcPr>
                </a:tc>
                <a:tc>
                  <a:txBody>
                    <a:bodyPr/>
                    <a:lstStyle/>
                    <a:p>
                      <a:pPr algn="ctr">
                        <a:lnSpc>
                          <a:spcPct val="115000"/>
                        </a:lnSpc>
                        <a:spcAft>
                          <a:spcPts val="0"/>
                        </a:spcAft>
                      </a:pPr>
                      <a:r>
                        <a:rPr lang="en-US" sz="1600" b="1" dirty="0">
                          <a:solidFill>
                            <a:srgbClr val="FF0000"/>
                          </a:solidFill>
                          <a:effectLst>
                            <a:outerShdw blurRad="38100" dist="38100" dir="2700000" algn="tl">
                              <a:srgbClr val="000000">
                                <a:alpha val="43137"/>
                              </a:srgbClr>
                            </a:outerShdw>
                          </a:effectLst>
                          <a:latin typeface="Calibri"/>
                          <a:ea typeface="Calibri"/>
                          <a:cs typeface="EIGLG O+ Adv PS A 336"/>
                        </a:rPr>
                        <a:t>3.2 </a:t>
                      </a:r>
                      <a:endParaRPr lang="en-US" sz="1600" b="1" dirty="0">
                        <a:solidFill>
                          <a:srgbClr val="FF0000"/>
                        </a:solidFill>
                        <a:effectLst>
                          <a:outerShdw blurRad="38100" dist="38100" dir="2700000" algn="tl">
                            <a:srgbClr val="000000">
                              <a:alpha val="43137"/>
                            </a:srgbClr>
                          </a:outerShdw>
                        </a:effectLst>
                        <a:latin typeface="EIGLG O+ Adv PS A 336"/>
                        <a:ea typeface="Calibri"/>
                        <a:cs typeface="EIGLG O+ Adv PS A 336"/>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20000"/>
                        <a:lumOff val="80000"/>
                      </a:schemeClr>
                    </a:solidFill>
                  </a:tcPr>
                </a:tc>
                <a:tc>
                  <a:txBody>
                    <a:bodyPr/>
                    <a:lstStyle/>
                    <a:p>
                      <a:pPr algn="l">
                        <a:lnSpc>
                          <a:spcPct val="115000"/>
                        </a:lnSpc>
                        <a:spcAft>
                          <a:spcPts val="0"/>
                        </a:spcAft>
                      </a:pPr>
                      <a:r>
                        <a:rPr lang="en-US" sz="1600" b="1" i="1" dirty="0">
                          <a:solidFill>
                            <a:schemeClr val="tx1"/>
                          </a:solidFill>
                          <a:effectLst/>
                          <a:latin typeface="Calibri"/>
                          <a:ea typeface="Calibri"/>
                          <a:cs typeface="EIGLG O+ Adv PS A 336"/>
                        </a:rPr>
                        <a:t>Kim et al </a:t>
                      </a:r>
                      <a:endParaRPr lang="en-US" sz="1600" b="1" i="1" dirty="0">
                        <a:solidFill>
                          <a:schemeClr val="tx1"/>
                        </a:solidFill>
                        <a:effectLst/>
                        <a:latin typeface="EIGLG O+ Adv PS A 336"/>
                        <a:ea typeface="Calibri"/>
                        <a:cs typeface="EIGLG O+ Adv PS A 336"/>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20000"/>
                        <a:lumOff val="80000"/>
                      </a:schemeClr>
                    </a:solidFill>
                  </a:tcPr>
                </a:tc>
              </a:tr>
              <a:tr h="292760">
                <a:tc>
                  <a:txBody>
                    <a:bodyPr/>
                    <a:lstStyle/>
                    <a:p>
                      <a:pPr algn="l">
                        <a:lnSpc>
                          <a:spcPct val="115000"/>
                        </a:lnSpc>
                        <a:spcAft>
                          <a:spcPts val="0"/>
                        </a:spcAft>
                      </a:pPr>
                      <a:r>
                        <a:rPr lang="en-US" sz="1600" b="1" dirty="0" smtClean="0">
                          <a:solidFill>
                            <a:schemeClr val="tx1"/>
                          </a:solidFill>
                          <a:effectLst/>
                          <a:latin typeface="Calibri"/>
                          <a:ea typeface="Calibri"/>
                          <a:cs typeface="EIGLG O+ Adv PS A 336"/>
                        </a:rPr>
                        <a:t>PCOS</a:t>
                      </a:r>
                      <a:endParaRPr lang="en-US" sz="1600" b="1" dirty="0">
                        <a:solidFill>
                          <a:schemeClr val="tx1"/>
                        </a:solidFill>
                        <a:effectLst/>
                        <a:latin typeface="EIGLG O+ Adv PS A 336"/>
                        <a:ea typeface="Calibri"/>
                        <a:cs typeface="EIGLG O+ Adv PS A 336"/>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20000"/>
                        <a:lumOff val="80000"/>
                      </a:schemeClr>
                    </a:solidFill>
                  </a:tcPr>
                </a:tc>
                <a:tc>
                  <a:txBody>
                    <a:bodyPr/>
                    <a:lstStyle/>
                    <a:p>
                      <a:pPr algn="ctr">
                        <a:lnSpc>
                          <a:spcPct val="115000"/>
                        </a:lnSpc>
                        <a:spcAft>
                          <a:spcPts val="0"/>
                        </a:spcAft>
                      </a:pPr>
                      <a:r>
                        <a:rPr lang="en-US" sz="1600" b="1" dirty="0">
                          <a:solidFill>
                            <a:srgbClr val="FF0000"/>
                          </a:solidFill>
                          <a:effectLst>
                            <a:outerShdw blurRad="38100" dist="38100" dir="2700000" algn="tl">
                              <a:srgbClr val="000000">
                                <a:alpha val="43137"/>
                              </a:srgbClr>
                            </a:outerShdw>
                          </a:effectLst>
                          <a:latin typeface="Calibri"/>
                          <a:ea typeface="Calibri"/>
                          <a:cs typeface="EIGLG O+ Adv PS A 336"/>
                        </a:rPr>
                        <a:t>2.9 </a:t>
                      </a:r>
                      <a:endParaRPr lang="en-US" sz="1600" b="1" dirty="0">
                        <a:solidFill>
                          <a:srgbClr val="FF0000"/>
                        </a:solidFill>
                        <a:effectLst>
                          <a:outerShdw blurRad="38100" dist="38100" dir="2700000" algn="tl">
                            <a:srgbClr val="000000">
                              <a:alpha val="43137"/>
                            </a:srgbClr>
                          </a:outerShdw>
                        </a:effectLst>
                        <a:latin typeface="EIGLG O+ Adv PS A 336"/>
                        <a:ea typeface="Calibri"/>
                        <a:cs typeface="EIGLG O+ Adv PS A 336"/>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20000"/>
                        <a:lumOff val="80000"/>
                      </a:schemeClr>
                    </a:solidFill>
                  </a:tcPr>
                </a:tc>
                <a:tc>
                  <a:txBody>
                    <a:bodyPr/>
                    <a:lstStyle/>
                    <a:p>
                      <a:pPr algn="l">
                        <a:lnSpc>
                          <a:spcPct val="115000"/>
                        </a:lnSpc>
                        <a:spcAft>
                          <a:spcPts val="0"/>
                        </a:spcAft>
                      </a:pPr>
                      <a:r>
                        <a:rPr lang="en-US" sz="1600" b="1" i="1" dirty="0" err="1">
                          <a:solidFill>
                            <a:schemeClr val="tx1"/>
                          </a:solidFill>
                          <a:effectLst/>
                          <a:latin typeface="Calibri"/>
                          <a:ea typeface="Calibri"/>
                          <a:cs typeface="EIGLG O+ Adv PS A 336"/>
                        </a:rPr>
                        <a:t>Toulis</a:t>
                      </a:r>
                      <a:r>
                        <a:rPr lang="en-US" sz="1600" b="1" i="1" dirty="0">
                          <a:solidFill>
                            <a:schemeClr val="tx1"/>
                          </a:solidFill>
                          <a:effectLst/>
                          <a:latin typeface="Calibri"/>
                          <a:ea typeface="Calibri"/>
                          <a:cs typeface="EIGLG O+ Adv PS A 336"/>
                        </a:rPr>
                        <a:t> et al </a:t>
                      </a:r>
                      <a:endParaRPr lang="en-US" sz="1600" b="1" i="1" dirty="0">
                        <a:solidFill>
                          <a:schemeClr val="tx1"/>
                        </a:solidFill>
                        <a:effectLst/>
                        <a:latin typeface="EIGLG O+ Adv PS A 336"/>
                        <a:ea typeface="Calibri"/>
                        <a:cs typeface="EIGLG O+ Adv PS A 336"/>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20000"/>
                        <a:lumOff val="80000"/>
                      </a:schemeClr>
                    </a:solidFill>
                  </a:tcPr>
                </a:tc>
              </a:tr>
              <a:tr h="292760">
                <a:tc>
                  <a:txBody>
                    <a:bodyPr/>
                    <a:lstStyle/>
                    <a:p>
                      <a:pPr algn="l">
                        <a:lnSpc>
                          <a:spcPct val="115000"/>
                        </a:lnSpc>
                        <a:spcAft>
                          <a:spcPts val="0"/>
                        </a:spcAft>
                      </a:pPr>
                      <a:r>
                        <a:rPr lang="en-US" sz="1600" b="1" dirty="0">
                          <a:solidFill>
                            <a:schemeClr val="tx1"/>
                          </a:solidFill>
                          <a:effectLst/>
                          <a:latin typeface="Calibri"/>
                          <a:ea typeface="Calibri"/>
                          <a:cs typeface="EIGLG O+ Adv PS A 336"/>
                        </a:rPr>
                        <a:t>Periodontal Disease </a:t>
                      </a:r>
                      <a:endParaRPr lang="en-US" sz="1600" b="1" dirty="0">
                        <a:solidFill>
                          <a:schemeClr val="tx1"/>
                        </a:solidFill>
                        <a:effectLst/>
                        <a:latin typeface="EIGLG O+ Adv PS A 336"/>
                        <a:ea typeface="Calibri"/>
                        <a:cs typeface="EIGLG O+ Adv PS A 336"/>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20000"/>
                        <a:lumOff val="80000"/>
                      </a:schemeClr>
                    </a:solidFill>
                  </a:tcPr>
                </a:tc>
                <a:tc>
                  <a:txBody>
                    <a:bodyPr/>
                    <a:lstStyle/>
                    <a:p>
                      <a:pPr algn="ctr">
                        <a:lnSpc>
                          <a:spcPct val="115000"/>
                        </a:lnSpc>
                        <a:spcAft>
                          <a:spcPts val="0"/>
                        </a:spcAft>
                      </a:pPr>
                      <a:r>
                        <a:rPr lang="en-US" sz="1600" b="1" dirty="0">
                          <a:solidFill>
                            <a:schemeClr val="tx1"/>
                          </a:solidFill>
                          <a:effectLst/>
                          <a:latin typeface="Calibri"/>
                          <a:ea typeface="Calibri"/>
                          <a:cs typeface="EIGLG O+ Adv PS A 336"/>
                        </a:rPr>
                        <a:t>2.6 </a:t>
                      </a:r>
                      <a:endParaRPr lang="en-US" sz="1600" b="1" dirty="0">
                        <a:solidFill>
                          <a:schemeClr val="tx1"/>
                        </a:solidFill>
                        <a:effectLst/>
                        <a:latin typeface="EIGLG O+ Adv PS A 336"/>
                        <a:ea typeface="Calibri"/>
                        <a:cs typeface="EIGLG O+ Adv PS A 336"/>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20000"/>
                        <a:lumOff val="80000"/>
                      </a:schemeClr>
                    </a:solidFill>
                  </a:tcPr>
                </a:tc>
                <a:tc>
                  <a:txBody>
                    <a:bodyPr/>
                    <a:lstStyle/>
                    <a:p>
                      <a:pPr algn="l">
                        <a:lnSpc>
                          <a:spcPct val="115000"/>
                        </a:lnSpc>
                        <a:spcAft>
                          <a:spcPts val="0"/>
                        </a:spcAft>
                      </a:pPr>
                      <a:r>
                        <a:rPr lang="en-US" sz="1600" b="1" i="1" dirty="0" err="1">
                          <a:solidFill>
                            <a:schemeClr val="tx1"/>
                          </a:solidFill>
                          <a:effectLst/>
                          <a:latin typeface="Calibri"/>
                          <a:ea typeface="Calibri"/>
                          <a:cs typeface="EIGLG O+ Adv PS A 336"/>
                        </a:rPr>
                        <a:t>Xiong</a:t>
                      </a:r>
                      <a:r>
                        <a:rPr lang="en-US" sz="1600" b="1" i="1" dirty="0">
                          <a:solidFill>
                            <a:schemeClr val="tx1"/>
                          </a:solidFill>
                          <a:effectLst/>
                          <a:latin typeface="Calibri"/>
                          <a:ea typeface="Calibri"/>
                          <a:cs typeface="EIGLG O+ Adv PS A 336"/>
                        </a:rPr>
                        <a:t> et al </a:t>
                      </a:r>
                      <a:endParaRPr lang="en-US" sz="1600" b="1" i="1" dirty="0">
                        <a:solidFill>
                          <a:schemeClr val="tx1"/>
                        </a:solidFill>
                        <a:effectLst/>
                        <a:latin typeface="EIGLG O+ Adv PS A 336"/>
                        <a:ea typeface="Calibri"/>
                        <a:cs typeface="EIGLG O+ Adv PS A 336"/>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20000"/>
                        <a:lumOff val="80000"/>
                      </a:schemeClr>
                    </a:solidFill>
                  </a:tcPr>
                </a:tc>
              </a:tr>
              <a:tr h="292760">
                <a:tc>
                  <a:txBody>
                    <a:bodyPr/>
                    <a:lstStyle/>
                    <a:p>
                      <a:pPr algn="l">
                        <a:lnSpc>
                          <a:spcPct val="115000"/>
                        </a:lnSpc>
                        <a:spcAft>
                          <a:spcPts val="0"/>
                        </a:spcAft>
                      </a:pPr>
                      <a:r>
                        <a:rPr lang="en-US" sz="1600" b="1" dirty="0">
                          <a:solidFill>
                            <a:schemeClr val="tx1"/>
                          </a:solidFill>
                          <a:effectLst/>
                          <a:latin typeface="Calibri"/>
                          <a:ea typeface="Calibri"/>
                          <a:cs typeface="EIGLG O+ Adv PS A 336"/>
                        </a:rPr>
                        <a:t>Hispanic </a:t>
                      </a:r>
                      <a:endParaRPr lang="en-US" sz="1600" b="1" dirty="0">
                        <a:solidFill>
                          <a:schemeClr val="tx1"/>
                        </a:solidFill>
                        <a:effectLst/>
                        <a:latin typeface="EIGLG O+ Adv PS A 336"/>
                        <a:ea typeface="Calibri"/>
                        <a:cs typeface="EIGLG O+ Adv PS A 336"/>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20000"/>
                        <a:lumOff val="80000"/>
                      </a:schemeClr>
                    </a:solidFill>
                  </a:tcPr>
                </a:tc>
                <a:tc>
                  <a:txBody>
                    <a:bodyPr/>
                    <a:lstStyle/>
                    <a:p>
                      <a:pPr algn="ctr">
                        <a:lnSpc>
                          <a:spcPct val="115000"/>
                        </a:lnSpc>
                        <a:spcAft>
                          <a:spcPts val="0"/>
                        </a:spcAft>
                      </a:pPr>
                      <a:r>
                        <a:rPr lang="en-US" sz="1600" b="1">
                          <a:solidFill>
                            <a:schemeClr val="tx1"/>
                          </a:solidFill>
                          <a:effectLst/>
                          <a:latin typeface="Calibri"/>
                          <a:ea typeface="Calibri"/>
                          <a:cs typeface="EIGLG O+ Adv PS A 336"/>
                        </a:rPr>
                        <a:t>2.4</a:t>
                      </a:r>
                      <a:r>
                        <a:rPr lang="en-US" sz="1600" b="1" baseline="30000">
                          <a:solidFill>
                            <a:schemeClr val="tx1"/>
                          </a:solidFill>
                          <a:effectLst/>
                          <a:latin typeface="Calibri"/>
                          <a:ea typeface="Calibri"/>
                          <a:cs typeface="EIGLG O+ Adv PS A 336"/>
                        </a:rPr>
                        <a:t>a</a:t>
                      </a:r>
                      <a:r>
                        <a:rPr lang="en-US" sz="1600" b="1">
                          <a:solidFill>
                            <a:schemeClr val="tx1"/>
                          </a:solidFill>
                          <a:effectLst/>
                          <a:latin typeface="Calibri"/>
                          <a:ea typeface="Calibri"/>
                          <a:cs typeface="EIGLG O+ Adv PS A 336"/>
                        </a:rPr>
                        <a:t> </a:t>
                      </a:r>
                      <a:endParaRPr lang="en-US" sz="1600" b="1">
                        <a:solidFill>
                          <a:schemeClr val="tx1"/>
                        </a:solidFill>
                        <a:effectLst/>
                        <a:latin typeface="EIGLG O+ Adv PS A 336"/>
                        <a:ea typeface="Calibri"/>
                        <a:cs typeface="EIGLG O+ Adv PS A 336"/>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20000"/>
                        <a:lumOff val="80000"/>
                      </a:schemeClr>
                    </a:solidFill>
                  </a:tcPr>
                </a:tc>
                <a:tc>
                  <a:txBody>
                    <a:bodyPr/>
                    <a:lstStyle/>
                    <a:p>
                      <a:pPr algn="l">
                        <a:lnSpc>
                          <a:spcPct val="115000"/>
                        </a:lnSpc>
                        <a:spcAft>
                          <a:spcPts val="0"/>
                        </a:spcAft>
                      </a:pPr>
                      <a:r>
                        <a:rPr lang="en-US" sz="1600" b="1" i="1" dirty="0">
                          <a:solidFill>
                            <a:schemeClr val="tx1"/>
                          </a:solidFill>
                          <a:effectLst/>
                          <a:latin typeface="Calibri"/>
                          <a:ea typeface="Calibri"/>
                          <a:cs typeface="EIGLG O+ Adv PS A 336"/>
                        </a:rPr>
                        <a:t>Dooley et al </a:t>
                      </a:r>
                      <a:endParaRPr lang="en-US" sz="1600" b="1" i="1" dirty="0">
                        <a:solidFill>
                          <a:schemeClr val="tx1"/>
                        </a:solidFill>
                        <a:effectLst/>
                        <a:latin typeface="EIGLG O+ Adv PS A 336"/>
                        <a:ea typeface="Calibri"/>
                        <a:cs typeface="EIGLG O+ Adv PS A 336"/>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20000"/>
                        <a:lumOff val="80000"/>
                      </a:schemeClr>
                    </a:solidFill>
                  </a:tcPr>
                </a:tc>
              </a:tr>
              <a:tr h="292760">
                <a:tc>
                  <a:txBody>
                    <a:bodyPr/>
                    <a:lstStyle/>
                    <a:p>
                      <a:pPr algn="l">
                        <a:lnSpc>
                          <a:spcPct val="115000"/>
                        </a:lnSpc>
                        <a:spcAft>
                          <a:spcPts val="0"/>
                        </a:spcAft>
                      </a:pPr>
                      <a:r>
                        <a:rPr lang="en-US" sz="1600" b="1" dirty="0">
                          <a:solidFill>
                            <a:schemeClr val="tx1"/>
                          </a:solidFill>
                          <a:effectLst/>
                          <a:latin typeface="Calibri"/>
                          <a:ea typeface="Calibri"/>
                          <a:cs typeface="EIGLG O+ Adv PS A 336"/>
                        </a:rPr>
                        <a:t>Maternal Age Greater than 35 y </a:t>
                      </a:r>
                      <a:endParaRPr lang="en-US" sz="1600" b="1" dirty="0">
                        <a:solidFill>
                          <a:schemeClr val="tx1"/>
                        </a:solidFill>
                        <a:effectLst/>
                        <a:latin typeface="EIGLG O+ Adv PS A 336"/>
                        <a:ea typeface="Calibri"/>
                        <a:cs typeface="EIGLG O+ Adv PS A 336"/>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20000"/>
                        <a:lumOff val="80000"/>
                      </a:schemeClr>
                    </a:solidFill>
                  </a:tcPr>
                </a:tc>
                <a:tc>
                  <a:txBody>
                    <a:bodyPr/>
                    <a:lstStyle/>
                    <a:p>
                      <a:pPr algn="ctr">
                        <a:lnSpc>
                          <a:spcPct val="115000"/>
                        </a:lnSpc>
                        <a:spcAft>
                          <a:spcPts val="0"/>
                        </a:spcAft>
                      </a:pPr>
                      <a:r>
                        <a:rPr lang="en-US" sz="1600" b="1">
                          <a:solidFill>
                            <a:schemeClr val="tx1"/>
                          </a:solidFill>
                          <a:effectLst/>
                          <a:latin typeface="Calibri"/>
                          <a:ea typeface="Calibri"/>
                          <a:cs typeface="EIGLG O+ Adv PS A 336"/>
                        </a:rPr>
                        <a:t>2.3 </a:t>
                      </a:r>
                      <a:endParaRPr lang="en-US" sz="1600" b="1">
                        <a:solidFill>
                          <a:schemeClr val="tx1"/>
                        </a:solidFill>
                        <a:effectLst/>
                        <a:latin typeface="EIGLG O+ Adv PS A 336"/>
                        <a:ea typeface="Calibri"/>
                        <a:cs typeface="EIGLG O+ Adv PS A 336"/>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20000"/>
                        <a:lumOff val="80000"/>
                      </a:schemeClr>
                    </a:solidFill>
                  </a:tcPr>
                </a:tc>
                <a:tc>
                  <a:txBody>
                    <a:bodyPr/>
                    <a:lstStyle/>
                    <a:p>
                      <a:pPr algn="l">
                        <a:lnSpc>
                          <a:spcPct val="115000"/>
                        </a:lnSpc>
                        <a:spcAft>
                          <a:spcPts val="0"/>
                        </a:spcAft>
                      </a:pPr>
                      <a:r>
                        <a:rPr lang="en-US" sz="1600" b="1" i="1" dirty="0" err="1">
                          <a:solidFill>
                            <a:schemeClr val="tx1"/>
                          </a:solidFill>
                          <a:effectLst/>
                          <a:latin typeface="Calibri"/>
                          <a:ea typeface="Calibri"/>
                          <a:cs typeface="EIGLG O+ Adv PS A 336"/>
                        </a:rPr>
                        <a:t>Xiong</a:t>
                      </a:r>
                      <a:r>
                        <a:rPr lang="en-US" sz="1600" b="1" i="1" dirty="0">
                          <a:solidFill>
                            <a:schemeClr val="tx1"/>
                          </a:solidFill>
                          <a:effectLst/>
                          <a:latin typeface="Calibri"/>
                          <a:ea typeface="Calibri"/>
                          <a:cs typeface="EIGLG O+ Adv PS A 336"/>
                        </a:rPr>
                        <a:t> et al </a:t>
                      </a:r>
                      <a:endParaRPr lang="en-US" sz="1600" b="1" i="1" dirty="0">
                        <a:solidFill>
                          <a:schemeClr val="tx1"/>
                        </a:solidFill>
                        <a:effectLst/>
                        <a:latin typeface="EIGLG O+ Adv PS A 336"/>
                        <a:ea typeface="Calibri"/>
                        <a:cs typeface="EIGLG O+ Adv PS A 336"/>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20000"/>
                        <a:lumOff val="80000"/>
                      </a:schemeClr>
                    </a:solidFill>
                  </a:tcPr>
                </a:tc>
              </a:tr>
              <a:tr h="292760">
                <a:tc>
                  <a:txBody>
                    <a:bodyPr/>
                    <a:lstStyle/>
                    <a:p>
                      <a:pPr algn="l">
                        <a:lnSpc>
                          <a:spcPct val="115000"/>
                        </a:lnSpc>
                        <a:spcAft>
                          <a:spcPts val="0"/>
                        </a:spcAft>
                      </a:pPr>
                      <a:r>
                        <a:rPr lang="en-US" sz="1600" b="1" dirty="0">
                          <a:solidFill>
                            <a:schemeClr val="tx1"/>
                          </a:solidFill>
                          <a:effectLst/>
                          <a:latin typeface="Calibri"/>
                          <a:ea typeface="Calibri"/>
                          <a:cs typeface="EIGLG O+ Adv PS A 336"/>
                        </a:rPr>
                        <a:t>Multiple Gestation </a:t>
                      </a:r>
                      <a:endParaRPr lang="en-US" sz="1600" b="1" dirty="0">
                        <a:solidFill>
                          <a:schemeClr val="tx1"/>
                        </a:solidFill>
                        <a:effectLst/>
                        <a:latin typeface="EIGLG O+ Adv PS A 336"/>
                        <a:ea typeface="Calibri"/>
                        <a:cs typeface="EIGLG O+ Adv PS A 336"/>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20000"/>
                        <a:lumOff val="80000"/>
                      </a:schemeClr>
                    </a:solidFill>
                  </a:tcPr>
                </a:tc>
                <a:tc>
                  <a:txBody>
                    <a:bodyPr/>
                    <a:lstStyle/>
                    <a:p>
                      <a:pPr algn="ctr">
                        <a:lnSpc>
                          <a:spcPct val="115000"/>
                        </a:lnSpc>
                        <a:spcAft>
                          <a:spcPts val="0"/>
                        </a:spcAft>
                      </a:pPr>
                      <a:r>
                        <a:rPr lang="en-US" sz="1600" b="1" dirty="0" smtClean="0">
                          <a:solidFill>
                            <a:schemeClr val="tx1"/>
                          </a:solidFill>
                          <a:effectLst/>
                          <a:latin typeface="Calibri"/>
                          <a:ea typeface="Calibri"/>
                          <a:cs typeface="EIGLG O+ Adv PS A 336"/>
                        </a:rPr>
                        <a:t>2.2 </a:t>
                      </a:r>
                      <a:endParaRPr lang="en-US" sz="1600" b="1" dirty="0">
                        <a:solidFill>
                          <a:schemeClr val="tx1"/>
                        </a:solidFill>
                        <a:effectLst/>
                        <a:latin typeface="EIGLG O+ Adv PS A 336"/>
                        <a:ea typeface="Calibri"/>
                        <a:cs typeface="EIGLG O+ Adv PS A 336"/>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20000"/>
                        <a:lumOff val="80000"/>
                      </a:schemeClr>
                    </a:solidFill>
                  </a:tcPr>
                </a:tc>
                <a:tc>
                  <a:txBody>
                    <a:bodyPr/>
                    <a:lstStyle/>
                    <a:p>
                      <a:pPr algn="l">
                        <a:lnSpc>
                          <a:spcPct val="115000"/>
                        </a:lnSpc>
                        <a:spcAft>
                          <a:spcPts val="0"/>
                        </a:spcAft>
                      </a:pPr>
                      <a:r>
                        <a:rPr lang="en-US" sz="1600" b="1" i="1">
                          <a:solidFill>
                            <a:schemeClr val="tx1"/>
                          </a:solidFill>
                          <a:effectLst/>
                          <a:latin typeface="Calibri"/>
                          <a:ea typeface="Calibri"/>
                          <a:cs typeface="EIGLG O+ Adv PS A 336"/>
                        </a:rPr>
                        <a:t>Rauh-Hain et al </a:t>
                      </a:r>
                      <a:endParaRPr lang="en-US" sz="1600" b="1" i="1">
                        <a:solidFill>
                          <a:schemeClr val="tx1"/>
                        </a:solidFill>
                        <a:effectLst/>
                        <a:latin typeface="EIGLG O+ Adv PS A 336"/>
                        <a:ea typeface="Calibri"/>
                        <a:cs typeface="EIGLG O+ Adv PS A 336"/>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20000"/>
                        <a:lumOff val="80000"/>
                      </a:schemeClr>
                    </a:solidFill>
                  </a:tcPr>
                </a:tc>
              </a:tr>
              <a:tr h="292760">
                <a:tc>
                  <a:txBody>
                    <a:bodyPr/>
                    <a:lstStyle/>
                    <a:p>
                      <a:pPr algn="l">
                        <a:lnSpc>
                          <a:spcPct val="115000"/>
                        </a:lnSpc>
                        <a:spcAft>
                          <a:spcPts val="0"/>
                        </a:spcAft>
                      </a:pPr>
                      <a:r>
                        <a:rPr lang="en-US" sz="1600" b="1" dirty="0">
                          <a:solidFill>
                            <a:schemeClr val="tx1"/>
                          </a:solidFill>
                          <a:effectLst/>
                          <a:latin typeface="Calibri"/>
                          <a:ea typeface="Calibri"/>
                          <a:cs typeface="EIGLG O+ Adv PS A 336"/>
                        </a:rPr>
                        <a:t>Overweight </a:t>
                      </a:r>
                      <a:endParaRPr lang="en-US" sz="1600" b="1" dirty="0">
                        <a:solidFill>
                          <a:schemeClr val="tx1"/>
                        </a:solidFill>
                        <a:effectLst/>
                        <a:latin typeface="EIGLG O+ Adv PS A 336"/>
                        <a:ea typeface="Calibri"/>
                        <a:cs typeface="EIGLG O+ Adv PS A 336"/>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20000"/>
                        <a:lumOff val="80000"/>
                      </a:schemeClr>
                    </a:solidFill>
                  </a:tcPr>
                </a:tc>
                <a:tc>
                  <a:txBody>
                    <a:bodyPr/>
                    <a:lstStyle/>
                    <a:p>
                      <a:pPr algn="ctr">
                        <a:lnSpc>
                          <a:spcPct val="115000"/>
                        </a:lnSpc>
                        <a:spcAft>
                          <a:spcPts val="0"/>
                        </a:spcAft>
                      </a:pPr>
                      <a:r>
                        <a:rPr lang="en-US" sz="1600" b="1" dirty="0">
                          <a:solidFill>
                            <a:schemeClr val="tx1"/>
                          </a:solidFill>
                          <a:effectLst/>
                          <a:latin typeface="Calibri"/>
                          <a:ea typeface="Calibri"/>
                          <a:cs typeface="EIGLG O+ Adv PS A 336"/>
                        </a:rPr>
                        <a:t>2 </a:t>
                      </a:r>
                      <a:endParaRPr lang="en-US" sz="1600" b="1" dirty="0">
                        <a:solidFill>
                          <a:schemeClr val="tx1"/>
                        </a:solidFill>
                        <a:effectLst/>
                        <a:latin typeface="EIGLG O+ Adv PS A 336"/>
                        <a:ea typeface="Calibri"/>
                        <a:cs typeface="EIGLG O+ Adv PS A 336"/>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20000"/>
                        <a:lumOff val="80000"/>
                      </a:schemeClr>
                    </a:solidFill>
                  </a:tcPr>
                </a:tc>
                <a:tc>
                  <a:txBody>
                    <a:bodyPr/>
                    <a:lstStyle/>
                    <a:p>
                      <a:pPr algn="l">
                        <a:lnSpc>
                          <a:spcPct val="115000"/>
                        </a:lnSpc>
                        <a:spcAft>
                          <a:spcPts val="0"/>
                        </a:spcAft>
                      </a:pPr>
                      <a:r>
                        <a:rPr lang="en-US" sz="1600" b="1" i="1" dirty="0" err="1">
                          <a:solidFill>
                            <a:schemeClr val="tx1"/>
                          </a:solidFill>
                          <a:effectLst/>
                          <a:latin typeface="Calibri"/>
                          <a:ea typeface="Calibri"/>
                          <a:cs typeface="EIGLG O+ Adv PS A 336"/>
                        </a:rPr>
                        <a:t>Torloni</a:t>
                      </a:r>
                      <a:r>
                        <a:rPr lang="en-US" sz="1600" b="1" i="1" dirty="0">
                          <a:solidFill>
                            <a:schemeClr val="tx1"/>
                          </a:solidFill>
                          <a:effectLst/>
                          <a:latin typeface="Calibri"/>
                          <a:ea typeface="Calibri"/>
                          <a:cs typeface="EIGLG O+ Adv PS A 336"/>
                        </a:rPr>
                        <a:t> et al; Chu et al </a:t>
                      </a:r>
                      <a:endParaRPr lang="en-US" sz="1600" b="1" i="1" dirty="0">
                        <a:solidFill>
                          <a:schemeClr val="tx1"/>
                        </a:solidFill>
                        <a:effectLst/>
                        <a:latin typeface="EIGLG O+ Adv PS A 336"/>
                        <a:ea typeface="Calibri"/>
                        <a:cs typeface="EIGLG O+ Adv PS A 336"/>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20000"/>
                        <a:lumOff val="80000"/>
                      </a:schemeClr>
                    </a:solidFill>
                  </a:tcPr>
                </a:tc>
              </a:tr>
              <a:tr h="292760">
                <a:tc>
                  <a:txBody>
                    <a:bodyPr/>
                    <a:lstStyle/>
                    <a:p>
                      <a:pPr algn="l">
                        <a:lnSpc>
                          <a:spcPct val="115000"/>
                        </a:lnSpc>
                        <a:spcAft>
                          <a:spcPts val="0"/>
                        </a:spcAft>
                      </a:pPr>
                      <a:r>
                        <a:rPr lang="en-US" sz="1600" b="1" dirty="0">
                          <a:solidFill>
                            <a:schemeClr val="tx1"/>
                          </a:solidFill>
                          <a:effectLst/>
                          <a:latin typeface="Calibri"/>
                          <a:ea typeface="Calibri"/>
                          <a:cs typeface="EIGLG O+ Adv PS A 336"/>
                        </a:rPr>
                        <a:t>Low Maternal Birth Weight </a:t>
                      </a:r>
                      <a:endParaRPr lang="en-US" sz="1600" b="1" dirty="0">
                        <a:solidFill>
                          <a:schemeClr val="tx1"/>
                        </a:solidFill>
                        <a:effectLst/>
                        <a:latin typeface="EIGLG O+ Adv PS A 336"/>
                        <a:ea typeface="Calibri"/>
                        <a:cs typeface="EIGLG O+ Adv PS A 336"/>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20000"/>
                        <a:lumOff val="80000"/>
                      </a:schemeClr>
                    </a:solidFill>
                  </a:tcPr>
                </a:tc>
                <a:tc>
                  <a:txBody>
                    <a:bodyPr/>
                    <a:lstStyle/>
                    <a:p>
                      <a:pPr algn="ctr">
                        <a:lnSpc>
                          <a:spcPct val="115000"/>
                        </a:lnSpc>
                        <a:spcAft>
                          <a:spcPts val="0"/>
                        </a:spcAft>
                      </a:pPr>
                      <a:r>
                        <a:rPr lang="en-US" sz="1600" b="1" dirty="0">
                          <a:solidFill>
                            <a:schemeClr val="tx1"/>
                          </a:solidFill>
                          <a:effectLst/>
                          <a:latin typeface="Calibri"/>
                          <a:ea typeface="Calibri"/>
                          <a:cs typeface="EIGLG O+ Adv PS A 336"/>
                        </a:rPr>
                        <a:t>1.9 </a:t>
                      </a:r>
                      <a:endParaRPr lang="en-US" sz="1600" b="1" dirty="0">
                        <a:solidFill>
                          <a:schemeClr val="tx1"/>
                        </a:solidFill>
                        <a:effectLst/>
                        <a:latin typeface="EIGLG O+ Adv PS A 336"/>
                        <a:ea typeface="Calibri"/>
                        <a:cs typeface="EIGLG O+ Adv PS A 336"/>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20000"/>
                        <a:lumOff val="80000"/>
                      </a:schemeClr>
                    </a:solidFill>
                  </a:tcPr>
                </a:tc>
                <a:tc>
                  <a:txBody>
                    <a:bodyPr/>
                    <a:lstStyle/>
                    <a:p>
                      <a:pPr algn="l">
                        <a:lnSpc>
                          <a:spcPct val="115000"/>
                        </a:lnSpc>
                        <a:spcAft>
                          <a:spcPts val="0"/>
                        </a:spcAft>
                      </a:pPr>
                      <a:r>
                        <a:rPr lang="en-US" sz="1600" b="1" i="1" dirty="0" err="1">
                          <a:solidFill>
                            <a:schemeClr val="tx1"/>
                          </a:solidFill>
                          <a:effectLst/>
                          <a:latin typeface="Calibri"/>
                          <a:ea typeface="Calibri"/>
                          <a:cs typeface="EIGLG O+ Adv PS A 336"/>
                        </a:rPr>
                        <a:t>Seghieri</a:t>
                      </a:r>
                      <a:r>
                        <a:rPr lang="en-US" sz="1600" b="1" i="1" dirty="0">
                          <a:solidFill>
                            <a:schemeClr val="tx1"/>
                          </a:solidFill>
                          <a:effectLst/>
                          <a:latin typeface="Calibri"/>
                          <a:ea typeface="Calibri"/>
                          <a:cs typeface="EIGLG O+ Adv PS A 336"/>
                        </a:rPr>
                        <a:t> et al </a:t>
                      </a:r>
                      <a:endParaRPr lang="en-US" sz="1600" b="1" i="1" dirty="0">
                        <a:solidFill>
                          <a:schemeClr val="tx1"/>
                        </a:solidFill>
                        <a:effectLst/>
                        <a:latin typeface="EIGLG O+ Adv PS A 336"/>
                        <a:ea typeface="Calibri"/>
                        <a:cs typeface="EIGLG O+ Adv PS A 336"/>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20000"/>
                        <a:lumOff val="80000"/>
                      </a:schemeClr>
                    </a:solidFill>
                  </a:tcPr>
                </a:tc>
              </a:tr>
              <a:tr h="292760">
                <a:tc>
                  <a:txBody>
                    <a:bodyPr/>
                    <a:lstStyle/>
                    <a:p>
                      <a:pPr algn="l">
                        <a:lnSpc>
                          <a:spcPct val="115000"/>
                        </a:lnSpc>
                        <a:spcAft>
                          <a:spcPts val="0"/>
                        </a:spcAft>
                      </a:pPr>
                      <a:r>
                        <a:rPr lang="en-US" sz="1600" b="1">
                          <a:solidFill>
                            <a:schemeClr val="tx1"/>
                          </a:solidFill>
                          <a:effectLst/>
                          <a:latin typeface="Calibri"/>
                          <a:ea typeface="Calibri"/>
                          <a:cs typeface="EIGLG O+ Adv PS A 336"/>
                        </a:rPr>
                        <a:t>African American </a:t>
                      </a:r>
                      <a:endParaRPr lang="en-US" sz="1600" b="1">
                        <a:solidFill>
                          <a:schemeClr val="tx1"/>
                        </a:solidFill>
                        <a:effectLst/>
                        <a:latin typeface="EIGLG O+ Adv PS A 336"/>
                        <a:ea typeface="Calibri"/>
                        <a:cs typeface="EIGLG O+ Adv PS A 336"/>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20000"/>
                        <a:lumOff val="80000"/>
                      </a:schemeClr>
                    </a:solidFill>
                  </a:tcPr>
                </a:tc>
                <a:tc>
                  <a:txBody>
                    <a:bodyPr/>
                    <a:lstStyle/>
                    <a:p>
                      <a:pPr algn="ctr">
                        <a:lnSpc>
                          <a:spcPct val="115000"/>
                        </a:lnSpc>
                        <a:spcAft>
                          <a:spcPts val="0"/>
                        </a:spcAft>
                      </a:pPr>
                      <a:r>
                        <a:rPr lang="en-US" sz="1600" b="1">
                          <a:solidFill>
                            <a:schemeClr val="tx1"/>
                          </a:solidFill>
                          <a:effectLst/>
                          <a:latin typeface="Calibri"/>
                          <a:ea typeface="Calibri"/>
                          <a:cs typeface="EIGLG O+ Adv PS A 336"/>
                        </a:rPr>
                        <a:t>1.8</a:t>
                      </a:r>
                      <a:r>
                        <a:rPr lang="en-US" sz="1600" b="1" baseline="30000">
                          <a:solidFill>
                            <a:schemeClr val="tx1"/>
                          </a:solidFill>
                          <a:effectLst/>
                          <a:latin typeface="Calibri"/>
                          <a:ea typeface="Calibri"/>
                          <a:cs typeface="EIGLG O+ Adv PS A 336"/>
                        </a:rPr>
                        <a:t>a</a:t>
                      </a:r>
                      <a:r>
                        <a:rPr lang="en-US" sz="1600" b="1">
                          <a:solidFill>
                            <a:schemeClr val="tx1"/>
                          </a:solidFill>
                          <a:effectLst/>
                          <a:latin typeface="Calibri"/>
                          <a:ea typeface="Calibri"/>
                          <a:cs typeface="EIGLG O+ Adv PS A 336"/>
                        </a:rPr>
                        <a:t> </a:t>
                      </a:r>
                      <a:endParaRPr lang="en-US" sz="1600" b="1">
                        <a:solidFill>
                          <a:schemeClr val="tx1"/>
                        </a:solidFill>
                        <a:effectLst/>
                        <a:latin typeface="EIGLG O+ Adv PS A 336"/>
                        <a:ea typeface="Calibri"/>
                        <a:cs typeface="EIGLG O+ Adv PS A 336"/>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20000"/>
                        <a:lumOff val="80000"/>
                      </a:schemeClr>
                    </a:solidFill>
                  </a:tcPr>
                </a:tc>
                <a:tc>
                  <a:txBody>
                    <a:bodyPr/>
                    <a:lstStyle/>
                    <a:p>
                      <a:pPr algn="l">
                        <a:lnSpc>
                          <a:spcPct val="115000"/>
                        </a:lnSpc>
                        <a:spcAft>
                          <a:spcPts val="0"/>
                        </a:spcAft>
                      </a:pPr>
                      <a:r>
                        <a:rPr lang="en-US" sz="1600" b="1" i="1" dirty="0">
                          <a:solidFill>
                            <a:schemeClr val="tx1"/>
                          </a:solidFill>
                          <a:effectLst/>
                          <a:latin typeface="Calibri"/>
                          <a:ea typeface="Calibri"/>
                          <a:cs typeface="EIGLG O+ Adv PS A 336"/>
                        </a:rPr>
                        <a:t>Dooley et al </a:t>
                      </a:r>
                      <a:endParaRPr lang="en-US" sz="1600" b="1" i="1" dirty="0">
                        <a:solidFill>
                          <a:schemeClr val="tx1"/>
                        </a:solidFill>
                        <a:effectLst/>
                        <a:latin typeface="EIGLG O+ Adv PS A 336"/>
                        <a:ea typeface="Calibri"/>
                        <a:cs typeface="EIGLG O+ Adv PS A 336"/>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20000"/>
                        <a:lumOff val="80000"/>
                      </a:schemeClr>
                    </a:solidFill>
                  </a:tcPr>
                </a:tc>
              </a:tr>
              <a:tr h="292760">
                <a:tc>
                  <a:txBody>
                    <a:bodyPr/>
                    <a:lstStyle/>
                    <a:p>
                      <a:pPr algn="l">
                        <a:lnSpc>
                          <a:spcPct val="115000"/>
                        </a:lnSpc>
                        <a:spcAft>
                          <a:spcPts val="0"/>
                        </a:spcAft>
                      </a:pPr>
                      <a:r>
                        <a:rPr lang="en-US" sz="1600" b="1">
                          <a:solidFill>
                            <a:schemeClr val="tx1"/>
                          </a:solidFill>
                          <a:effectLst/>
                          <a:latin typeface="Calibri"/>
                          <a:ea typeface="Calibri"/>
                          <a:cs typeface="EIGLG O+ Adv PS A 336"/>
                        </a:rPr>
                        <a:t>Maternal Age Greater than 25 y </a:t>
                      </a:r>
                      <a:endParaRPr lang="en-US" sz="1600" b="1">
                        <a:solidFill>
                          <a:schemeClr val="tx1"/>
                        </a:solidFill>
                        <a:effectLst/>
                        <a:latin typeface="EIGLG O+ Adv PS A 336"/>
                        <a:ea typeface="Calibri"/>
                        <a:cs typeface="EIGLG O+ Adv PS A 336"/>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15000"/>
                        </a:lnSpc>
                        <a:spcAft>
                          <a:spcPts val="0"/>
                        </a:spcAft>
                      </a:pPr>
                      <a:r>
                        <a:rPr lang="en-US" sz="1600" b="1">
                          <a:solidFill>
                            <a:schemeClr val="tx1"/>
                          </a:solidFill>
                          <a:effectLst/>
                          <a:latin typeface="Calibri"/>
                          <a:ea typeface="Calibri"/>
                          <a:cs typeface="EIGLG O+ Adv PS A 336"/>
                        </a:rPr>
                        <a:t>1.4 </a:t>
                      </a:r>
                      <a:endParaRPr lang="en-US" sz="1600" b="1">
                        <a:solidFill>
                          <a:schemeClr val="tx1"/>
                        </a:solidFill>
                        <a:effectLst/>
                        <a:latin typeface="EIGLG O+ Adv PS A 336"/>
                        <a:ea typeface="Calibri"/>
                        <a:cs typeface="EIGLG O+ Adv PS A 336"/>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a:lnSpc>
                          <a:spcPct val="115000"/>
                        </a:lnSpc>
                        <a:spcAft>
                          <a:spcPts val="0"/>
                        </a:spcAft>
                      </a:pPr>
                      <a:r>
                        <a:rPr lang="en-US" sz="1600" b="1" i="1" dirty="0" err="1">
                          <a:solidFill>
                            <a:schemeClr val="tx1"/>
                          </a:solidFill>
                          <a:effectLst/>
                          <a:latin typeface="Calibri"/>
                          <a:ea typeface="Calibri"/>
                          <a:cs typeface="EIGLG O+ Adv PS A 336"/>
                        </a:rPr>
                        <a:t>Cypryk</a:t>
                      </a:r>
                      <a:r>
                        <a:rPr lang="en-US" sz="1600" b="1" i="1" dirty="0">
                          <a:solidFill>
                            <a:schemeClr val="tx1"/>
                          </a:solidFill>
                          <a:effectLst/>
                          <a:latin typeface="Calibri"/>
                          <a:ea typeface="Calibri"/>
                          <a:cs typeface="EIGLG O+ Adv PS A 336"/>
                        </a:rPr>
                        <a:t> et al </a:t>
                      </a:r>
                      <a:endParaRPr lang="en-US" sz="1600" b="1" i="1" dirty="0">
                        <a:solidFill>
                          <a:schemeClr val="tx1"/>
                        </a:solidFill>
                        <a:effectLst/>
                        <a:latin typeface="EIGLG O+ Adv PS A 336"/>
                        <a:ea typeface="Calibri"/>
                        <a:cs typeface="EIGLG O+ Adv PS A 336"/>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r>
            </a:tbl>
          </a:graphicData>
        </a:graphic>
      </p:graphicFrame>
      <p:sp>
        <p:nvSpPr>
          <p:cNvPr id="15419" name="Rectangle 7"/>
          <p:cNvSpPr>
            <a:spLocks noChangeArrowheads="1"/>
          </p:cNvSpPr>
          <p:nvPr/>
        </p:nvSpPr>
        <p:spPr bwMode="auto">
          <a:xfrm>
            <a:off x="962220" y="6215082"/>
            <a:ext cx="2966838" cy="307777"/>
          </a:xfrm>
          <a:prstGeom prst="rect">
            <a:avLst/>
          </a:prstGeom>
          <a:noFill/>
          <a:ln w="9525">
            <a:noFill/>
            <a:miter lim="800000"/>
            <a:headEnd/>
            <a:tailEnd/>
          </a:ln>
        </p:spPr>
        <p:txBody>
          <a:bodyPr wrap="none">
            <a:spAutoFit/>
          </a:bodyPr>
          <a:lstStyle/>
          <a:p>
            <a:pPr algn="l" rtl="0"/>
            <a:r>
              <a:rPr lang="en-US" sz="1400" baseline="30000" dirty="0">
                <a:latin typeface="Garamond" pitchFamily="18" charset="0"/>
              </a:rPr>
              <a:t>a</a:t>
            </a:r>
            <a:r>
              <a:rPr lang="en-US" sz="1400" dirty="0">
                <a:latin typeface="Garamond" pitchFamily="18" charset="0"/>
              </a:rPr>
              <a:t> Relative risk compared with white race</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1406" y="71438"/>
            <a:ext cx="8945880" cy="1214422"/>
          </a:xfrm>
        </p:spPr>
        <p:style>
          <a:lnRef idx="0">
            <a:schemeClr val="accent4"/>
          </a:lnRef>
          <a:fillRef idx="3">
            <a:schemeClr val="accent4"/>
          </a:fillRef>
          <a:effectRef idx="3">
            <a:schemeClr val="accent4"/>
          </a:effectRef>
          <a:fontRef idx="minor">
            <a:schemeClr val="lt1"/>
          </a:fontRef>
        </p:style>
        <p:txBody>
          <a:bodyPr>
            <a:normAutofit/>
          </a:bodyPr>
          <a:lstStyle/>
          <a:p>
            <a:pPr algn="ctr"/>
            <a:r>
              <a:rPr lang="en-US" sz="4400" dirty="0"/>
              <a:t>SCREENING</a:t>
            </a:r>
            <a:endParaRPr lang="en-US" dirty="0"/>
          </a:p>
        </p:txBody>
      </p:sp>
      <p:sp>
        <p:nvSpPr>
          <p:cNvPr id="7" name="Content Placeholder 6"/>
          <p:cNvSpPr>
            <a:spLocks noGrp="1"/>
          </p:cNvSpPr>
          <p:nvPr>
            <p:ph idx="1"/>
          </p:nvPr>
        </p:nvSpPr>
        <p:spPr>
          <a:xfrm>
            <a:off x="500034" y="2285992"/>
            <a:ext cx="8077200" cy="3143272"/>
          </a:xfrm>
        </p:spPr>
        <p:txBody>
          <a:bodyPr>
            <a:noAutofit/>
          </a:bodyPr>
          <a:lstStyle/>
          <a:p>
            <a:pPr marL="82296" indent="0" algn="ctr"/>
            <a:r>
              <a:rPr lang="en-US" sz="3200" b="1" dirty="0" smtClean="0">
                <a:solidFill>
                  <a:srgbClr val="02A20A"/>
                </a:solidFill>
                <a:effectLst>
                  <a:outerShdw blurRad="38100" dist="38100" dir="2700000" algn="tl">
                    <a:srgbClr val="000000">
                      <a:alpha val="43137"/>
                    </a:srgbClr>
                  </a:outerShdw>
                </a:effectLst>
              </a:rPr>
              <a:t>Selective</a:t>
            </a:r>
            <a:r>
              <a:rPr lang="en-US" sz="3200" b="1" dirty="0" smtClean="0"/>
              <a:t>  </a:t>
            </a:r>
            <a:r>
              <a:rPr lang="en-US" sz="3200" b="1" i="1" dirty="0" smtClean="0"/>
              <a:t>vs</a:t>
            </a:r>
            <a:r>
              <a:rPr lang="en-US" sz="3200" b="1" dirty="0" smtClean="0"/>
              <a:t>. </a:t>
            </a:r>
            <a:r>
              <a:rPr lang="en-US" sz="3200" b="1" dirty="0" smtClean="0">
                <a:solidFill>
                  <a:srgbClr val="FF0000"/>
                </a:solidFill>
                <a:effectLst>
                  <a:outerShdw blurRad="38100" dist="38100" dir="2700000" algn="tl">
                    <a:srgbClr val="000000">
                      <a:alpha val="43137"/>
                    </a:srgbClr>
                  </a:outerShdw>
                </a:effectLst>
              </a:rPr>
              <a:t>Universal</a:t>
            </a:r>
            <a:r>
              <a:rPr lang="en-US" sz="3200" b="1" dirty="0" smtClean="0"/>
              <a:t>?</a:t>
            </a:r>
          </a:p>
          <a:p>
            <a:pPr marL="82296" indent="0" algn="ctr"/>
            <a:endParaRPr lang="en-US" sz="3200" b="1" dirty="0" smtClean="0"/>
          </a:p>
          <a:p>
            <a:pPr marL="82296" indent="0" algn="ctr">
              <a:buNone/>
            </a:pPr>
            <a:endParaRPr lang="en-US" sz="3200" b="1" dirty="0" smtClean="0"/>
          </a:p>
          <a:p>
            <a:pPr marL="82296" indent="0" algn="ctr"/>
            <a:r>
              <a:rPr lang="en-US" sz="3200" b="1" dirty="0" smtClean="0">
                <a:solidFill>
                  <a:srgbClr val="0070C0"/>
                </a:solidFill>
                <a:effectLst>
                  <a:outerShdw blurRad="38100" dist="38100" dir="2700000" algn="tl">
                    <a:srgbClr val="000000">
                      <a:alpha val="43137"/>
                    </a:srgbClr>
                  </a:outerShdw>
                </a:effectLst>
              </a:rPr>
              <a:t>One step </a:t>
            </a:r>
            <a:r>
              <a:rPr lang="en-US" sz="3200" b="1" i="1" dirty="0" smtClean="0"/>
              <a:t>vs</a:t>
            </a:r>
            <a:r>
              <a:rPr lang="en-US" sz="3200" b="1" dirty="0" smtClean="0"/>
              <a:t>. </a:t>
            </a:r>
            <a:r>
              <a:rPr lang="en-US" sz="3200" b="1" dirty="0" smtClean="0">
                <a:solidFill>
                  <a:srgbClr val="FA680E"/>
                </a:solidFill>
                <a:effectLst>
                  <a:outerShdw blurRad="38100" dist="38100" dir="2700000" algn="tl">
                    <a:srgbClr val="000000">
                      <a:alpha val="43137"/>
                    </a:srgbClr>
                  </a:outerShdw>
                </a:effectLst>
              </a:rPr>
              <a:t>two step</a:t>
            </a:r>
            <a:r>
              <a:rPr lang="en-US" sz="3200" b="1" dirty="0" smtClean="0"/>
              <a:t>?</a:t>
            </a:r>
            <a:endParaRPr lang="en-US" sz="3200" dirty="0"/>
          </a:p>
        </p:txBody>
      </p:sp>
    </p:spTree>
    <p:extLst>
      <p:ext uri="{BB962C8B-B14F-4D97-AF65-F5344CB8AC3E}">
        <p14:creationId xmlns:p14="http://schemas.microsoft.com/office/powerpoint/2010/main" xmlns="" val="12595471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1406" y="71438"/>
            <a:ext cx="8945880" cy="1071546"/>
          </a:xfrm>
        </p:spPr>
        <p:style>
          <a:lnRef idx="0">
            <a:schemeClr val="accent4"/>
          </a:lnRef>
          <a:fillRef idx="3">
            <a:schemeClr val="accent4"/>
          </a:fillRef>
          <a:effectRef idx="3">
            <a:schemeClr val="accent4"/>
          </a:effectRef>
          <a:fontRef idx="minor">
            <a:schemeClr val="lt1"/>
          </a:fontRef>
        </p:style>
        <p:txBody>
          <a:bodyPr>
            <a:normAutofit/>
          </a:bodyPr>
          <a:lstStyle/>
          <a:p>
            <a:pPr algn="ctr"/>
            <a:r>
              <a:rPr lang="en-US" sz="4400" dirty="0"/>
              <a:t>SCREENING</a:t>
            </a:r>
            <a:endParaRPr lang="en-US" dirty="0"/>
          </a:p>
        </p:txBody>
      </p:sp>
      <p:sp>
        <p:nvSpPr>
          <p:cNvPr id="7" name="Content Placeholder 6"/>
          <p:cNvSpPr>
            <a:spLocks noGrp="1"/>
          </p:cNvSpPr>
          <p:nvPr>
            <p:ph idx="1"/>
          </p:nvPr>
        </p:nvSpPr>
        <p:spPr>
          <a:xfrm>
            <a:off x="571472" y="1500174"/>
            <a:ext cx="8001056" cy="4929222"/>
          </a:xfrm>
        </p:spPr>
        <p:txBody>
          <a:bodyPr>
            <a:noAutofit/>
          </a:bodyPr>
          <a:lstStyle/>
          <a:p>
            <a:pPr marL="82296" indent="0"/>
            <a:r>
              <a:rPr lang="en-US" sz="2400" b="1" dirty="0" smtClean="0">
                <a:solidFill>
                  <a:srgbClr val="007E39"/>
                </a:solidFill>
                <a:effectLst>
                  <a:outerShdw blurRad="38100" dist="38100" dir="2700000" algn="tl">
                    <a:srgbClr val="000000">
                      <a:alpha val="43137"/>
                    </a:srgbClr>
                  </a:outerShdw>
                </a:effectLst>
              </a:rPr>
              <a:t>Whom to be screened ?</a:t>
            </a:r>
          </a:p>
          <a:p>
            <a:pPr marL="482346" lvl="1" indent="0"/>
            <a:r>
              <a:rPr lang="en-US" sz="2000" b="1" dirty="0" smtClean="0"/>
              <a:t> low risks </a:t>
            </a:r>
            <a:r>
              <a:rPr lang="en-US" sz="2000" b="1" dirty="0"/>
              <a:t>of </a:t>
            </a:r>
            <a:r>
              <a:rPr lang="en-US" sz="2000" b="1" dirty="0" smtClean="0"/>
              <a:t>GDM should have all below criteria:</a:t>
            </a:r>
          </a:p>
          <a:p>
            <a:pPr lvl="2">
              <a:buClr>
                <a:srgbClr val="FA680E"/>
              </a:buClr>
              <a:buSzPct val="50000"/>
              <a:buFont typeface="Wingdings" pitchFamily="2" charset="2"/>
              <a:buChar char="ü"/>
            </a:pPr>
            <a:r>
              <a:rPr lang="en-US" sz="1800" dirty="0" smtClean="0"/>
              <a:t>&lt;</a:t>
            </a:r>
            <a:r>
              <a:rPr lang="en-US" sz="1800" dirty="0"/>
              <a:t>25 </a:t>
            </a:r>
            <a:r>
              <a:rPr lang="en-US" sz="1800" dirty="0" smtClean="0"/>
              <a:t>yrs</a:t>
            </a:r>
          </a:p>
          <a:p>
            <a:pPr lvl="2">
              <a:buClr>
                <a:srgbClr val="FA680E"/>
              </a:buClr>
              <a:buSzPct val="50000"/>
              <a:buFont typeface="Wingdings" pitchFamily="2" charset="2"/>
              <a:buChar char="ü"/>
            </a:pPr>
            <a:r>
              <a:rPr lang="en-US" sz="1800" dirty="0" smtClean="0"/>
              <a:t>non-Hispanic white</a:t>
            </a:r>
          </a:p>
          <a:p>
            <a:pPr lvl="2">
              <a:buClr>
                <a:srgbClr val="FA680E"/>
              </a:buClr>
              <a:buSzPct val="50000"/>
              <a:buFont typeface="Wingdings" pitchFamily="2" charset="2"/>
              <a:buChar char="ü"/>
            </a:pPr>
            <a:r>
              <a:rPr lang="en-US" sz="1800" dirty="0" smtClean="0"/>
              <a:t>BMI &lt;</a:t>
            </a:r>
            <a:r>
              <a:rPr lang="en-US" sz="1800" dirty="0"/>
              <a:t>25 </a:t>
            </a:r>
            <a:r>
              <a:rPr lang="en-US" sz="1800" dirty="0" smtClean="0"/>
              <a:t>kg/m</a:t>
            </a:r>
            <a:r>
              <a:rPr lang="en-US" sz="1800" baseline="30000" dirty="0" smtClean="0"/>
              <a:t>2</a:t>
            </a:r>
          </a:p>
          <a:p>
            <a:pPr lvl="2">
              <a:buClr>
                <a:srgbClr val="FA680E"/>
              </a:buClr>
              <a:buSzPct val="50000"/>
              <a:buFont typeface="Wingdings" pitchFamily="2" charset="2"/>
              <a:buChar char="ü"/>
            </a:pPr>
            <a:r>
              <a:rPr lang="en-US" sz="1800" dirty="0" smtClean="0"/>
              <a:t>no </a:t>
            </a:r>
            <a:r>
              <a:rPr lang="en-US" sz="1800" dirty="0"/>
              <a:t>history of previous glucose intolerance or adverse pregnancy outcomes associated with </a:t>
            </a:r>
            <a:r>
              <a:rPr lang="en-US" sz="1800" dirty="0" smtClean="0"/>
              <a:t>GDM</a:t>
            </a:r>
          </a:p>
          <a:p>
            <a:pPr lvl="2">
              <a:buClr>
                <a:srgbClr val="FA680E"/>
              </a:buClr>
              <a:buSzPct val="50000"/>
              <a:buFont typeface="Wingdings" pitchFamily="2" charset="2"/>
              <a:buChar char="ü"/>
            </a:pPr>
            <a:r>
              <a:rPr lang="en-US" sz="1800" dirty="0" smtClean="0"/>
              <a:t>no </a:t>
            </a:r>
            <a:r>
              <a:rPr lang="en-US" sz="1800" dirty="0"/>
              <a:t>first degree relative with diabetes </a:t>
            </a:r>
          </a:p>
          <a:p>
            <a:pPr marL="482346" lvl="1" indent="0"/>
            <a:r>
              <a:rPr lang="en-US" sz="2000" dirty="0" smtClean="0">
                <a:solidFill>
                  <a:srgbClr val="002060"/>
                </a:solidFill>
              </a:rPr>
              <a:t> Only 10% of </a:t>
            </a:r>
            <a:r>
              <a:rPr lang="en-US" sz="2000" dirty="0">
                <a:solidFill>
                  <a:srgbClr val="002060"/>
                </a:solidFill>
              </a:rPr>
              <a:t>the general obstetric population meets all of these </a:t>
            </a:r>
            <a:r>
              <a:rPr lang="en-US" sz="2000" dirty="0" smtClean="0">
                <a:solidFill>
                  <a:srgbClr val="002060"/>
                </a:solidFill>
              </a:rPr>
              <a:t>criteria.</a:t>
            </a:r>
          </a:p>
          <a:p>
            <a:pPr marL="482346" lvl="1" indent="0"/>
            <a:r>
              <a:rPr lang="en-US" sz="2000" dirty="0" smtClean="0"/>
              <a:t> 2.7-20% of women diagnosed with GDM have no risk factors.</a:t>
            </a:r>
          </a:p>
          <a:p>
            <a:pPr marL="82296" lvl="1" indent="0">
              <a:buClr>
                <a:srgbClr val="FF0000"/>
              </a:buClr>
              <a:buFont typeface="Wingdings" pitchFamily="2" charset="2"/>
              <a:buChar char="§"/>
            </a:pPr>
            <a:endParaRPr lang="en-US" sz="1800" dirty="0" smtClean="0"/>
          </a:p>
          <a:p>
            <a:pPr marL="82296" lvl="1" indent="0" algn="ctr">
              <a:buClr>
                <a:srgbClr val="FF0000"/>
              </a:buClr>
              <a:buFont typeface="Wingdings" pitchFamily="2" charset="2"/>
              <a:buChar char="Ø"/>
            </a:pPr>
            <a:r>
              <a:rPr lang="en-US" b="1" dirty="0" smtClean="0">
                <a:solidFill>
                  <a:srgbClr val="02A20A"/>
                </a:solidFill>
                <a:effectLst>
                  <a:outerShdw blurRad="38100" dist="38100" dir="2700000" algn="tl">
                    <a:srgbClr val="000000">
                      <a:alpha val="43137"/>
                    </a:srgbClr>
                  </a:outerShdw>
                </a:effectLst>
              </a:rPr>
              <a:t>Thus, </a:t>
            </a:r>
            <a:r>
              <a:rPr lang="en-US" b="1" u="sng" dirty="0" smtClean="0">
                <a:solidFill>
                  <a:srgbClr val="02A20A"/>
                </a:solidFill>
                <a:effectLst>
                  <a:outerShdw blurRad="38100" dist="38100" dir="2700000" algn="tl">
                    <a:srgbClr val="000000">
                      <a:alpha val="43137"/>
                    </a:srgbClr>
                  </a:outerShdw>
                </a:effectLst>
              </a:rPr>
              <a:t>universal screening </a:t>
            </a:r>
            <a:r>
              <a:rPr lang="en-US" b="1" dirty="0" smtClean="0">
                <a:solidFill>
                  <a:srgbClr val="02A20A"/>
                </a:solidFill>
                <a:effectLst>
                  <a:outerShdw blurRad="38100" dist="38100" dir="2700000" algn="tl">
                    <a:srgbClr val="000000">
                      <a:alpha val="43137"/>
                    </a:srgbClr>
                  </a:outerShdw>
                </a:effectLst>
              </a:rPr>
              <a:t>is recommended.</a:t>
            </a:r>
            <a:endParaRPr lang="en-US" sz="2000" b="1" dirty="0" smtClean="0">
              <a:solidFill>
                <a:srgbClr val="02A20A"/>
              </a:solidFill>
              <a:effectLst>
                <a:outerShdw blurRad="38100" dist="38100" dir="2700000" algn="tl">
                  <a:srgbClr val="000000">
                    <a:alpha val="43137"/>
                  </a:srgbClr>
                </a:outerShdw>
              </a:effectLst>
            </a:endParaRPr>
          </a:p>
          <a:p>
            <a:pPr marL="482346" lvl="1" indent="0"/>
            <a:endParaRPr lang="en-US" sz="2000" i="1" dirty="0">
              <a:solidFill>
                <a:srgbClr val="002060"/>
              </a:solidFill>
            </a:endParaRPr>
          </a:p>
        </p:txBody>
      </p:sp>
      <p:sp>
        <p:nvSpPr>
          <p:cNvPr id="4" name="Rectangle 3"/>
          <p:cNvSpPr/>
          <p:nvPr/>
        </p:nvSpPr>
        <p:spPr>
          <a:xfrm>
            <a:off x="0" y="6488692"/>
            <a:ext cx="9144000" cy="307777"/>
          </a:xfrm>
          <a:prstGeom prst="rect">
            <a:avLst/>
          </a:prstGeom>
        </p:spPr>
        <p:txBody>
          <a:bodyPr wrap="square">
            <a:spAutoFit/>
          </a:bodyPr>
          <a:lstStyle/>
          <a:p>
            <a:pPr marL="82296" indent="0" algn="ctr" rtl="0">
              <a:buNone/>
            </a:pPr>
            <a:r>
              <a:rPr lang="en-US" sz="1400" dirty="0" err="1" smtClean="0">
                <a:latin typeface="Garamond" pitchFamily="18" charset="0"/>
              </a:rPr>
              <a:t>Obstet</a:t>
            </a:r>
            <a:r>
              <a:rPr lang="en-US" sz="1400" dirty="0" smtClean="0">
                <a:latin typeface="Garamond" pitchFamily="18" charset="0"/>
              </a:rPr>
              <a:t> </a:t>
            </a:r>
            <a:r>
              <a:rPr lang="en-US" sz="1400" dirty="0" err="1" smtClean="0">
                <a:latin typeface="Garamond" pitchFamily="18" charset="0"/>
              </a:rPr>
              <a:t>Gynecol</a:t>
            </a:r>
            <a:r>
              <a:rPr lang="en-US" sz="1400" dirty="0" smtClean="0">
                <a:latin typeface="Garamond" pitchFamily="18" charset="0"/>
              </a:rPr>
              <a:t> 2013; 122:406.  </a:t>
            </a:r>
            <a:endParaRPr lang="en-US" sz="1400" dirty="0">
              <a:latin typeface="Garamond" pitchFamily="18" charset="0"/>
            </a:endParaRPr>
          </a:p>
        </p:txBody>
      </p:sp>
    </p:spTree>
    <p:extLst>
      <p:ext uri="{BB962C8B-B14F-4D97-AF65-F5344CB8AC3E}">
        <p14:creationId xmlns:p14="http://schemas.microsoft.com/office/powerpoint/2010/main" xmlns="" val="12595471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p:cNvSpPr>
            <a:spLocks noGrp="1"/>
          </p:cNvSpPr>
          <p:nvPr>
            <p:ph idx="1"/>
          </p:nvPr>
        </p:nvSpPr>
        <p:spPr>
          <a:xfrm>
            <a:off x="320522" y="1643050"/>
            <a:ext cx="8609196" cy="4500594"/>
          </a:xfrm>
        </p:spPr>
        <p:txBody>
          <a:bodyPr>
            <a:normAutofit lnSpcReduction="10000"/>
          </a:bodyPr>
          <a:lstStyle/>
          <a:p>
            <a:pPr algn="just">
              <a:spcAft>
                <a:spcPts val="600"/>
              </a:spcAft>
              <a:buNone/>
            </a:pPr>
            <a:r>
              <a:rPr lang="en-US" sz="2400" dirty="0" smtClean="0"/>
              <a:t>Two approaches may be followed for GDM screening at 24–28 weeks:</a:t>
            </a:r>
          </a:p>
          <a:p>
            <a:r>
              <a:rPr lang="en-US" sz="2200" b="1" dirty="0" smtClean="0">
                <a:solidFill>
                  <a:srgbClr val="7030A0"/>
                </a:solidFill>
              </a:rPr>
              <a:t>Two-step approach:</a:t>
            </a:r>
          </a:p>
          <a:p>
            <a:pPr lvl="1">
              <a:spcAft>
                <a:spcPts val="600"/>
              </a:spcAft>
            </a:pPr>
            <a:r>
              <a:rPr lang="en-US" sz="2000" dirty="0" smtClean="0"/>
              <a:t>     </a:t>
            </a:r>
            <a:r>
              <a:rPr lang="en-US" sz="2000" b="1" dirty="0" smtClean="0"/>
              <a:t>A.</a:t>
            </a:r>
            <a:r>
              <a:rPr lang="en-US" sz="2000" dirty="0" smtClean="0"/>
              <a:t> Perform initial screening by measuring plasma or serum glucose 1 h after   </a:t>
            </a:r>
            <a:r>
              <a:rPr lang="en-US" sz="2000" dirty="0" smtClean="0">
                <a:solidFill>
                  <a:schemeClr val="accent2">
                    <a:lumMod val="75000"/>
                  </a:schemeClr>
                </a:solidFill>
                <a:effectLst>
                  <a:outerShdw blurRad="38100" dist="38100" dir="2700000" algn="tl">
                    <a:srgbClr val="000000">
                      <a:alpha val="43137"/>
                    </a:srgbClr>
                  </a:outerShdw>
                </a:effectLst>
              </a:rPr>
              <a:t>50-g load (GCT). </a:t>
            </a:r>
            <a:r>
              <a:rPr lang="en-US" sz="2000" dirty="0" smtClean="0"/>
              <a:t>1-hPG of &gt;140 mg/dl identifies 80% of women with GDM, while the sensitivity is further increased to 90% by a threshold of &gt;130 mg/dl.</a:t>
            </a:r>
          </a:p>
          <a:p>
            <a:pPr lvl="1">
              <a:spcAft>
                <a:spcPts val="1200"/>
              </a:spcAft>
            </a:pPr>
            <a:r>
              <a:rPr lang="en-US" sz="2000" dirty="0" smtClean="0"/>
              <a:t>     </a:t>
            </a:r>
            <a:r>
              <a:rPr lang="en-US" sz="2000" b="1" dirty="0" smtClean="0"/>
              <a:t>B. </a:t>
            </a:r>
            <a:r>
              <a:rPr lang="en-US" sz="2000" dirty="0" smtClean="0"/>
              <a:t>Perform diagnostic </a:t>
            </a:r>
            <a:r>
              <a:rPr lang="en-US" sz="2000" dirty="0" smtClean="0">
                <a:solidFill>
                  <a:schemeClr val="accent2">
                    <a:lumMod val="75000"/>
                  </a:schemeClr>
                </a:solidFill>
                <a:effectLst>
                  <a:outerShdw blurRad="38100" dist="38100" dir="2700000" algn="tl">
                    <a:srgbClr val="000000">
                      <a:alpha val="43137"/>
                    </a:srgbClr>
                  </a:outerShdw>
                </a:effectLst>
              </a:rPr>
              <a:t>100-g OGTT </a:t>
            </a:r>
            <a:r>
              <a:rPr lang="en-US" sz="2000" dirty="0" smtClean="0"/>
              <a:t>on a separate day in women who exceed the chosen threshold on 50-g screening.</a:t>
            </a:r>
          </a:p>
          <a:p>
            <a:pPr>
              <a:spcAft>
                <a:spcPts val="1200"/>
              </a:spcAft>
            </a:pPr>
            <a:r>
              <a:rPr lang="en-US" sz="2200" b="1" dirty="0" smtClean="0">
                <a:solidFill>
                  <a:srgbClr val="FF0000"/>
                </a:solidFill>
              </a:rPr>
              <a:t>One-step approach:</a:t>
            </a:r>
          </a:p>
          <a:p>
            <a:pPr lvl="1">
              <a:spcAft>
                <a:spcPts val="1200"/>
              </a:spcAft>
            </a:pPr>
            <a:r>
              <a:rPr lang="en-US" sz="1900" dirty="0" smtClean="0"/>
              <a:t>Perform a diagnostic </a:t>
            </a:r>
            <a:r>
              <a:rPr lang="en-US" sz="1900" dirty="0" smtClean="0">
                <a:solidFill>
                  <a:srgbClr val="FF0000"/>
                </a:solidFill>
                <a:effectLst>
                  <a:outerShdw blurRad="38100" dist="38100" dir="2700000" algn="tl">
                    <a:srgbClr val="000000">
                      <a:alpha val="43137"/>
                    </a:srgbClr>
                  </a:outerShdw>
                </a:effectLst>
              </a:rPr>
              <a:t>100-g OGTT in all women </a:t>
            </a:r>
            <a:r>
              <a:rPr lang="en-US" sz="1900" dirty="0" smtClean="0"/>
              <a:t>to be tested at 24–28 weeks.</a:t>
            </a:r>
          </a:p>
          <a:p>
            <a:pPr lvl="1">
              <a:spcAft>
                <a:spcPts val="1200"/>
              </a:spcAft>
            </a:pPr>
            <a:r>
              <a:rPr lang="en-US" sz="1900" dirty="0" smtClean="0"/>
              <a:t>May be preferred in clinics with high prevalence of GDM.</a:t>
            </a:r>
          </a:p>
        </p:txBody>
      </p:sp>
      <p:sp>
        <p:nvSpPr>
          <p:cNvPr id="20484" name="Title 5"/>
          <p:cNvSpPr>
            <a:spLocks noGrp="1"/>
          </p:cNvSpPr>
          <p:nvPr>
            <p:ph type="title"/>
          </p:nvPr>
        </p:nvSpPr>
        <p:spPr>
          <a:xfrm>
            <a:off x="214282" y="71422"/>
            <a:ext cx="8786874" cy="1143000"/>
          </a:xfrm>
        </p:spPr>
        <p:style>
          <a:lnRef idx="0">
            <a:schemeClr val="accent4"/>
          </a:lnRef>
          <a:fillRef idx="3">
            <a:schemeClr val="accent4"/>
          </a:fillRef>
          <a:effectRef idx="3">
            <a:schemeClr val="accent4"/>
          </a:effectRef>
          <a:fontRef idx="minor">
            <a:schemeClr val="lt1"/>
          </a:fontRef>
        </p:style>
        <p:txBody>
          <a:bodyPr/>
          <a:lstStyle/>
          <a:p>
            <a:r>
              <a:rPr lang="en-US" sz="3600" dirty="0" smtClean="0">
                <a:solidFill>
                  <a:srgbClr val="FFFF00"/>
                </a:solidFill>
              </a:rPr>
              <a:t>Old</a:t>
            </a:r>
            <a:r>
              <a:rPr lang="en-US" sz="3600" dirty="0" smtClean="0"/>
              <a:t> Screening for GDM</a:t>
            </a:r>
          </a:p>
        </p:txBody>
      </p:sp>
      <p:sp>
        <p:nvSpPr>
          <p:cNvPr id="20485" name="Rectangle 5"/>
          <p:cNvSpPr>
            <a:spLocks noChangeArrowheads="1"/>
          </p:cNvSpPr>
          <p:nvPr/>
        </p:nvSpPr>
        <p:spPr bwMode="auto">
          <a:xfrm>
            <a:off x="0" y="6478809"/>
            <a:ext cx="9144000" cy="307777"/>
          </a:xfrm>
          <a:prstGeom prst="rect">
            <a:avLst/>
          </a:prstGeom>
          <a:noFill/>
          <a:ln w="9525">
            <a:noFill/>
            <a:miter lim="800000"/>
            <a:headEnd/>
            <a:tailEnd/>
          </a:ln>
        </p:spPr>
        <p:txBody>
          <a:bodyPr wrap="square">
            <a:spAutoFit/>
          </a:bodyPr>
          <a:lstStyle/>
          <a:p>
            <a:pPr algn="ctr" rtl="0"/>
            <a:r>
              <a:rPr lang="en-US" sz="1400" dirty="0">
                <a:latin typeface="Garamond" pitchFamily="18" charset="0"/>
              </a:rPr>
              <a:t>Diabetes Care 2010; 33 (</a:t>
            </a:r>
            <a:r>
              <a:rPr lang="en-US" sz="1400" dirty="0" err="1">
                <a:latin typeface="Garamond" pitchFamily="18" charset="0"/>
              </a:rPr>
              <a:t>Suppl</a:t>
            </a:r>
            <a:r>
              <a:rPr lang="en-US" sz="1400" dirty="0">
                <a:latin typeface="Garamond" pitchFamily="18" charset="0"/>
              </a:rPr>
              <a:t> 1): S16</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
          <p:cNvPicPr>
            <a:picLocks noChangeAspect="1"/>
          </p:cNvPicPr>
          <p:nvPr/>
        </p:nvPicPr>
        <p:blipFill>
          <a:blip r:embed="rId3" cstate="print"/>
          <a:srcRect/>
          <a:stretch>
            <a:fillRect/>
          </a:stretch>
        </p:blipFill>
        <p:spPr bwMode="auto">
          <a:xfrm>
            <a:off x="357190" y="1600200"/>
            <a:ext cx="8429652" cy="4343400"/>
          </a:xfrm>
          <a:prstGeom prst="rect">
            <a:avLst/>
          </a:prstGeom>
          <a:ln>
            <a:noFill/>
          </a:ln>
          <a:effectLst>
            <a:softEdge rad="112500"/>
          </a:effectLst>
        </p:spPr>
      </p:pic>
      <p:sp>
        <p:nvSpPr>
          <p:cNvPr id="8195" name="Title 2"/>
          <p:cNvSpPr>
            <a:spLocks noGrp="1"/>
          </p:cNvSpPr>
          <p:nvPr>
            <p:ph type="title"/>
          </p:nvPr>
        </p:nvSpPr>
        <p:spPr>
          <a:xfrm>
            <a:off x="687389" y="177800"/>
            <a:ext cx="7775575" cy="1143000"/>
          </a:xfrm>
        </p:spPr>
        <p:txBody>
          <a:bodyPr>
            <a:normAutofit/>
          </a:bodyPr>
          <a:lstStyle/>
          <a:p>
            <a:pPr rtl="0"/>
            <a:endParaRPr lang="en-US" sz="3600" dirty="0" smtClean="0">
              <a:solidFill>
                <a:schemeClr val="tx2"/>
              </a:solidFill>
              <a:latin typeface="Arial" pitchFamily="34" charset="0"/>
              <a:ea typeface="MS PGothic" pitchFamily="34" charset="-128"/>
              <a:cs typeface="Arial" pitchFamily="34" charset="0"/>
            </a:endParaRPr>
          </a:p>
        </p:txBody>
      </p:sp>
      <p:sp>
        <p:nvSpPr>
          <p:cNvPr id="8196" name="TextBox 3"/>
          <p:cNvSpPr txBox="1">
            <a:spLocks noChangeArrowheads="1"/>
          </p:cNvSpPr>
          <p:nvPr/>
        </p:nvSpPr>
        <p:spPr bwMode="auto">
          <a:xfrm>
            <a:off x="0" y="6500834"/>
            <a:ext cx="9144000" cy="276999"/>
          </a:xfrm>
          <a:prstGeom prst="rect">
            <a:avLst/>
          </a:prstGeom>
          <a:noFill/>
          <a:ln w="9525">
            <a:noFill/>
            <a:miter lim="800000"/>
            <a:headEnd/>
            <a:tailEnd/>
          </a:ln>
        </p:spPr>
        <p:txBody>
          <a:bodyPr wrap="square">
            <a:spAutoFit/>
          </a:bodyPr>
          <a:lstStyle/>
          <a:p>
            <a:pPr algn="ctr" rtl="0"/>
            <a:r>
              <a:rPr lang="en-US" sz="1200" dirty="0">
                <a:latin typeface="Arial" pitchFamily="34" charset="0"/>
                <a:ea typeface="MS PGothic" pitchFamily="34" charset="-128"/>
              </a:rPr>
              <a:t>Guerin A et al. </a:t>
            </a:r>
            <a:r>
              <a:rPr lang="en-US" sz="1200" i="1" dirty="0">
                <a:latin typeface="Arial" pitchFamily="34" charset="0"/>
                <a:ea typeface="MS PGothic" pitchFamily="34" charset="-128"/>
              </a:rPr>
              <a:t>Diabetes Care </a:t>
            </a:r>
            <a:r>
              <a:rPr lang="en-US" sz="1200" dirty="0">
                <a:latin typeface="Arial" pitchFamily="34" charset="0"/>
                <a:ea typeface="MS PGothic" pitchFamily="34" charset="-128"/>
              </a:rPr>
              <a:t>2007;30:1-6.</a:t>
            </a:r>
          </a:p>
        </p:txBody>
      </p:sp>
      <p:sp>
        <p:nvSpPr>
          <p:cNvPr id="7" name="Rounded Rectangle 6"/>
          <p:cNvSpPr>
            <a:spLocks noChangeArrowheads="1"/>
          </p:cNvSpPr>
          <p:nvPr/>
        </p:nvSpPr>
        <p:spPr bwMode="auto">
          <a:xfrm>
            <a:off x="214282" y="142852"/>
            <a:ext cx="8715436" cy="1191816"/>
          </a:xfrm>
          <a:prstGeom prst="roundRect">
            <a:avLst/>
          </a:prstGeom>
          <a:ln>
            <a:headEnd/>
            <a:tailEnd/>
          </a:ln>
        </p:spPr>
        <p:style>
          <a:lnRef idx="0">
            <a:schemeClr val="accent4"/>
          </a:lnRef>
          <a:fillRef idx="3">
            <a:schemeClr val="accent4"/>
          </a:fillRef>
          <a:effectRef idx="3">
            <a:schemeClr val="accent4"/>
          </a:effectRef>
          <a:fontRef idx="minor">
            <a:schemeClr val="lt1"/>
          </a:fontRef>
        </p:style>
        <p:txBody>
          <a:bodyPr wrap="square">
            <a:spAutoFit/>
          </a:bodyPr>
          <a:lstStyle/>
          <a:p>
            <a:pPr algn="ctr" rtl="0"/>
            <a:r>
              <a:rPr lang="en-US" sz="3200" b="1" dirty="0" smtClean="0">
                <a:solidFill>
                  <a:srgbClr val="FFFF00"/>
                </a:solidFill>
                <a:effectLst>
                  <a:outerShdw blurRad="38100" dist="38100" dir="2700000" algn="tl">
                    <a:srgbClr val="000000">
                      <a:alpha val="43137"/>
                    </a:srgbClr>
                  </a:outerShdw>
                </a:effectLst>
                <a:latin typeface="Garamond" pitchFamily="18" charset="0"/>
              </a:rPr>
              <a:t>Risk of Fetal Anomaly Relative to </a:t>
            </a:r>
            <a:r>
              <a:rPr lang="en-US" sz="3200" b="1" dirty="0" err="1" smtClean="0">
                <a:solidFill>
                  <a:srgbClr val="FFFF00"/>
                </a:solidFill>
                <a:effectLst>
                  <a:outerShdw blurRad="38100" dist="38100" dir="2700000" algn="tl">
                    <a:srgbClr val="000000">
                      <a:alpha val="43137"/>
                    </a:srgbClr>
                  </a:outerShdw>
                </a:effectLst>
                <a:latin typeface="Garamond" pitchFamily="18" charset="0"/>
              </a:rPr>
              <a:t>Periconceptional</a:t>
            </a:r>
            <a:r>
              <a:rPr lang="en-US" sz="3200" b="1" dirty="0" smtClean="0">
                <a:solidFill>
                  <a:srgbClr val="FFFF00"/>
                </a:solidFill>
                <a:effectLst>
                  <a:outerShdw blurRad="38100" dist="38100" dir="2700000" algn="tl">
                    <a:srgbClr val="000000">
                      <a:alpha val="43137"/>
                    </a:srgbClr>
                  </a:outerShdw>
                </a:effectLst>
                <a:latin typeface="Garamond" pitchFamily="18" charset="0"/>
              </a:rPr>
              <a:t> A1C</a:t>
            </a:r>
            <a:endParaRPr lang="en-US" sz="3200" b="1" dirty="0">
              <a:solidFill>
                <a:srgbClr val="FFFF00"/>
              </a:solidFill>
              <a:effectLst>
                <a:outerShdw blurRad="38100" dist="38100" dir="2700000" algn="tl">
                  <a:srgbClr val="000000">
                    <a:alpha val="43137"/>
                  </a:srgbClr>
                </a:outerShdw>
              </a:effectLst>
              <a:latin typeface="Garamond" pitchFamily="18" charset="0"/>
            </a:endParaRPr>
          </a:p>
        </p:txBody>
      </p:sp>
      <p:cxnSp>
        <p:nvCxnSpPr>
          <p:cNvPr id="8" name="Straight Connector 7"/>
          <p:cNvCxnSpPr/>
          <p:nvPr/>
        </p:nvCxnSpPr>
        <p:spPr>
          <a:xfrm>
            <a:off x="1214414" y="4357694"/>
            <a:ext cx="2857520" cy="0"/>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3643306" y="4786322"/>
            <a:ext cx="857256" cy="0"/>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2178827" y="4964917"/>
            <a:ext cx="500066" cy="0"/>
          </a:xfrm>
          <a:prstGeom prst="line">
            <a:avLst/>
          </a:prstGeom>
          <a:ln>
            <a:solidFill>
              <a:srgbClr val="C00000"/>
            </a:solidFill>
            <a:prstDash val="dashDot"/>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142976" y="4714884"/>
            <a:ext cx="1285884" cy="0"/>
          </a:xfrm>
          <a:prstGeom prst="line">
            <a:avLst/>
          </a:prstGeom>
          <a:ln>
            <a:solidFill>
              <a:srgbClr val="C00000"/>
            </a:solidFill>
            <a:prstDash val="dashDot"/>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4"/>
          <p:cNvSpPr>
            <a:spLocks noGrp="1"/>
          </p:cNvSpPr>
          <p:nvPr>
            <p:ph type="title"/>
          </p:nvPr>
        </p:nvSpPr>
        <p:spPr>
          <a:xfrm>
            <a:off x="457200" y="2438400"/>
            <a:ext cx="8305800" cy="2633674"/>
          </a:xfrm>
          <a:noFill/>
          <a:ln>
            <a:noFill/>
          </a:ln>
        </p:spPr>
        <p:txBody>
          <a:bodyPr>
            <a:normAutofit/>
          </a:bodyPr>
          <a:lstStyle/>
          <a:p>
            <a:pPr>
              <a:lnSpc>
                <a:spcPct val="130000"/>
              </a:lnSpc>
              <a:buClr>
                <a:srgbClr val="FF0000"/>
              </a:buClr>
              <a:buFont typeface="Wingdings" pitchFamily="2" charset="2"/>
              <a:buChar char="§"/>
            </a:pPr>
            <a:r>
              <a:rPr lang="en-US" sz="3200" b="0" dirty="0" smtClean="0">
                <a:solidFill>
                  <a:schemeClr val="tx2"/>
                </a:solidFill>
                <a:effectLst/>
                <a:ea typeface="MS PGothic" pitchFamily="34" charset="-128"/>
                <a:cs typeface="Arial" pitchFamily="34" charset="0"/>
              </a:rPr>
              <a:t>Are there clear threshold glucose levels above which the risk of adverse neonatal or maternal outcomes increases?</a:t>
            </a:r>
          </a:p>
        </p:txBody>
      </p:sp>
      <p:sp>
        <p:nvSpPr>
          <p:cNvPr id="5" name="Title 1"/>
          <p:cNvSpPr txBox="1">
            <a:spLocks/>
          </p:cNvSpPr>
          <p:nvPr/>
        </p:nvSpPr>
        <p:spPr>
          <a:xfrm>
            <a:off x="142844" y="71414"/>
            <a:ext cx="8784976" cy="1285884"/>
          </a:xfrm>
          <a:prstGeom prst="rect">
            <a:avLst/>
          </a:prstGeom>
          <a:ln w="38100" cap="flat" cmpd="sng" algn="ctr">
            <a:noFill/>
            <a:prstDash val="solid"/>
          </a:ln>
        </p:spPr>
        <p:style>
          <a:lnRef idx="0">
            <a:schemeClr val="accent4"/>
          </a:lnRef>
          <a:fillRef idx="3">
            <a:schemeClr val="accent4"/>
          </a:fillRef>
          <a:effectRef idx="3">
            <a:schemeClr val="accent4"/>
          </a:effectRef>
          <a:fontRef idx="minor">
            <a:schemeClr val="lt1"/>
          </a:fontRef>
        </p:style>
        <p:txBody>
          <a:bodyPr vert="horz" lIns="91440" tIns="45720" rIns="91440" bIns="45720" rtlCol="1" anchor="ctr">
            <a:normAutofit fontScale="97500"/>
          </a:bodyPr>
          <a:lstStyle/>
          <a:p>
            <a:pPr lvl="0" algn="ctr" rtl="0">
              <a:spcBef>
                <a:spcPct val="0"/>
              </a:spcBef>
            </a:pPr>
            <a:r>
              <a:rPr lang="en-US" sz="3200" b="1" dirty="0" smtClean="0">
                <a:solidFill>
                  <a:schemeClr val="bg1"/>
                </a:solidFill>
                <a:effectLst>
                  <a:outerShdw blurRad="38100" dist="38100" dir="2700000" algn="tl">
                    <a:srgbClr val="000000">
                      <a:alpha val="43137"/>
                    </a:srgbClr>
                  </a:outerShdw>
                </a:effectLst>
                <a:latin typeface="Garamond" pitchFamily="18" charset="0"/>
              </a:rPr>
              <a:t>Diagnosis of GDM: which criteria to be used?</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63BE3A6-115E-4B09-A652-D439C338AB60}" type="slidenum">
              <a:rPr lang="en-US" smtClean="0"/>
              <a:pPr>
                <a:defRPr/>
              </a:pPr>
              <a:t>19</a:t>
            </a:fld>
            <a:endParaRPr lang="en-US"/>
          </a:p>
        </p:txBody>
      </p:sp>
      <p:pic>
        <p:nvPicPr>
          <p:cNvPr id="24579" name="Picture 2"/>
          <p:cNvPicPr>
            <a:picLocks noChangeAspect="1" noChangeArrowheads="1"/>
          </p:cNvPicPr>
          <p:nvPr/>
        </p:nvPicPr>
        <p:blipFill>
          <a:blip r:embed="rId2" cstate="print"/>
          <a:srcRect/>
          <a:stretch>
            <a:fillRect/>
          </a:stretch>
        </p:blipFill>
        <p:spPr bwMode="auto">
          <a:xfrm>
            <a:off x="571472" y="2000240"/>
            <a:ext cx="8001056" cy="2357454"/>
          </a:xfrm>
          <a:prstGeom prst="roundRect">
            <a:avLst>
              <a:gd name="adj" fmla="val 8594"/>
            </a:avLst>
          </a:prstGeom>
          <a:solidFill>
            <a:srgbClr val="FFFFFF">
              <a:shade val="85000"/>
            </a:srgbClr>
          </a:solidFill>
          <a:ln w="28575">
            <a:solidFill>
              <a:srgbClr val="FA680E"/>
            </a:solidFill>
            <a:prstDash val="solid"/>
          </a:ln>
          <a:effectLst>
            <a:reflection blurRad="12700" stA="38000" endPos="28000" dist="5000" dir="5400000" sy="-100000" algn="bl" rotWithShape="0"/>
          </a:effectLst>
        </p:spPr>
      </p:pic>
      <p:sp>
        <p:nvSpPr>
          <p:cNvPr id="5" name="Rounded Rectangle 4"/>
          <p:cNvSpPr>
            <a:spLocks noChangeArrowheads="1"/>
          </p:cNvSpPr>
          <p:nvPr/>
        </p:nvSpPr>
        <p:spPr bwMode="auto">
          <a:xfrm>
            <a:off x="214282" y="142852"/>
            <a:ext cx="8715436" cy="919401"/>
          </a:xfrm>
          <a:prstGeom prst="roundRect">
            <a:avLst/>
          </a:prstGeom>
          <a:ln>
            <a:headEnd/>
            <a:tailEnd/>
          </a:ln>
        </p:spPr>
        <p:style>
          <a:lnRef idx="0">
            <a:schemeClr val="accent4"/>
          </a:lnRef>
          <a:fillRef idx="3">
            <a:schemeClr val="accent4"/>
          </a:fillRef>
          <a:effectRef idx="3">
            <a:schemeClr val="accent4"/>
          </a:effectRef>
          <a:fontRef idx="minor">
            <a:schemeClr val="lt1"/>
          </a:fontRef>
        </p:style>
        <p:txBody>
          <a:bodyPr wrap="square">
            <a:spAutoFit/>
          </a:bodyPr>
          <a:lstStyle/>
          <a:p>
            <a:pPr algn="ctr" rtl="0">
              <a:lnSpc>
                <a:spcPct val="150000"/>
              </a:lnSpc>
            </a:pPr>
            <a:r>
              <a:rPr lang="en-US" sz="3200" b="1" dirty="0" smtClean="0">
                <a:solidFill>
                  <a:srgbClr val="FFFF00"/>
                </a:solidFill>
                <a:effectLst>
                  <a:outerShdw blurRad="38100" dist="38100" dir="2700000" algn="tl">
                    <a:srgbClr val="000000">
                      <a:alpha val="43137"/>
                    </a:srgbClr>
                  </a:outerShdw>
                </a:effectLst>
                <a:latin typeface="Garamond" pitchFamily="18" charset="0"/>
              </a:rPr>
              <a:t>IADPSG Consensus</a:t>
            </a:r>
          </a:p>
        </p:txBody>
      </p:sp>
      <p:sp>
        <p:nvSpPr>
          <p:cNvPr id="6" name="Rectangle 5"/>
          <p:cNvSpPr/>
          <p:nvPr/>
        </p:nvSpPr>
        <p:spPr>
          <a:xfrm>
            <a:off x="0" y="6278755"/>
            <a:ext cx="9144000" cy="507831"/>
          </a:xfrm>
          <a:prstGeom prst="rect">
            <a:avLst/>
          </a:prstGeom>
        </p:spPr>
        <p:txBody>
          <a:bodyPr wrap="square">
            <a:spAutoFit/>
          </a:bodyPr>
          <a:lstStyle/>
          <a:p>
            <a:pPr algn="ctr" rtl="0">
              <a:lnSpc>
                <a:spcPct val="150000"/>
              </a:lnSpc>
            </a:pPr>
            <a:r>
              <a:rPr lang="en-US" dirty="0" smtClean="0">
                <a:solidFill>
                  <a:schemeClr val="tx2"/>
                </a:solidFill>
                <a:effectLst>
                  <a:outerShdw blurRad="38100" dist="38100" dir="2700000" algn="tl">
                    <a:srgbClr val="000000">
                      <a:alpha val="43137"/>
                    </a:srgbClr>
                  </a:outerShdw>
                </a:effectLst>
                <a:latin typeface="Garamond" pitchFamily="18" charset="0"/>
              </a:rPr>
              <a:t>Diabetes Care 2010; 33(3): 676-82</a:t>
            </a:r>
            <a:endParaRPr lang="en-US" dirty="0">
              <a:solidFill>
                <a:schemeClr val="tx2"/>
              </a:solidFill>
              <a:effectLst>
                <a:outerShdw blurRad="38100" dist="38100" dir="2700000" algn="tl">
                  <a:srgbClr val="000000">
                    <a:alpha val="43137"/>
                  </a:srgbClr>
                </a:outerShdw>
              </a:effectLst>
              <a:latin typeface="Garamond" pitchFamily="18"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54">
            <a:alpha val="0"/>
          </a:srgb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336778"/>
            <a:ext cx="9144000" cy="2592288"/>
          </a:xfrm>
        </p:spPr>
        <p:txBody>
          <a:bodyPr/>
          <a:lstStyle/>
          <a:p>
            <a:pPr algn="ctr">
              <a:lnSpc>
                <a:spcPct val="150000"/>
              </a:lnSpc>
              <a:defRPr/>
            </a:pPr>
            <a:r>
              <a:rPr lang="en-US" sz="4800" b="1" dirty="0" smtClean="0">
                <a:solidFill>
                  <a:srgbClr val="002060"/>
                </a:solidFill>
                <a:effectLst>
                  <a:outerShdw blurRad="38100" dist="38100" dir="2700000" algn="tl">
                    <a:srgbClr val="000000">
                      <a:alpha val="43137"/>
                    </a:srgbClr>
                  </a:outerShdw>
                </a:effectLst>
              </a:rPr>
              <a:t>Diabetes Mellitus</a:t>
            </a:r>
            <a:br>
              <a:rPr lang="en-US" sz="4800" b="1" dirty="0" smtClean="0">
                <a:solidFill>
                  <a:srgbClr val="002060"/>
                </a:solidFill>
                <a:effectLst>
                  <a:outerShdw blurRad="38100" dist="38100" dir="2700000" algn="tl">
                    <a:srgbClr val="000000">
                      <a:alpha val="43137"/>
                    </a:srgbClr>
                  </a:outerShdw>
                </a:effectLst>
              </a:rPr>
            </a:br>
            <a:r>
              <a:rPr lang="en-US" sz="4800" b="1" dirty="0" smtClean="0">
                <a:solidFill>
                  <a:srgbClr val="002060"/>
                </a:solidFill>
                <a:effectLst>
                  <a:outerShdw blurRad="38100" dist="38100" dir="2700000" algn="tl">
                    <a:srgbClr val="000000">
                      <a:alpha val="43137"/>
                    </a:srgbClr>
                  </a:outerShdw>
                </a:effectLst>
              </a:rPr>
              <a:t>During Pregnancy</a:t>
            </a:r>
            <a:r>
              <a:rPr lang="en-US" sz="5200" b="1" dirty="0" smtClean="0">
                <a:solidFill>
                  <a:schemeClr val="bg1"/>
                </a:solidFill>
                <a:effectLst>
                  <a:outerShdw blurRad="38100" dist="38100" dir="2700000" algn="tl">
                    <a:srgbClr val="000000">
                      <a:alpha val="43137"/>
                    </a:srgbClr>
                  </a:outerShdw>
                </a:effectLst>
              </a:rPr>
              <a:t/>
            </a:r>
            <a:br>
              <a:rPr lang="en-US" sz="5200" b="1" dirty="0" smtClean="0">
                <a:solidFill>
                  <a:schemeClr val="bg1"/>
                </a:solidFill>
                <a:effectLst>
                  <a:outerShdw blurRad="38100" dist="38100" dir="2700000" algn="tl">
                    <a:srgbClr val="000000">
                      <a:alpha val="43137"/>
                    </a:srgbClr>
                  </a:outerShdw>
                </a:effectLst>
              </a:rPr>
            </a:br>
            <a:endParaRPr lang="en-US" sz="5200" dirty="0">
              <a:solidFill>
                <a:schemeClr val="bg1"/>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0" y="4000504"/>
            <a:ext cx="9144000" cy="2819400"/>
          </a:xfrm>
        </p:spPr>
        <p:txBody>
          <a:bodyPr/>
          <a:lstStyle/>
          <a:p>
            <a:pPr algn="ctr" eaLnBrk="1" hangingPunct="1">
              <a:defRPr/>
            </a:pPr>
            <a:r>
              <a:rPr lang="en-US" sz="2600" b="1" dirty="0" smtClean="0">
                <a:solidFill>
                  <a:srgbClr val="002060"/>
                </a:solidFill>
                <a:effectLst>
                  <a:outerShdw blurRad="38100" dist="38100" dir="2700000" algn="tl">
                    <a:srgbClr val="000000">
                      <a:alpha val="43137"/>
                    </a:srgbClr>
                  </a:outerShdw>
                </a:effectLst>
                <a:latin typeface="Garamond" pitchFamily="18" charset="0"/>
              </a:rPr>
              <a:t>Seyed Adel Jahed, M.D.</a:t>
            </a:r>
          </a:p>
          <a:p>
            <a:pPr algn="ctr" eaLnBrk="1" hangingPunct="1">
              <a:lnSpc>
                <a:spcPct val="150000"/>
              </a:lnSpc>
              <a:spcBef>
                <a:spcPct val="0"/>
              </a:spcBef>
              <a:buClrTx/>
              <a:defRPr/>
            </a:pPr>
            <a:r>
              <a:rPr lang="en-US" sz="2300" b="1" dirty="0" smtClean="0">
                <a:solidFill>
                  <a:srgbClr val="002060"/>
                </a:solidFill>
                <a:effectLst>
                  <a:outerShdw blurRad="38100" dist="38100" dir="2700000" algn="tl">
                    <a:srgbClr val="000000">
                      <a:alpha val="43137"/>
                    </a:srgbClr>
                  </a:outerShdw>
                </a:effectLst>
                <a:latin typeface="Garamond" pitchFamily="18" charset="0"/>
              </a:rPr>
              <a:t>Islamic Azad University, Tehran Medical Sciences Branch</a:t>
            </a:r>
          </a:p>
          <a:p>
            <a:pPr algn="ctr" eaLnBrk="1" hangingPunct="1">
              <a:spcBef>
                <a:spcPct val="0"/>
              </a:spcBef>
              <a:buClrTx/>
              <a:defRPr/>
            </a:pPr>
            <a:r>
              <a:rPr lang="en-US" sz="2300" b="1" dirty="0" smtClean="0">
                <a:solidFill>
                  <a:srgbClr val="002060"/>
                </a:solidFill>
                <a:effectLst>
                  <a:outerShdw blurRad="38100" dist="38100" dir="2700000" algn="tl">
                    <a:srgbClr val="000000">
                      <a:alpha val="43137"/>
                    </a:srgbClr>
                  </a:outerShdw>
                </a:effectLst>
                <a:latin typeface="Garamond" pitchFamily="18" charset="0"/>
              </a:rPr>
              <a:t>Gabric Diabetes Education Association</a:t>
            </a:r>
          </a:p>
          <a:p>
            <a:pPr algn="ctr" eaLnBrk="1" hangingPunct="1">
              <a:spcBef>
                <a:spcPct val="0"/>
              </a:spcBef>
              <a:buClrTx/>
              <a:defRPr/>
            </a:pPr>
            <a:endParaRPr lang="en-US" sz="2300" b="1" i="1" dirty="0" smtClean="0">
              <a:solidFill>
                <a:srgbClr val="002060"/>
              </a:solidFill>
              <a:effectLst>
                <a:outerShdw blurRad="38100" dist="38100" dir="2700000" algn="tl">
                  <a:srgbClr val="000000">
                    <a:alpha val="43137"/>
                  </a:srgbClr>
                </a:outerShdw>
              </a:effectLst>
              <a:latin typeface="Garamond" pitchFamily="18" charset="0"/>
            </a:endParaRPr>
          </a:p>
          <a:p>
            <a:pPr algn="ctr" eaLnBrk="1" hangingPunct="1">
              <a:spcBef>
                <a:spcPct val="0"/>
              </a:spcBef>
              <a:buClrTx/>
              <a:defRPr/>
            </a:pPr>
            <a:endParaRPr lang="en-US" sz="2300" b="1" i="1" dirty="0" smtClean="0">
              <a:solidFill>
                <a:srgbClr val="002060"/>
              </a:solidFill>
              <a:effectLst>
                <a:outerShdw blurRad="38100" dist="38100" dir="2700000" algn="tl">
                  <a:srgbClr val="000000">
                    <a:alpha val="43137"/>
                  </a:srgbClr>
                </a:outerShdw>
              </a:effectLst>
              <a:latin typeface="Garamond" pitchFamily="18" charset="0"/>
            </a:endParaRPr>
          </a:p>
          <a:p>
            <a:pPr algn="ctr" eaLnBrk="1" hangingPunct="1">
              <a:spcBef>
                <a:spcPct val="0"/>
              </a:spcBef>
              <a:buClrTx/>
              <a:defRPr/>
            </a:pPr>
            <a:endParaRPr lang="en-US" sz="2300" b="1" i="1" dirty="0" smtClean="0">
              <a:solidFill>
                <a:srgbClr val="FFFF00"/>
              </a:solidFill>
              <a:effectLst>
                <a:outerShdw blurRad="38100" dist="38100" dir="2700000" algn="tl">
                  <a:srgbClr val="000000">
                    <a:alpha val="43137"/>
                  </a:srgbClr>
                </a:outerShdw>
              </a:effectLst>
              <a:latin typeface="Garamond" pitchFamily="18" charset="0"/>
            </a:endParaRPr>
          </a:p>
          <a:p>
            <a:pPr algn="ctr" eaLnBrk="1" hangingPunct="1">
              <a:spcBef>
                <a:spcPct val="0"/>
              </a:spcBef>
              <a:buClrTx/>
              <a:defRPr/>
            </a:pPr>
            <a:r>
              <a:rPr lang="en-US" sz="2000" b="1" i="1" dirty="0" smtClean="0">
                <a:solidFill>
                  <a:srgbClr val="002060"/>
                </a:solidFill>
                <a:effectLst>
                  <a:outerShdw blurRad="38100" dist="38100" dir="2700000" algn="tl">
                    <a:srgbClr val="000000">
                      <a:alpha val="43137"/>
                    </a:srgbClr>
                  </a:outerShdw>
                </a:effectLst>
                <a:latin typeface="Garamond" pitchFamily="18" charset="0"/>
              </a:rPr>
              <a:t>RIES</a:t>
            </a:r>
            <a:r>
              <a:rPr lang="en-US" sz="2000" b="1" i="1" dirty="0" smtClean="0">
                <a:solidFill>
                  <a:srgbClr val="002060"/>
                </a:solidFill>
                <a:effectLst>
                  <a:outerShdw blurRad="38100" dist="38100" dir="2700000" algn="tl">
                    <a:srgbClr val="000000">
                      <a:alpha val="43137"/>
                    </a:srgbClr>
                  </a:outerShdw>
                </a:effectLst>
                <a:latin typeface="Garamond" pitchFamily="18" charset="0"/>
              </a:rPr>
              <a:t>		</a:t>
            </a:r>
            <a:r>
              <a:rPr lang="en-US" sz="2000" b="1" i="1" dirty="0" smtClean="0">
                <a:solidFill>
                  <a:srgbClr val="002060"/>
                </a:solidFill>
                <a:effectLst>
                  <a:outerShdw blurRad="38100" dist="38100" dir="2700000" algn="tl">
                    <a:srgbClr val="000000">
                      <a:alpha val="43137"/>
                    </a:srgbClr>
                  </a:outerShdw>
                </a:effectLst>
                <a:latin typeface="Garamond" pitchFamily="18" charset="0"/>
              </a:rPr>
              <a:t>27</a:t>
            </a:r>
            <a:r>
              <a:rPr lang="en-US" sz="2000" b="1" i="1" baseline="30000" dirty="0" smtClean="0">
                <a:solidFill>
                  <a:srgbClr val="002060"/>
                </a:solidFill>
                <a:effectLst>
                  <a:outerShdw blurRad="38100" dist="38100" dir="2700000" algn="tl">
                    <a:srgbClr val="000000">
                      <a:alpha val="43137"/>
                    </a:srgbClr>
                  </a:outerShdw>
                </a:effectLst>
                <a:latin typeface="Garamond" pitchFamily="18" charset="0"/>
              </a:rPr>
              <a:t>th</a:t>
            </a:r>
            <a:r>
              <a:rPr lang="en-US" sz="2000" b="1" i="1" dirty="0" smtClean="0">
                <a:solidFill>
                  <a:srgbClr val="002060"/>
                </a:solidFill>
                <a:effectLst>
                  <a:outerShdw blurRad="38100" dist="38100" dir="2700000" algn="tl">
                    <a:srgbClr val="000000">
                      <a:alpha val="43137"/>
                    </a:srgbClr>
                  </a:outerShdw>
                </a:effectLst>
                <a:latin typeface="Garamond" pitchFamily="18" charset="0"/>
              </a:rPr>
              <a:t> Nov 2014</a:t>
            </a:r>
            <a:r>
              <a:rPr lang="en-US" sz="2000" b="1" i="1" dirty="0" smtClean="0">
                <a:solidFill>
                  <a:srgbClr val="002060"/>
                </a:solidFill>
                <a:effectLst>
                  <a:outerShdw blurRad="38100" dist="38100" dir="2700000" algn="tl">
                    <a:srgbClr val="000000">
                      <a:alpha val="43137"/>
                    </a:srgbClr>
                  </a:outerShdw>
                </a:effectLst>
                <a:latin typeface="Garamond" pitchFamily="18" charset="0"/>
              </a:rPr>
              <a:t>		 Tehran, Iran</a:t>
            </a:r>
            <a:endParaRPr lang="en-US" b="1" i="1" dirty="0" smtClean="0">
              <a:solidFill>
                <a:srgbClr val="002060"/>
              </a:solidFill>
              <a:effectLst>
                <a:outerShdw blurRad="38100" dist="38100" dir="2700000" algn="tl">
                  <a:srgbClr val="000000">
                    <a:alpha val="43137"/>
                  </a:srgbClr>
                </a:outerShdw>
              </a:effectLst>
              <a:latin typeface="Garamond" pitchFamily="18" charset="0"/>
            </a:endParaRPr>
          </a:p>
          <a:p>
            <a:pPr eaLnBrk="1" hangingPunct="1">
              <a:defRPr/>
            </a:pPr>
            <a:endParaRPr lang="en-US" b="1" i="1" dirty="0" smtClean="0">
              <a:solidFill>
                <a:srgbClr val="FFFF00"/>
              </a:solidFill>
              <a:effectLst>
                <a:outerShdw blurRad="38100" dist="38100" dir="2700000" algn="tl">
                  <a:srgbClr val="000000">
                    <a:alpha val="43137"/>
                  </a:srgbClr>
                </a:outerShdw>
              </a:effectLst>
              <a:latin typeface="Garamond" pitchFamily="18" charset="0"/>
            </a:endParaRPr>
          </a:p>
          <a:p>
            <a:pPr>
              <a:defRPr/>
            </a:pPr>
            <a:endParaRPr lang="en-US" dirty="0"/>
          </a:p>
        </p:txBody>
      </p:sp>
    </p:spTree>
  </p:cSld>
  <p:clrMapOvr>
    <a:masterClrMapping/>
  </p:clrMapOvr>
  <p:transition spd="slow" advTm="8000">
    <p:split orient="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179512" y="116632"/>
            <a:ext cx="8784976" cy="1597856"/>
          </a:xfrm>
        </p:spPr>
        <p:style>
          <a:lnRef idx="0">
            <a:schemeClr val="accent4"/>
          </a:lnRef>
          <a:fillRef idx="3">
            <a:schemeClr val="accent4"/>
          </a:fillRef>
          <a:effectRef idx="3">
            <a:schemeClr val="accent4"/>
          </a:effectRef>
          <a:fontRef idx="minor">
            <a:schemeClr val="lt1"/>
          </a:fontRef>
        </p:style>
        <p:txBody>
          <a:bodyPr>
            <a:normAutofit fontScale="90000"/>
          </a:bodyPr>
          <a:lstStyle/>
          <a:p>
            <a:r>
              <a:rPr lang="en-US" sz="3600" dirty="0" smtClean="0"/>
              <a:t>International Association of Diabetes and Pregnancy Study Groups</a:t>
            </a:r>
            <a:br>
              <a:rPr lang="en-US" sz="3600" dirty="0" smtClean="0"/>
            </a:br>
            <a:r>
              <a:rPr lang="en-US" sz="3600" dirty="0" smtClean="0">
                <a:solidFill>
                  <a:srgbClr val="FFFF00"/>
                </a:solidFill>
              </a:rPr>
              <a:t>(IADPSG)</a:t>
            </a:r>
          </a:p>
        </p:txBody>
      </p:sp>
      <p:sp>
        <p:nvSpPr>
          <p:cNvPr id="25603" name="Content Placeholder 2"/>
          <p:cNvSpPr>
            <a:spLocks noGrp="1"/>
          </p:cNvSpPr>
          <p:nvPr>
            <p:ph idx="1"/>
          </p:nvPr>
        </p:nvSpPr>
        <p:spPr>
          <a:xfrm>
            <a:off x="457200" y="2195530"/>
            <a:ext cx="8229600" cy="3733800"/>
          </a:xfrm>
        </p:spPr>
        <p:txBody>
          <a:bodyPr/>
          <a:lstStyle/>
          <a:p>
            <a:pPr>
              <a:spcAft>
                <a:spcPts val="1200"/>
              </a:spcAft>
            </a:pPr>
            <a:r>
              <a:rPr lang="en-US" dirty="0" smtClean="0"/>
              <a:t>Was formed in 1998; 225 conferees from 40 countries.</a:t>
            </a:r>
          </a:p>
          <a:p>
            <a:pPr algn="just">
              <a:spcAft>
                <a:spcPts val="1200"/>
              </a:spcAft>
            </a:pPr>
            <a:r>
              <a:rPr lang="en-US" dirty="0" smtClean="0"/>
              <a:t>The principal objectives of IADPSG are to foster an international approach to enhancing the quality of care, facilitating research, and advancing education in the field of diabetes in pregnancy.</a:t>
            </a:r>
          </a:p>
        </p:txBody>
      </p:sp>
      <p:sp>
        <p:nvSpPr>
          <p:cNvPr id="25605" name="Rectangle 4"/>
          <p:cNvSpPr>
            <a:spLocks noChangeArrowheads="1"/>
          </p:cNvSpPr>
          <p:nvPr/>
        </p:nvSpPr>
        <p:spPr bwMode="auto">
          <a:xfrm>
            <a:off x="0" y="6505599"/>
            <a:ext cx="9144000" cy="338554"/>
          </a:xfrm>
          <a:prstGeom prst="rect">
            <a:avLst/>
          </a:prstGeom>
          <a:noFill/>
          <a:ln w="9525">
            <a:noFill/>
            <a:miter lim="800000"/>
            <a:headEnd/>
            <a:tailEnd/>
          </a:ln>
        </p:spPr>
        <p:txBody>
          <a:bodyPr wrap="square">
            <a:spAutoFit/>
          </a:bodyPr>
          <a:lstStyle/>
          <a:p>
            <a:pPr algn="ctr" rtl="0"/>
            <a:r>
              <a:rPr lang="en-US" sz="1600" dirty="0">
                <a:latin typeface="Garamond" pitchFamily="18" charset="0"/>
              </a:rPr>
              <a:t>Diabetes Care 2010; 33(3): 676-82</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71438" y="71414"/>
            <a:ext cx="9001156" cy="1357322"/>
          </a:xfrm>
        </p:spPr>
        <p:style>
          <a:lnRef idx="0">
            <a:schemeClr val="accent4"/>
          </a:lnRef>
          <a:fillRef idx="3">
            <a:schemeClr val="accent4"/>
          </a:fillRef>
          <a:effectRef idx="3">
            <a:schemeClr val="accent4"/>
          </a:effectRef>
          <a:fontRef idx="minor">
            <a:schemeClr val="lt1"/>
          </a:fontRef>
        </p:style>
        <p:txBody>
          <a:bodyPr>
            <a:normAutofit fontScale="90000"/>
          </a:bodyPr>
          <a:lstStyle/>
          <a:p>
            <a:r>
              <a:rPr lang="en-US" sz="3600" dirty="0" smtClean="0"/>
              <a:t>Hyperglycemia and Adverse Pregnancy</a:t>
            </a:r>
            <a:br>
              <a:rPr lang="en-US" sz="3600" dirty="0" smtClean="0"/>
            </a:br>
            <a:r>
              <a:rPr lang="en-US" sz="3600" dirty="0" smtClean="0"/>
              <a:t>Outcome </a:t>
            </a:r>
            <a:r>
              <a:rPr lang="en-US" dirty="0" smtClean="0"/>
              <a:t>study</a:t>
            </a:r>
            <a:br>
              <a:rPr lang="en-US" dirty="0" smtClean="0"/>
            </a:br>
            <a:r>
              <a:rPr lang="en-US" sz="3100" dirty="0" smtClean="0">
                <a:solidFill>
                  <a:srgbClr val="FFFF00"/>
                </a:solidFill>
              </a:rPr>
              <a:t>(HAPO) </a:t>
            </a:r>
            <a:endParaRPr lang="en-US" sz="3600" dirty="0" smtClean="0">
              <a:solidFill>
                <a:srgbClr val="FFFF00"/>
              </a:solidFill>
            </a:endParaRPr>
          </a:p>
        </p:txBody>
      </p:sp>
      <p:sp>
        <p:nvSpPr>
          <p:cNvPr id="26627" name="Content Placeholder 2"/>
          <p:cNvSpPr>
            <a:spLocks noGrp="1"/>
          </p:cNvSpPr>
          <p:nvPr>
            <p:ph idx="1"/>
          </p:nvPr>
        </p:nvSpPr>
        <p:spPr>
          <a:xfrm>
            <a:off x="457200" y="1676400"/>
            <a:ext cx="8229600" cy="4704928"/>
          </a:xfrm>
        </p:spPr>
        <p:txBody>
          <a:bodyPr>
            <a:normAutofit/>
          </a:bodyPr>
          <a:lstStyle/>
          <a:p>
            <a:pPr algn="just">
              <a:spcAft>
                <a:spcPts val="1200"/>
              </a:spcAft>
              <a:buFont typeface="Wingdings" pitchFamily="2" charset="2"/>
              <a:buChar char="ü"/>
            </a:pPr>
            <a:r>
              <a:rPr lang="en-US" sz="2400" dirty="0" smtClean="0"/>
              <a:t>25,505 pregnant women at 15 centers in nine countries</a:t>
            </a:r>
          </a:p>
          <a:p>
            <a:pPr algn="just">
              <a:spcBef>
                <a:spcPct val="0"/>
              </a:spcBef>
            </a:pPr>
            <a:r>
              <a:rPr lang="en-US" sz="2400" b="1" dirty="0" smtClean="0">
                <a:solidFill>
                  <a:srgbClr val="C00000"/>
                </a:solidFill>
              </a:rPr>
              <a:t>Primary outcomes</a:t>
            </a:r>
          </a:p>
          <a:p>
            <a:pPr lvl="1">
              <a:spcBef>
                <a:spcPct val="0"/>
              </a:spcBef>
            </a:pPr>
            <a:r>
              <a:rPr lang="en-US" sz="2000" dirty="0" smtClean="0"/>
              <a:t>birth weight &gt; 90</a:t>
            </a:r>
            <a:r>
              <a:rPr lang="en-US" sz="2000" baseline="30000" dirty="0" smtClean="0"/>
              <a:t>th</a:t>
            </a:r>
            <a:r>
              <a:rPr lang="en-US" sz="2000" dirty="0" smtClean="0"/>
              <a:t> percentile for gestational age </a:t>
            </a:r>
          </a:p>
          <a:p>
            <a:pPr lvl="1">
              <a:spcBef>
                <a:spcPct val="0"/>
              </a:spcBef>
            </a:pPr>
            <a:r>
              <a:rPr lang="en-US" sz="2000" dirty="0" smtClean="0"/>
              <a:t>primary cesarean delivery </a:t>
            </a:r>
          </a:p>
          <a:p>
            <a:pPr lvl="1">
              <a:spcBef>
                <a:spcPct val="0"/>
              </a:spcBef>
            </a:pPr>
            <a:r>
              <a:rPr lang="en-US" sz="2000" dirty="0" smtClean="0"/>
              <a:t>clinically diagnosed neonatal hypoglycemia</a:t>
            </a:r>
          </a:p>
          <a:p>
            <a:pPr lvl="1">
              <a:spcBef>
                <a:spcPct val="0"/>
              </a:spcBef>
              <a:spcAft>
                <a:spcPts val="600"/>
              </a:spcAft>
            </a:pPr>
            <a:r>
              <a:rPr lang="en-US" sz="2000" dirty="0" smtClean="0"/>
              <a:t>cord-blood serum C-peptide level &gt; 90</a:t>
            </a:r>
            <a:r>
              <a:rPr lang="en-US" sz="2000" baseline="30000" dirty="0" smtClean="0"/>
              <a:t>th</a:t>
            </a:r>
            <a:r>
              <a:rPr lang="en-US" sz="2000" dirty="0" smtClean="0"/>
              <a:t> percentile</a:t>
            </a:r>
          </a:p>
          <a:p>
            <a:pPr algn="just">
              <a:spcBef>
                <a:spcPct val="0"/>
              </a:spcBef>
            </a:pPr>
            <a:r>
              <a:rPr lang="en-US" sz="2400" b="1" dirty="0" smtClean="0">
                <a:solidFill>
                  <a:srgbClr val="C00000"/>
                </a:solidFill>
              </a:rPr>
              <a:t>Secondary outcomes </a:t>
            </a:r>
            <a:r>
              <a:rPr lang="en-US" sz="2000" b="1" dirty="0" smtClean="0">
                <a:solidFill>
                  <a:srgbClr val="C00000"/>
                </a:solidFill>
              </a:rPr>
              <a:t> </a:t>
            </a:r>
          </a:p>
          <a:p>
            <a:pPr lvl="1">
              <a:spcBef>
                <a:spcPct val="0"/>
              </a:spcBef>
              <a:buSzPct val="100000"/>
            </a:pPr>
            <a:r>
              <a:rPr lang="en-US" sz="2000" dirty="0" smtClean="0"/>
              <a:t>delivery before 37 wks of gestation</a:t>
            </a:r>
          </a:p>
          <a:p>
            <a:pPr lvl="1">
              <a:spcBef>
                <a:spcPct val="0"/>
              </a:spcBef>
              <a:buSzPct val="100000"/>
            </a:pPr>
            <a:r>
              <a:rPr lang="en-US" sz="2000" dirty="0" smtClean="0"/>
              <a:t>shoulder </a:t>
            </a:r>
            <a:r>
              <a:rPr lang="en-US" sz="2000" dirty="0" err="1" smtClean="0"/>
              <a:t>dystocia</a:t>
            </a:r>
            <a:r>
              <a:rPr lang="en-US" sz="2000" dirty="0" smtClean="0"/>
              <a:t> or birth injury</a:t>
            </a:r>
          </a:p>
          <a:p>
            <a:pPr lvl="1">
              <a:spcBef>
                <a:spcPct val="0"/>
              </a:spcBef>
              <a:buSzPct val="100000"/>
            </a:pPr>
            <a:r>
              <a:rPr lang="en-US" sz="2000" dirty="0" smtClean="0"/>
              <a:t>need for intensive neonatal care</a:t>
            </a:r>
          </a:p>
          <a:p>
            <a:pPr lvl="1">
              <a:spcBef>
                <a:spcPct val="0"/>
              </a:spcBef>
              <a:buSzPct val="100000"/>
            </a:pPr>
            <a:r>
              <a:rPr lang="en-US" sz="2000" dirty="0" err="1" smtClean="0"/>
              <a:t>hyperbilirubinemia</a:t>
            </a:r>
            <a:endParaRPr lang="en-US" sz="2000" dirty="0" smtClean="0"/>
          </a:p>
          <a:p>
            <a:pPr lvl="1">
              <a:spcBef>
                <a:spcPct val="0"/>
              </a:spcBef>
              <a:buSzPct val="100000"/>
            </a:pPr>
            <a:r>
              <a:rPr lang="en-US" sz="2000" dirty="0" smtClean="0"/>
              <a:t>preeclampsia</a:t>
            </a:r>
            <a:endParaRPr lang="en-US" sz="2800" dirty="0" smtClean="0"/>
          </a:p>
        </p:txBody>
      </p:sp>
      <p:sp>
        <p:nvSpPr>
          <p:cNvPr id="26629" name="Rectangle 4"/>
          <p:cNvSpPr>
            <a:spLocks noChangeArrowheads="1"/>
          </p:cNvSpPr>
          <p:nvPr/>
        </p:nvSpPr>
        <p:spPr bwMode="auto">
          <a:xfrm>
            <a:off x="0" y="6474822"/>
            <a:ext cx="9144000" cy="338554"/>
          </a:xfrm>
          <a:prstGeom prst="rect">
            <a:avLst/>
          </a:prstGeom>
          <a:noFill/>
          <a:ln w="9525">
            <a:noFill/>
            <a:miter lim="800000"/>
            <a:headEnd/>
            <a:tailEnd/>
          </a:ln>
        </p:spPr>
        <p:txBody>
          <a:bodyPr wrap="square">
            <a:spAutoFit/>
          </a:bodyPr>
          <a:lstStyle/>
          <a:p>
            <a:pPr algn="ctr" rtl="0"/>
            <a:r>
              <a:rPr lang="en-US" sz="1600" dirty="0">
                <a:latin typeface="Garamond" pitchFamily="18" charset="0"/>
              </a:rPr>
              <a:t>N </a:t>
            </a:r>
            <a:r>
              <a:rPr lang="en-US" sz="1600" dirty="0" err="1">
                <a:latin typeface="Garamond" pitchFamily="18" charset="0"/>
              </a:rPr>
              <a:t>Engl</a:t>
            </a:r>
            <a:r>
              <a:rPr lang="en-US" sz="1600" dirty="0">
                <a:latin typeface="Garamond" pitchFamily="18" charset="0"/>
              </a:rPr>
              <a:t> J Med 2008; 358:1991-2002</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92968" y="62136"/>
            <a:ext cx="8943528" cy="1152286"/>
          </a:xfrm>
          <a:prstGeom prst="roundRect">
            <a:avLst/>
          </a:prstGeom>
        </p:spPr>
        <p:style>
          <a:lnRef idx="0">
            <a:schemeClr val="accent4"/>
          </a:lnRef>
          <a:fillRef idx="3">
            <a:schemeClr val="accent4"/>
          </a:fillRef>
          <a:effectRef idx="3">
            <a:schemeClr val="accent4"/>
          </a:effectRef>
          <a:fontRef idx="minor">
            <a:schemeClr val="lt1"/>
          </a:fontRef>
        </p:style>
        <p:txBody>
          <a:bodyPr/>
          <a:lstStyle/>
          <a:p>
            <a:r>
              <a:rPr lang="en-US" sz="4000" b="1" dirty="0" smtClean="0">
                <a:effectLst>
                  <a:outerShdw blurRad="38100" dist="38100" dir="2700000" algn="tl">
                    <a:srgbClr val="000000">
                      <a:alpha val="43137"/>
                    </a:srgbClr>
                  </a:outerShdw>
                </a:effectLst>
                <a:latin typeface="Garamond" pitchFamily="18" charset="0"/>
              </a:rPr>
              <a:t>HAPO Primary Outcomes</a:t>
            </a:r>
          </a:p>
        </p:txBody>
      </p:sp>
      <p:pic>
        <p:nvPicPr>
          <p:cNvPr id="27652" name="Picture 2"/>
          <p:cNvPicPr>
            <a:picLocks noChangeAspect="1" noChangeArrowheads="1"/>
          </p:cNvPicPr>
          <p:nvPr/>
        </p:nvPicPr>
        <p:blipFill>
          <a:blip r:embed="rId2" cstate="print"/>
          <a:srcRect/>
          <a:stretch>
            <a:fillRect/>
          </a:stretch>
        </p:blipFill>
        <p:spPr bwMode="auto">
          <a:xfrm>
            <a:off x="393826" y="1484784"/>
            <a:ext cx="8321578" cy="4881724"/>
          </a:xfrm>
          <a:prstGeom prst="roundRect">
            <a:avLst/>
          </a:prstGeom>
          <a:solidFill>
            <a:srgbClr val="000000">
              <a:shade val="95000"/>
            </a:srgbClr>
          </a:solidFill>
          <a:ln w="28575" cap="sq" cmpd="sng">
            <a:solidFill>
              <a:schemeClr val="tx1"/>
            </a:solidFill>
            <a:miter lim="800000"/>
          </a:ln>
          <a:effectLst>
            <a:outerShdw blurRad="254000" dist="190500" dir="2700000" sy="90000" algn="bl" rotWithShape="0">
              <a:srgbClr val="000000">
                <a:alpha val="40000"/>
              </a:srgbClr>
            </a:outerShdw>
          </a:effectLst>
        </p:spPr>
      </p:pic>
      <p:sp>
        <p:nvSpPr>
          <p:cNvPr id="27653" name="Rectangle 4"/>
          <p:cNvSpPr>
            <a:spLocks noChangeArrowheads="1"/>
          </p:cNvSpPr>
          <p:nvPr/>
        </p:nvSpPr>
        <p:spPr bwMode="auto">
          <a:xfrm>
            <a:off x="0" y="6505401"/>
            <a:ext cx="9144000" cy="307975"/>
          </a:xfrm>
          <a:prstGeom prst="rect">
            <a:avLst/>
          </a:prstGeom>
          <a:noFill/>
          <a:ln w="9525">
            <a:noFill/>
            <a:miter lim="800000"/>
            <a:headEnd/>
            <a:tailEnd/>
          </a:ln>
        </p:spPr>
        <p:txBody>
          <a:bodyPr wrap="square">
            <a:spAutoFit/>
          </a:bodyPr>
          <a:lstStyle/>
          <a:p>
            <a:pPr algn="ctr" rtl="0"/>
            <a:r>
              <a:rPr lang="en-US" sz="1400" b="1" i="1" dirty="0">
                <a:solidFill>
                  <a:srgbClr val="002060"/>
                </a:solidFill>
                <a:latin typeface="Calibri" pitchFamily="34" charset="0"/>
              </a:rPr>
              <a:t>N </a:t>
            </a:r>
            <a:r>
              <a:rPr lang="en-US" sz="1400" b="1" i="1" dirty="0" err="1">
                <a:solidFill>
                  <a:srgbClr val="002060"/>
                </a:solidFill>
                <a:latin typeface="Calibri" pitchFamily="34" charset="0"/>
              </a:rPr>
              <a:t>Engl</a:t>
            </a:r>
            <a:r>
              <a:rPr lang="en-US" sz="1400" b="1" i="1" dirty="0">
                <a:solidFill>
                  <a:srgbClr val="002060"/>
                </a:solidFill>
                <a:latin typeface="Calibri" pitchFamily="34" charset="0"/>
              </a:rPr>
              <a:t> J Med 2008; 358:1991-2002</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Title 1"/>
          <p:cNvSpPr>
            <a:spLocks noGrp="1"/>
          </p:cNvSpPr>
          <p:nvPr>
            <p:ph type="title"/>
          </p:nvPr>
        </p:nvSpPr>
        <p:spPr>
          <a:xfrm>
            <a:off x="107504" y="53752"/>
            <a:ext cx="8892480" cy="1143000"/>
          </a:xfrm>
        </p:spPr>
        <p:style>
          <a:lnRef idx="0">
            <a:schemeClr val="accent4"/>
          </a:lnRef>
          <a:fillRef idx="3">
            <a:schemeClr val="accent4"/>
          </a:fillRef>
          <a:effectRef idx="3">
            <a:schemeClr val="accent4"/>
          </a:effectRef>
          <a:fontRef idx="minor">
            <a:schemeClr val="lt1"/>
          </a:fontRef>
        </p:style>
        <p:txBody>
          <a:bodyPr/>
          <a:lstStyle/>
          <a:p>
            <a:r>
              <a:rPr lang="en-US" sz="2000" dirty="0" smtClean="0"/>
              <a:t>Adjusted OR for Associations between Maternal </a:t>
            </a:r>
            <a:r>
              <a:rPr lang="en-US" sz="2000" dirty="0" err="1" smtClean="0"/>
              <a:t>Glycemia</a:t>
            </a:r>
            <a:r>
              <a:rPr lang="en-US" sz="2000" dirty="0" smtClean="0"/>
              <a:t> as a Continuous Variable and Primary and Secondary </a:t>
            </a:r>
            <a:r>
              <a:rPr lang="en-US" sz="2000" dirty="0" err="1" smtClean="0"/>
              <a:t>Perinatal</a:t>
            </a:r>
            <a:r>
              <a:rPr lang="en-US" sz="2000" dirty="0" smtClean="0"/>
              <a:t> Outcomes*</a:t>
            </a:r>
          </a:p>
        </p:txBody>
      </p:sp>
      <p:sp>
        <p:nvSpPr>
          <p:cNvPr id="28676" name="Rectangle 5"/>
          <p:cNvSpPr>
            <a:spLocks noChangeArrowheads="1"/>
          </p:cNvSpPr>
          <p:nvPr/>
        </p:nvSpPr>
        <p:spPr bwMode="auto">
          <a:xfrm>
            <a:off x="0" y="6525344"/>
            <a:ext cx="9144000" cy="307777"/>
          </a:xfrm>
          <a:prstGeom prst="rect">
            <a:avLst/>
          </a:prstGeom>
          <a:noFill/>
          <a:ln w="9525">
            <a:noFill/>
            <a:miter lim="800000"/>
            <a:headEnd/>
            <a:tailEnd/>
          </a:ln>
        </p:spPr>
        <p:txBody>
          <a:bodyPr wrap="square">
            <a:spAutoFit/>
          </a:bodyPr>
          <a:lstStyle/>
          <a:p>
            <a:pPr algn="ctr" rtl="0"/>
            <a:r>
              <a:rPr lang="en-US" sz="1400" dirty="0">
                <a:solidFill>
                  <a:srgbClr val="7030A0"/>
                </a:solidFill>
                <a:latin typeface="Garamond" pitchFamily="18" charset="0"/>
              </a:rPr>
              <a:t>N </a:t>
            </a:r>
            <a:r>
              <a:rPr lang="en-US" sz="1400" dirty="0" err="1">
                <a:solidFill>
                  <a:srgbClr val="7030A0"/>
                </a:solidFill>
                <a:latin typeface="Garamond" pitchFamily="18" charset="0"/>
              </a:rPr>
              <a:t>Engl</a:t>
            </a:r>
            <a:r>
              <a:rPr lang="en-US" sz="1400" dirty="0">
                <a:solidFill>
                  <a:srgbClr val="7030A0"/>
                </a:solidFill>
                <a:latin typeface="Garamond" pitchFamily="18" charset="0"/>
              </a:rPr>
              <a:t> J Med 2008; 358:1991-2002</a:t>
            </a:r>
          </a:p>
        </p:txBody>
      </p:sp>
      <p:pic>
        <p:nvPicPr>
          <p:cNvPr id="28677" name="Picture 2"/>
          <p:cNvPicPr>
            <a:picLocks noChangeAspect="1" noChangeArrowheads="1"/>
          </p:cNvPicPr>
          <p:nvPr/>
        </p:nvPicPr>
        <p:blipFill>
          <a:blip r:embed="rId2" cstate="print"/>
          <a:srcRect/>
          <a:stretch>
            <a:fillRect/>
          </a:stretch>
        </p:blipFill>
        <p:spPr bwMode="auto">
          <a:xfrm>
            <a:off x="251520" y="1340768"/>
            <a:ext cx="8568952" cy="5184576"/>
          </a:xfrm>
          <a:prstGeom prst="rect">
            <a:avLst/>
          </a:prstGeom>
          <a:ln w="38100" cap="sq">
            <a:solidFill>
              <a:srgbClr val="7030A0"/>
            </a:solidFill>
            <a:prstDash val="solid"/>
            <a:miter lim="800000"/>
          </a:ln>
          <a:effectLst>
            <a:outerShdw blurRad="50800" dist="38100" dir="2700000" algn="tl" rotWithShape="0">
              <a:srgbClr val="000000">
                <a:alpha val="43000"/>
              </a:srgbClr>
            </a:outerShdw>
          </a:effectLst>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4"/>
          <p:cNvSpPr>
            <a:spLocks noGrp="1"/>
          </p:cNvSpPr>
          <p:nvPr>
            <p:ph type="title"/>
          </p:nvPr>
        </p:nvSpPr>
        <p:spPr>
          <a:xfrm>
            <a:off x="457200" y="2119314"/>
            <a:ext cx="8305800" cy="2024066"/>
          </a:xfrm>
          <a:noFill/>
          <a:ln>
            <a:noFill/>
          </a:ln>
        </p:spPr>
        <p:txBody>
          <a:bodyPr>
            <a:normAutofit fontScale="90000"/>
          </a:bodyPr>
          <a:lstStyle/>
          <a:p>
            <a:pPr>
              <a:lnSpc>
                <a:spcPct val="130000"/>
              </a:lnSpc>
              <a:buClr>
                <a:srgbClr val="FF0000"/>
              </a:buClr>
              <a:buFont typeface="Wingdings" pitchFamily="2" charset="2"/>
              <a:buChar char="§"/>
            </a:pPr>
            <a:r>
              <a:rPr lang="en-US" sz="3200" b="0" dirty="0" smtClean="0">
                <a:solidFill>
                  <a:schemeClr val="tx2"/>
                </a:solidFill>
                <a:effectLst/>
                <a:ea typeface="MS PGothic" pitchFamily="34" charset="-128"/>
                <a:cs typeface="Arial" pitchFamily="34" charset="0"/>
              </a:rPr>
              <a:t>Are there clear threshold glucose levels above which the risk of adverse neonatal or maternal outcomes increases?</a:t>
            </a:r>
            <a:endParaRPr lang="en-US" sz="3200" dirty="0" smtClean="0">
              <a:solidFill>
                <a:schemeClr val="tx2"/>
              </a:solidFill>
              <a:latin typeface="Arial" pitchFamily="34" charset="0"/>
              <a:ea typeface="MS PGothic" pitchFamily="34" charset="-128"/>
              <a:cs typeface="Arial" pitchFamily="34" charset="0"/>
            </a:endParaRPr>
          </a:p>
        </p:txBody>
      </p:sp>
      <p:sp>
        <p:nvSpPr>
          <p:cNvPr id="7" name="Rectangle 6"/>
          <p:cNvSpPr/>
          <p:nvPr/>
        </p:nvSpPr>
        <p:spPr>
          <a:xfrm>
            <a:off x="3850489" y="4434496"/>
            <a:ext cx="1443024" cy="1015663"/>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CA" sz="6000" b="1" dirty="0">
                <a:ln w="11430"/>
                <a:solidFill>
                  <a:srgbClr val="FF0000"/>
                </a:solidFill>
                <a:effectLst>
                  <a:outerShdw blurRad="50800" dist="39000" dir="5460000" algn="tl">
                    <a:srgbClr val="000000">
                      <a:alpha val="38000"/>
                    </a:srgbClr>
                  </a:outerShdw>
                </a:effectLst>
                <a:latin typeface="Garamond" pitchFamily="18" charset="0"/>
                <a:cs typeface="Arial" charset="0"/>
              </a:rPr>
              <a:t>NO</a:t>
            </a:r>
          </a:p>
        </p:txBody>
      </p:sp>
      <p:sp>
        <p:nvSpPr>
          <p:cNvPr id="5" name="Title 1"/>
          <p:cNvSpPr txBox="1">
            <a:spLocks/>
          </p:cNvSpPr>
          <p:nvPr/>
        </p:nvSpPr>
        <p:spPr>
          <a:xfrm>
            <a:off x="142844" y="71414"/>
            <a:ext cx="8784976" cy="1285884"/>
          </a:xfrm>
          <a:prstGeom prst="roundRect">
            <a:avLst/>
          </a:prstGeom>
          <a:ln w="38100" cap="flat" cmpd="sng" algn="ctr">
            <a:noFill/>
            <a:prstDash val="solid"/>
          </a:ln>
        </p:spPr>
        <p:style>
          <a:lnRef idx="0">
            <a:schemeClr val="accent4"/>
          </a:lnRef>
          <a:fillRef idx="3">
            <a:schemeClr val="accent4"/>
          </a:fillRef>
          <a:effectRef idx="3">
            <a:schemeClr val="accent4"/>
          </a:effectRef>
          <a:fontRef idx="minor">
            <a:schemeClr val="lt1"/>
          </a:fontRef>
        </p:style>
        <p:txBody>
          <a:bodyPr vert="horz" lIns="91440" tIns="45720" rIns="91440" bIns="45720" rtlCol="1" anchor="ctr">
            <a:normAutofit fontScale="97500"/>
          </a:bodyPr>
          <a:lstStyle/>
          <a:p>
            <a:pPr lvl="0" algn="ctr" rtl="0">
              <a:spcBef>
                <a:spcPct val="0"/>
              </a:spcBef>
            </a:pPr>
            <a:r>
              <a:rPr lang="en-US" sz="3200" b="1" dirty="0" smtClean="0">
                <a:solidFill>
                  <a:schemeClr val="bg1"/>
                </a:solidFill>
                <a:effectLst>
                  <a:outerShdw blurRad="38100" dist="38100" dir="2700000" algn="tl">
                    <a:srgbClr val="000000">
                      <a:alpha val="43137"/>
                    </a:srgbClr>
                  </a:outerShdw>
                </a:effectLst>
                <a:latin typeface="Garamond" pitchFamily="18" charset="0"/>
              </a:rPr>
              <a:t>Diagnosis of GDM: which criteria to be used?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style>
          <a:lnRef idx="0">
            <a:schemeClr val="accent4"/>
          </a:lnRef>
          <a:fillRef idx="3">
            <a:schemeClr val="accent4"/>
          </a:fillRef>
          <a:effectRef idx="3">
            <a:schemeClr val="accent4"/>
          </a:effectRef>
          <a:fontRef idx="minor">
            <a:schemeClr val="lt1"/>
          </a:fontRef>
        </p:style>
        <p:txBody>
          <a:bodyPr/>
          <a:lstStyle/>
          <a:p>
            <a:r>
              <a:rPr lang="en-US" dirty="0" smtClean="0"/>
              <a:t>HAPO Key Messages</a:t>
            </a:r>
          </a:p>
        </p:txBody>
      </p:sp>
      <p:sp>
        <p:nvSpPr>
          <p:cNvPr id="29699" name="Content Placeholder 2"/>
          <p:cNvSpPr>
            <a:spLocks noGrp="1"/>
          </p:cNvSpPr>
          <p:nvPr>
            <p:ph idx="1"/>
          </p:nvPr>
        </p:nvSpPr>
        <p:spPr>
          <a:xfrm>
            <a:off x="500034" y="1857364"/>
            <a:ext cx="8229600" cy="3971940"/>
          </a:xfrm>
        </p:spPr>
        <p:txBody>
          <a:bodyPr>
            <a:normAutofit/>
          </a:bodyPr>
          <a:lstStyle/>
          <a:p>
            <a:pPr>
              <a:spcAft>
                <a:spcPts val="1200"/>
              </a:spcAft>
            </a:pPr>
            <a:r>
              <a:rPr lang="en-US" dirty="0" smtClean="0">
                <a:ea typeface="MS PGothic" pitchFamily="34" charset="-128"/>
              </a:rPr>
              <a:t>Based on </a:t>
            </a:r>
            <a:r>
              <a:rPr lang="en-US" b="1" dirty="0" smtClean="0">
                <a:solidFill>
                  <a:srgbClr val="C00000"/>
                </a:solidFill>
                <a:ea typeface="MS PGothic" pitchFamily="34" charset="-128"/>
              </a:rPr>
              <a:t>odds ratio </a:t>
            </a:r>
            <a:r>
              <a:rPr lang="en-US" dirty="0" smtClean="0">
                <a:ea typeface="MS PGothic" pitchFamily="34" charset="-128"/>
              </a:rPr>
              <a:t>of </a:t>
            </a:r>
            <a:r>
              <a:rPr lang="en-US" b="1" dirty="0" smtClean="0">
                <a:solidFill>
                  <a:srgbClr val="C00000"/>
                </a:solidFill>
                <a:ea typeface="MS PGothic" pitchFamily="34" charset="-128"/>
              </a:rPr>
              <a:t>1.75</a:t>
            </a:r>
            <a:r>
              <a:rPr lang="en-US" dirty="0" smtClean="0">
                <a:ea typeface="MS PGothic" pitchFamily="34" charset="-128"/>
              </a:rPr>
              <a:t> for primary outcome:</a:t>
            </a:r>
          </a:p>
          <a:p>
            <a:pPr lvl="1">
              <a:spcAft>
                <a:spcPts val="1200"/>
              </a:spcAft>
            </a:pPr>
            <a:r>
              <a:rPr lang="en-US" sz="2400" dirty="0" smtClean="0"/>
              <a:t>The frequency of </a:t>
            </a:r>
            <a:r>
              <a:rPr lang="en-US" sz="2400" dirty="0" smtClean="0">
                <a:solidFill>
                  <a:srgbClr val="FF0000"/>
                </a:solidFill>
              </a:rPr>
              <a:t>birth weight, C-peptide, </a:t>
            </a:r>
            <a:r>
              <a:rPr lang="en-US" dirty="0" smtClean="0">
                <a:solidFill>
                  <a:srgbClr val="FF0000"/>
                </a:solidFill>
              </a:rPr>
              <a:t>preeclampsia, </a:t>
            </a:r>
            <a:r>
              <a:rPr lang="en-US" sz="2400" dirty="0" smtClean="0">
                <a:solidFill>
                  <a:srgbClr val="FF0000"/>
                </a:solidFill>
              </a:rPr>
              <a:t>or percent infant body fat &gt;90</a:t>
            </a:r>
            <a:r>
              <a:rPr lang="en-US" sz="2400" baseline="30000" dirty="0" smtClean="0">
                <a:solidFill>
                  <a:srgbClr val="FF0000"/>
                </a:solidFill>
              </a:rPr>
              <a:t>th</a:t>
            </a:r>
            <a:r>
              <a:rPr lang="en-US" sz="2400" dirty="0" smtClean="0">
                <a:solidFill>
                  <a:srgbClr val="FF0000"/>
                </a:solidFill>
              </a:rPr>
              <a:t> </a:t>
            </a:r>
            <a:r>
              <a:rPr lang="en-US" dirty="0" smtClean="0">
                <a:solidFill>
                  <a:srgbClr val="FF0000"/>
                </a:solidFill>
              </a:rPr>
              <a:t>percentile </a:t>
            </a:r>
            <a:r>
              <a:rPr lang="en-US" sz="2400" dirty="0" smtClean="0"/>
              <a:t>was approximately </a:t>
            </a:r>
            <a:r>
              <a:rPr lang="en-US" sz="2400" dirty="0" smtClean="0">
                <a:solidFill>
                  <a:srgbClr val="FF0000"/>
                </a:solidFill>
              </a:rPr>
              <a:t>twofold greater </a:t>
            </a:r>
            <a:r>
              <a:rPr lang="en-US" sz="2400" dirty="0" smtClean="0"/>
              <a:t>when any of the glucose values were greater than or equal to the threshold. </a:t>
            </a:r>
          </a:p>
          <a:p>
            <a:pPr lvl="1">
              <a:spcAft>
                <a:spcPts val="1200"/>
              </a:spcAft>
            </a:pPr>
            <a:r>
              <a:rPr lang="en-US" sz="2400" dirty="0" smtClean="0"/>
              <a:t>The </a:t>
            </a:r>
            <a:r>
              <a:rPr lang="en-US" dirty="0" smtClean="0"/>
              <a:t>frequencies of </a:t>
            </a:r>
            <a:r>
              <a:rPr lang="en-US" dirty="0" smtClean="0">
                <a:solidFill>
                  <a:srgbClr val="02A20A"/>
                </a:solidFill>
              </a:rPr>
              <a:t>preterm delivery and primary C/S were  &gt;45% higher</a:t>
            </a:r>
            <a:r>
              <a:rPr lang="en-US" dirty="0" smtClean="0">
                <a:solidFill>
                  <a:schemeClr val="accent6">
                    <a:lumMod val="50000"/>
                  </a:schemeClr>
                </a:solidFill>
                <a:effectLst>
                  <a:outerShdw blurRad="38100" dist="38100" dir="2700000" algn="tl">
                    <a:srgbClr val="000000">
                      <a:alpha val="43137"/>
                    </a:srgbClr>
                  </a:outerShdw>
                </a:effectLst>
              </a:rPr>
              <a:t> </a:t>
            </a:r>
            <a:r>
              <a:rPr lang="en-US" sz="2400" dirty="0" smtClean="0"/>
              <a:t>when one or more glucose values met or exceeded threshold</a:t>
            </a:r>
            <a:r>
              <a:rPr lang="en-US" sz="2400" dirty="0" smtClean="0">
                <a:solidFill>
                  <a:schemeClr val="accent6">
                    <a:lumMod val="50000"/>
                  </a:schemeClr>
                </a:solidFill>
                <a:effectLst>
                  <a:outerShdw blurRad="38100" dist="38100" dir="2700000" algn="tl">
                    <a:srgbClr val="000000">
                      <a:alpha val="43137"/>
                    </a:srgbClr>
                  </a:outerShdw>
                </a:effectLst>
              </a:rPr>
              <a:t>.</a:t>
            </a:r>
          </a:p>
        </p:txBody>
      </p:sp>
      <p:sp>
        <p:nvSpPr>
          <p:cNvPr id="29701" name="Rectangle 4"/>
          <p:cNvSpPr>
            <a:spLocks noChangeArrowheads="1"/>
          </p:cNvSpPr>
          <p:nvPr/>
        </p:nvSpPr>
        <p:spPr bwMode="auto">
          <a:xfrm>
            <a:off x="0" y="6500834"/>
            <a:ext cx="9144000" cy="307777"/>
          </a:xfrm>
          <a:prstGeom prst="rect">
            <a:avLst/>
          </a:prstGeom>
          <a:noFill/>
          <a:ln w="9525">
            <a:noFill/>
            <a:miter lim="800000"/>
            <a:headEnd/>
            <a:tailEnd/>
          </a:ln>
        </p:spPr>
        <p:txBody>
          <a:bodyPr wrap="square">
            <a:spAutoFit/>
          </a:bodyPr>
          <a:lstStyle/>
          <a:p>
            <a:pPr algn="ctr" rtl="0"/>
            <a:r>
              <a:rPr lang="en-US" sz="1400" dirty="0">
                <a:latin typeface="Garamond" pitchFamily="18" charset="0"/>
              </a:rPr>
              <a:t>Diabetes Care 2010; 33(3): 676-82</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619125" y="1981201"/>
          <a:ext cx="7810527" cy="3157465"/>
        </p:xfrm>
        <a:graphic>
          <a:graphicData uri="http://schemas.openxmlformats.org/drawingml/2006/table">
            <a:tbl>
              <a:tblPr bandRow="1">
                <a:tableStyleId>{8FD4443E-F989-4FC4-A0C8-D5A2AF1F390B}</a:tableStyleId>
              </a:tblPr>
              <a:tblGrid>
                <a:gridCol w="2603509"/>
                <a:gridCol w="2603509"/>
                <a:gridCol w="2603509"/>
              </a:tblGrid>
              <a:tr h="1078323">
                <a:tc>
                  <a:txBody>
                    <a:bodyPr/>
                    <a:lstStyle/>
                    <a:p>
                      <a:pPr algn="l" rtl="0"/>
                      <a:r>
                        <a:rPr lang="en-US" sz="2000" b="1" dirty="0" smtClean="0">
                          <a:latin typeface="Garamond" pitchFamily="18" charset="0"/>
                        </a:rPr>
                        <a:t>Glucose measure with a 75</a:t>
                      </a:r>
                      <a:r>
                        <a:rPr lang="en-US" sz="2000" b="1" baseline="0" dirty="0" smtClean="0">
                          <a:latin typeface="Garamond" pitchFamily="18" charset="0"/>
                        </a:rPr>
                        <a:t> g OGTT</a:t>
                      </a:r>
                      <a:endParaRPr lang="en-US" sz="2000" b="1" dirty="0">
                        <a:latin typeface="Garamond" pitchFamily="18" charset="0"/>
                        <a:cs typeface="Arial"/>
                      </a:endParaRPr>
                    </a:p>
                  </a:txBody>
                  <a:tcPr/>
                </a:tc>
                <a:tc>
                  <a:txBody>
                    <a:bodyPr/>
                    <a:lstStyle/>
                    <a:p>
                      <a:pPr algn="ctr" rtl="0"/>
                      <a:r>
                        <a:rPr lang="en-US" sz="2000" b="1" dirty="0" smtClean="0">
                          <a:latin typeface="Garamond" pitchFamily="18" charset="0"/>
                        </a:rPr>
                        <a:t>Glucose threshold (mg/</a:t>
                      </a:r>
                      <a:r>
                        <a:rPr lang="en-US" sz="2000" b="1" dirty="0" err="1" smtClean="0">
                          <a:latin typeface="Garamond" pitchFamily="18" charset="0"/>
                        </a:rPr>
                        <a:t>dL</a:t>
                      </a:r>
                      <a:r>
                        <a:rPr lang="en-US" sz="2000" b="1" dirty="0" smtClean="0">
                          <a:latin typeface="Garamond" pitchFamily="18" charset="0"/>
                        </a:rPr>
                        <a:t>)</a:t>
                      </a:r>
                      <a:endParaRPr lang="en-US" sz="2000" b="1" dirty="0">
                        <a:latin typeface="Garamond" pitchFamily="18" charset="0"/>
                        <a:cs typeface="Arial"/>
                      </a:endParaRPr>
                    </a:p>
                  </a:txBody>
                  <a:tcPr/>
                </a:tc>
                <a:tc>
                  <a:txBody>
                    <a:bodyPr/>
                    <a:lstStyle/>
                    <a:p>
                      <a:pPr algn="ctr" rtl="0"/>
                      <a:r>
                        <a:rPr lang="en-US" sz="2000" b="1" dirty="0" smtClean="0">
                          <a:latin typeface="Garamond" pitchFamily="18" charset="0"/>
                        </a:rPr>
                        <a:t>Proportion of HAPO</a:t>
                      </a:r>
                      <a:r>
                        <a:rPr lang="en-US" sz="2000" b="1" baseline="0" dirty="0" smtClean="0">
                          <a:latin typeface="Garamond" pitchFamily="18" charset="0"/>
                        </a:rPr>
                        <a:t> cohort a</a:t>
                      </a:r>
                      <a:r>
                        <a:rPr lang="en-US" sz="2000" b="1" dirty="0" smtClean="0">
                          <a:latin typeface="Garamond" pitchFamily="18" charset="0"/>
                        </a:rPr>
                        <a:t>bove</a:t>
                      </a:r>
                      <a:r>
                        <a:rPr lang="en-US" sz="2000" b="1" baseline="0" dirty="0" smtClean="0">
                          <a:latin typeface="Garamond" pitchFamily="18" charset="0"/>
                        </a:rPr>
                        <a:t> threshold (%)</a:t>
                      </a:r>
                      <a:endParaRPr lang="en-US" sz="2000" b="1" dirty="0">
                        <a:latin typeface="Garamond" pitchFamily="18" charset="0"/>
                        <a:cs typeface="Arial"/>
                      </a:endParaRPr>
                    </a:p>
                  </a:txBody>
                  <a:tcPr/>
                </a:tc>
              </a:tr>
              <a:tr h="726666">
                <a:tc>
                  <a:txBody>
                    <a:bodyPr/>
                    <a:lstStyle/>
                    <a:p>
                      <a:pPr algn="l" rtl="0"/>
                      <a:r>
                        <a:rPr lang="en-US" sz="2400" dirty="0" smtClean="0">
                          <a:effectLst>
                            <a:outerShdw blurRad="38100" dist="38100" dir="2700000" algn="tl">
                              <a:srgbClr val="000000">
                                <a:alpha val="43137"/>
                              </a:srgbClr>
                            </a:outerShdw>
                          </a:effectLst>
                        </a:rPr>
                        <a:t>FPG</a:t>
                      </a:r>
                      <a:endParaRPr lang="en-US" sz="2400" b="1" dirty="0" smtClean="0">
                        <a:effectLst>
                          <a:outerShdw blurRad="38100" dist="38100" dir="2700000" algn="tl">
                            <a:srgbClr val="000000">
                              <a:alpha val="43137"/>
                            </a:srgbClr>
                          </a:outerShdw>
                        </a:effectLst>
                        <a:latin typeface="Arial"/>
                        <a:cs typeface="Arial"/>
                      </a:endParaRPr>
                    </a:p>
                  </a:txBody>
                  <a:tcPr anchor="ctr"/>
                </a:tc>
                <a:tc>
                  <a:txBody>
                    <a:bodyPr/>
                    <a:lstStyle/>
                    <a:p>
                      <a:pPr algn="ctr" rtl="0"/>
                      <a:r>
                        <a:rPr lang="en-US" sz="2400" dirty="0" smtClean="0">
                          <a:effectLst>
                            <a:outerShdw blurRad="38100" dist="38100" dir="2700000" algn="tl">
                              <a:srgbClr val="000000">
                                <a:alpha val="43137"/>
                              </a:srgbClr>
                            </a:outerShdw>
                          </a:effectLst>
                        </a:rPr>
                        <a:t>92</a:t>
                      </a:r>
                      <a:endParaRPr lang="en-US" sz="2400" b="1" dirty="0">
                        <a:effectLst>
                          <a:outerShdw blurRad="38100" dist="38100" dir="2700000" algn="tl">
                            <a:srgbClr val="000000">
                              <a:alpha val="43137"/>
                            </a:srgbClr>
                          </a:outerShdw>
                        </a:effectLst>
                        <a:latin typeface="Arial"/>
                        <a:cs typeface="Arial"/>
                      </a:endParaRPr>
                    </a:p>
                  </a:txBody>
                  <a:tcPr anchor="ctr"/>
                </a:tc>
                <a:tc>
                  <a:txBody>
                    <a:bodyPr/>
                    <a:lstStyle/>
                    <a:p>
                      <a:pPr algn="ctr" rtl="0"/>
                      <a:r>
                        <a:rPr lang="en-US" sz="2400" dirty="0" smtClean="0">
                          <a:effectLst>
                            <a:outerShdw blurRad="38100" dist="38100" dir="2700000" algn="tl">
                              <a:srgbClr val="000000">
                                <a:alpha val="43137"/>
                              </a:srgbClr>
                            </a:outerShdw>
                          </a:effectLst>
                        </a:rPr>
                        <a:t>8.3</a:t>
                      </a:r>
                      <a:endParaRPr lang="en-US" sz="2400" dirty="0">
                        <a:effectLst>
                          <a:outerShdw blurRad="38100" dist="38100" dir="2700000" algn="tl">
                            <a:srgbClr val="000000">
                              <a:alpha val="43137"/>
                            </a:srgbClr>
                          </a:outerShdw>
                        </a:effectLst>
                        <a:latin typeface="Arial"/>
                        <a:cs typeface="Arial"/>
                      </a:endParaRPr>
                    </a:p>
                  </a:txBody>
                  <a:tcPr anchor="ctr"/>
                </a:tc>
              </a:tr>
              <a:tr h="698947">
                <a:tc>
                  <a:txBody>
                    <a:bodyPr/>
                    <a:lstStyle/>
                    <a:p>
                      <a:pPr algn="l" rtl="0"/>
                      <a:r>
                        <a:rPr lang="en-US" sz="2400" dirty="0" smtClean="0">
                          <a:effectLst>
                            <a:outerShdw blurRad="38100" dist="38100" dir="2700000" algn="tl">
                              <a:srgbClr val="000000">
                                <a:alpha val="43137"/>
                              </a:srgbClr>
                            </a:outerShdw>
                          </a:effectLst>
                        </a:rPr>
                        <a:t>1-h PG</a:t>
                      </a:r>
                      <a:endParaRPr lang="en-US" sz="2400" b="1" dirty="0">
                        <a:effectLst>
                          <a:outerShdw blurRad="38100" dist="38100" dir="2700000" algn="tl">
                            <a:srgbClr val="000000">
                              <a:alpha val="43137"/>
                            </a:srgbClr>
                          </a:outerShdw>
                        </a:effectLst>
                        <a:latin typeface="Arial"/>
                        <a:cs typeface="Arial"/>
                      </a:endParaRPr>
                    </a:p>
                  </a:txBody>
                  <a:tcPr anchor="ctr"/>
                </a:tc>
                <a:tc>
                  <a:txBody>
                    <a:bodyPr/>
                    <a:lstStyle/>
                    <a:p>
                      <a:pPr algn="ctr" rtl="0"/>
                      <a:r>
                        <a:rPr lang="en-US" sz="2400" dirty="0" smtClean="0">
                          <a:effectLst>
                            <a:outerShdw blurRad="38100" dist="38100" dir="2700000" algn="tl">
                              <a:srgbClr val="000000">
                                <a:alpha val="43137"/>
                              </a:srgbClr>
                            </a:outerShdw>
                          </a:effectLst>
                        </a:rPr>
                        <a:t>180</a:t>
                      </a:r>
                      <a:endParaRPr lang="en-US" sz="2400" b="1" dirty="0">
                        <a:effectLst>
                          <a:outerShdw blurRad="38100" dist="38100" dir="2700000" algn="tl">
                            <a:srgbClr val="000000">
                              <a:alpha val="43137"/>
                            </a:srgbClr>
                          </a:outerShdw>
                        </a:effectLst>
                        <a:latin typeface="Arial"/>
                        <a:cs typeface="Arial"/>
                      </a:endParaRPr>
                    </a:p>
                  </a:txBody>
                  <a:tcPr anchor="ctr"/>
                </a:tc>
                <a:tc>
                  <a:txBody>
                    <a:bodyPr/>
                    <a:lstStyle/>
                    <a:p>
                      <a:pPr algn="ctr" rtl="0"/>
                      <a:r>
                        <a:rPr lang="en-US" sz="2400" dirty="0" smtClean="0">
                          <a:effectLst>
                            <a:outerShdw blurRad="38100" dist="38100" dir="2700000" algn="tl">
                              <a:srgbClr val="000000">
                                <a:alpha val="43137"/>
                              </a:srgbClr>
                            </a:outerShdw>
                          </a:effectLst>
                        </a:rPr>
                        <a:t>14.0</a:t>
                      </a:r>
                      <a:endParaRPr lang="en-US" sz="2400" dirty="0">
                        <a:effectLst>
                          <a:outerShdw blurRad="38100" dist="38100" dir="2700000" algn="tl">
                            <a:srgbClr val="000000">
                              <a:alpha val="43137"/>
                            </a:srgbClr>
                          </a:outerShdw>
                        </a:effectLst>
                        <a:latin typeface="Arial"/>
                        <a:cs typeface="Arial"/>
                      </a:endParaRPr>
                    </a:p>
                  </a:txBody>
                  <a:tcPr anchor="ctr"/>
                </a:tc>
              </a:tr>
              <a:tr h="653529">
                <a:tc>
                  <a:txBody>
                    <a:bodyPr/>
                    <a:lstStyle/>
                    <a:p>
                      <a:pPr algn="l" rtl="0"/>
                      <a:r>
                        <a:rPr lang="en-US" sz="2400" dirty="0" smtClean="0">
                          <a:effectLst>
                            <a:outerShdw blurRad="38100" dist="38100" dir="2700000" algn="tl">
                              <a:srgbClr val="000000">
                                <a:alpha val="43137"/>
                              </a:srgbClr>
                            </a:outerShdw>
                          </a:effectLst>
                        </a:rPr>
                        <a:t>2-h</a:t>
                      </a:r>
                      <a:r>
                        <a:rPr lang="en-US" sz="2400" baseline="0" dirty="0" smtClean="0">
                          <a:effectLst>
                            <a:outerShdw blurRad="38100" dist="38100" dir="2700000" algn="tl">
                              <a:srgbClr val="000000">
                                <a:alpha val="43137"/>
                              </a:srgbClr>
                            </a:outerShdw>
                          </a:effectLst>
                        </a:rPr>
                        <a:t> PG</a:t>
                      </a:r>
                      <a:endParaRPr lang="en-US" sz="2400" b="1" dirty="0">
                        <a:effectLst>
                          <a:outerShdw blurRad="38100" dist="38100" dir="2700000" algn="tl">
                            <a:srgbClr val="000000">
                              <a:alpha val="43137"/>
                            </a:srgbClr>
                          </a:outerShdw>
                        </a:effectLst>
                        <a:latin typeface="Arial"/>
                        <a:cs typeface="Arial"/>
                      </a:endParaRPr>
                    </a:p>
                  </a:txBody>
                  <a:tcPr anchor="ctr"/>
                </a:tc>
                <a:tc>
                  <a:txBody>
                    <a:bodyPr/>
                    <a:lstStyle/>
                    <a:p>
                      <a:pPr algn="ctr" rtl="0"/>
                      <a:r>
                        <a:rPr lang="en-US" sz="2400" dirty="0" smtClean="0">
                          <a:effectLst>
                            <a:outerShdw blurRad="38100" dist="38100" dir="2700000" algn="tl">
                              <a:srgbClr val="000000">
                                <a:alpha val="43137"/>
                              </a:srgbClr>
                            </a:outerShdw>
                          </a:effectLst>
                        </a:rPr>
                        <a:t>153</a:t>
                      </a:r>
                      <a:endParaRPr lang="en-US" sz="2400" b="1" dirty="0">
                        <a:effectLst>
                          <a:outerShdw blurRad="38100" dist="38100" dir="2700000" algn="tl">
                            <a:srgbClr val="000000">
                              <a:alpha val="43137"/>
                            </a:srgbClr>
                          </a:outerShdw>
                        </a:effectLst>
                        <a:latin typeface="Arial"/>
                        <a:cs typeface="Arial"/>
                      </a:endParaRPr>
                    </a:p>
                  </a:txBody>
                  <a:tcPr anchor="ctr"/>
                </a:tc>
                <a:tc>
                  <a:txBody>
                    <a:bodyPr/>
                    <a:lstStyle/>
                    <a:p>
                      <a:pPr algn="ctr" rtl="0"/>
                      <a:r>
                        <a:rPr lang="en-US" sz="2400" dirty="0" smtClean="0">
                          <a:effectLst>
                            <a:outerShdw blurRad="38100" dist="38100" dir="2700000" algn="tl">
                              <a:srgbClr val="000000">
                                <a:alpha val="43137"/>
                              </a:srgbClr>
                            </a:outerShdw>
                          </a:effectLst>
                        </a:rPr>
                        <a:t>16.1</a:t>
                      </a:r>
                      <a:endParaRPr lang="en-US" sz="2400" dirty="0">
                        <a:effectLst>
                          <a:outerShdw blurRad="38100" dist="38100" dir="2700000" algn="tl">
                            <a:srgbClr val="000000">
                              <a:alpha val="43137"/>
                            </a:srgbClr>
                          </a:outerShdw>
                        </a:effectLst>
                        <a:latin typeface="Arial"/>
                        <a:cs typeface="Arial"/>
                      </a:endParaRPr>
                    </a:p>
                  </a:txBody>
                  <a:tcPr anchor="ctr"/>
                </a:tc>
              </a:tr>
            </a:tbl>
          </a:graphicData>
        </a:graphic>
      </p:graphicFrame>
      <p:sp>
        <p:nvSpPr>
          <p:cNvPr id="22532" name="TextBox 5"/>
          <p:cNvSpPr txBox="1">
            <a:spLocks noChangeArrowheads="1"/>
          </p:cNvSpPr>
          <p:nvPr/>
        </p:nvSpPr>
        <p:spPr bwMode="auto">
          <a:xfrm>
            <a:off x="762000" y="5324789"/>
            <a:ext cx="7543800" cy="461665"/>
          </a:xfrm>
          <a:prstGeom prst="rect">
            <a:avLst/>
          </a:prstGeom>
          <a:noFill/>
          <a:ln w="9525">
            <a:noFill/>
            <a:miter lim="800000"/>
            <a:headEnd/>
            <a:tailEnd/>
          </a:ln>
        </p:spPr>
        <p:txBody>
          <a:bodyPr>
            <a:spAutoFit/>
          </a:bodyPr>
          <a:lstStyle/>
          <a:p>
            <a:pPr algn="ctr"/>
            <a:r>
              <a:rPr lang="en-US" sz="2400" dirty="0">
                <a:solidFill>
                  <a:schemeClr val="tx2"/>
                </a:solidFill>
                <a:latin typeface="Arial" pitchFamily="34" charset="0"/>
                <a:ea typeface="MS PGothic" pitchFamily="34" charset="-128"/>
              </a:rPr>
              <a:t>Based on odds ratio (OR) of </a:t>
            </a:r>
            <a:r>
              <a:rPr lang="en-US" sz="2400" b="1" dirty="0">
                <a:solidFill>
                  <a:srgbClr val="FF0000"/>
                </a:solidFill>
                <a:latin typeface="Arial" pitchFamily="34" charset="0"/>
                <a:ea typeface="MS PGothic" pitchFamily="34" charset="-128"/>
              </a:rPr>
              <a:t>1.75</a:t>
            </a:r>
            <a:r>
              <a:rPr lang="en-US" sz="2400" dirty="0">
                <a:latin typeface="Arial" pitchFamily="34" charset="0"/>
                <a:ea typeface="MS PGothic" pitchFamily="34" charset="-128"/>
              </a:rPr>
              <a:t> </a:t>
            </a:r>
            <a:r>
              <a:rPr lang="en-US" sz="2400" dirty="0">
                <a:solidFill>
                  <a:schemeClr val="tx2"/>
                </a:solidFill>
                <a:latin typeface="Arial" pitchFamily="34" charset="0"/>
                <a:ea typeface="MS PGothic" pitchFamily="34" charset="-128"/>
              </a:rPr>
              <a:t>for primary outcome</a:t>
            </a:r>
          </a:p>
        </p:txBody>
      </p:sp>
      <p:sp>
        <p:nvSpPr>
          <p:cNvPr id="22533" name="TextBox 6"/>
          <p:cNvSpPr txBox="1">
            <a:spLocks noChangeArrowheads="1"/>
          </p:cNvSpPr>
          <p:nvPr/>
        </p:nvSpPr>
        <p:spPr bwMode="auto">
          <a:xfrm>
            <a:off x="0" y="6072206"/>
            <a:ext cx="9144000" cy="646331"/>
          </a:xfrm>
          <a:prstGeom prst="rect">
            <a:avLst/>
          </a:prstGeom>
          <a:noFill/>
          <a:ln w="9525">
            <a:noFill/>
            <a:miter lim="800000"/>
            <a:headEnd/>
            <a:tailEnd/>
          </a:ln>
        </p:spPr>
        <p:txBody>
          <a:bodyPr wrap="square">
            <a:spAutoFit/>
          </a:bodyPr>
          <a:lstStyle/>
          <a:p>
            <a:pPr algn="ctr" rtl="0"/>
            <a:r>
              <a:rPr lang="en-US" sz="1200" dirty="0">
                <a:latin typeface="Arial" pitchFamily="34" charset="0"/>
                <a:ea typeface="MS PGothic" pitchFamily="34" charset="-128"/>
              </a:rPr>
              <a:t>OGTT = Oral Glucose Tolerance Test</a:t>
            </a:r>
          </a:p>
          <a:p>
            <a:pPr algn="ctr" rtl="0"/>
            <a:r>
              <a:rPr lang="en-US" sz="1200" dirty="0">
                <a:latin typeface="Arial" pitchFamily="34" charset="0"/>
                <a:ea typeface="MS PGothic" pitchFamily="34" charset="-128"/>
              </a:rPr>
              <a:t>HAPO = Hyperglycemia and Adverse Pregnancy Outcomes study</a:t>
            </a:r>
          </a:p>
          <a:p>
            <a:pPr algn="ctr" rtl="0"/>
            <a:r>
              <a:rPr lang="en-US" sz="1200" dirty="0">
                <a:latin typeface="Arial" pitchFamily="34" charset="0"/>
                <a:ea typeface="MS PGothic" pitchFamily="34" charset="-128"/>
              </a:rPr>
              <a:t>IADPSG. Diabetes Care 2010;22:676-682</a:t>
            </a:r>
          </a:p>
        </p:txBody>
      </p:sp>
      <p:sp>
        <p:nvSpPr>
          <p:cNvPr id="7" name="Title 1"/>
          <p:cNvSpPr txBox="1">
            <a:spLocks/>
          </p:cNvSpPr>
          <p:nvPr/>
        </p:nvSpPr>
        <p:spPr>
          <a:xfrm>
            <a:off x="142844" y="71414"/>
            <a:ext cx="8784976" cy="1428760"/>
          </a:xfrm>
          <a:prstGeom prst="roundRect">
            <a:avLst/>
          </a:prstGeom>
          <a:ln w="38100" cap="flat" cmpd="sng" algn="ctr">
            <a:noFill/>
            <a:prstDash val="solid"/>
          </a:ln>
        </p:spPr>
        <p:style>
          <a:lnRef idx="0">
            <a:schemeClr val="accent4"/>
          </a:lnRef>
          <a:fillRef idx="3">
            <a:schemeClr val="accent4"/>
          </a:fillRef>
          <a:effectRef idx="3">
            <a:schemeClr val="accent4"/>
          </a:effectRef>
          <a:fontRef idx="minor">
            <a:schemeClr val="lt1"/>
          </a:fontRef>
        </p:style>
        <p:txBody>
          <a:bodyPr vert="horz" lIns="91440" tIns="45720" rIns="91440" bIns="45720" rtlCol="1" anchor="ctr">
            <a:normAutofit fontScale="97500"/>
          </a:bodyPr>
          <a:lstStyle/>
          <a:p>
            <a:pPr lvl="0" algn="ctr" rtl="0">
              <a:spcBef>
                <a:spcPct val="0"/>
              </a:spcBef>
            </a:pPr>
            <a:r>
              <a:rPr lang="en-US" sz="3200" b="1" dirty="0" smtClean="0">
                <a:solidFill>
                  <a:schemeClr val="bg1"/>
                </a:solidFill>
                <a:effectLst>
                  <a:outerShdw blurRad="38100" dist="38100" dir="2700000" algn="tl">
                    <a:srgbClr val="000000">
                      <a:alpha val="43137"/>
                    </a:srgbClr>
                  </a:outerShdw>
                </a:effectLst>
                <a:latin typeface="Garamond" pitchFamily="18" charset="0"/>
              </a:rPr>
              <a:t>IADPSG Consensus Threshold Values for Diagnosis of GDM (≥1 Value is Diagnostic)</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179512" y="44624"/>
            <a:ext cx="8784976" cy="1143000"/>
          </a:xfrm>
        </p:spPr>
        <p:style>
          <a:lnRef idx="0">
            <a:schemeClr val="accent4"/>
          </a:lnRef>
          <a:fillRef idx="3">
            <a:schemeClr val="accent4"/>
          </a:fillRef>
          <a:effectRef idx="3">
            <a:schemeClr val="accent4"/>
          </a:effectRef>
          <a:fontRef idx="minor">
            <a:schemeClr val="lt1"/>
          </a:fontRef>
        </p:style>
        <p:txBody>
          <a:bodyPr>
            <a:normAutofit fontScale="90000"/>
          </a:bodyPr>
          <a:lstStyle/>
          <a:p>
            <a:r>
              <a:rPr lang="en-US" sz="3200" smtClean="0"/>
              <a:t>Threshold Values for Diagnosis of GDM                                     or Overt Diabetes in Pregnancy</a:t>
            </a:r>
          </a:p>
        </p:txBody>
      </p:sp>
      <p:sp>
        <p:nvSpPr>
          <p:cNvPr id="30724" name="Rectangle 4"/>
          <p:cNvSpPr>
            <a:spLocks noChangeArrowheads="1"/>
          </p:cNvSpPr>
          <p:nvPr/>
        </p:nvSpPr>
        <p:spPr bwMode="auto">
          <a:xfrm>
            <a:off x="0" y="6500834"/>
            <a:ext cx="9144000" cy="307777"/>
          </a:xfrm>
          <a:prstGeom prst="rect">
            <a:avLst/>
          </a:prstGeom>
          <a:noFill/>
          <a:ln w="9525">
            <a:noFill/>
            <a:miter lim="800000"/>
            <a:headEnd/>
            <a:tailEnd/>
          </a:ln>
        </p:spPr>
        <p:txBody>
          <a:bodyPr wrap="square">
            <a:spAutoFit/>
          </a:bodyPr>
          <a:lstStyle/>
          <a:p>
            <a:pPr algn="ctr" rtl="0"/>
            <a:r>
              <a:rPr lang="en-US" sz="1400" dirty="0">
                <a:solidFill>
                  <a:srgbClr val="002060"/>
                </a:solidFill>
                <a:latin typeface="Garamond" pitchFamily="18" charset="0"/>
              </a:rPr>
              <a:t>Diabetes Care 2010; 33(3): </a:t>
            </a:r>
            <a:r>
              <a:rPr lang="en-US" sz="1400" dirty="0" smtClean="0">
                <a:solidFill>
                  <a:srgbClr val="002060"/>
                </a:solidFill>
                <a:latin typeface="Garamond" pitchFamily="18" charset="0"/>
              </a:rPr>
              <a:t>676-82.</a:t>
            </a:r>
            <a:endParaRPr lang="en-US" sz="1400" dirty="0">
              <a:solidFill>
                <a:srgbClr val="002060"/>
              </a:solidFill>
              <a:latin typeface="Garamond" pitchFamily="18" charset="0"/>
            </a:endParaRPr>
          </a:p>
        </p:txBody>
      </p:sp>
      <p:graphicFrame>
        <p:nvGraphicFramePr>
          <p:cNvPr id="8" name="Table 7"/>
          <p:cNvGraphicFramePr>
            <a:graphicFrameLocks noGrp="1"/>
          </p:cNvGraphicFramePr>
          <p:nvPr/>
        </p:nvGraphicFramePr>
        <p:xfrm>
          <a:off x="755576" y="1381123"/>
          <a:ext cx="7550224" cy="3905265"/>
        </p:xfrm>
        <a:graphic>
          <a:graphicData uri="http://schemas.openxmlformats.org/drawingml/2006/table">
            <a:tbl>
              <a:tblPr>
                <a:effectLst>
                  <a:innerShdw blurRad="114300">
                    <a:prstClr val="black"/>
                  </a:innerShdw>
                </a:effectLst>
              </a:tblPr>
              <a:tblGrid>
                <a:gridCol w="2781065"/>
                <a:gridCol w="4769159"/>
              </a:tblGrid>
              <a:tr h="486654">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itchFamily="34" charset="0"/>
                          <a:cs typeface="Arial" pitchFamily="34" charset="0"/>
                        </a:rPr>
                        <a:t>Glucose measure </a:t>
                      </a:r>
                      <a:endParaRPr kumimoji="0" lang="en-US" sz="3600" b="0" i="0" u="none" strike="noStrike" cap="none" normalizeH="0" baseline="0" dirty="0" smtClean="0">
                        <a:ln>
                          <a:noFill/>
                        </a:ln>
                        <a:solidFill>
                          <a:schemeClr val="tx1"/>
                        </a:solidFill>
                        <a:effectLst/>
                        <a:latin typeface="NBMAI J+ Berkeley"/>
                        <a:cs typeface="Arial" pitchFamily="34" charset="0"/>
                      </a:endParaRPr>
                    </a:p>
                  </a:txBody>
                  <a:tcPr marL="68580" marR="68580" marT="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itchFamily="34" charset="0"/>
                          <a:cs typeface="Arial" pitchFamily="34" charset="0"/>
                        </a:rPr>
                        <a:t>Glucose concentration threshold</a:t>
                      </a:r>
                      <a:r>
                        <a:rPr kumimoji="0" lang="en-US" sz="2000" b="1" i="0" u="none" strike="noStrike" cap="none" normalizeH="0" baseline="0" dirty="0" smtClean="0">
                          <a:ln>
                            <a:noFill/>
                          </a:ln>
                          <a:solidFill>
                            <a:srgbClr val="C00000"/>
                          </a:solidFill>
                          <a:effectLst/>
                          <a:latin typeface="Calibri" pitchFamily="34" charset="0"/>
                          <a:cs typeface="Arial" pitchFamily="34" charset="0"/>
                        </a:rPr>
                        <a:t>* </a:t>
                      </a:r>
                      <a:r>
                        <a:rPr kumimoji="0" lang="en-US" sz="2000" b="1" i="0" u="none" strike="noStrike" cap="none" normalizeH="0" baseline="0" dirty="0" smtClean="0">
                          <a:ln>
                            <a:noFill/>
                          </a:ln>
                          <a:solidFill>
                            <a:schemeClr val="tx1"/>
                          </a:solidFill>
                          <a:effectLst/>
                          <a:latin typeface="Calibri" pitchFamily="34" charset="0"/>
                          <a:cs typeface="Arial" pitchFamily="34" charset="0"/>
                        </a:rPr>
                        <a:t>(mg/dl) </a:t>
                      </a:r>
                      <a:endParaRPr kumimoji="0" lang="en-US" sz="3600" b="0" i="0" u="none" strike="noStrike" cap="none" normalizeH="0" baseline="0" dirty="0" smtClean="0">
                        <a:ln>
                          <a:noFill/>
                        </a:ln>
                        <a:solidFill>
                          <a:schemeClr val="tx1"/>
                        </a:solidFill>
                        <a:effectLst/>
                        <a:latin typeface="NBMAI J+ Berkeley"/>
                        <a:cs typeface="Arial" pitchFamily="34" charset="0"/>
                      </a:endParaRPr>
                    </a:p>
                  </a:txBody>
                  <a:tcPr marL="68580" marR="68580" marT="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r>
              <a:tr h="1406651">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cs typeface="Arial" pitchFamily="34" charset="0"/>
                        </a:rPr>
                        <a:t>FPG </a:t>
                      </a:r>
                      <a:endParaRPr kumimoji="0" lang="en-US" sz="3600" b="0" i="0" u="none" strike="noStrike" cap="none" normalizeH="0" baseline="0" dirty="0" smtClean="0">
                        <a:ln>
                          <a:noFill/>
                        </a:ln>
                        <a:solidFill>
                          <a:schemeClr val="tx1"/>
                        </a:solidFill>
                        <a:effectLst/>
                        <a:latin typeface="NBMAI J+ Berkeley"/>
                        <a:cs typeface="Arial" pitchFamily="34"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cs typeface="Arial" pitchFamily="34" charset="0"/>
                        </a:rPr>
                        <a:t>1-h plasma glucose </a:t>
                      </a:r>
                      <a:endParaRPr kumimoji="0" lang="en-US" sz="3600" b="0" i="0" u="none" strike="noStrike" cap="none" normalizeH="0" baseline="0" dirty="0" smtClean="0">
                        <a:ln>
                          <a:noFill/>
                        </a:ln>
                        <a:solidFill>
                          <a:schemeClr val="tx1"/>
                        </a:solidFill>
                        <a:effectLst/>
                        <a:latin typeface="NBMAI J+ Berkeley"/>
                        <a:cs typeface="Arial" pitchFamily="34"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cs typeface="Arial" pitchFamily="34" charset="0"/>
                        </a:rPr>
                        <a:t>2-h plasma glucose </a:t>
                      </a:r>
                      <a:endParaRPr kumimoji="0" lang="en-US" sz="3600" b="0" i="0" u="none" strike="noStrike" cap="none" normalizeH="0" baseline="0" dirty="0" smtClean="0">
                        <a:ln>
                          <a:noFill/>
                        </a:ln>
                        <a:solidFill>
                          <a:schemeClr val="tx1"/>
                        </a:solidFill>
                        <a:effectLst/>
                        <a:latin typeface="NBMAI J+ Berkeley"/>
                        <a:cs typeface="Arial" pitchFamily="34" charset="0"/>
                      </a:endParaRPr>
                    </a:p>
                  </a:txBody>
                  <a:tcPr marL="68580" marR="68580" marT="0" marB="0"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FFC000"/>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alibri" pitchFamily="34" charset="0"/>
                          <a:cs typeface="Arial" pitchFamily="34" charset="0"/>
                        </a:rPr>
                        <a:t>92 </a:t>
                      </a:r>
                      <a:endParaRPr kumimoji="0" lang="en-US" sz="3600" b="0" i="0" u="none" strike="noStrike" cap="none" normalizeH="0" baseline="0" smtClean="0">
                        <a:ln>
                          <a:noFill/>
                        </a:ln>
                        <a:solidFill>
                          <a:schemeClr val="tx1"/>
                        </a:solidFill>
                        <a:effectLst/>
                        <a:latin typeface="NBMAI J+ Berkeley"/>
                        <a:cs typeface="Arial" pitchFamily="34"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alibri" pitchFamily="34" charset="0"/>
                          <a:cs typeface="Arial" pitchFamily="34" charset="0"/>
                        </a:rPr>
                        <a:t>180 </a:t>
                      </a:r>
                      <a:endParaRPr kumimoji="0" lang="en-US" sz="3600" b="0" i="0" u="none" strike="noStrike" cap="none" normalizeH="0" baseline="0" smtClean="0">
                        <a:ln>
                          <a:noFill/>
                        </a:ln>
                        <a:solidFill>
                          <a:schemeClr val="tx1"/>
                        </a:solidFill>
                        <a:effectLst/>
                        <a:latin typeface="NBMAI J+ Berkeley"/>
                        <a:cs typeface="Arial" pitchFamily="34"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alibri" pitchFamily="34" charset="0"/>
                          <a:cs typeface="Arial" pitchFamily="34" charset="0"/>
                        </a:rPr>
                        <a:t>153 </a:t>
                      </a:r>
                      <a:endParaRPr kumimoji="0" lang="en-US" sz="3600" b="0" i="0" u="none" strike="noStrike" cap="none" normalizeH="0" baseline="0" smtClean="0">
                        <a:ln>
                          <a:noFill/>
                        </a:ln>
                        <a:solidFill>
                          <a:schemeClr val="tx1"/>
                        </a:solidFill>
                        <a:effectLst/>
                        <a:latin typeface="NBMAI J+ Berkeley"/>
                        <a:cs typeface="Arial" pitchFamily="34" charset="0"/>
                      </a:endParaRPr>
                    </a:p>
                  </a:txBody>
                  <a:tcPr marL="68580" marR="68580" marT="0" marB="0"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FFC000"/>
                    </a:solidFill>
                  </a:tcPr>
                </a:tc>
              </a:tr>
              <a:tr h="500411">
                <a:tc gridSpan="2">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itchFamily="34" charset="0"/>
                          <a:cs typeface="Arial" pitchFamily="34" charset="0"/>
                        </a:rPr>
                        <a:t>To diagnose overt diabetes in pregnancy </a:t>
                      </a:r>
                      <a:endParaRPr kumimoji="0" lang="en-US" sz="3600" b="0" i="0" u="none" strike="noStrike" cap="none" normalizeH="0" baseline="0" dirty="0" smtClean="0">
                        <a:ln>
                          <a:noFill/>
                        </a:ln>
                        <a:solidFill>
                          <a:schemeClr val="tx1"/>
                        </a:solidFill>
                        <a:effectLst/>
                        <a:latin typeface="NBMAI J+ Berkeley"/>
                        <a:cs typeface="Arial" pitchFamily="34" charset="0"/>
                      </a:endParaRPr>
                    </a:p>
                  </a:txBody>
                  <a:tcPr marL="68580" marR="68580" marT="0" marB="0"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hMerge="1">
                  <a:txBody>
                    <a:bodyPr/>
                    <a:lstStyle/>
                    <a:p>
                      <a:endParaRPr lang="en-US"/>
                    </a:p>
                  </a:txBody>
                  <a:tcPr/>
                </a:tc>
              </a:tr>
              <a:tr h="1511549">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cs typeface="Arial" pitchFamily="34" charset="0"/>
                        </a:rPr>
                        <a:t>FPG</a:t>
                      </a:r>
                      <a:r>
                        <a:rPr kumimoji="0" lang="en-US" sz="2000" b="0" i="1" u="none" strike="noStrike" cap="none" normalizeH="0" baseline="0" dirty="0" smtClean="0">
                          <a:ln>
                            <a:noFill/>
                          </a:ln>
                          <a:solidFill>
                            <a:srgbClr val="0091C4"/>
                          </a:solidFill>
                          <a:effectLst>
                            <a:outerShdw blurRad="38100" dist="38100" dir="2700000" algn="tl">
                              <a:srgbClr val="000000">
                                <a:alpha val="43137"/>
                              </a:srgbClr>
                            </a:outerShdw>
                          </a:effectLst>
                          <a:latin typeface="Calibri" pitchFamily="34" charset="0"/>
                          <a:cs typeface="Arial" pitchFamily="34" charset="0"/>
                        </a:rPr>
                        <a:t>‡</a:t>
                      </a:r>
                      <a:r>
                        <a:rPr kumimoji="0" lang="en-US" sz="2000" b="0" i="0" u="none" strike="noStrike" cap="none" normalizeH="0" baseline="0" dirty="0" smtClean="0">
                          <a:ln>
                            <a:noFill/>
                          </a:ln>
                          <a:solidFill>
                            <a:schemeClr val="tx1"/>
                          </a:solidFill>
                          <a:effectLst>
                            <a:outerShdw blurRad="38100" dist="38100" dir="2700000" algn="tl">
                              <a:srgbClr val="000000">
                                <a:alpha val="43137"/>
                              </a:srgbClr>
                            </a:outerShdw>
                          </a:effectLst>
                          <a:latin typeface="Calibri" pitchFamily="34" charset="0"/>
                          <a:cs typeface="Arial" pitchFamily="34" charset="0"/>
                        </a:rPr>
                        <a:t> </a:t>
                      </a:r>
                      <a:endParaRPr kumimoji="0" lang="en-US" sz="3600" b="0" i="0" u="none" strike="noStrike" cap="none" normalizeH="0" baseline="0" dirty="0" smtClean="0">
                        <a:ln>
                          <a:noFill/>
                        </a:ln>
                        <a:solidFill>
                          <a:schemeClr val="tx1"/>
                        </a:solidFill>
                        <a:effectLst>
                          <a:outerShdw blurRad="38100" dist="38100" dir="2700000" algn="tl">
                            <a:srgbClr val="000000">
                              <a:alpha val="43137"/>
                            </a:srgbClr>
                          </a:outerShdw>
                        </a:effectLst>
                        <a:latin typeface="NBMAI J+ Berkeley"/>
                        <a:cs typeface="Arial" pitchFamily="34"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cs typeface="Arial" pitchFamily="34" charset="0"/>
                        </a:rPr>
                        <a:t>A1C</a:t>
                      </a:r>
                      <a:r>
                        <a:rPr kumimoji="0" lang="en-US" sz="2000" b="0" i="1" u="none" strike="noStrike" cap="none" normalizeH="0" baseline="0" dirty="0" smtClean="0">
                          <a:ln>
                            <a:noFill/>
                          </a:ln>
                          <a:solidFill>
                            <a:srgbClr val="0091C4"/>
                          </a:solidFill>
                          <a:effectLst>
                            <a:outerShdw blurRad="38100" dist="38100" dir="2700000" algn="tl">
                              <a:srgbClr val="000000">
                                <a:alpha val="43137"/>
                              </a:srgbClr>
                            </a:outerShdw>
                          </a:effectLst>
                          <a:latin typeface="Calibri" pitchFamily="34" charset="0"/>
                          <a:cs typeface="Arial" pitchFamily="34" charset="0"/>
                        </a:rPr>
                        <a:t>‡</a:t>
                      </a:r>
                      <a:r>
                        <a:rPr kumimoji="0" lang="en-US" sz="2000" b="0" i="0" u="none" strike="noStrike" cap="none" normalizeH="0" baseline="0" dirty="0" smtClean="0">
                          <a:ln>
                            <a:noFill/>
                          </a:ln>
                          <a:solidFill>
                            <a:srgbClr val="00B0F0"/>
                          </a:solidFill>
                          <a:effectLst/>
                          <a:latin typeface="Calibri" pitchFamily="34" charset="0"/>
                          <a:cs typeface="Arial" pitchFamily="34" charset="0"/>
                        </a:rPr>
                        <a:t> </a:t>
                      </a:r>
                      <a:endParaRPr kumimoji="0" lang="en-US" sz="3600" b="0" i="0" u="none" strike="noStrike" cap="none" normalizeH="0" baseline="0" dirty="0" smtClean="0">
                        <a:ln>
                          <a:noFill/>
                        </a:ln>
                        <a:solidFill>
                          <a:srgbClr val="00B0F0"/>
                        </a:solidFill>
                        <a:effectLst/>
                        <a:latin typeface="NBMAI J+ Berkeley"/>
                        <a:cs typeface="Arial" pitchFamily="34"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cs typeface="Arial" pitchFamily="34" charset="0"/>
                        </a:rPr>
                        <a:t>Random plasma glucose </a:t>
                      </a:r>
                      <a:endParaRPr kumimoji="0" lang="en-US" sz="3600" b="0" i="0" u="none" strike="noStrike" cap="none" normalizeH="0" baseline="0" dirty="0" smtClean="0">
                        <a:ln>
                          <a:noFill/>
                        </a:ln>
                        <a:solidFill>
                          <a:schemeClr val="tx1"/>
                        </a:solidFill>
                        <a:effectLst/>
                        <a:latin typeface="NBMAI J+ Berkeley"/>
                        <a:cs typeface="Arial" pitchFamily="34" charset="0"/>
                      </a:endParaRPr>
                    </a:p>
                  </a:txBody>
                  <a:tcPr marL="68580" marR="68580" marT="0" marB="0"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FFC000"/>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cs typeface="Arial" pitchFamily="34" charset="0"/>
                        </a:rPr>
                        <a:t>≥126 mg/dl  </a:t>
                      </a:r>
                      <a:endParaRPr kumimoji="0" lang="en-US" sz="3600" b="0" i="0" u="none" strike="noStrike" cap="none" normalizeH="0" baseline="0" dirty="0" smtClean="0">
                        <a:ln>
                          <a:noFill/>
                        </a:ln>
                        <a:solidFill>
                          <a:schemeClr val="tx1"/>
                        </a:solidFill>
                        <a:effectLst/>
                        <a:latin typeface="NBMAI J+ Berkeley"/>
                        <a:cs typeface="Arial" pitchFamily="34"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cs typeface="Arial" pitchFamily="34" charset="0"/>
                        </a:rPr>
                        <a:t>≥6.5% (DCCT/UKPDS standardized) </a:t>
                      </a:r>
                      <a:endParaRPr kumimoji="0" lang="en-US" sz="3600" b="0" i="0" u="none" strike="noStrike" cap="none" normalizeH="0" baseline="0" dirty="0" smtClean="0">
                        <a:ln>
                          <a:noFill/>
                        </a:ln>
                        <a:solidFill>
                          <a:schemeClr val="tx1"/>
                        </a:solidFill>
                        <a:effectLst/>
                        <a:latin typeface="NBMAI J+ Berkeley"/>
                        <a:cs typeface="Arial" pitchFamily="34"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cs typeface="Arial" pitchFamily="34" charset="0"/>
                        </a:rPr>
                        <a:t>≥200 mg/dl + confirmation</a:t>
                      </a:r>
                      <a:r>
                        <a:rPr kumimoji="0" lang="en-US" sz="2000" b="0" i="1" u="none" strike="noStrike" cap="none" normalizeH="0" baseline="0" dirty="0" smtClean="0">
                          <a:ln>
                            <a:noFill/>
                          </a:ln>
                          <a:solidFill>
                            <a:srgbClr val="FF0000"/>
                          </a:solidFill>
                          <a:effectLst>
                            <a:outerShdw blurRad="38100" dist="38100" dir="2700000" algn="tl">
                              <a:srgbClr val="000000">
                                <a:alpha val="43137"/>
                              </a:srgbClr>
                            </a:outerShdw>
                          </a:effectLst>
                          <a:latin typeface="Calibri" pitchFamily="34" charset="0"/>
                          <a:cs typeface="Arial" pitchFamily="34" charset="0"/>
                        </a:rPr>
                        <a:t>§</a:t>
                      </a:r>
                      <a:r>
                        <a:rPr kumimoji="0" lang="en-US" sz="2000" b="0" i="0" u="none" strike="noStrike" cap="none" normalizeH="0" baseline="0" dirty="0" smtClean="0">
                          <a:ln>
                            <a:noFill/>
                          </a:ln>
                          <a:solidFill>
                            <a:schemeClr val="tx1"/>
                          </a:solidFill>
                          <a:effectLst/>
                          <a:latin typeface="Calibri" pitchFamily="34" charset="0"/>
                          <a:cs typeface="Arial" pitchFamily="34" charset="0"/>
                        </a:rPr>
                        <a:t> </a:t>
                      </a:r>
                      <a:endParaRPr kumimoji="0" lang="en-US" sz="3600" b="0" i="0" u="none" strike="noStrike" cap="none" normalizeH="0" baseline="0" dirty="0" smtClean="0">
                        <a:ln>
                          <a:noFill/>
                        </a:ln>
                        <a:solidFill>
                          <a:schemeClr val="tx1"/>
                        </a:solidFill>
                        <a:effectLst/>
                        <a:latin typeface="NBMAI J+ Berkeley"/>
                        <a:cs typeface="Arial" pitchFamily="34" charset="0"/>
                      </a:endParaRPr>
                    </a:p>
                  </a:txBody>
                  <a:tcPr marL="68580" marR="68580" marT="0" marB="0"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FFC000"/>
                    </a:solidFill>
                  </a:tcPr>
                </a:tc>
              </a:tr>
            </a:tbl>
          </a:graphicData>
        </a:graphic>
      </p:graphicFrame>
      <p:sp>
        <p:nvSpPr>
          <p:cNvPr id="30735" name="Rectangle 8"/>
          <p:cNvSpPr>
            <a:spLocks noChangeArrowheads="1"/>
          </p:cNvSpPr>
          <p:nvPr/>
        </p:nvSpPr>
        <p:spPr bwMode="auto">
          <a:xfrm>
            <a:off x="125288" y="5286388"/>
            <a:ext cx="8839200" cy="1169551"/>
          </a:xfrm>
          <a:prstGeom prst="rect">
            <a:avLst/>
          </a:prstGeom>
          <a:noFill/>
          <a:ln w="9525">
            <a:noFill/>
            <a:miter lim="800000"/>
            <a:headEnd/>
            <a:tailEnd/>
          </a:ln>
        </p:spPr>
        <p:txBody>
          <a:bodyPr wrap="square">
            <a:spAutoFit/>
          </a:bodyPr>
          <a:lstStyle/>
          <a:p>
            <a:pPr algn="l" rtl="0"/>
            <a:r>
              <a:rPr lang="en-US" dirty="0" smtClean="0"/>
              <a:t>*</a:t>
            </a:r>
            <a:r>
              <a:rPr lang="en-US" sz="1600" dirty="0" smtClean="0"/>
              <a:t> One </a:t>
            </a:r>
            <a:r>
              <a:rPr lang="en-US" sz="1600" dirty="0"/>
              <a:t>or more of these values from a 75-g OGTT must be equaled or exceeded for the diagnosis of GDM</a:t>
            </a:r>
            <a:r>
              <a:rPr lang="en-US" sz="1600" dirty="0" smtClean="0"/>
              <a:t>.</a:t>
            </a:r>
          </a:p>
          <a:p>
            <a:pPr algn="l" rtl="0">
              <a:buFont typeface="Arial" pitchFamily="34" charset="0"/>
              <a:buChar char="•"/>
            </a:pPr>
            <a:r>
              <a:rPr lang="en-US" i="1" dirty="0" smtClean="0">
                <a:solidFill>
                  <a:srgbClr val="0091C4"/>
                </a:solidFill>
                <a:effectLst>
                  <a:outerShdw blurRad="38100" dist="38100" dir="2700000" algn="tl">
                    <a:srgbClr val="000000">
                      <a:alpha val="43137"/>
                    </a:srgbClr>
                  </a:outerShdw>
                </a:effectLst>
              </a:rPr>
              <a:t>‡ </a:t>
            </a:r>
            <a:r>
              <a:rPr lang="en-US" sz="1600" dirty="0" smtClean="0"/>
              <a:t> </a:t>
            </a:r>
            <a:r>
              <a:rPr lang="en-US" sz="1600" dirty="0"/>
              <a:t>One of these must be met to identify the patient as having overt diabetes in pregnancy. </a:t>
            </a:r>
          </a:p>
          <a:p>
            <a:pPr algn="l" rtl="0"/>
            <a:r>
              <a:rPr lang="en-US" i="1" dirty="0">
                <a:solidFill>
                  <a:srgbClr val="FF0000"/>
                </a:solidFill>
                <a:effectLst>
                  <a:outerShdw blurRad="38100" dist="38100" dir="2700000" algn="tl">
                    <a:srgbClr val="000000">
                      <a:alpha val="43137"/>
                    </a:srgbClr>
                  </a:outerShdw>
                </a:effectLst>
              </a:rPr>
              <a:t>§</a:t>
            </a:r>
            <a:r>
              <a:rPr lang="en-US" sz="1600" dirty="0"/>
              <a:t> If a random </a:t>
            </a:r>
            <a:r>
              <a:rPr lang="en-US" sz="1600" dirty="0" smtClean="0"/>
              <a:t>PG is </a:t>
            </a:r>
            <a:r>
              <a:rPr lang="en-US" sz="1600" dirty="0"/>
              <a:t>the initial measure, the tentative diagnosis of overt diabetes in pregnancy should be confirmed by FPG or A1C using a DCCT/ UKPDS-standardized assay.</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
          <p:cNvPicPr>
            <a:picLocks noChangeAspect="1"/>
          </p:cNvPicPr>
          <p:nvPr/>
        </p:nvPicPr>
        <p:blipFill>
          <a:blip r:embed="rId3" cstate="print"/>
          <a:srcRect/>
          <a:stretch>
            <a:fillRect/>
          </a:stretch>
        </p:blipFill>
        <p:spPr bwMode="auto">
          <a:xfrm>
            <a:off x="204789" y="1166285"/>
            <a:ext cx="8796367" cy="1762650"/>
          </a:xfrm>
          <a:prstGeom prst="roundRect">
            <a:avLst/>
          </a:prstGeom>
          <a:ln w="38100" cap="sq">
            <a:solidFill>
              <a:srgbClr val="FA680E"/>
            </a:solidFill>
            <a:prstDash val="solid"/>
            <a:miter lim="800000"/>
          </a:ln>
          <a:effectLst>
            <a:outerShdw blurRad="50800" dist="38100" dir="2700000" algn="tl" rotWithShape="0">
              <a:srgbClr val="000000">
                <a:alpha val="43000"/>
              </a:srgbClr>
            </a:outerShdw>
          </a:effectLst>
        </p:spPr>
      </p:pic>
      <p:pic>
        <p:nvPicPr>
          <p:cNvPr id="23555" name="Picture 2"/>
          <p:cNvPicPr>
            <a:picLocks noChangeAspect="1"/>
          </p:cNvPicPr>
          <p:nvPr/>
        </p:nvPicPr>
        <p:blipFill>
          <a:blip r:embed="rId4" cstate="print"/>
          <a:srcRect/>
          <a:stretch>
            <a:fillRect/>
          </a:stretch>
        </p:blipFill>
        <p:spPr bwMode="auto">
          <a:xfrm>
            <a:off x="3357554" y="2700334"/>
            <a:ext cx="2590800" cy="228600"/>
          </a:xfrm>
          <a:prstGeom prst="rect">
            <a:avLst/>
          </a:prstGeom>
          <a:noFill/>
          <a:ln w="9525">
            <a:noFill/>
            <a:miter lim="800000"/>
            <a:headEnd/>
            <a:tailEnd/>
          </a:ln>
        </p:spPr>
      </p:pic>
      <p:pic>
        <p:nvPicPr>
          <p:cNvPr id="23556" name="Picture 3"/>
          <p:cNvPicPr>
            <a:picLocks noChangeAspect="1"/>
          </p:cNvPicPr>
          <p:nvPr/>
        </p:nvPicPr>
        <p:blipFill>
          <a:blip r:embed="rId5" cstate="print"/>
          <a:srcRect/>
          <a:stretch>
            <a:fillRect/>
          </a:stretch>
        </p:blipFill>
        <p:spPr bwMode="auto">
          <a:xfrm>
            <a:off x="214282" y="5214950"/>
            <a:ext cx="8786874" cy="1361023"/>
          </a:xfrm>
          <a:prstGeom prst="roundRect">
            <a:avLst/>
          </a:prstGeom>
          <a:ln w="38100" cap="sq">
            <a:solidFill>
              <a:srgbClr val="00B0F0"/>
            </a:solidFill>
            <a:prstDash val="solid"/>
            <a:miter lim="800000"/>
          </a:ln>
          <a:effectLst>
            <a:outerShdw blurRad="50800" dist="38100" dir="2700000" algn="tl" rotWithShape="0">
              <a:srgbClr val="000000">
                <a:alpha val="43000"/>
              </a:srgbClr>
            </a:outerShdw>
          </a:effectLst>
        </p:spPr>
      </p:pic>
      <p:pic>
        <p:nvPicPr>
          <p:cNvPr id="23557" name="Picture 4"/>
          <p:cNvPicPr>
            <a:picLocks noChangeAspect="1"/>
          </p:cNvPicPr>
          <p:nvPr/>
        </p:nvPicPr>
        <p:blipFill>
          <a:blip r:embed="rId6" cstate="print"/>
          <a:srcRect/>
          <a:stretch>
            <a:fillRect/>
          </a:stretch>
        </p:blipFill>
        <p:spPr bwMode="auto">
          <a:xfrm>
            <a:off x="3286116" y="6299221"/>
            <a:ext cx="2997200" cy="273051"/>
          </a:xfrm>
          <a:prstGeom prst="rect">
            <a:avLst/>
          </a:prstGeom>
          <a:noFill/>
          <a:ln w="9525">
            <a:noFill/>
            <a:miter lim="800000"/>
            <a:headEnd/>
            <a:tailEnd/>
          </a:ln>
        </p:spPr>
      </p:pic>
      <p:pic>
        <p:nvPicPr>
          <p:cNvPr id="23558" name="Picture 5"/>
          <p:cNvPicPr>
            <a:picLocks noChangeAspect="1"/>
          </p:cNvPicPr>
          <p:nvPr/>
        </p:nvPicPr>
        <p:blipFill>
          <a:blip r:embed="rId7" cstate="print"/>
          <a:srcRect/>
          <a:stretch>
            <a:fillRect/>
          </a:stretch>
        </p:blipFill>
        <p:spPr bwMode="auto">
          <a:xfrm>
            <a:off x="214282" y="3143248"/>
            <a:ext cx="8786874" cy="1857926"/>
          </a:xfrm>
          <a:prstGeom prst="roundRect">
            <a:avLst/>
          </a:prstGeom>
          <a:ln w="38100" cap="sq">
            <a:solidFill>
              <a:srgbClr val="92D050"/>
            </a:solidFill>
            <a:prstDash val="solid"/>
            <a:miter lim="800000"/>
          </a:ln>
          <a:effectLst>
            <a:outerShdw blurRad="50800" dist="38100" dir="2700000" algn="tl" rotWithShape="0">
              <a:srgbClr val="000000">
                <a:alpha val="43000"/>
              </a:srgbClr>
            </a:outerShdw>
          </a:effectLst>
        </p:spPr>
      </p:pic>
      <p:pic>
        <p:nvPicPr>
          <p:cNvPr id="23559" name="Picture 6"/>
          <p:cNvPicPr>
            <a:picLocks noChangeAspect="1"/>
          </p:cNvPicPr>
          <p:nvPr/>
        </p:nvPicPr>
        <p:blipFill>
          <a:blip r:embed="rId8" cstate="print"/>
          <a:srcRect/>
          <a:stretch>
            <a:fillRect/>
          </a:stretch>
        </p:blipFill>
        <p:spPr bwMode="auto">
          <a:xfrm>
            <a:off x="3214678" y="4637098"/>
            <a:ext cx="3124200" cy="292100"/>
          </a:xfrm>
          <a:prstGeom prst="rect">
            <a:avLst/>
          </a:prstGeom>
          <a:noFill/>
          <a:ln w="9525">
            <a:noFill/>
            <a:miter lim="800000"/>
            <a:headEnd/>
            <a:tailEnd/>
          </a:ln>
        </p:spPr>
      </p:pic>
      <p:sp>
        <p:nvSpPr>
          <p:cNvPr id="23560" name="Title 1"/>
          <p:cNvSpPr txBox="1">
            <a:spLocks/>
          </p:cNvSpPr>
          <p:nvPr/>
        </p:nvSpPr>
        <p:spPr bwMode="auto">
          <a:xfrm>
            <a:off x="0" y="-24"/>
            <a:ext cx="9144000" cy="1145116"/>
          </a:xfrm>
          <a:prstGeom prst="rect">
            <a:avLst/>
          </a:prstGeom>
          <a:noFill/>
          <a:ln w="9525">
            <a:noFill/>
            <a:miter lim="800000"/>
            <a:headEnd/>
            <a:tailEnd/>
          </a:ln>
        </p:spPr>
        <p:txBody>
          <a:bodyPr anchor="ctr"/>
          <a:lstStyle/>
          <a:p>
            <a:pPr algn="ctr" rtl="0"/>
            <a:r>
              <a:rPr lang="en-US" sz="2800" b="1" dirty="0" smtClean="0">
                <a:solidFill>
                  <a:srgbClr val="FF0000"/>
                </a:solidFill>
                <a:latin typeface="Arial" pitchFamily="34" charset="0"/>
                <a:ea typeface="MS PGothic" pitchFamily="34" charset="-128"/>
              </a:rPr>
              <a:t>Still Remains </a:t>
            </a:r>
            <a:r>
              <a:rPr lang="en-US" sz="2800" b="1" dirty="0">
                <a:solidFill>
                  <a:srgbClr val="FF0000"/>
                </a:solidFill>
                <a:latin typeface="Arial" pitchFamily="34" charset="0"/>
                <a:ea typeface="MS PGothic" pitchFamily="34" charset="-128"/>
              </a:rPr>
              <a:t>a Controversial Topic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slow" advTm="5000">
    <p:wheel spokes="8"/>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8" y="71414"/>
            <a:ext cx="9001156" cy="1125338"/>
          </a:xfrm>
        </p:spPr>
        <p:style>
          <a:lnRef idx="0">
            <a:schemeClr val="accent4"/>
          </a:lnRef>
          <a:fillRef idx="3">
            <a:schemeClr val="accent4"/>
          </a:fillRef>
          <a:effectRef idx="3">
            <a:schemeClr val="accent4"/>
          </a:effectRef>
          <a:fontRef idx="minor">
            <a:schemeClr val="lt1"/>
          </a:fontRef>
        </p:style>
        <p:txBody>
          <a:bodyPr>
            <a:normAutofit fontScale="90000"/>
          </a:bodyPr>
          <a:lstStyle/>
          <a:p>
            <a:r>
              <a:rPr lang="en-US" dirty="0" smtClean="0"/>
              <a:t>AGENDA</a:t>
            </a:r>
            <a:br>
              <a:rPr lang="en-US" dirty="0" smtClean="0"/>
            </a:br>
            <a:r>
              <a:rPr lang="en-US" dirty="0" smtClean="0">
                <a:solidFill>
                  <a:srgbClr val="FFFF00"/>
                </a:solidFill>
              </a:rPr>
              <a:t>Diabetes in Pregnancy</a:t>
            </a:r>
            <a:endParaRPr lang="fa-IR" dirty="0">
              <a:solidFill>
                <a:srgbClr val="FFFF00"/>
              </a:solidFill>
            </a:endParaRPr>
          </a:p>
        </p:txBody>
      </p:sp>
      <p:sp>
        <p:nvSpPr>
          <p:cNvPr id="3" name="Content Placeholder 2"/>
          <p:cNvSpPr>
            <a:spLocks noGrp="1"/>
          </p:cNvSpPr>
          <p:nvPr>
            <p:ph idx="1"/>
          </p:nvPr>
        </p:nvSpPr>
        <p:spPr>
          <a:xfrm>
            <a:off x="571472" y="1340768"/>
            <a:ext cx="7929618" cy="5429264"/>
          </a:xfrm>
          <a:prstGeom prst="flowChartAlternateProcess">
            <a:avLst/>
          </a:prstGeom>
          <a:ln w="28575">
            <a:prstDash val="sysDash"/>
          </a:ln>
        </p:spPr>
        <p:style>
          <a:lnRef idx="1">
            <a:schemeClr val="accent4"/>
          </a:lnRef>
          <a:fillRef idx="2">
            <a:schemeClr val="accent4"/>
          </a:fillRef>
          <a:effectRef idx="1">
            <a:schemeClr val="accent4"/>
          </a:effectRef>
          <a:fontRef idx="minor">
            <a:schemeClr val="dk1"/>
          </a:fontRef>
        </p:style>
        <p:txBody>
          <a:bodyPr>
            <a:normAutofit fontScale="70000" lnSpcReduction="20000"/>
          </a:bodyPr>
          <a:lstStyle/>
          <a:p>
            <a:pPr>
              <a:lnSpc>
                <a:spcPct val="120000"/>
              </a:lnSpc>
            </a:pPr>
            <a:r>
              <a:rPr lang="en-US" b="1" dirty="0" smtClean="0"/>
              <a:t>Definition</a:t>
            </a:r>
          </a:p>
          <a:p>
            <a:pPr>
              <a:lnSpc>
                <a:spcPct val="120000"/>
              </a:lnSpc>
            </a:pPr>
            <a:r>
              <a:rPr lang="en-US" b="1" dirty="0" smtClean="0"/>
              <a:t>Pathogenesis, Prevalence, Health Risks, Risk Factors</a:t>
            </a:r>
          </a:p>
          <a:p>
            <a:pPr>
              <a:lnSpc>
                <a:spcPct val="120000"/>
              </a:lnSpc>
            </a:pPr>
            <a:r>
              <a:rPr lang="en-US" b="1" dirty="0" smtClean="0"/>
              <a:t>Screening</a:t>
            </a:r>
          </a:p>
          <a:p>
            <a:pPr>
              <a:lnSpc>
                <a:spcPct val="120000"/>
              </a:lnSpc>
            </a:pPr>
            <a:r>
              <a:rPr lang="en-US" b="1" dirty="0" smtClean="0"/>
              <a:t>HAPO Study</a:t>
            </a:r>
          </a:p>
          <a:p>
            <a:r>
              <a:rPr lang="en-US" b="1" dirty="0" smtClean="0"/>
              <a:t>The 2013 Endocrine Society Clinical Practice Guideline</a:t>
            </a:r>
          </a:p>
          <a:p>
            <a:pPr lvl="1" algn="l"/>
            <a:r>
              <a:rPr lang="en-US" dirty="0" smtClean="0"/>
              <a:t>Preconception care of women with diabetes</a:t>
            </a:r>
          </a:p>
          <a:p>
            <a:pPr lvl="1" algn="l"/>
            <a:r>
              <a:rPr lang="en-US" dirty="0" smtClean="0"/>
              <a:t>Gestational diabetes (GDM)</a:t>
            </a:r>
          </a:p>
          <a:p>
            <a:pPr lvl="1" algn="l"/>
            <a:r>
              <a:rPr lang="en-US" dirty="0" smtClean="0"/>
              <a:t>Glucose monitoring and </a:t>
            </a:r>
            <a:r>
              <a:rPr lang="en-US" dirty="0" err="1" smtClean="0"/>
              <a:t>glycemic</a:t>
            </a:r>
            <a:r>
              <a:rPr lang="en-US" dirty="0" smtClean="0"/>
              <a:t> targets</a:t>
            </a:r>
          </a:p>
          <a:p>
            <a:pPr lvl="1" algn="l"/>
            <a:r>
              <a:rPr lang="en-US" dirty="0" smtClean="0"/>
              <a:t>Nutrition therapy and weight gain targets for women with overt or GDM</a:t>
            </a:r>
          </a:p>
          <a:p>
            <a:pPr lvl="1" algn="l"/>
            <a:r>
              <a:rPr lang="en-US" dirty="0" smtClean="0"/>
              <a:t>Blood glucose lowering pharmacological therapy during pregnancy</a:t>
            </a:r>
          </a:p>
          <a:p>
            <a:pPr lvl="1" algn="l"/>
            <a:r>
              <a:rPr lang="en-US" dirty="0" smtClean="0"/>
              <a:t>Labor, delivery, lactation, and postpartum care</a:t>
            </a:r>
          </a:p>
          <a:p>
            <a:pPr algn="l"/>
            <a:r>
              <a:rPr lang="en-US" b="1" dirty="0" smtClean="0"/>
              <a:t>Available Medications</a:t>
            </a:r>
          </a:p>
          <a:p>
            <a:pPr lvl="1" algn="l"/>
            <a:r>
              <a:rPr lang="en-US" dirty="0" smtClean="0"/>
              <a:t>Oral glucose lowering agents</a:t>
            </a:r>
          </a:p>
          <a:p>
            <a:pPr lvl="1" algn="l"/>
            <a:r>
              <a:rPr lang="en-US" dirty="0" smtClean="0"/>
              <a:t>Prandial insulins</a:t>
            </a:r>
          </a:p>
          <a:p>
            <a:pPr lvl="1" algn="l"/>
            <a:r>
              <a:rPr lang="en-US" dirty="0" smtClean="0"/>
              <a:t>Basal insulins</a:t>
            </a:r>
          </a:p>
          <a:p>
            <a:pPr algn="l"/>
            <a:r>
              <a:rPr lang="en-US" b="1" dirty="0" smtClean="0"/>
              <a:t>Pitfalls and Conclusion</a:t>
            </a:r>
            <a:endParaRPr lang="en-US" dirty="0" smtClean="0"/>
          </a:p>
        </p:txBody>
      </p:sp>
    </p:spTree>
  </p:cSld>
  <p:clrMapOvr>
    <a:masterClrMapping/>
  </p:clrMapOvr>
  <p:transition spd="med" advTm="48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2000"/>
                                        <p:tgtEl>
                                          <p:spTgt spid="3">
                                            <p:bg/>
                                          </p:spTgt>
                                        </p:tgtEl>
                                      </p:cBhvr>
                                    </p:animEffect>
                                    <p:anim calcmode="lin" valueType="num">
                                      <p:cBhvr>
                                        <p:cTn id="8" dur="2000" fill="hold"/>
                                        <p:tgtEl>
                                          <p:spTgt spid="3">
                                            <p:bg/>
                                          </p:spTgt>
                                        </p:tgtEl>
                                        <p:attrNameLst>
                                          <p:attrName>ppt_x</p:attrName>
                                        </p:attrNameLst>
                                      </p:cBhvr>
                                      <p:tavLst>
                                        <p:tav tm="0">
                                          <p:val>
                                            <p:strVal val="#ppt_x"/>
                                          </p:val>
                                        </p:tav>
                                        <p:tav tm="100000">
                                          <p:val>
                                            <p:strVal val="#ppt_x"/>
                                          </p:val>
                                        </p:tav>
                                      </p:tavLst>
                                    </p:anim>
                                    <p:anim calcmode="lin" valueType="num">
                                      <p:cBhvr>
                                        <p:cTn id="9" dur="2000" fill="hold"/>
                                        <p:tgtEl>
                                          <p:spTgt spid="3">
                                            <p:bg/>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anim calcmode="lin" valueType="num">
                                      <p:cBhvr>
                                        <p:cTn id="13"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2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2000"/>
                                        <p:tgtEl>
                                          <p:spTgt spid="3">
                                            <p:txEl>
                                              <p:pRg st="1" end="1"/>
                                            </p:txEl>
                                          </p:spTgt>
                                        </p:tgtEl>
                                      </p:cBhvr>
                                    </p:animEffect>
                                    <p:anim calcmode="lin" valueType="num">
                                      <p:cBhvr>
                                        <p:cTn id="20"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2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2000"/>
                                        <p:tgtEl>
                                          <p:spTgt spid="3">
                                            <p:txEl>
                                              <p:pRg st="2" end="2"/>
                                            </p:txEl>
                                          </p:spTgt>
                                        </p:tgtEl>
                                      </p:cBhvr>
                                    </p:animEffect>
                                    <p:anim calcmode="lin" valueType="num">
                                      <p:cBhvr>
                                        <p:cTn id="27"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2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2000"/>
                                        <p:tgtEl>
                                          <p:spTgt spid="3">
                                            <p:txEl>
                                              <p:pRg st="3" end="3"/>
                                            </p:txEl>
                                          </p:spTgt>
                                        </p:tgtEl>
                                      </p:cBhvr>
                                    </p:animEffect>
                                    <p:anim calcmode="lin" valueType="num">
                                      <p:cBhvr>
                                        <p:cTn id="34"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2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fade">
                                      <p:cBhvr>
                                        <p:cTn id="40" dur="2000"/>
                                        <p:tgtEl>
                                          <p:spTgt spid="3">
                                            <p:txEl>
                                              <p:pRg st="4" end="4"/>
                                            </p:txEl>
                                          </p:spTgt>
                                        </p:tgtEl>
                                      </p:cBhvr>
                                    </p:animEffect>
                                    <p:anim calcmode="lin" valueType="num">
                                      <p:cBhvr>
                                        <p:cTn id="41"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2" dur="2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2000"/>
                            </p:stCondLst>
                            <p:childTnLst>
                              <p:par>
                                <p:cTn id="44" presetID="42" presetClass="entr" presetSubtype="0" fill="hold" grpId="0" nodeType="afterEffect">
                                  <p:stCondLst>
                                    <p:cond delay="0"/>
                                  </p:stCondLst>
                                  <p:childTnLst>
                                    <p:set>
                                      <p:cBhvr>
                                        <p:cTn id="45" dur="1" fill="hold">
                                          <p:stCondLst>
                                            <p:cond delay="0"/>
                                          </p:stCondLst>
                                        </p:cTn>
                                        <p:tgtEl>
                                          <p:spTgt spid="3">
                                            <p:txEl>
                                              <p:pRg st="5" end="5"/>
                                            </p:txEl>
                                          </p:spTgt>
                                        </p:tgtEl>
                                        <p:attrNameLst>
                                          <p:attrName>style.visibility</p:attrName>
                                        </p:attrNameLst>
                                      </p:cBhvr>
                                      <p:to>
                                        <p:strVal val="visible"/>
                                      </p:to>
                                    </p:set>
                                    <p:animEffect transition="in" filter="fade">
                                      <p:cBhvr>
                                        <p:cTn id="46" dur="2000"/>
                                        <p:tgtEl>
                                          <p:spTgt spid="3">
                                            <p:txEl>
                                              <p:pRg st="5" end="5"/>
                                            </p:txEl>
                                          </p:spTgt>
                                        </p:tgtEl>
                                      </p:cBhvr>
                                    </p:animEffect>
                                    <p:anim calcmode="lin" valueType="num">
                                      <p:cBhvr>
                                        <p:cTn id="47"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8" dur="2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42" presetClass="entr" presetSubtype="0" fill="hold" grpId="0" nodeType="afterEffect">
                                  <p:stCondLst>
                                    <p:cond delay="0"/>
                                  </p:stCondLst>
                                  <p:childTnLst>
                                    <p:set>
                                      <p:cBhvr>
                                        <p:cTn id="51" dur="1" fill="hold">
                                          <p:stCondLst>
                                            <p:cond delay="0"/>
                                          </p:stCondLst>
                                        </p:cTn>
                                        <p:tgtEl>
                                          <p:spTgt spid="3">
                                            <p:txEl>
                                              <p:pRg st="6" end="6"/>
                                            </p:txEl>
                                          </p:spTgt>
                                        </p:tgtEl>
                                        <p:attrNameLst>
                                          <p:attrName>style.visibility</p:attrName>
                                        </p:attrNameLst>
                                      </p:cBhvr>
                                      <p:to>
                                        <p:strVal val="visible"/>
                                      </p:to>
                                    </p:set>
                                    <p:animEffect transition="in" filter="fade">
                                      <p:cBhvr>
                                        <p:cTn id="52" dur="2000"/>
                                        <p:tgtEl>
                                          <p:spTgt spid="3">
                                            <p:txEl>
                                              <p:pRg st="6" end="6"/>
                                            </p:txEl>
                                          </p:spTgt>
                                        </p:tgtEl>
                                      </p:cBhvr>
                                    </p:animEffect>
                                    <p:anim calcmode="lin" valueType="num">
                                      <p:cBhvr>
                                        <p:cTn id="53" dur="2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4" dur="2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3">
                                            <p:txEl>
                                              <p:pRg st="7" end="7"/>
                                            </p:txEl>
                                          </p:spTgt>
                                        </p:tgtEl>
                                        <p:attrNameLst>
                                          <p:attrName>style.visibility</p:attrName>
                                        </p:attrNameLst>
                                      </p:cBhvr>
                                      <p:to>
                                        <p:strVal val="visible"/>
                                      </p:to>
                                    </p:set>
                                    <p:animEffect transition="in" filter="fade">
                                      <p:cBhvr>
                                        <p:cTn id="58" dur="2000"/>
                                        <p:tgtEl>
                                          <p:spTgt spid="3">
                                            <p:txEl>
                                              <p:pRg st="7" end="7"/>
                                            </p:txEl>
                                          </p:spTgt>
                                        </p:tgtEl>
                                      </p:cBhvr>
                                    </p:animEffect>
                                    <p:anim calcmode="lin" valueType="num">
                                      <p:cBhvr>
                                        <p:cTn id="59" dur="2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0" dur="2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2" presetClass="entr" presetSubtype="0" fill="hold" grpId="0" nodeType="afterEffect">
                                  <p:stCondLst>
                                    <p:cond delay="0"/>
                                  </p:stCondLst>
                                  <p:childTnLst>
                                    <p:set>
                                      <p:cBhvr>
                                        <p:cTn id="63" dur="1" fill="hold">
                                          <p:stCondLst>
                                            <p:cond delay="0"/>
                                          </p:stCondLst>
                                        </p:cTn>
                                        <p:tgtEl>
                                          <p:spTgt spid="3">
                                            <p:txEl>
                                              <p:pRg st="8" end="8"/>
                                            </p:txEl>
                                          </p:spTgt>
                                        </p:tgtEl>
                                        <p:attrNameLst>
                                          <p:attrName>style.visibility</p:attrName>
                                        </p:attrNameLst>
                                      </p:cBhvr>
                                      <p:to>
                                        <p:strVal val="visible"/>
                                      </p:to>
                                    </p:set>
                                    <p:animEffect transition="in" filter="fade">
                                      <p:cBhvr>
                                        <p:cTn id="64" dur="2000"/>
                                        <p:tgtEl>
                                          <p:spTgt spid="3">
                                            <p:txEl>
                                              <p:pRg st="8" end="8"/>
                                            </p:txEl>
                                          </p:spTgt>
                                        </p:tgtEl>
                                      </p:cBhvr>
                                    </p:animEffect>
                                    <p:anim calcmode="lin" valueType="num">
                                      <p:cBhvr>
                                        <p:cTn id="65" dur="2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6" dur="2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par>
                          <p:cTn id="67" fill="hold">
                            <p:stCondLst>
                              <p:cond delay="10000"/>
                            </p:stCondLst>
                            <p:childTnLst>
                              <p:par>
                                <p:cTn id="68" presetID="42" presetClass="entr" presetSubtype="0" fill="hold" grpId="0" nodeType="after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Effect transition="in" filter="fade">
                                      <p:cBhvr>
                                        <p:cTn id="70" dur="2000"/>
                                        <p:tgtEl>
                                          <p:spTgt spid="3">
                                            <p:txEl>
                                              <p:pRg st="9" end="9"/>
                                            </p:txEl>
                                          </p:spTgt>
                                        </p:tgtEl>
                                      </p:cBhvr>
                                    </p:animEffect>
                                    <p:anim calcmode="lin" valueType="num">
                                      <p:cBhvr>
                                        <p:cTn id="71" dur="2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2" dur="2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par>
                          <p:cTn id="73" fill="hold">
                            <p:stCondLst>
                              <p:cond delay="12000"/>
                            </p:stCondLst>
                            <p:childTnLst>
                              <p:par>
                                <p:cTn id="74" presetID="42" presetClass="entr" presetSubtype="0" fill="hold" grpId="0" nodeType="afterEffect">
                                  <p:stCondLst>
                                    <p:cond delay="0"/>
                                  </p:stCondLst>
                                  <p:childTnLst>
                                    <p:set>
                                      <p:cBhvr>
                                        <p:cTn id="75" dur="1" fill="hold">
                                          <p:stCondLst>
                                            <p:cond delay="0"/>
                                          </p:stCondLst>
                                        </p:cTn>
                                        <p:tgtEl>
                                          <p:spTgt spid="3">
                                            <p:txEl>
                                              <p:pRg st="10" end="10"/>
                                            </p:txEl>
                                          </p:spTgt>
                                        </p:tgtEl>
                                        <p:attrNameLst>
                                          <p:attrName>style.visibility</p:attrName>
                                        </p:attrNameLst>
                                      </p:cBhvr>
                                      <p:to>
                                        <p:strVal val="visible"/>
                                      </p:to>
                                    </p:set>
                                    <p:animEffect transition="in" filter="fade">
                                      <p:cBhvr>
                                        <p:cTn id="76" dur="2000"/>
                                        <p:tgtEl>
                                          <p:spTgt spid="3">
                                            <p:txEl>
                                              <p:pRg st="10" end="10"/>
                                            </p:txEl>
                                          </p:spTgt>
                                        </p:tgtEl>
                                      </p:cBhvr>
                                    </p:animEffect>
                                    <p:anim calcmode="lin" valueType="num">
                                      <p:cBhvr>
                                        <p:cTn id="77" dur="2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8" dur="2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par>
                          <p:cTn id="79" fill="hold">
                            <p:stCondLst>
                              <p:cond delay="14000"/>
                            </p:stCondLst>
                            <p:childTnLst>
                              <p:par>
                                <p:cTn id="80" presetID="42" presetClass="entr" presetSubtype="0" fill="hold" grpId="0" nodeType="afterEffect">
                                  <p:stCondLst>
                                    <p:cond delay="5000"/>
                                  </p:stCondLst>
                                  <p:childTnLst>
                                    <p:set>
                                      <p:cBhvr>
                                        <p:cTn id="81" dur="1" fill="hold">
                                          <p:stCondLst>
                                            <p:cond delay="0"/>
                                          </p:stCondLst>
                                        </p:cTn>
                                        <p:tgtEl>
                                          <p:spTgt spid="3">
                                            <p:txEl>
                                              <p:pRg st="11" end="11"/>
                                            </p:txEl>
                                          </p:spTgt>
                                        </p:tgtEl>
                                        <p:attrNameLst>
                                          <p:attrName>style.visibility</p:attrName>
                                        </p:attrNameLst>
                                      </p:cBhvr>
                                      <p:to>
                                        <p:strVal val="visible"/>
                                      </p:to>
                                    </p:set>
                                    <p:animEffect transition="in" filter="fade">
                                      <p:cBhvr>
                                        <p:cTn id="82" dur="2000"/>
                                        <p:tgtEl>
                                          <p:spTgt spid="3">
                                            <p:txEl>
                                              <p:pRg st="11" end="11"/>
                                            </p:txEl>
                                          </p:spTgt>
                                        </p:tgtEl>
                                      </p:cBhvr>
                                    </p:animEffect>
                                    <p:anim calcmode="lin" valueType="num">
                                      <p:cBhvr>
                                        <p:cTn id="83" dur="2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84" dur="2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par>
                          <p:cTn id="85" fill="hold">
                            <p:stCondLst>
                              <p:cond delay="21000"/>
                            </p:stCondLst>
                            <p:childTnLst>
                              <p:par>
                                <p:cTn id="86" presetID="42" presetClass="entr" presetSubtype="0" fill="hold" grpId="0" nodeType="afterEffect">
                                  <p:stCondLst>
                                    <p:cond delay="0"/>
                                  </p:stCondLst>
                                  <p:childTnLst>
                                    <p:set>
                                      <p:cBhvr>
                                        <p:cTn id="87" dur="1" fill="hold">
                                          <p:stCondLst>
                                            <p:cond delay="0"/>
                                          </p:stCondLst>
                                        </p:cTn>
                                        <p:tgtEl>
                                          <p:spTgt spid="3">
                                            <p:txEl>
                                              <p:pRg st="12" end="12"/>
                                            </p:txEl>
                                          </p:spTgt>
                                        </p:tgtEl>
                                        <p:attrNameLst>
                                          <p:attrName>style.visibility</p:attrName>
                                        </p:attrNameLst>
                                      </p:cBhvr>
                                      <p:to>
                                        <p:strVal val="visible"/>
                                      </p:to>
                                    </p:set>
                                    <p:animEffect transition="in" filter="fade">
                                      <p:cBhvr>
                                        <p:cTn id="88" dur="2000"/>
                                        <p:tgtEl>
                                          <p:spTgt spid="3">
                                            <p:txEl>
                                              <p:pRg st="12" end="12"/>
                                            </p:txEl>
                                          </p:spTgt>
                                        </p:tgtEl>
                                      </p:cBhvr>
                                    </p:animEffect>
                                    <p:anim calcmode="lin" valueType="num">
                                      <p:cBhvr>
                                        <p:cTn id="89" dur="2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90" dur="2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par>
                          <p:cTn id="91" fill="hold">
                            <p:stCondLst>
                              <p:cond delay="23000"/>
                            </p:stCondLst>
                            <p:childTnLst>
                              <p:par>
                                <p:cTn id="92" presetID="42" presetClass="entr" presetSubtype="0" fill="hold" grpId="0" nodeType="afterEffect">
                                  <p:stCondLst>
                                    <p:cond delay="0"/>
                                  </p:stCondLst>
                                  <p:childTnLst>
                                    <p:set>
                                      <p:cBhvr>
                                        <p:cTn id="93" dur="1" fill="hold">
                                          <p:stCondLst>
                                            <p:cond delay="0"/>
                                          </p:stCondLst>
                                        </p:cTn>
                                        <p:tgtEl>
                                          <p:spTgt spid="3">
                                            <p:txEl>
                                              <p:pRg st="13" end="13"/>
                                            </p:txEl>
                                          </p:spTgt>
                                        </p:tgtEl>
                                        <p:attrNameLst>
                                          <p:attrName>style.visibility</p:attrName>
                                        </p:attrNameLst>
                                      </p:cBhvr>
                                      <p:to>
                                        <p:strVal val="visible"/>
                                      </p:to>
                                    </p:set>
                                    <p:animEffect transition="in" filter="fade">
                                      <p:cBhvr>
                                        <p:cTn id="94" dur="2000"/>
                                        <p:tgtEl>
                                          <p:spTgt spid="3">
                                            <p:txEl>
                                              <p:pRg st="13" end="13"/>
                                            </p:txEl>
                                          </p:spTgt>
                                        </p:tgtEl>
                                      </p:cBhvr>
                                    </p:animEffect>
                                    <p:anim calcmode="lin" valueType="num">
                                      <p:cBhvr>
                                        <p:cTn id="95" dur="2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96" dur="2000" fill="hold"/>
                                        <p:tgtEl>
                                          <p:spTgt spid="3">
                                            <p:txEl>
                                              <p:pRg st="13" end="13"/>
                                            </p:txEl>
                                          </p:spTgt>
                                        </p:tgtEl>
                                        <p:attrNameLst>
                                          <p:attrName>ppt_y</p:attrName>
                                        </p:attrNameLst>
                                      </p:cBhvr>
                                      <p:tavLst>
                                        <p:tav tm="0">
                                          <p:val>
                                            <p:strVal val="#ppt_y+.1"/>
                                          </p:val>
                                        </p:tav>
                                        <p:tav tm="100000">
                                          <p:val>
                                            <p:strVal val="#ppt_y"/>
                                          </p:val>
                                        </p:tav>
                                      </p:tavLst>
                                    </p:anim>
                                  </p:childTnLst>
                                </p:cTn>
                              </p:par>
                            </p:childTnLst>
                          </p:cTn>
                        </p:par>
                        <p:par>
                          <p:cTn id="97" fill="hold">
                            <p:stCondLst>
                              <p:cond delay="25000"/>
                            </p:stCondLst>
                            <p:childTnLst>
                              <p:par>
                                <p:cTn id="98" presetID="42" presetClass="entr" presetSubtype="0" fill="hold" grpId="0" nodeType="afterEffect">
                                  <p:stCondLst>
                                    <p:cond delay="0"/>
                                  </p:stCondLst>
                                  <p:childTnLst>
                                    <p:set>
                                      <p:cBhvr>
                                        <p:cTn id="99" dur="1" fill="hold">
                                          <p:stCondLst>
                                            <p:cond delay="0"/>
                                          </p:stCondLst>
                                        </p:cTn>
                                        <p:tgtEl>
                                          <p:spTgt spid="3">
                                            <p:txEl>
                                              <p:pRg st="14" end="14"/>
                                            </p:txEl>
                                          </p:spTgt>
                                        </p:tgtEl>
                                        <p:attrNameLst>
                                          <p:attrName>style.visibility</p:attrName>
                                        </p:attrNameLst>
                                      </p:cBhvr>
                                      <p:to>
                                        <p:strVal val="visible"/>
                                      </p:to>
                                    </p:set>
                                    <p:animEffect transition="in" filter="fade">
                                      <p:cBhvr>
                                        <p:cTn id="100" dur="2000"/>
                                        <p:tgtEl>
                                          <p:spTgt spid="3">
                                            <p:txEl>
                                              <p:pRg st="14" end="14"/>
                                            </p:txEl>
                                          </p:spTgt>
                                        </p:tgtEl>
                                      </p:cBhvr>
                                    </p:animEffect>
                                    <p:anim calcmode="lin" valueType="num">
                                      <p:cBhvr>
                                        <p:cTn id="101" dur="2000" fill="hold"/>
                                        <p:tgtEl>
                                          <p:spTgt spid="3">
                                            <p:txEl>
                                              <p:pRg st="14" end="14"/>
                                            </p:txEl>
                                          </p:spTgt>
                                        </p:tgtEl>
                                        <p:attrNameLst>
                                          <p:attrName>ppt_x</p:attrName>
                                        </p:attrNameLst>
                                      </p:cBhvr>
                                      <p:tavLst>
                                        <p:tav tm="0">
                                          <p:val>
                                            <p:strVal val="#ppt_x"/>
                                          </p:val>
                                        </p:tav>
                                        <p:tav tm="100000">
                                          <p:val>
                                            <p:strVal val="#ppt_x"/>
                                          </p:val>
                                        </p:tav>
                                      </p:tavLst>
                                    </p:anim>
                                    <p:anim calcmode="lin" valueType="num">
                                      <p:cBhvr>
                                        <p:cTn id="102" dur="2000" fill="hold"/>
                                        <p:tgtEl>
                                          <p:spTgt spid="3">
                                            <p:txEl>
                                              <p:pRg st="14" end="14"/>
                                            </p:txEl>
                                          </p:spTgt>
                                        </p:tgtEl>
                                        <p:attrNameLst>
                                          <p:attrName>ppt_y</p:attrName>
                                        </p:attrNameLst>
                                      </p:cBhvr>
                                      <p:tavLst>
                                        <p:tav tm="0">
                                          <p:val>
                                            <p:strVal val="#ppt_y+.1"/>
                                          </p:val>
                                        </p:tav>
                                        <p:tav tm="100000">
                                          <p:val>
                                            <p:strVal val="#ppt_y"/>
                                          </p:val>
                                        </p:tav>
                                      </p:tavLst>
                                    </p:anim>
                                  </p:childTnLst>
                                </p:cTn>
                              </p:par>
                            </p:childTnLst>
                          </p:cTn>
                        </p:par>
                        <p:par>
                          <p:cTn id="103" fill="hold">
                            <p:stCondLst>
                              <p:cond delay="27000"/>
                            </p:stCondLst>
                            <p:childTnLst>
                              <p:par>
                                <p:cTn id="104" presetID="42" presetClass="entr" presetSubtype="0" fill="hold" grpId="0" nodeType="afterEffect">
                                  <p:stCondLst>
                                    <p:cond delay="1000"/>
                                  </p:stCondLst>
                                  <p:childTnLst>
                                    <p:set>
                                      <p:cBhvr>
                                        <p:cTn id="105" dur="1" fill="hold">
                                          <p:stCondLst>
                                            <p:cond delay="0"/>
                                          </p:stCondLst>
                                        </p:cTn>
                                        <p:tgtEl>
                                          <p:spTgt spid="3">
                                            <p:txEl>
                                              <p:pRg st="15" end="15"/>
                                            </p:txEl>
                                          </p:spTgt>
                                        </p:tgtEl>
                                        <p:attrNameLst>
                                          <p:attrName>style.visibility</p:attrName>
                                        </p:attrNameLst>
                                      </p:cBhvr>
                                      <p:to>
                                        <p:strVal val="visible"/>
                                      </p:to>
                                    </p:set>
                                    <p:animEffect transition="in" filter="fade">
                                      <p:cBhvr>
                                        <p:cTn id="106" dur="2000"/>
                                        <p:tgtEl>
                                          <p:spTgt spid="3">
                                            <p:txEl>
                                              <p:pRg st="15" end="15"/>
                                            </p:txEl>
                                          </p:spTgt>
                                        </p:tgtEl>
                                      </p:cBhvr>
                                    </p:animEffect>
                                    <p:anim calcmode="lin" valueType="num">
                                      <p:cBhvr>
                                        <p:cTn id="107" dur="2000" fill="hold"/>
                                        <p:tgtEl>
                                          <p:spTgt spid="3">
                                            <p:txEl>
                                              <p:pRg st="15" end="15"/>
                                            </p:txEl>
                                          </p:spTgt>
                                        </p:tgtEl>
                                        <p:attrNameLst>
                                          <p:attrName>ppt_x</p:attrName>
                                        </p:attrNameLst>
                                      </p:cBhvr>
                                      <p:tavLst>
                                        <p:tav tm="0">
                                          <p:val>
                                            <p:strVal val="#ppt_x"/>
                                          </p:val>
                                        </p:tav>
                                        <p:tav tm="100000">
                                          <p:val>
                                            <p:strVal val="#ppt_x"/>
                                          </p:val>
                                        </p:tav>
                                      </p:tavLst>
                                    </p:anim>
                                    <p:anim calcmode="lin" valueType="num">
                                      <p:cBhvr>
                                        <p:cTn id="108" dur="2000" fill="hold"/>
                                        <p:tgtEl>
                                          <p:spTgt spid="3">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a:stretch>
            <a:fillRect/>
          </a:stretch>
        </p:blipFill>
        <p:spPr bwMode="auto">
          <a:xfrm>
            <a:off x="2214546" y="214290"/>
            <a:ext cx="4728514" cy="6357958"/>
          </a:xfrm>
          <a:prstGeom prst="roundRect">
            <a:avLst>
              <a:gd name="adj" fmla="val 8594"/>
            </a:avLst>
          </a:prstGeom>
          <a:solidFill>
            <a:srgbClr val="FFFFFF">
              <a:shade val="85000"/>
            </a:srgbClr>
          </a:solidFill>
          <a:ln>
            <a:solidFill>
              <a:srgbClr val="FF0000"/>
            </a:solidFill>
          </a:ln>
          <a:effectLst>
            <a:reflection blurRad="12700" stA="38000" endPos="28000" dist="5000" dir="5400000" sy="-100000" algn="bl" rotWithShape="0"/>
          </a:effectLst>
        </p:spPr>
      </p:pic>
      <p:pic>
        <p:nvPicPr>
          <p:cNvPr id="4" name="Picture 3"/>
          <p:cNvPicPr>
            <a:picLocks noChangeAspect="1" noChangeArrowheads="1"/>
          </p:cNvPicPr>
          <p:nvPr/>
        </p:nvPicPr>
        <p:blipFill>
          <a:blip r:embed="rId3" cstate="print"/>
          <a:srcRect/>
          <a:stretch>
            <a:fillRect/>
          </a:stretch>
        </p:blipFill>
        <p:spPr bwMode="auto">
          <a:xfrm>
            <a:off x="3000364" y="6279875"/>
            <a:ext cx="3143272" cy="292397"/>
          </a:xfrm>
          <a:prstGeom prst="roundRect">
            <a:avLst>
              <a:gd name="adj" fmla="val 8594"/>
            </a:avLst>
          </a:prstGeom>
          <a:solidFill>
            <a:srgbClr val="FFFFFF">
              <a:shade val="85000"/>
            </a:srgbClr>
          </a:solidFill>
          <a:ln w="28575">
            <a:solidFill>
              <a:srgbClr val="FF0000"/>
            </a:solidFill>
            <a:prstDash val="sysDash"/>
          </a:ln>
          <a:effectLst>
            <a:reflection blurRad="12700" stA="38000" endPos="28000" dist="5000" dir="5400000" sy="-100000" algn="bl" rotWithShape="0"/>
          </a:effectLst>
        </p:spPr>
      </p:pic>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iterate type="lt">
                                    <p:tmPct val="0"/>
                                  </p:iterate>
                                  <p:childTnLst>
                                    <p:set>
                                      <p:cBhvr>
                                        <p:cTn id="6" dur="1" fill="hold">
                                          <p:stCondLst>
                                            <p:cond delay="0"/>
                                          </p:stCondLst>
                                        </p:cTn>
                                        <p:tgtEl>
                                          <p:spTgt spid="1026"/>
                                        </p:tgtEl>
                                        <p:attrNameLst>
                                          <p:attrName>style.visibility</p:attrName>
                                        </p:attrNameLst>
                                      </p:cBhvr>
                                      <p:to>
                                        <p:strVal val="visible"/>
                                      </p:to>
                                    </p:set>
                                    <p:anim calcmode="lin" valueType="num">
                                      <p:cBhvr>
                                        <p:cTn id="7" dur="2000" fill="hold"/>
                                        <p:tgtEl>
                                          <p:spTgt spid="1026"/>
                                        </p:tgtEl>
                                        <p:attrNameLst>
                                          <p:attrName>ppt_w</p:attrName>
                                        </p:attrNameLst>
                                      </p:cBhvr>
                                      <p:tavLst>
                                        <p:tav tm="0">
                                          <p:val>
                                            <p:fltVal val="0"/>
                                          </p:val>
                                        </p:tav>
                                        <p:tav tm="100000">
                                          <p:val>
                                            <p:strVal val="#ppt_w"/>
                                          </p:val>
                                        </p:tav>
                                      </p:tavLst>
                                    </p:anim>
                                    <p:anim calcmode="lin" valueType="num">
                                      <p:cBhvr>
                                        <p:cTn id="8" dur="2000" fill="hold"/>
                                        <p:tgtEl>
                                          <p:spTgt spid="1026"/>
                                        </p:tgtEl>
                                        <p:attrNameLst>
                                          <p:attrName>ppt_h</p:attrName>
                                        </p:attrNameLst>
                                      </p:cBhvr>
                                      <p:tavLst>
                                        <p:tav tm="0">
                                          <p:val>
                                            <p:fltVal val="0"/>
                                          </p:val>
                                        </p:tav>
                                        <p:tav tm="100000">
                                          <p:val>
                                            <p:strVal val="#ppt_h"/>
                                          </p:val>
                                        </p:tav>
                                      </p:tavLst>
                                    </p:anim>
                                    <p:animEffect transition="in" filter="fade">
                                      <p:cBhvr>
                                        <p:cTn id="9" dur="2000"/>
                                        <p:tgtEl>
                                          <p:spTgt spid="1026"/>
                                        </p:tgtEl>
                                      </p:cBhvr>
                                    </p:animEffect>
                                  </p:childTnLst>
                                </p:cTn>
                              </p:par>
                            </p:childTnLst>
                          </p:cTn>
                        </p:par>
                        <p:par>
                          <p:cTn id="10" fill="hold">
                            <p:stCondLst>
                              <p:cond delay="2000"/>
                            </p:stCondLst>
                            <p:childTnLst>
                              <p:par>
                                <p:cTn id="11" presetID="6" presetClass="emph" presetSubtype="0" fill="hold" nodeType="afterEffect">
                                  <p:stCondLst>
                                    <p:cond delay="1000"/>
                                  </p:stCondLst>
                                  <p:childTnLst>
                                    <p:animScale>
                                      <p:cBhvr>
                                        <p:cTn id="12" dur="3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8" y="928670"/>
            <a:ext cx="9001156" cy="2000264"/>
          </a:xfrm>
          <a:solidFill>
            <a:srgbClr val="002060"/>
          </a:solidFill>
        </p:spPr>
        <p:txBody>
          <a:bodyPr>
            <a:normAutofit/>
          </a:bodyPr>
          <a:lstStyle/>
          <a:p>
            <a:r>
              <a:rPr lang="en-US" dirty="0" smtClean="0"/>
              <a:t>1.0. </a:t>
            </a:r>
            <a:br>
              <a:rPr lang="en-US" dirty="0" smtClean="0"/>
            </a:br>
            <a:r>
              <a:rPr lang="en-US" dirty="0" smtClean="0"/>
              <a:t>Preconception care of women with diabetes</a:t>
            </a:r>
            <a:br>
              <a:rPr lang="en-US" dirty="0" smtClean="0"/>
            </a:br>
            <a:endParaRPr lang="fa-IR" dirty="0"/>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ou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1.1. Preconception Counseling</a:t>
            </a:r>
            <a:endParaRPr lang="fa-IR" dirty="0"/>
          </a:p>
        </p:txBody>
      </p:sp>
      <p:sp>
        <p:nvSpPr>
          <p:cNvPr id="3" name="Content Placeholder 2"/>
          <p:cNvSpPr>
            <a:spLocks noGrp="1"/>
          </p:cNvSpPr>
          <p:nvPr>
            <p:ph idx="1"/>
          </p:nvPr>
        </p:nvSpPr>
        <p:spPr/>
        <p:txBody>
          <a:bodyPr>
            <a:normAutofit/>
          </a:bodyPr>
          <a:lstStyle/>
          <a:p>
            <a:r>
              <a:rPr lang="en-US" dirty="0" smtClean="0"/>
              <a:t>We recommend that </a:t>
            </a:r>
            <a:r>
              <a:rPr lang="en-US" dirty="0" smtClean="0">
                <a:solidFill>
                  <a:srgbClr val="C00000"/>
                </a:solidFill>
                <a:effectLst>
                  <a:outerShdw blurRad="38100" dist="38100" dir="2700000" algn="tl">
                    <a:srgbClr val="000000">
                      <a:alpha val="43137"/>
                    </a:srgbClr>
                  </a:outerShdw>
                </a:effectLst>
              </a:rPr>
              <a:t>preconception counseling </a:t>
            </a:r>
            <a:r>
              <a:rPr lang="en-US" dirty="0" smtClean="0"/>
              <a:t>be provided to </a:t>
            </a:r>
            <a:r>
              <a:rPr lang="en-US" dirty="0" smtClean="0">
                <a:solidFill>
                  <a:srgbClr val="C00000"/>
                </a:solidFill>
                <a:effectLst>
                  <a:outerShdw blurRad="38100" dist="38100" dir="2700000" algn="tl">
                    <a:srgbClr val="000000">
                      <a:alpha val="43137"/>
                    </a:srgbClr>
                  </a:outerShdw>
                </a:effectLst>
              </a:rPr>
              <a:t>all women with diabetes </a:t>
            </a:r>
            <a:r>
              <a:rPr lang="en-US" dirty="0" smtClean="0"/>
              <a:t>who are considering pregnancy. </a:t>
            </a:r>
            <a:r>
              <a:rPr lang="en-US" sz="2400" dirty="0" smtClean="0"/>
              <a:t>(1       OO)</a:t>
            </a:r>
            <a:endParaRPr lang="en-US" dirty="0" smtClean="0"/>
          </a:p>
        </p:txBody>
      </p:sp>
      <p:pic>
        <p:nvPicPr>
          <p:cNvPr id="4" name="Picture 2"/>
          <p:cNvPicPr>
            <a:picLocks noChangeAspect="1" noChangeArrowheads="1"/>
          </p:cNvPicPr>
          <p:nvPr/>
        </p:nvPicPr>
        <p:blipFill>
          <a:blip r:embed="rId2" cstate="print"/>
          <a:srcRect/>
          <a:stretch>
            <a:fillRect/>
          </a:stretch>
        </p:blipFill>
        <p:spPr bwMode="auto">
          <a:xfrm>
            <a:off x="4643438" y="2643182"/>
            <a:ext cx="226219" cy="214313"/>
          </a:xfrm>
          <a:prstGeom prst="rect">
            <a:avLst/>
          </a:prstGeom>
          <a:noFill/>
          <a:ln w="9525">
            <a:noFill/>
            <a:miter lim="800000"/>
            <a:headEnd/>
            <a:tailEnd/>
          </a:ln>
          <a:effectLst/>
        </p:spPr>
      </p:pic>
      <p:pic>
        <p:nvPicPr>
          <p:cNvPr id="5" name="Picture 2"/>
          <p:cNvPicPr>
            <a:picLocks noChangeAspect="1" noChangeArrowheads="1"/>
          </p:cNvPicPr>
          <p:nvPr/>
        </p:nvPicPr>
        <p:blipFill>
          <a:blip r:embed="rId2" cstate="print"/>
          <a:srcRect/>
          <a:stretch>
            <a:fillRect/>
          </a:stretch>
        </p:blipFill>
        <p:spPr bwMode="auto">
          <a:xfrm>
            <a:off x="4417219" y="2643183"/>
            <a:ext cx="226219" cy="2143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1.2. Preconception Glycemic Control</a:t>
            </a:r>
            <a:endParaRPr lang="fa-IR" dirty="0"/>
          </a:p>
        </p:txBody>
      </p:sp>
      <p:sp>
        <p:nvSpPr>
          <p:cNvPr id="3" name="Content Placeholder 2"/>
          <p:cNvSpPr>
            <a:spLocks noGrp="1"/>
          </p:cNvSpPr>
          <p:nvPr>
            <p:ph idx="1"/>
          </p:nvPr>
        </p:nvSpPr>
        <p:spPr/>
        <p:txBody>
          <a:bodyPr/>
          <a:lstStyle/>
          <a:p>
            <a:r>
              <a:rPr lang="en-US" dirty="0" smtClean="0"/>
              <a:t>We suggest that women with diabetes seeking to conceive strive to achieve blood glucose and </a:t>
            </a:r>
            <a:r>
              <a:rPr lang="en-US" dirty="0" smtClean="0">
                <a:solidFill>
                  <a:srgbClr val="C00000"/>
                </a:solidFill>
                <a:effectLst>
                  <a:outerShdw blurRad="38100" dist="38100" dir="2700000" algn="tl">
                    <a:srgbClr val="000000">
                      <a:alpha val="43137"/>
                    </a:srgbClr>
                  </a:outerShdw>
                </a:effectLst>
              </a:rPr>
              <a:t>HbA</a:t>
            </a:r>
            <a:r>
              <a:rPr lang="en-US" baseline="-25000" dirty="0" smtClean="0">
                <a:solidFill>
                  <a:srgbClr val="C00000"/>
                </a:solidFill>
                <a:effectLst>
                  <a:outerShdw blurRad="38100" dist="38100" dir="2700000" algn="tl">
                    <a:srgbClr val="000000">
                      <a:alpha val="43137"/>
                    </a:srgbClr>
                  </a:outerShdw>
                </a:effectLst>
              </a:rPr>
              <a:t>1C</a:t>
            </a:r>
            <a:r>
              <a:rPr lang="en-US" dirty="0" smtClean="0">
                <a:solidFill>
                  <a:srgbClr val="7030A0"/>
                </a:solidFill>
                <a:effectLst>
                  <a:outerShdw blurRad="38100" dist="38100" dir="2700000" algn="tl">
                    <a:srgbClr val="000000">
                      <a:alpha val="43137"/>
                    </a:srgbClr>
                  </a:outerShdw>
                </a:effectLst>
              </a:rPr>
              <a:t> </a:t>
            </a:r>
            <a:r>
              <a:rPr lang="en-US" dirty="0" smtClean="0"/>
              <a:t>levels </a:t>
            </a:r>
            <a:r>
              <a:rPr lang="en-US" dirty="0" smtClean="0">
                <a:solidFill>
                  <a:srgbClr val="C00000"/>
                </a:solidFill>
                <a:effectLst>
                  <a:outerShdw blurRad="38100" dist="38100" dir="2700000" algn="tl">
                    <a:srgbClr val="000000">
                      <a:alpha val="43137"/>
                    </a:srgbClr>
                  </a:outerShdw>
                </a:effectLst>
              </a:rPr>
              <a:t>as close to normal as possible </a:t>
            </a:r>
            <a:r>
              <a:rPr lang="en-US" dirty="0" smtClean="0"/>
              <a:t>when they can be safely achieved </a:t>
            </a:r>
            <a:r>
              <a:rPr lang="en-US" dirty="0" smtClean="0">
                <a:solidFill>
                  <a:srgbClr val="C00000"/>
                </a:solidFill>
                <a:effectLst>
                  <a:outerShdw blurRad="38100" dist="38100" dir="2700000" algn="tl">
                    <a:srgbClr val="000000">
                      <a:alpha val="43137"/>
                    </a:srgbClr>
                  </a:outerShdw>
                </a:effectLst>
              </a:rPr>
              <a:t>without undue hypoglycemia</a:t>
            </a:r>
            <a:r>
              <a:rPr lang="en-US" dirty="0" smtClean="0"/>
              <a:t>. </a:t>
            </a:r>
            <a:r>
              <a:rPr lang="en-US" sz="2400" dirty="0" smtClean="0"/>
              <a:t>(2       OO)</a:t>
            </a:r>
            <a:endParaRPr lang="fa-IR" dirty="0" smtClean="0"/>
          </a:p>
        </p:txBody>
      </p:sp>
      <p:pic>
        <p:nvPicPr>
          <p:cNvPr id="4" name="Picture 2"/>
          <p:cNvPicPr>
            <a:picLocks noChangeAspect="1" noChangeArrowheads="1"/>
          </p:cNvPicPr>
          <p:nvPr/>
        </p:nvPicPr>
        <p:blipFill>
          <a:blip r:embed="rId2" cstate="print"/>
          <a:srcRect/>
          <a:stretch>
            <a:fillRect/>
          </a:stretch>
        </p:blipFill>
        <p:spPr bwMode="auto">
          <a:xfrm>
            <a:off x="7643834" y="3071810"/>
            <a:ext cx="226219" cy="214313"/>
          </a:xfrm>
          <a:prstGeom prst="rect">
            <a:avLst/>
          </a:prstGeom>
          <a:noFill/>
          <a:ln w="9525">
            <a:noFill/>
            <a:miter lim="800000"/>
            <a:headEnd/>
            <a:tailEnd/>
          </a:ln>
          <a:effectLst/>
        </p:spPr>
      </p:pic>
      <p:pic>
        <p:nvPicPr>
          <p:cNvPr id="5" name="Picture 2"/>
          <p:cNvPicPr>
            <a:picLocks noChangeAspect="1" noChangeArrowheads="1"/>
          </p:cNvPicPr>
          <p:nvPr/>
        </p:nvPicPr>
        <p:blipFill>
          <a:blip r:embed="rId2" cstate="print"/>
          <a:srcRect/>
          <a:stretch>
            <a:fillRect/>
          </a:stretch>
        </p:blipFill>
        <p:spPr bwMode="auto">
          <a:xfrm>
            <a:off x="7429520" y="3071810"/>
            <a:ext cx="226219" cy="2143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8" y="71414"/>
            <a:ext cx="9001156" cy="1428760"/>
          </a:xfrm>
        </p:spPr>
        <p:txBody>
          <a:bodyPr>
            <a:normAutofit/>
          </a:bodyPr>
          <a:lstStyle/>
          <a:p>
            <a:r>
              <a:rPr lang="en-US" dirty="0" smtClean="0"/>
              <a:t>1.3. Insulin Therapy-1</a:t>
            </a:r>
            <a:br>
              <a:rPr lang="en-US" dirty="0" smtClean="0"/>
            </a:br>
            <a:r>
              <a:rPr lang="en-US" dirty="0" smtClean="0">
                <a:solidFill>
                  <a:srgbClr val="FFFF00"/>
                </a:solidFill>
              </a:rPr>
              <a:t>Regimens</a:t>
            </a:r>
            <a:endParaRPr lang="fa-IR" dirty="0">
              <a:solidFill>
                <a:srgbClr val="FFFF00"/>
              </a:solidFill>
            </a:endParaRPr>
          </a:p>
        </p:txBody>
      </p:sp>
      <p:sp>
        <p:nvSpPr>
          <p:cNvPr id="3" name="Content Placeholder 2"/>
          <p:cNvSpPr>
            <a:spLocks noGrp="1"/>
          </p:cNvSpPr>
          <p:nvPr>
            <p:ph idx="1"/>
          </p:nvPr>
        </p:nvSpPr>
        <p:spPr>
          <a:xfrm>
            <a:off x="285720" y="1785926"/>
            <a:ext cx="8572560" cy="4525963"/>
          </a:xfrm>
        </p:spPr>
        <p:txBody>
          <a:bodyPr>
            <a:noAutofit/>
          </a:bodyPr>
          <a:lstStyle/>
          <a:p>
            <a:r>
              <a:rPr lang="en-US" b="1" dirty="0" smtClean="0"/>
              <a:t>a. </a:t>
            </a:r>
            <a:r>
              <a:rPr lang="en-US" dirty="0" smtClean="0"/>
              <a:t>We recommend that insulin-treated women with diabetes seeking to conceive be treated with </a:t>
            </a:r>
            <a:r>
              <a:rPr lang="en-US" b="1" dirty="0" smtClean="0">
                <a:solidFill>
                  <a:srgbClr val="FF0000"/>
                </a:solidFill>
              </a:rPr>
              <a:t>multiple daily doses of insulin </a:t>
            </a:r>
            <a:r>
              <a:rPr lang="en-US" dirty="0" smtClean="0"/>
              <a:t>or</a:t>
            </a:r>
            <a:r>
              <a:rPr lang="en-US" b="1" dirty="0" smtClean="0">
                <a:solidFill>
                  <a:srgbClr val="FF0000"/>
                </a:solidFill>
              </a:rPr>
              <a:t> continuous sc insulin infusion</a:t>
            </a:r>
            <a:r>
              <a:rPr lang="en-US" dirty="0" smtClean="0"/>
              <a:t> in preference to split-dose, premixed insulin therapy, because the former are:</a:t>
            </a:r>
          </a:p>
          <a:p>
            <a:pPr lvl="1"/>
            <a:r>
              <a:rPr lang="en-US" dirty="0" smtClean="0"/>
              <a:t>more likely to allow for the achievement and maintenance of target blood glucose levels preconceptionally.</a:t>
            </a:r>
          </a:p>
          <a:p>
            <a:pPr lvl="1"/>
            <a:r>
              <a:rPr lang="en-US" dirty="0" smtClean="0"/>
              <a:t>in the event of pregnancy, are more likely to allow for sufficient </a:t>
            </a:r>
            <a:r>
              <a:rPr lang="en-US" dirty="0" smtClean="0">
                <a:solidFill>
                  <a:srgbClr val="2D3793"/>
                </a:solidFill>
              </a:rPr>
              <a:t>flexibility or precise adjustment </a:t>
            </a:r>
            <a:r>
              <a:rPr lang="en-US" dirty="0" smtClean="0"/>
              <a:t>of insulin therapy. </a:t>
            </a:r>
            <a:r>
              <a:rPr lang="en-US" sz="2000" dirty="0" smtClean="0"/>
              <a:t>(1       </a:t>
            </a:r>
            <a:r>
              <a:rPr lang="en-US" sz="2500" dirty="0" smtClean="0"/>
              <a:t>OO</a:t>
            </a:r>
            <a:r>
              <a:rPr lang="en-US" sz="2000" dirty="0" smtClean="0"/>
              <a:t>)</a:t>
            </a:r>
            <a:endParaRPr lang="en-US" dirty="0" smtClean="0"/>
          </a:p>
        </p:txBody>
      </p:sp>
      <p:pic>
        <p:nvPicPr>
          <p:cNvPr id="4" name="Picture 2"/>
          <p:cNvPicPr>
            <a:picLocks noChangeAspect="1" noChangeArrowheads="1"/>
          </p:cNvPicPr>
          <p:nvPr/>
        </p:nvPicPr>
        <p:blipFill>
          <a:blip r:embed="rId2" cstate="print"/>
          <a:srcRect/>
          <a:stretch>
            <a:fillRect/>
          </a:stretch>
        </p:blipFill>
        <p:spPr bwMode="auto">
          <a:xfrm>
            <a:off x="7524328" y="5301208"/>
            <a:ext cx="210576" cy="199493"/>
          </a:xfrm>
          <a:prstGeom prst="rect">
            <a:avLst/>
          </a:prstGeom>
          <a:noFill/>
          <a:ln w="9525">
            <a:noFill/>
            <a:miter lim="800000"/>
            <a:headEnd/>
            <a:tailEnd/>
          </a:ln>
          <a:effectLst/>
        </p:spPr>
      </p:pic>
      <p:pic>
        <p:nvPicPr>
          <p:cNvPr id="5" name="Picture 2"/>
          <p:cNvPicPr>
            <a:picLocks noChangeAspect="1" noChangeArrowheads="1"/>
          </p:cNvPicPr>
          <p:nvPr/>
        </p:nvPicPr>
        <p:blipFill>
          <a:blip r:embed="rId2" cstate="print"/>
          <a:srcRect/>
          <a:stretch>
            <a:fillRect/>
          </a:stretch>
        </p:blipFill>
        <p:spPr bwMode="auto">
          <a:xfrm>
            <a:off x="7308304" y="5286389"/>
            <a:ext cx="226219" cy="2143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8" y="71414"/>
            <a:ext cx="9001156" cy="1357322"/>
          </a:xfrm>
        </p:spPr>
        <p:txBody>
          <a:bodyPr>
            <a:normAutofit/>
          </a:bodyPr>
          <a:lstStyle/>
          <a:p>
            <a:r>
              <a:rPr lang="en-US" dirty="0" smtClean="0"/>
              <a:t>1.3. Insulin Therapy-2</a:t>
            </a:r>
            <a:br>
              <a:rPr lang="en-US" dirty="0" smtClean="0"/>
            </a:br>
            <a:r>
              <a:rPr lang="en-US" dirty="0" smtClean="0">
                <a:solidFill>
                  <a:srgbClr val="FFFF00"/>
                </a:solidFill>
              </a:rPr>
              <a:t>Change Time</a:t>
            </a:r>
            <a:endParaRPr lang="fa-IR" dirty="0">
              <a:solidFill>
                <a:srgbClr val="FFFF00"/>
              </a:solidFill>
            </a:endParaRPr>
          </a:p>
        </p:txBody>
      </p:sp>
      <p:sp>
        <p:nvSpPr>
          <p:cNvPr id="3" name="Content Placeholder 2"/>
          <p:cNvSpPr>
            <a:spLocks noGrp="1"/>
          </p:cNvSpPr>
          <p:nvPr>
            <p:ph idx="1"/>
          </p:nvPr>
        </p:nvSpPr>
        <p:spPr>
          <a:xfrm>
            <a:off x="457200" y="1903433"/>
            <a:ext cx="8229600" cy="4525963"/>
          </a:xfrm>
        </p:spPr>
        <p:txBody>
          <a:bodyPr/>
          <a:lstStyle/>
          <a:p>
            <a:r>
              <a:rPr lang="en-US" b="1" dirty="0" smtClean="0"/>
              <a:t>b. </a:t>
            </a:r>
            <a:r>
              <a:rPr lang="en-US" dirty="0" smtClean="0"/>
              <a:t>We suggest that a </a:t>
            </a:r>
            <a:r>
              <a:rPr lang="en-US" dirty="0" smtClean="0">
                <a:solidFill>
                  <a:srgbClr val="FF0000"/>
                </a:solidFill>
              </a:rPr>
              <a:t>change</a:t>
            </a:r>
            <a:r>
              <a:rPr lang="en-US" dirty="0" smtClean="0"/>
              <a:t> to a woman’s insulin regimen, particularly when she starts continuous sc insulin infusion, be </a:t>
            </a:r>
            <a:r>
              <a:rPr lang="en-US" dirty="0" smtClean="0">
                <a:solidFill>
                  <a:srgbClr val="FF0000"/>
                </a:solidFill>
              </a:rPr>
              <a:t>undertaken well in advance </a:t>
            </a:r>
            <a:r>
              <a:rPr lang="en-US" dirty="0" smtClean="0"/>
              <a:t>of withdrawing contraceptive measures or otherwise trying to conceive to allow the patient to acquire expertise in, and the optimization of, the chosen insulin regimen. </a:t>
            </a:r>
            <a:r>
              <a:rPr lang="en-US" sz="2400" dirty="0" smtClean="0"/>
              <a:t>(Ungraded recommendation)</a:t>
            </a:r>
            <a:endParaRPr lang="en-US" dirty="0" smtClean="0"/>
          </a:p>
          <a:p>
            <a:endParaRPr lang="fa-IR"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8" y="71414"/>
            <a:ext cx="9001156" cy="1357322"/>
          </a:xfrm>
        </p:spPr>
        <p:txBody>
          <a:bodyPr>
            <a:normAutofit/>
          </a:bodyPr>
          <a:lstStyle/>
          <a:p>
            <a:r>
              <a:rPr lang="en-US" dirty="0" smtClean="0"/>
              <a:t>1.3. Insulin Therapy-3</a:t>
            </a:r>
            <a:br>
              <a:rPr lang="en-US" dirty="0" smtClean="0"/>
            </a:br>
            <a:r>
              <a:rPr lang="en-US" dirty="0" smtClean="0">
                <a:solidFill>
                  <a:srgbClr val="FFFF00"/>
                </a:solidFill>
              </a:rPr>
              <a:t>Analogues</a:t>
            </a:r>
            <a:endParaRPr lang="fa-IR" dirty="0">
              <a:solidFill>
                <a:srgbClr val="FFFF00"/>
              </a:solidFill>
            </a:endParaRPr>
          </a:p>
        </p:txBody>
      </p:sp>
      <p:sp>
        <p:nvSpPr>
          <p:cNvPr id="3" name="Content Placeholder 2"/>
          <p:cNvSpPr>
            <a:spLocks noGrp="1"/>
          </p:cNvSpPr>
          <p:nvPr>
            <p:ph idx="1"/>
          </p:nvPr>
        </p:nvSpPr>
        <p:spPr>
          <a:xfrm>
            <a:off x="428596" y="1785926"/>
            <a:ext cx="8429684" cy="4714908"/>
          </a:xfrm>
        </p:spPr>
        <p:txBody>
          <a:bodyPr>
            <a:normAutofit/>
          </a:bodyPr>
          <a:lstStyle/>
          <a:p>
            <a:r>
              <a:rPr lang="en-US" b="1" dirty="0" smtClean="0"/>
              <a:t>c. </a:t>
            </a:r>
            <a:r>
              <a:rPr lang="en-US" dirty="0" smtClean="0"/>
              <a:t>We suggest that insulin-treated women with diabetes seeking to conceive </a:t>
            </a:r>
            <a:r>
              <a:rPr lang="en-US" b="1" dirty="0" smtClean="0">
                <a:solidFill>
                  <a:srgbClr val="FA680E"/>
                </a:solidFill>
              </a:rPr>
              <a:t>be treated with </a:t>
            </a:r>
            <a:r>
              <a:rPr lang="en-US" dirty="0" smtClean="0"/>
              <a:t>rapid-acting insulin analog therapy (with insulin </a:t>
            </a:r>
            <a:r>
              <a:rPr lang="en-US" b="1" dirty="0" smtClean="0">
                <a:solidFill>
                  <a:srgbClr val="FA680E"/>
                </a:solidFill>
              </a:rPr>
              <a:t>aspart</a:t>
            </a:r>
            <a:r>
              <a:rPr lang="en-US" dirty="0" smtClean="0"/>
              <a:t> or insulin lispro) in preference to regular insulin. </a:t>
            </a:r>
            <a:r>
              <a:rPr lang="en-US" sz="2400" dirty="0" smtClean="0"/>
              <a:t>(2       </a:t>
            </a:r>
            <a:r>
              <a:rPr lang="en-US" sz="2500" dirty="0" smtClean="0"/>
              <a:t>OO</a:t>
            </a:r>
            <a:r>
              <a:rPr lang="en-US" sz="2400" dirty="0" smtClean="0"/>
              <a:t>)</a:t>
            </a:r>
            <a:endParaRPr lang="en-US" dirty="0" smtClean="0"/>
          </a:p>
          <a:p>
            <a:pPr>
              <a:buNone/>
            </a:pPr>
            <a:endParaRPr lang="en-US" dirty="0" smtClean="0"/>
          </a:p>
          <a:p>
            <a:r>
              <a:rPr lang="en-US" b="1" dirty="0" smtClean="0"/>
              <a:t>d. </a:t>
            </a:r>
            <a:r>
              <a:rPr lang="en-US" dirty="0" smtClean="0"/>
              <a:t>We suggest that women with diabetes </a:t>
            </a:r>
            <a:r>
              <a:rPr lang="en-US" dirty="0" smtClean="0">
                <a:solidFill>
                  <a:srgbClr val="7030A0"/>
                </a:solidFill>
              </a:rPr>
              <a:t>successfully using </a:t>
            </a:r>
            <a:r>
              <a:rPr lang="en-US" dirty="0" smtClean="0"/>
              <a:t>the long-acting insulin analogs insulin </a:t>
            </a:r>
            <a:r>
              <a:rPr lang="en-US" dirty="0" smtClean="0">
                <a:solidFill>
                  <a:srgbClr val="7030A0"/>
                </a:solidFill>
              </a:rPr>
              <a:t>detemir</a:t>
            </a:r>
            <a:r>
              <a:rPr lang="en-US" dirty="0" smtClean="0">
                <a:solidFill>
                  <a:srgbClr val="7030A0"/>
                </a:solidFill>
                <a:effectLst>
                  <a:outerShdw blurRad="38100" dist="38100" dir="2700000" algn="tl">
                    <a:srgbClr val="000000">
                      <a:alpha val="43137"/>
                    </a:srgbClr>
                  </a:outerShdw>
                </a:effectLst>
              </a:rPr>
              <a:t> or insulin </a:t>
            </a:r>
            <a:r>
              <a:rPr lang="en-US" b="1" dirty="0" smtClean="0">
                <a:solidFill>
                  <a:srgbClr val="7030A0"/>
                </a:solidFill>
              </a:rPr>
              <a:t>glargine</a:t>
            </a:r>
            <a:r>
              <a:rPr lang="en-US" dirty="0" smtClean="0"/>
              <a:t> </a:t>
            </a:r>
            <a:r>
              <a:rPr lang="en-US" dirty="0" smtClean="0">
                <a:solidFill>
                  <a:srgbClr val="7030A0"/>
                </a:solidFill>
              </a:rPr>
              <a:t>preconceptionally</a:t>
            </a:r>
            <a:r>
              <a:rPr lang="en-US" dirty="0" smtClean="0"/>
              <a:t> </a:t>
            </a:r>
            <a:r>
              <a:rPr lang="en-US" b="1" dirty="0" smtClean="0">
                <a:solidFill>
                  <a:srgbClr val="7030A0"/>
                </a:solidFill>
              </a:rPr>
              <a:t>may continue </a:t>
            </a:r>
            <a:r>
              <a:rPr lang="en-US" dirty="0" smtClean="0"/>
              <a:t>with this therapy before and then during pregnancy. </a:t>
            </a:r>
            <a:r>
              <a:rPr lang="en-US" sz="2400" dirty="0" smtClean="0"/>
              <a:t>(2       OO)</a:t>
            </a:r>
            <a:endParaRPr lang="fa-IR" dirty="0" smtClean="0"/>
          </a:p>
        </p:txBody>
      </p:sp>
      <p:pic>
        <p:nvPicPr>
          <p:cNvPr id="4" name="Picture 2"/>
          <p:cNvPicPr>
            <a:picLocks noChangeAspect="1" noChangeArrowheads="1"/>
          </p:cNvPicPr>
          <p:nvPr/>
        </p:nvPicPr>
        <p:blipFill>
          <a:blip r:embed="rId2" cstate="print"/>
          <a:srcRect/>
          <a:stretch>
            <a:fillRect/>
          </a:stretch>
        </p:blipFill>
        <p:spPr bwMode="auto">
          <a:xfrm>
            <a:off x="5429256" y="3214686"/>
            <a:ext cx="226219" cy="214313"/>
          </a:xfrm>
          <a:prstGeom prst="rect">
            <a:avLst/>
          </a:prstGeom>
          <a:noFill/>
          <a:ln w="9525">
            <a:noFill/>
            <a:miter lim="800000"/>
            <a:headEnd/>
            <a:tailEnd/>
          </a:ln>
          <a:effectLst/>
        </p:spPr>
      </p:pic>
      <p:pic>
        <p:nvPicPr>
          <p:cNvPr id="5" name="Picture 2"/>
          <p:cNvPicPr>
            <a:picLocks noChangeAspect="1" noChangeArrowheads="1"/>
          </p:cNvPicPr>
          <p:nvPr/>
        </p:nvPicPr>
        <p:blipFill>
          <a:blip r:embed="rId2" cstate="print"/>
          <a:srcRect/>
          <a:stretch>
            <a:fillRect/>
          </a:stretch>
        </p:blipFill>
        <p:spPr bwMode="auto">
          <a:xfrm>
            <a:off x="7858148" y="5500702"/>
            <a:ext cx="226219" cy="214313"/>
          </a:xfrm>
          <a:prstGeom prst="rect">
            <a:avLst/>
          </a:prstGeom>
          <a:noFill/>
          <a:ln w="9525">
            <a:noFill/>
            <a:miter lim="800000"/>
            <a:headEnd/>
            <a:tailEnd/>
          </a:ln>
          <a:effectLst/>
        </p:spPr>
      </p:pic>
      <p:pic>
        <p:nvPicPr>
          <p:cNvPr id="6" name="Picture 2"/>
          <p:cNvPicPr>
            <a:picLocks noChangeAspect="1" noChangeArrowheads="1"/>
          </p:cNvPicPr>
          <p:nvPr/>
        </p:nvPicPr>
        <p:blipFill>
          <a:blip r:embed="rId2" cstate="print"/>
          <a:srcRect/>
          <a:stretch>
            <a:fillRect/>
          </a:stretch>
        </p:blipFill>
        <p:spPr bwMode="auto">
          <a:xfrm>
            <a:off x="7643834" y="5500702"/>
            <a:ext cx="226219" cy="214313"/>
          </a:xfrm>
          <a:prstGeom prst="rect">
            <a:avLst/>
          </a:prstGeom>
          <a:noFill/>
          <a:ln w="9525">
            <a:noFill/>
            <a:miter lim="800000"/>
            <a:headEnd/>
            <a:tailEnd/>
          </a:ln>
          <a:effectLst/>
        </p:spPr>
      </p:pic>
      <p:pic>
        <p:nvPicPr>
          <p:cNvPr id="7" name="Picture 2"/>
          <p:cNvPicPr>
            <a:picLocks noChangeAspect="1" noChangeArrowheads="1"/>
          </p:cNvPicPr>
          <p:nvPr/>
        </p:nvPicPr>
        <p:blipFill>
          <a:blip r:embed="rId2" cstate="print"/>
          <a:srcRect/>
          <a:stretch>
            <a:fillRect/>
          </a:stretch>
        </p:blipFill>
        <p:spPr bwMode="auto">
          <a:xfrm>
            <a:off x="5203037" y="3214686"/>
            <a:ext cx="226219" cy="2143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1.4. Folic Acid Supplementation</a:t>
            </a:r>
            <a:endParaRPr lang="fa-IR" dirty="0"/>
          </a:p>
        </p:txBody>
      </p:sp>
      <p:sp>
        <p:nvSpPr>
          <p:cNvPr id="3" name="Content Placeholder 2"/>
          <p:cNvSpPr>
            <a:spLocks noGrp="1"/>
          </p:cNvSpPr>
          <p:nvPr>
            <p:ph idx="1"/>
          </p:nvPr>
        </p:nvSpPr>
        <p:spPr>
          <a:xfrm>
            <a:off x="457200" y="1831995"/>
            <a:ext cx="8229600" cy="4525963"/>
          </a:xfrm>
        </p:spPr>
        <p:txBody>
          <a:bodyPr/>
          <a:lstStyle/>
          <a:p>
            <a:r>
              <a:rPr lang="en-US" dirty="0" smtClean="0"/>
              <a:t>We recommend that beginning </a:t>
            </a:r>
            <a:r>
              <a:rPr lang="en-US" dirty="0" smtClean="0">
                <a:solidFill>
                  <a:srgbClr val="0070C0"/>
                </a:solidFill>
                <a:effectLst>
                  <a:outerShdw blurRad="38100" dist="38100" dir="2700000" algn="tl">
                    <a:srgbClr val="000000">
                      <a:alpha val="43137"/>
                    </a:srgbClr>
                  </a:outerShdw>
                </a:effectLst>
              </a:rPr>
              <a:t>3 months before </a:t>
            </a:r>
            <a:r>
              <a:rPr lang="en-US" dirty="0" smtClean="0"/>
              <a:t>withdrawing contraceptive measures or otherwise trying to conceive, a woman with diabetes take a daily </a:t>
            </a:r>
            <a:r>
              <a:rPr lang="en-US" dirty="0" smtClean="0">
                <a:solidFill>
                  <a:srgbClr val="0070C0"/>
                </a:solidFill>
                <a:effectLst>
                  <a:outerShdw blurRad="38100" dist="38100" dir="2700000" algn="tl">
                    <a:srgbClr val="000000">
                      <a:alpha val="43137"/>
                    </a:srgbClr>
                  </a:outerShdw>
                </a:effectLst>
              </a:rPr>
              <a:t>folic acid supplement</a:t>
            </a:r>
            <a:r>
              <a:rPr lang="en-US" dirty="0" smtClean="0"/>
              <a:t> to reduce the risk of neural tube defects. </a:t>
            </a:r>
            <a:r>
              <a:rPr lang="en-US" sz="2400" dirty="0" smtClean="0"/>
              <a:t>(1      OO)</a:t>
            </a:r>
          </a:p>
          <a:p>
            <a:pPr lvl="1"/>
            <a:r>
              <a:rPr lang="en-US" dirty="0" smtClean="0"/>
              <a:t>We suggest a daily dose of </a:t>
            </a:r>
            <a:r>
              <a:rPr lang="en-US" dirty="0" smtClean="0">
                <a:solidFill>
                  <a:srgbClr val="0070C0"/>
                </a:solidFill>
                <a:effectLst>
                  <a:outerShdw blurRad="38100" dist="38100" dir="2700000" algn="tl">
                    <a:srgbClr val="000000">
                      <a:alpha val="43137"/>
                    </a:srgbClr>
                  </a:outerShdw>
                </a:effectLst>
              </a:rPr>
              <a:t>5 mg </a:t>
            </a:r>
            <a:r>
              <a:rPr lang="en-US" dirty="0" smtClean="0"/>
              <a:t>based on this dose’s theoretical benefits. </a:t>
            </a:r>
            <a:r>
              <a:rPr lang="en-US" sz="2000" dirty="0" smtClean="0"/>
              <a:t>(2       </a:t>
            </a:r>
            <a:r>
              <a:rPr lang="en-US" dirty="0" smtClean="0"/>
              <a:t>OO</a:t>
            </a:r>
            <a:r>
              <a:rPr lang="en-US" sz="2000" dirty="0" smtClean="0"/>
              <a:t>)</a:t>
            </a:r>
            <a:endParaRPr lang="fa-IR" dirty="0"/>
          </a:p>
        </p:txBody>
      </p:sp>
      <p:pic>
        <p:nvPicPr>
          <p:cNvPr id="4" name="Picture 2"/>
          <p:cNvPicPr>
            <a:picLocks noChangeAspect="1" noChangeArrowheads="1"/>
          </p:cNvPicPr>
          <p:nvPr/>
        </p:nvPicPr>
        <p:blipFill>
          <a:blip r:embed="rId2" cstate="print"/>
          <a:srcRect/>
          <a:stretch>
            <a:fillRect/>
          </a:stretch>
        </p:blipFill>
        <p:spPr bwMode="auto">
          <a:xfrm>
            <a:off x="2285984" y="3714752"/>
            <a:ext cx="226219" cy="214313"/>
          </a:xfrm>
          <a:prstGeom prst="rect">
            <a:avLst/>
          </a:prstGeom>
          <a:noFill/>
          <a:ln w="9525">
            <a:noFill/>
            <a:miter lim="800000"/>
            <a:headEnd/>
            <a:tailEnd/>
          </a:ln>
          <a:effectLst/>
        </p:spPr>
      </p:pic>
      <p:pic>
        <p:nvPicPr>
          <p:cNvPr id="5" name="Picture 2"/>
          <p:cNvPicPr>
            <a:picLocks noChangeAspect="1" noChangeArrowheads="1"/>
          </p:cNvPicPr>
          <p:nvPr/>
        </p:nvPicPr>
        <p:blipFill>
          <a:blip r:embed="rId2" cstate="print"/>
          <a:srcRect/>
          <a:stretch>
            <a:fillRect/>
          </a:stretch>
        </p:blipFill>
        <p:spPr bwMode="auto">
          <a:xfrm>
            <a:off x="2500298" y="3714752"/>
            <a:ext cx="226219" cy="214313"/>
          </a:xfrm>
          <a:prstGeom prst="rect">
            <a:avLst/>
          </a:prstGeom>
          <a:noFill/>
          <a:ln w="9525">
            <a:noFill/>
            <a:miter lim="800000"/>
            <a:headEnd/>
            <a:tailEnd/>
          </a:ln>
          <a:effectLst/>
        </p:spPr>
      </p:pic>
      <p:pic>
        <p:nvPicPr>
          <p:cNvPr id="6" name="Picture 2"/>
          <p:cNvPicPr>
            <a:picLocks noChangeAspect="1" noChangeArrowheads="1"/>
          </p:cNvPicPr>
          <p:nvPr/>
        </p:nvPicPr>
        <p:blipFill>
          <a:blip r:embed="rId2" cstate="print"/>
          <a:srcRect/>
          <a:stretch>
            <a:fillRect/>
          </a:stretch>
        </p:blipFill>
        <p:spPr bwMode="auto">
          <a:xfrm>
            <a:off x="4071934" y="4572008"/>
            <a:ext cx="226219" cy="214313"/>
          </a:xfrm>
          <a:prstGeom prst="rect">
            <a:avLst/>
          </a:prstGeom>
          <a:noFill/>
          <a:ln w="9525">
            <a:noFill/>
            <a:miter lim="800000"/>
            <a:headEnd/>
            <a:tailEnd/>
          </a:ln>
          <a:effectLst/>
        </p:spPr>
      </p:pic>
      <p:pic>
        <p:nvPicPr>
          <p:cNvPr id="7" name="Picture 2"/>
          <p:cNvPicPr>
            <a:picLocks noChangeAspect="1" noChangeArrowheads="1"/>
          </p:cNvPicPr>
          <p:nvPr/>
        </p:nvPicPr>
        <p:blipFill>
          <a:blip r:embed="rId2" cstate="print"/>
          <a:srcRect/>
          <a:stretch>
            <a:fillRect/>
          </a:stretch>
        </p:blipFill>
        <p:spPr bwMode="auto">
          <a:xfrm>
            <a:off x="3857620" y="4572008"/>
            <a:ext cx="226219" cy="2143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8" y="71414"/>
            <a:ext cx="9001156" cy="1285884"/>
          </a:xfrm>
        </p:spPr>
        <p:txBody>
          <a:bodyPr>
            <a:normAutofit fontScale="90000"/>
          </a:bodyPr>
          <a:lstStyle/>
          <a:p>
            <a:r>
              <a:rPr lang="en-US" dirty="0" smtClean="0"/>
              <a:t>1.5. Ocular Care:</a:t>
            </a:r>
            <a:br>
              <a:rPr lang="en-US" dirty="0" smtClean="0"/>
            </a:br>
            <a:r>
              <a:rPr lang="en-US" dirty="0" smtClean="0">
                <a:solidFill>
                  <a:srgbClr val="FFFF00"/>
                </a:solidFill>
              </a:rPr>
              <a:t>Preconception, During pregnancy, &amp; Postpartum</a:t>
            </a:r>
            <a:endParaRPr lang="fa-IR" dirty="0">
              <a:solidFill>
                <a:srgbClr val="FFFF00"/>
              </a:solidFill>
            </a:endParaRPr>
          </a:p>
        </p:txBody>
      </p:sp>
      <p:sp>
        <p:nvSpPr>
          <p:cNvPr id="3" name="Content Placeholder 2"/>
          <p:cNvSpPr>
            <a:spLocks noGrp="1"/>
          </p:cNvSpPr>
          <p:nvPr>
            <p:ph idx="1"/>
          </p:nvPr>
        </p:nvSpPr>
        <p:spPr>
          <a:xfrm>
            <a:off x="457200" y="1600200"/>
            <a:ext cx="8229600" cy="5043510"/>
          </a:xfrm>
        </p:spPr>
        <p:txBody>
          <a:bodyPr>
            <a:normAutofit fontScale="77500" lnSpcReduction="20000"/>
          </a:bodyPr>
          <a:lstStyle/>
          <a:p>
            <a:r>
              <a:rPr lang="en-US" b="1" dirty="0" smtClean="0"/>
              <a:t>a. </a:t>
            </a:r>
            <a:r>
              <a:rPr lang="en-US" dirty="0" smtClean="0"/>
              <a:t>We recommend that </a:t>
            </a:r>
            <a:r>
              <a:rPr lang="en-US" dirty="0" smtClean="0">
                <a:solidFill>
                  <a:srgbClr val="FF0000"/>
                </a:solidFill>
              </a:rPr>
              <a:t>all women with diabetes </a:t>
            </a:r>
            <a:r>
              <a:rPr lang="en-US" dirty="0" smtClean="0"/>
              <a:t>who are seeking pregnancy have a detailed ocular assessment by a suitably trained and qualified eye care professional </a:t>
            </a:r>
            <a:r>
              <a:rPr lang="en-US" dirty="0" smtClean="0">
                <a:solidFill>
                  <a:srgbClr val="FF0000"/>
                </a:solidFill>
              </a:rPr>
              <a:t>in advance </a:t>
            </a:r>
            <a:r>
              <a:rPr lang="en-US" dirty="0" smtClean="0"/>
              <a:t>of withdrawing contraceptive measures or otherwise trying to conceive. </a:t>
            </a:r>
            <a:r>
              <a:rPr lang="en-US" sz="2600" dirty="0" smtClean="0"/>
              <a:t>(1              )</a:t>
            </a:r>
            <a:endParaRPr lang="en-US" dirty="0" smtClean="0"/>
          </a:p>
          <a:p>
            <a:pPr lvl="1"/>
            <a:r>
              <a:rPr lang="en-US" sz="2600" dirty="0" smtClean="0"/>
              <a:t>If retinopathy is documented, the patient should be apprised of the specific risks to her of this worsening during pregnancy.</a:t>
            </a:r>
          </a:p>
          <a:p>
            <a:pPr lvl="1"/>
            <a:r>
              <a:rPr lang="en-US" sz="2600" dirty="0" smtClean="0"/>
              <a:t>If the degree of retinopathy </a:t>
            </a:r>
            <a:r>
              <a:rPr lang="en-US" sz="2600" dirty="0" smtClean="0">
                <a:solidFill>
                  <a:srgbClr val="7030A0"/>
                </a:solidFill>
              </a:rPr>
              <a:t>warrants therapy</a:t>
            </a:r>
            <a:r>
              <a:rPr lang="en-US" sz="2600" dirty="0" smtClean="0"/>
              <a:t>, we recommend </a:t>
            </a:r>
            <a:r>
              <a:rPr lang="en-US" sz="2600" dirty="0" smtClean="0">
                <a:solidFill>
                  <a:srgbClr val="7030A0"/>
                </a:solidFill>
              </a:rPr>
              <a:t>deferring conception</a:t>
            </a:r>
            <a:r>
              <a:rPr lang="en-US" sz="2600" dirty="0" smtClean="0"/>
              <a:t> until the retinopathy has been treated and found to have stabilized. </a:t>
            </a:r>
            <a:r>
              <a:rPr lang="en-US" sz="2300" dirty="0" smtClean="0"/>
              <a:t>(1                 )</a:t>
            </a:r>
            <a:endParaRPr lang="en-US" sz="2600" dirty="0" smtClean="0"/>
          </a:p>
          <a:p>
            <a:pPr lvl="1"/>
            <a:endParaRPr lang="en-US" dirty="0" smtClean="0"/>
          </a:p>
          <a:p>
            <a:r>
              <a:rPr lang="en-US" b="1" dirty="0" smtClean="0"/>
              <a:t>b.</a:t>
            </a:r>
            <a:r>
              <a:rPr lang="en-US" dirty="0" smtClean="0"/>
              <a:t> We recommend that women with </a:t>
            </a:r>
            <a:r>
              <a:rPr lang="en-US" b="1" dirty="0" smtClean="0">
                <a:solidFill>
                  <a:srgbClr val="FA680E"/>
                </a:solidFill>
              </a:rPr>
              <a:t>established retinopathy </a:t>
            </a:r>
            <a:r>
              <a:rPr lang="en-US" dirty="0" smtClean="0"/>
              <a:t>be </a:t>
            </a:r>
            <a:r>
              <a:rPr lang="en-US" b="1" dirty="0" smtClean="0">
                <a:solidFill>
                  <a:srgbClr val="FA680E"/>
                </a:solidFill>
              </a:rPr>
              <a:t>seen</a:t>
            </a:r>
            <a:r>
              <a:rPr lang="en-US" dirty="0" smtClean="0"/>
              <a:t> by their eye specialist </a:t>
            </a:r>
            <a:r>
              <a:rPr lang="en-US" b="1" dirty="0" smtClean="0">
                <a:solidFill>
                  <a:srgbClr val="FA680E"/>
                </a:solidFill>
              </a:rPr>
              <a:t>every trimester, then within 3 months of delivering</a:t>
            </a:r>
            <a:r>
              <a:rPr lang="en-US" dirty="0" smtClean="0"/>
              <a:t>, and then as needed. </a:t>
            </a:r>
            <a:r>
              <a:rPr lang="en-US" sz="2600" dirty="0" smtClean="0"/>
              <a:t>(1   OOO)</a:t>
            </a:r>
            <a:endParaRPr lang="en-US" dirty="0" smtClean="0"/>
          </a:p>
          <a:p>
            <a:endParaRPr lang="en-US" dirty="0" smtClean="0"/>
          </a:p>
          <a:p>
            <a:r>
              <a:rPr lang="en-US" b="1" dirty="0" smtClean="0"/>
              <a:t>c. </a:t>
            </a:r>
            <a:r>
              <a:rPr lang="en-US" dirty="0" smtClean="0"/>
              <a:t>We suggest that pregnant women with diabetes not known to have retinopathy have ocular assessment performed soon after conception and then periodically as indicated during pregnancy. </a:t>
            </a:r>
            <a:r>
              <a:rPr lang="en-US" sz="2600" dirty="0" smtClean="0"/>
              <a:t>(2       OO)</a:t>
            </a:r>
            <a:endParaRPr lang="fa-IR" dirty="0"/>
          </a:p>
        </p:txBody>
      </p:sp>
      <p:pic>
        <p:nvPicPr>
          <p:cNvPr id="4" name="Picture 2"/>
          <p:cNvPicPr>
            <a:picLocks noChangeAspect="1" noChangeArrowheads="1"/>
          </p:cNvPicPr>
          <p:nvPr/>
        </p:nvPicPr>
        <p:blipFill>
          <a:blip r:embed="rId2" cstate="print"/>
          <a:srcRect/>
          <a:stretch>
            <a:fillRect/>
          </a:stretch>
        </p:blipFill>
        <p:spPr bwMode="auto">
          <a:xfrm>
            <a:off x="4584636" y="4941168"/>
            <a:ext cx="213584" cy="202343"/>
          </a:xfrm>
          <a:prstGeom prst="rect">
            <a:avLst/>
          </a:prstGeom>
          <a:noFill/>
          <a:ln w="9525">
            <a:noFill/>
            <a:miter lim="800000"/>
            <a:headEnd/>
            <a:tailEnd/>
          </a:ln>
          <a:effectLst/>
        </p:spPr>
      </p:pic>
      <p:pic>
        <p:nvPicPr>
          <p:cNvPr id="5" name="Picture 2"/>
          <p:cNvPicPr>
            <a:picLocks noChangeAspect="1" noChangeArrowheads="1"/>
          </p:cNvPicPr>
          <p:nvPr/>
        </p:nvPicPr>
        <p:blipFill>
          <a:blip r:embed="rId2" cstate="print"/>
          <a:srcRect/>
          <a:stretch>
            <a:fillRect/>
          </a:stretch>
        </p:blipFill>
        <p:spPr bwMode="auto">
          <a:xfrm>
            <a:off x="7786710" y="2428868"/>
            <a:ext cx="226219" cy="214313"/>
          </a:xfrm>
          <a:prstGeom prst="rect">
            <a:avLst/>
          </a:prstGeom>
          <a:noFill/>
          <a:ln w="9525">
            <a:noFill/>
            <a:miter lim="800000"/>
            <a:headEnd/>
            <a:tailEnd/>
          </a:ln>
          <a:effectLst/>
        </p:spPr>
      </p:pic>
      <p:pic>
        <p:nvPicPr>
          <p:cNvPr id="6" name="Picture 2"/>
          <p:cNvPicPr>
            <a:picLocks noChangeAspect="1" noChangeArrowheads="1"/>
          </p:cNvPicPr>
          <p:nvPr/>
        </p:nvPicPr>
        <p:blipFill>
          <a:blip r:embed="rId2" cstate="print"/>
          <a:srcRect/>
          <a:stretch>
            <a:fillRect/>
          </a:stretch>
        </p:blipFill>
        <p:spPr bwMode="auto">
          <a:xfrm>
            <a:off x="7572396" y="2428868"/>
            <a:ext cx="226219" cy="214313"/>
          </a:xfrm>
          <a:prstGeom prst="rect">
            <a:avLst/>
          </a:prstGeom>
          <a:noFill/>
          <a:ln w="9525">
            <a:noFill/>
            <a:miter lim="800000"/>
            <a:headEnd/>
            <a:tailEnd/>
          </a:ln>
          <a:effectLst/>
        </p:spPr>
      </p:pic>
      <p:pic>
        <p:nvPicPr>
          <p:cNvPr id="7" name="Picture 2"/>
          <p:cNvPicPr>
            <a:picLocks noChangeAspect="1" noChangeArrowheads="1"/>
          </p:cNvPicPr>
          <p:nvPr/>
        </p:nvPicPr>
        <p:blipFill>
          <a:blip r:embed="rId2" cstate="print"/>
          <a:srcRect/>
          <a:stretch>
            <a:fillRect/>
          </a:stretch>
        </p:blipFill>
        <p:spPr bwMode="auto">
          <a:xfrm>
            <a:off x="7358082" y="2428868"/>
            <a:ext cx="226219" cy="214313"/>
          </a:xfrm>
          <a:prstGeom prst="rect">
            <a:avLst/>
          </a:prstGeom>
          <a:noFill/>
          <a:ln w="9525">
            <a:noFill/>
            <a:miter lim="800000"/>
            <a:headEnd/>
            <a:tailEnd/>
          </a:ln>
          <a:effectLst/>
        </p:spPr>
      </p:pic>
      <p:pic>
        <p:nvPicPr>
          <p:cNvPr id="8" name="Picture 2"/>
          <p:cNvPicPr>
            <a:picLocks noChangeAspect="1" noChangeArrowheads="1"/>
          </p:cNvPicPr>
          <p:nvPr/>
        </p:nvPicPr>
        <p:blipFill>
          <a:blip r:embed="rId2" cstate="print"/>
          <a:srcRect/>
          <a:stretch>
            <a:fillRect/>
          </a:stretch>
        </p:blipFill>
        <p:spPr bwMode="auto">
          <a:xfrm>
            <a:off x="7143768" y="2428868"/>
            <a:ext cx="226219" cy="214313"/>
          </a:xfrm>
          <a:prstGeom prst="rect">
            <a:avLst/>
          </a:prstGeom>
          <a:noFill/>
          <a:ln w="9525">
            <a:noFill/>
            <a:miter lim="800000"/>
            <a:headEnd/>
            <a:tailEnd/>
          </a:ln>
          <a:effectLst/>
        </p:spPr>
      </p:pic>
      <p:pic>
        <p:nvPicPr>
          <p:cNvPr id="9" name="Picture 2"/>
          <p:cNvPicPr>
            <a:picLocks noChangeAspect="1" noChangeArrowheads="1"/>
          </p:cNvPicPr>
          <p:nvPr/>
        </p:nvPicPr>
        <p:blipFill>
          <a:blip r:embed="rId2" cstate="print"/>
          <a:srcRect/>
          <a:stretch>
            <a:fillRect/>
          </a:stretch>
        </p:blipFill>
        <p:spPr bwMode="auto">
          <a:xfrm>
            <a:off x="2559831" y="3857629"/>
            <a:ext cx="226219" cy="214313"/>
          </a:xfrm>
          <a:prstGeom prst="rect">
            <a:avLst/>
          </a:prstGeom>
          <a:noFill/>
          <a:ln w="9525">
            <a:noFill/>
            <a:miter lim="800000"/>
            <a:headEnd/>
            <a:tailEnd/>
          </a:ln>
          <a:effectLst/>
        </p:spPr>
      </p:pic>
      <p:pic>
        <p:nvPicPr>
          <p:cNvPr id="10" name="Picture 2"/>
          <p:cNvPicPr>
            <a:picLocks noChangeAspect="1" noChangeArrowheads="1"/>
          </p:cNvPicPr>
          <p:nvPr/>
        </p:nvPicPr>
        <p:blipFill>
          <a:blip r:embed="rId2" cstate="print"/>
          <a:srcRect/>
          <a:stretch>
            <a:fillRect/>
          </a:stretch>
        </p:blipFill>
        <p:spPr bwMode="auto">
          <a:xfrm>
            <a:off x="2786050" y="3857629"/>
            <a:ext cx="226219" cy="214313"/>
          </a:xfrm>
          <a:prstGeom prst="rect">
            <a:avLst/>
          </a:prstGeom>
          <a:noFill/>
          <a:ln w="9525">
            <a:noFill/>
            <a:miter lim="800000"/>
            <a:headEnd/>
            <a:tailEnd/>
          </a:ln>
          <a:effectLst/>
        </p:spPr>
      </p:pic>
      <p:pic>
        <p:nvPicPr>
          <p:cNvPr id="11" name="Picture 2"/>
          <p:cNvPicPr>
            <a:picLocks noChangeAspect="1" noChangeArrowheads="1"/>
          </p:cNvPicPr>
          <p:nvPr/>
        </p:nvPicPr>
        <p:blipFill>
          <a:blip r:embed="rId2" cstate="print"/>
          <a:srcRect/>
          <a:stretch>
            <a:fillRect/>
          </a:stretch>
        </p:blipFill>
        <p:spPr bwMode="auto">
          <a:xfrm>
            <a:off x="3000364" y="3857628"/>
            <a:ext cx="226219" cy="214313"/>
          </a:xfrm>
          <a:prstGeom prst="rect">
            <a:avLst/>
          </a:prstGeom>
          <a:noFill/>
          <a:ln w="9525">
            <a:noFill/>
            <a:miter lim="800000"/>
            <a:headEnd/>
            <a:tailEnd/>
          </a:ln>
          <a:effectLst/>
        </p:spPr>
      </p:pic>
      <p:pic>
        <p:nvPicPr>
          <p:cNvPr id="12" name="Picture 2"/>
          <p:cNvPicPr>
            <a:picLocks noChangeAspect="1" noChangeArrowheads="1"/>
          </p:cNvPicPr>
          <p:nvPr/>
        </p:nvPicPr>
        <p:blipFill>
          <a:blip r:embed="rId2" cstate="print"/>
          <a:srcRect/>
          <a:stretch>
            <a:fillRect/>
          </a:stretch>
        </p:blipFill>
        <p:spPr bwMode="auto">
          <a:xfrm>
            <a:off x="3214678" y="3857628"/>
            <a:ext cx="226219" cy="214313"/>
          </a:xfrm>
          <a:prstGeom prst="rect">
            <a:avLst/>
          </a:prstGeom>
          <a:noFill/>
          <a:ln w="9525">
            <a:noFill/>
            <a:miter lim="800000"/>
            <a:headEnd/>
            <a:tailEnd/>
          </a:ln>
          <a:effectLst/>
        </p:spPr>
      </p:pic>
      <p:pic>
        <p:nvPicPr>
          <p:cNvPr id="13" name="Picture 2"/>
          <p:cNvPicPr>
            <a:picLocks noChangeAspect="1" noChangeArrowheads="1"/>
          </p:cNvPicPr>
          <p:nvPr/>
        </p:nvPicPr>
        <p:blipFill>
          <a:blip r:embed="rId2" cstate="print"/>
          <a:srcRect/>
          <a:stretch>
            <a:fillRect/>
          </a:stretch>
        </p:blipFill>
        <p:spPr bwMode="auto">
          <a:xfrm>
            <a:off x="6929454" y="6143644"/>
            <a:ext cx="226219" cy="214313"/>
          </a:xfrm>
          <a:prstGeom prst="rect">
            <a:avLst/>
          </a:prstGeom>
          <a:noFill/>
          <a:ln w="9525">
            <a:noFill/>
            <a:miter lim="800000"/>
            <a:headEnd/>
            <a:tailEnd/>
          </a:ln>
          <a:effectLst/>
        </p:spPr>
      </p:pic>
      <p:pic>
        <p:nvPicPr>
          <p:cNvPr id="14" name="Picture 2"/>
          <p:cNvPicPr>
            <a:picLocks noChangeAspect="1" noChangeArrowheads="1"/>
          </p:cNvPicPr>
          <p:nvPr/>
        </p:nvPicPr>
        <p:blipFill>
          <a:blip r:embed="rId2" cstate="print"/>
          <a:srcRect/>
          <a:stretch>
            <a:fillRect/>
          </a:stretch>
        </p:blipFill>
        <p:spPr bwMode="auto">
          <a:xfrm>
            <a:off x="6715140" y="6143644"/>
            <a:ext cx="226219" cy="2143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1438" y="928670"/>
            <a:ext cx="9001156" cy="2000264"/>
          </a:xfrm>
          <a:prstGeom prst="roundRect">
            <a:avLst/>
          </a:prstGeom>
          <a:solidFill>
            <a:srgbClr val="002060"/>
          </a:solidFill>
          <a:ln w="38100" cap="flat" cmpd="sng" algn="ctr">
            <a:solidFill>
              <a:srgbClr val="002060"/>
            </a:solidFill>
            <a:prstDash val="solid"/>
          </a:ln>
          <a:effectLst>
            <a:innerShdw blurRad="63500" dist="50800" dir="13500000">
              <a:prstClr val="black">
                <a:alpha val="50000"/>
              </a:prstClr>
            </a:innerShdw>
          </a:effectLst>
        </p:spPr>
        <p:txBody>
          <a:bodyPr vert="horz" lIns="91440" tIns="45720" rIns="91440" bIns="45720" rtlCol="1" anchor="ctr">
            <a:normAutofit/>
          </a:bodyPr>
          <a:lstStyle/>
          <a:p>
            <a:pPr lvl="0" algn="ctr" rtl="0">
              <a:spcBef>
                <a:spcPct val="0"/>
              </a:spcBef>
            </a:pPr>
            <a:r>
              <a:rPr lang="en-US" sz="3600" b="1" dirty="0" smtClean="0">
                <a:solidFill>
                  <a:prstClr val="white"/>
                </a:solidFill>
                <a:effectLst>
                  <a:outerShdw blurRad="38100" dist="38100" dir="2700000" algn="tl">
                    <a:srgbClr val="000000">
                      <a:alpha val="43137"/>
                    </a:srgbClr>
                  </a:outerShdw>
                </a:effectLst>
                <a:latin typeface="Garamond" pitchFamily="18" charset="0"/>
                <a:ea typeface="+mj-ea"/>
                <a:cs typeface="+mj-cs"/>
              </a:rPr>
              <a:t>2.0. </a:t>
            </a:r>
          </a:p>
          <a:p>
            <a:pPr lvl="0" algn="ctr" rtl="0">
              <a:spcBef>
                <a:spcPct val="0"/>
              </a:spcBef>
            </a:pPr>
            <a:r>
              <a:rPr lang="en-US" sz="3600" b="1" dirty="0" smtClean="0">
                <a:solidFill>
                  <a:prstClr val="white"/>
                </a:solidFill>
                <a:effectLst>
                  <a:outerShdw blurRad="38100" dist="38100" dir="2700000" algn="tl">
                    <a:srgbClr val="000000">
                      <a:alpha val="43137"/>
                    </a:srgbClr>
                  </a:outerShdw>
                </a:effectLst>
                <a:latin typeface="Garamond" pitchFamily="18" charset="0"/>
                <a:ea typeface="+mj-ea"/>
                <a:cs typeface="+mj-cs"/>
              </a:rPr>
              <a:t>Gestational diabetes (GDM)</a:t>
            </a:r>
            <a:endParaRPr kumimoji="0" lang="fa-IR" sz="36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Garamond" pitchFamily="18" charset="0"/>
              <a:ea typeface="+mj-ea"/>
              <a:cs typeface="+mj-cs"/>
            </a:endParaRPr>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144016" y="53752"/>
            <a:ext cx="8892480" cy="1143000"/>
          </a:xfrm>
          <a:prstGeom prst="roundRect">
            <a:avLst/>
          </a:prstGeom>
        </p:spPr>
        <p:style>
          <a:lnRef idx="0">
            <a:schemeClr val="accent4"/>
          </a:lnRef>
          <a:fillRef idx="3">
            <a:schemeClr val="accent4"/>
          </a:fillRef>
          <a:effectRef idx="3">
            <a:schemeClr val="accent4"/>
          </a:effectRef>
          <a:fontRef idx="minor">
            <a:schemeClr val="lt1"/>
          </a:fontRef>
        </p:style>
        <p:txBody>
          <a:bodyPr/>
          <a:lstStyle/>
          <a:p>
            <a:r>
              <a:rPr lang="en-US" smtClean="0"/>
              <a:t>Case 1 </a:t>
            </a:r>
          </a:p>
        </p:txBody>
      </p:sp>
      <p:sp>
        <p:nvSpPr>
          <p:cNvPr id="6147" name="Content Placeholder 2"/>
          <p:cNvSpPr>
            <a:spLocks noGrp="1"/>
          </p:cNvSpPr>
          <p:nvPr>
            <p:ph idx="1"/>
          </p:nvPr>
        </p:nvSpPr>
        <p:spPr>
          <a:xfrm>
            <a:off x="500034" y="1783357"/>
            <a:ext cx="8227640" cy="4525963"/>
          </a:xfrm>
        </p:spPr>
        <p:txBody>
          <a:bodyPr>
            <a:normAutofit/>
          </a:bodyPr>
          <a:lstStyle/>
          <a:p>
            <a:pPr rtl="1"/>
            <a:r>
              <a:rPr lang="ar-SA" sz="2600" dirty="0" smtClean="0">
                <a:latin typeface="Times New Roman"/>
                <a:ea typeface="Times New Roman"/>
                <a:cs typeface="B Badr" pitchFamily="2" charset="-78"/>
              </a:rPr>
              <a:t>خانم 2</a:t>
            </a:r>
            <a:r>
              <a:rPr lang="fa-IR" sz="2600" dirty="0" smtClean="0">
                <a:latin typeface="Times New Roman"/>
                <a:ea typeface="Times New Roman"/>
                <a:cs typeface="B Badr" pitchFamily="2" charset="-78"/>
              </a:rPr>
              <a:t>6</a:t>
            </a:r>
            <a:r>
              <a:rPr lang="ar-SA" sz="2600" dirty="0" smtClean="0">
                <a:latin typeface="Times New Roman"/>
                <a:ea typeface="Times New Roman"/>
                <a:cs typeface="B Badr" pitchFamily="2" charset="-78"/>
              </a:rPr>
              <a:t> ساله ای در هفته </a:t>
            </a:r>
            <a:r>
              <a:rPr lang="fa-IR" sz="2600" dirty="0" smtClean="0">
                <a:latin typeface="Times New Roman"/>
                <a:ea typeface="Times New Roman"/>
                <a:cs typeface="B Badr" pitchFamily="2" charset="-78"/>
              </a:rPr>
              <a:t>3</a:t>
            </a:r>
            <a:r>
              <a:rPr lang="ar-SA" sz="2600" dirty="0" smtClean="0">
                <a:latin typeface="Times New Roman"/>
                <a:ea typeface="Times New Roman"/>
                <a:cs typeface="B Badr" pitchFamily="2" charset="-78"/>
              </a:rPr>
              <a:t> باردار</a:t>
            </a:r>
            <a:r>
              <a:rPr lang="fa-IR" sz="2600" dirty="0" smtClean="0">
                <a:latin typeface="Times New Roman"/>
                <a:ea typeface="Times New Roman"/>
                <a:cs typeface="B Badr" pitchFamily="2" charset="-78"/>
              </a:rPr>
              <a:t>ی دوم </a:t>
            </a:r>
            <a:r>
              <a:rPr lang="ar-SA" sz="2600" dirty="0" smtClean="0">
                <a:latin typeface="Times New Roman"/>
                <a:ea typeface="Times New Roman"/>
                <a:cs typeface="B Badr" pitchFamily="2" charset="-78"/>
              </a:rPr>
              <a:t>جهت مشاوره تشخیصی به شما ارجاع شده</a:t>
            </a:r>
            <a:r>
              <a:rPr lang="fa-IR" sz="2600" dirty="0" smtClean="0">
                <a:latin typeface="Times New Roman"/>
                <a:ea typeface="Times New Roman"/>
                <a:cs typeface="B Badr" pitchFamily="2" charset="-78"/>
              </a:rPr>
              <a:t> </a:t>
            </a:r>
            <a:r>
              <a:rPr lang="ar-SA" sz="2600" dirty="0" smtClean="0">
                <a:latin typeface="Times New Roman"/>
                <a:ea typeface="Times New Roman"/>
                <a:cs typeface="B Badr" pitchFamily="2" charset="-78"/>
              </a:rPr>
              <a:t>است</a:t>
            </a:r>
            <a:r>
              <a:rPr lang="fa-IR" sz="2600" dirty="0" smtClean="0">
                <a:latin typeface="Times New Roman"/>
                <a:ea typeface="Times New Roman"/>
                <a:cs typeface="B Badr" pitchFamily="2" charset="-78"/>
              </a:rPr>
              <a:t>.</a:t>
            </a:r>
            <a:r>
              <a:rPr lang="ar-SA" sz="2600" dirty="0" smtClean="0">
                <a:latin typeface="Times New Roman"/>
                <a:ea typeface="Times New Roman"/>
                <a:cs typeface="B Badr" pitchFamily="2" charset="-78"/>
              </a:rPr>
              <a:t> </a:t>
            </a:r>
            <a:r>
              <a:rPr lang="fa-IR" sz="2600" dirty="0" smtClean="0">
                <a:latin typeface="Times New Roman"/>
                <a:ea typeface="Times New Roman"/>
                <a:cs typeface="B Badr" pitchFamily="2" charset="-78"/>
              </a:rPr>
              <a:t>بارداری اول بدون هیچ مشکلی بود و نوزاد ترم 3 کیلویی به دنیا آمد. سابقه سقط نداشته است. سابقه خانوادگی از دیابت ندارد و </a:t>
            </a:r>
            <a:r>
              <a:rPr lang="en-US" sz="2400" dirty="0" smtClean="0">
                <a:latin typeface="+mn-lt"/>
                <a:cs typeface="B Badr" pitchFamily="2" charset="-78"/>
              </a:rPr>
              <a:t>BMI 24 </a:t>
            </a:r>
            <a:r>
              <a:rPr lang="en-US" sz="2000" i="1" dirty="0" smtClean="0">
                <a:latin typeface="+mn-lt"/>
                <a:cs typeface="B Badr" pitchFamily="2" charset="-78"/>
              </a:rPr>
              <a:t>kg/m</a:t>
            </a:r>
            <a:r>
              <a:rPr lang="en-US" sz="2000" i="1" baseline="30000" dirty="0" smtClean="0">
                <a:latin typeface="+mn-lt"/>
                <a:cs typeface="B Badr" pitchFamily="2" charset="-78"/>
              </a:rPr>
              <a:t>2</a:t>
            </a:r>
            <a:r>
              <a:rPr lang="fa-IR" sz="2400" i="1" baseline="30000" dirty="0" smtClean="0">
                <a:latin typeface="+mn-lt"/>
                <a:cs typeface="B Badr" pitchFamily="2" charset="-78"/>
              </a:rPr>
              <a:t> </a:t>
            </a:r>
            <a:r>
              <a:rPr lang="fa-IR" sz="2600" dirty="0" smtClean="0">
                <a:cs typeface="B Badr" pitchFamily="2" charset="-78"/>
              </a:rPr>
              <a:t>دارد</a:t>
            </a:r>
            <a:r>
              <a:rPr lang="fa-IR" sz="2600" i="1" dirty="0" smtClean="0">
                <a:cs typeface="B Badr" pitchFamily="2" charset="-78"/>
              </a:rPr>
              <a:t>.</a:t>
            </a:r>
            <a:endParaRPr lang="en-US" sz="2600" i="1" dirty="0" smtClean="0">
              <a:cs typeface="B Badr" pitchFamily="2" charset="-78"/>
            </a:endParaRPr>
          </a:p>
          <a:p>
            <a:pPr rtl="1"/>
            <a:endParaRPr lang="en-US" sz="2600" i="1" dirty="0" smtClean="0">
              <a:cs typeface="B Badr" pitchFamily="2" charset="-78"/>
            </a:endParaRPr>
          </a:p>
          <a:p>
            <a:pPr lvl="0" rtl="1"/>
            <a:r>
              <a:rPr lang="ar-SA" sz="2600" dirty="0" smtClean="0">
                <a:latin typeface="Times New Roman"/>
                <a:ea typeface="Times New Roman"/>
                <a:cs typeface="B Badr" pitchFamily="2" charset="-78"/>
              </a:rPr>
              <a:t>در مورد </a:t>
            </a:r>
            <a:r>
              <a:rPr lang="fa-IR" sz="2600" dirty="0" smtClean="0">
                <a:latin typeface="Times New Roman"/>
                <a:ea typeface="Times New Roman"/>
                <a:cs typeface="B Badr" pitchFamily="2" charset="-78"/>
              </a:rPr>
              <a:t>بررسی وی از نظر احتمال دیابت بارداری</a:t>
            </a:r>
            <a:r>
              <a:rPr lang="ar-SA" sz="2600" dirty="0" smtClean="0">
                <a:latin typeface="Times New Roman"/>
                <a:ea typeface="Times New Roman"/>
                <a:cs typeface="B Badr" pitchFamily="2" charset="-78"/>
              </a:rPr>
              <a:t> چه </a:t>
            </a:r>
            <a:r>
              <a:rPr lang="fa-IR" sz="2600" dirty="0" smtClean="0">
                <a:latin typeface="Times New Roman"/>
                <a:ea typeface="Times New Roman"/>
                <a:cs typeface="B Badr" pitchFamily="2" charset="-78"/>
              </a:rPr>
              <a:t>توصیه ای </a:t>
            </a:r>
            <a:r>
              <a:rPr lang="ar-SA" sz="2600" dirty="0" smtClean="0">
                <a:latin typeface="Times New Roman"/>
                <a:ea typeface="Times New Roman"/>
                <a:cs typeface="B Badr" pitchFamily="2" charset="-78"/>
              </a:rPr>
              <a:t>مى </a:t>
            </a:r>
            <a:r>
              <a:rPr lang="fa-IR" sz="2600" dirty="0" smtClean="0">
                <a:latin typeface="Times New Roman"/>
                <a:ea typeface="Times New Roman"/>
                <a:cs typeface="B Badr" pitchFamily="2" charset="-78"/>
              </a:rPr>
              <a:t>نمای</a:t>
            </a:r>
            <a:r>
              <a:rPr lang="ar-SA" sz="2600" dirty="0" smtClean="0">
                <a:latin typeface="Times New Roman"/>
                <a:ea typeface="Times New Roman"/>
                <a:cs typeface="B Badr" pitchFamily="2" charset="-78"/>
              </a:rPr>
              <a:t>ید؟</a:t>
            </a:r>
            <a:endParaRPr lang="en-US" sz="2600" i="1" dirty="0" smtClean="0">
              <a:solidFill>
                <a:srgbClr val="99FFCC"/>
              </a:solidFill>
              <a:cs typeface="B Badr" pitchFamily="2" charset="-78"/>
            </a:endParaRPr>
          </a:p>
          <a:p>
            <a:endParaRPr lang="en-US" dirty="0" smtClean="0"/>
          </a:p>
        </p:txBody>
      </p:sp>
      <p:sp>
        <p:nvSpPr>
          <p:cNvPr id="4" name="Slide Number Placeholder 3"/>
          <p:cNvSpPr>
            <a:spLocks noGrp="1"/>
          </p:cNvSpPr>
          <p:nvPr>
            <p:ph type="sldNum" sz="quarter" idx="12"/>
          </p:nvPr>
        </p:nvSpPr>
        <p:spPr/>
        <p:txBody>
          <a:bodyPr/>
          <a:lstStyle/>
          <a:p>
            <a:pPr>
              <a:defRPr/>
            </a:pPr>
            <a:fld id="{FBBF9C92-A734-46D1-BF5F-D3D18E29DA34}" type="slidenum">
              <a:rPr lang="en-US" smtClean="0">
                <a:solidFill>
                  <a:prstClr val="black">
                    <a:tint val="75000"/>
                  </a:prstClr>
                </a:solidFill>
              </a:rPr>
              <a:pPr>
                <a:defRPr/>
              </a:pPr>
              <a:t>4</a:t>
            </a:fld>
            <a:endParaRPr lang="en-US">
              <a:solidFill>
                <a:prstClr val="black">
                  <a:tint val="75000"/>
                </a:prstClr>
              </a:solidFill>
            </a:endParaRP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8" y="71414"/>
            <a:ext cx="9001156" cy="1143008"/>
          </a:xfrm>
        </p:spPr>
        <p:txBody>
          <a:bodyPr>
            <a:normAutofit fontScale="90000"/>
          </a:bodyPr>
          <a:lstStyle/>
          <a:p>
            <a:r>
              <a:rPr lang="en-US" dirty="0" smtClean="0"/>
              <a:t>2.1. Testing for overt diabetes in early pregnancy</a:t>
            </a:r>
            <a:endParaRPr lang="fa-IR" dirty="0"/>
          </a:p>
        </p:txBody>
      </p:sp>
      <p:sp>
        <p:nvSpPr>
          <p:cNvPr id="3" name="Content Placeholder 2"/>
          <p:cNvSpPr>
            <a:spLocks noGrp="1"/>
          </p:cNvSpPr>
          <p:nvPr>
            <p:ph idx="1"/>
          </p:nvPr>
        </p:nvSpPr>
        <p:spPr>
          <a:xfrm>
            <a:off x="528638" y="1760557"/>
            <a:ext cx="8115328" cy="4525963"/>
          </a:xfrm>
        </p:spPr>
        <p:txBody>
          <a:bodyPr>
            <a:normAutofit/>
          </a:bodyPr>
          <a:lstStyle/>
          <a:p>
            <a:r>
              <a:rPr lang="en-US" dirty="0" smtClean="0"/>
              <a:t>We recommend </a:t>
            </a:r>
            <a:r>
              <a:rPr lang="en-US" b="1" dirty="0" smtClean="0">
                <a:solidFill>
                  <a:srgbClr val="C00000"/>
                </a:solidFill>
              </a:rPr>
              <a:t>universal testing </a:t>
            </a:r>
            <a:r>
              <a:rPr lang="en-US" dirty="0" smtClean="0"/>
              <a:t>for diabetes </a:t>
            </a:r>
            <a:r>
              <a:rPr lang="en-US" dirty="0" smtClean="0">
                <a:solidFill>
                  <a:srgbClr val="C00000"/>
                </a:solidFill>
              </a:rPr>
              <a:t>with a</a:t>
            </a:r>
            <a:r>
              <a:rPr lang="en-US" dirty="0" smtClean="0"/>
              <a:t> </a:t>
            </a:r>
            <a:r>
              <a:rPr lang="en-US" dirty="0" smtClean="0">
                <a:solidFill>
                  <a:srgbClr val="C00000"/>
                </a:solidFill>
              </a:rPr>
              <a:t>FPG, HbA</a:t>
            </a:r>
            <a:r>
              <a:rPr lang="en-US" baseline="-25000" dirty="0" smtClean="0">
                <a:solidFill>
                  <a:srgbClr val="C00000"/>
                </a:solidFill>
              </a:rPr>
              <a:t>1C</a:t>
            </a:r>
            <a:r>
              <a:rPr lang="en-US" dirty="0" smtClean="0">
                <a:solidFill>
                  <a:srgbClr val="C00000"/>
                </a:solidFill>
              </a:rPr>
              <a:t>, or an untimed random PG </a:t>
            </a:r>
            <a:r>
              <a:rPr lang="en-US" dirty="0" smtClean="0"/>
              <a:t>at the </a:t>
            </a:r>
            <a:r>
              <a:rPr lang="en-US" dirty="0" smtClean="0">
                <a:solidFill>
                  <a:srgbClr val="C00000"/>
                </a:solidFill>
              </a:rPr>
              <a:t>first prenatal visit </a:t>
            </a:r>
            <a:r>
              <a:rPr lang="en-US" sz="2400" dirty="0" smtClean="0"/>
              <a:t>(before 13 weeks gestation or as soon as possible thereafter) </a:t>
            </a:r>
            <a:r>
              <a:rPr lang="en-US" dirty="0" smtClean="0"/>
              <a:t>for those women not known to already have diabetes. </a:t>
            </a:r>
            <a:r>
              <a:rPr lang="en-US" sz="2400" dirty="0" smtClean="0"/>
              <a:t>(1       OO)</a:t>
            </a:r>
            <a:endParaRPr lang="en-US" dirty="0" smtClean="0"/>
          </a:p>
          <a:p>
            <a:pPr lvl="1"/>
            <a:r>
              <a:rPr lang="en-US" dirty="0" smtClean="0">
                <a:solidFill>
                  <a:srgbClr val="7030A0"/>
                </a:solidFill>
              </a:rPr>
              <a:t>In the case of overt diabetes, </a:t>
            </a:r>
            <a:r>
              <a:rPr lang="en-US" u="sng" dirty="0" smtClean="0">
                <a:solidFill>
                  <a:srgbClr val="7030A0"/>
                </a:solidFill>
              </a:rPr>
              <a:t>but not GDM</a:t>
            </a:r>
            <a:r>
              <a:rPr lang="en-US" dirty="0" smtClean="0">
                <a:solidFill>
                  <a:srgbClr val="7030A0"/>
                </a:solidFill>
              </a:rPr>
              <a:t>, a second test </a:t>
            </a:r>
            <a:r>
              <a:rPr lang="en-US" sz="2000" dirty="0" smtClean="0"/>
              <a:t>(either a FPG, untimed random plasma glucose, HbA</a:t>
            </a:r>
            <a:r>
              <a:rPr lang="en-US" sz="2000" baseline="-25000" dirty="0" smtClean="0"/>
              <a:t>1C</a:t>
            </a:r>
            <a:r>
              <a:rPr lang="en-US" sz="2000" dirty="0" smtClean="0"/>
              <a:t>, or OGTT) </a:t>
            </a:r>
            <a:r>
              <a:rPr lang="en-US" dirty="0" smtClean="0">
                <a:solidFill>
                  <a:srgbClr val="7030A0"/>
                </a:solidFill>
              </a:rPr>
              <a:t>must be performed in the absence of symptoms </a:t>
            </a:r>
            <a:r>
              <a:rPr lang="en-US" dirty="0" smtClean="0"/>
              <a:t>of hyperglycemia and found to be abnormal on another day to confirm the diagnosis.</a:t>
            </a:r>
            <a:endParaRPr lang="fa-IR" dirty="0"/>
          </a:p>
        </p:txBody>
      </p:sp>
      <p:pic>
        <p:nvPicPr>
          <p:cNvPr id="4" name="Picture 2"/>
          <p:cNvPicPr>
            <a:picLocks noChangeAspect="1" noChangeArrowheads="1"/>
          </p:cNvPicPr>
          <p:nvPr/>
        </p:nvPicPr>
        <p:blipFill>
          <a:blip r:embed="rId2" cstate="print"/>
          <a:srcRect/>
          <a:stretch>
            <a:fillRect/>
          </a:stretch>
        </p:blipFill>
        <p:spPr bwMode="auto">
          <a:xfrm>
            <a:off x="4500562" y="3643314"/>
            <a:ext cx="226219" cy="214313"/>
          </a:xfrm>
          <a:prstGeom prst="rect">
            <a:avLst/>
          </a:prstGeom>
          <a:noFill/>
          <a:ln w="9525">
            <a:noFill/>
            <a:miter lim="800000"/>
            <a:headEnd/>
            <a:tailEnd/>
          </a:ln>
          <a:effectLst/>
        </p:spPr>
      </p:pic>
      <p:pic>
        <p:nvPicPr>
          <p:cNvPr id="5" name="Picture 2"/>
          <p:cNvPicPr>
            <a:picLocks noChangeAspect="1" noChangeArrowheads="1"/>
          </p:cNvPicPr>
          <p:nvPr/>
        </p:nvPicPr>
        <p:blipFill>
          <a:blip r:embed="rId2" cstate="print"/>
          <a:srcRect/>
          <a:stretch>
            <a:fillRect/>
          </a:stretch>
        </p:blipFill>
        <p:spPr bwMode="auto">
          <a:xfrm>
            <a:off x="4286248" y="3643314"/>
            <a:ext cx="226219" cy="214313"/>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2000"/>
                                        <p:tgtEl>
                                          <p:spTgt spid="3">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30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2000"/>
                                        <p:tgtEl>
                                          <p:spTgt spid="3">
                                            <p:txEl>
                                              <p:pRg st="0" end="0"/>
                                            </p:txEl>
                                          </p:spTgt>
                                        </p:tgtEl>
                                      </p:cBhvr>
                                    </p:animEffect>
                                  </p:childTnLst>
                                </p:cTn>
                              </p:par>
                            </p:childTnLst>
                          </p:cTn>
                        </p:par>
                        <p:par>
                          <p:cTn id="12" fill="hold">
                            <p:stCondLst>
                              <p:cond delay="7000"/>
                            </p:stCondLst>
                            <p:childTnLst>
                              <p:par>
                                <p:cTn id="13" presetID="10" presetClass="entr" presetSubtype="0" fill="hold" grpId="0" nodeType="afterEffect">
                                  <p:stCondLst>
                                    <p:cond delay="300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8" y="71414"/>
            <a:ext cx="9001156" cy="1285884"/>
          </a:xfrm>
        </p:spPr>
        <p:txBody>
          <a:bodyPr>
            <a:normAutofit fontScale="90000"/>
          </a:bodyPr>
          <a:lstStyle/>
          <a:p>
            <a:r>
              <a:rPr lang="en-US" dirty="0" smtClean="0">
                <a:solidFill>
                  <a:srgbClr val="FFFF00"/>
                </a:solidFill>
              </a:rPr>
              <a:t>1</a:t>
            </a:r>
            <a:r>
              <a:rPr lang="en-US" baseline="30000" dirty="0" smtClean="0">
                <a:solidFill>
                  <a:srgbClr val="FFFF00"/>
                </a:solidFill>
              </a:rPr>
              <a:t>st</a:t>
            </a:r>
            <a:r>
              <a:rPr lang="en-US" dirty="0" smtClean="0">
                <a:solidFill>
                  <a:srgbClr val="FFFF00"/>
                </a:solidFill>
              </a:rPr>
              <a:t> Prenatal Visit</a:t>
            </a:r>
            <a:r>
              <a:rPr lang="en-US" dirty="0" smtClean="0"/>
              <a:t/>
            </a:r>
            <a:br>
              <a:rPr lang="en-US" dirty="0" smtClean="0"/>
            </a:br>
            <a:r>
              <a:rPr lang="en-US" dirty="0" smtClean="0"/>
              <a:t>Abnormal Plasma Glucose Classification</a:t>
            </a:r>
            <a:endParaRPr lang="fa-IR"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357158" y="1928802"/>
            <a:ext cx="8429684" cy="3929090"/>
          </a:xfrm>
          <a:prstGeom prst="roundRect">
            <a:avLst>
              <a:gd name="adj" fmla="val 8594"/>
            </a:avLst>
          </a:prstGeom>
          <a:solidFill>
            <a:srgbClr val="FFFFFF">
              <a:shade val="85000"/>
            </a:srgbClr>
          </a:solidFill>
          <a:ln w="28575">
            <a:solidFill>
              <a:schemeClr val="accent1"/>
            </a:solidFill>
          </a:ln>
          <a:effectLst>
            <a:reflection blurRad="12700" stA="38000" endPos="28000" dist="5000" dir="5400000" sy="-100000" algn="bl" rotWithShape="0"/>
          </a:effectLst>
        </p:spPr>
      </p:pic>
      <p:sp>
        <p:nvSpPr>
          <p:cNvPr id="4" name="Flowchart: Alternate Process 3"/>
          <p:cNvSpPr/>
          <p:nvPr/>
        </p:nvSpPr>
        <p:spPr>
          <a:xfrm>
            <a:off x="3357554" y="2857496"/>
            <a:ext cx="1285884" cy="1214446"/>
          </a:xfrm>
          <a:prstGeom prst="flowChartAlternateProcess">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5" name="Flowchart: Alternate Process 4"/>
          <p:cNvSpPr/>
          <p:nvPr/>
        </p:nvSpPr>
        <p:spPr>
          <a:xfrm>
            <a:off x="3357554" y="2857496"/>
            <a:ext cx="1285884" cy="1285884"/>
          </a:xfrm>
          <a:prstGeom prst="flowChartAlternateProcess">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1"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2000"/>
                                        <p:tgtEl>
                                          <p:spTgt spid="4"/>
                                        </p:tgtEl>
                                      </p:cBhvr>
                                    </p:animEffect>
                                  </p:childTnLst>
                                </p:cTn>
                              </p:par>
                            </p:childTnLst>
                          </p:cTn>
                        </p:par>
                        <p:par>
                          <p:cTn id="8" fill="hold">
                            <p:stCondLst>
                              <p:cond delay="2000"/>
                            </p:stCondLst>
                            <p:childTnLst>
                              <p:par>
                                <p:cTn id="9" presetID="6" presetClass="emph" presetSubtype="0" fill="hold" grpId="2" nodeType="afterEffect">
                                  <p:stCondLst>
                                    <p:cond delay="0"/>
                                  </p:stCondLst>
                                  <p:childTnLst>
                                    <p:animScale>
                                      <p:cBhvr>
                                        <p:cTn id="10" dur="2000" fill="hold"/>
                                        <p:tgtEl>
                                          <p:spTgt spid="4"/>
                                        </p:tgtEl>
                                      </p:cBhvr>
                                      <p:by x="150000" y="150000"/>
                                    </p:animScale>
                                  </p:childTnLst>
                                </p:cTn>
                              </p:par>
                            </p:childTnLst>
                          </p:cTn>
                        </p:par>
                        <p:par>
                          <p:cTn id="11" fill="hold">
                            <p:stCondLst>
                              <p:cond delay="4000"/>
                            </p:stCondLst>
                            <p:childTnLst>
                              <p:par>
                                <p:cTn id="12" presetID="22" presetClass="exit" presetSubtype="4" fill="hold" grpId="3" nodeType="afterEffect">
                                  <p:stCondLst>
                                    <p:cond delay="3000"/>
                                  </p:stCondLst>
                                  <p:childTnLst>
                                    <p:animEffect transition="out" filter="wipe(down)">
                                      <p:cBhvr>
                                        <p:cTn id="13" dur="2000"/>
                                        <p:tgtEl>
                                          <p:spTgt spid="4"/>
                                        </p:tgtEl>
                                      </p:cBhvr>
                                    </p:animEffect>
                                    <p:set>
                                      <p:cBhvr>
                                        <p:cTn id="14" dur="1" fill="hold">
                                          <p:stCondLst>
                                            <p:cond delay="1999"/>
                                          </p:stCondLst>
                                        </p:cTn>
                                        <p:tgtEl>
                                          <p:spTgt spid="4"/>
                                        </p:tgtEl>
                                        <p:attrNameLst>
                                          <p:attrName>style.visibility</p:attrName>
                                        </p:attrNameLst>
                                      </p:cBhvr>
                                      <p:to>
                                        <p:strVal val="hidden"/>
                                      </p:to>
                                    </p:set>
                                  </p:childTnLst>
                                </p:cTn>
                              </p:par>
                            </p:childTnLst>
                          </p:cTn>
                        </p:par>
                        <p:par>
                          <p:cTn id="15" fill="hold">
                            <p:stCondLst>
                              <p:cond delay="9000"/>
                            </p:stCondLst>
                            <p:childTnLst>
                              <p:par>
                                <p:cTn id="16" presetID="4" presetClass="entr" presetSubtype="16"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ox(in)">
                                      <p:cBhvr>
                                        <p:cTn id="1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animBg="1"/>
      <p:bldP spid="4" grpId="2" animBg="1"/>
      <p:bldP spid="4" grpId="3" animBg="1"/>
      <p:bldP spid="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2.2. Testing for GDM at 24-28 weeks gestation-1</a:t>
            </a:r>
            <a:endParaRPr lang="fa-IR" dirty="0"/>
          </a:p>
        </p:txBody>
      </p:sp>
      <p:sp>
        <p:nvSpPr>
          <p:cNvPr id="3" name="Content Placeholder 2"/>
          <p:cNvSpPr>
            <a:spLocks noGrp="1"/>
          </p:cNvSpPr>
          <p:nvPr>
            <p:ph idx="1"/>
          </p:nvPr>
        </p:nvSpPr>
        <p:spPr>
          <a:xfrm>
            <a:off x="357158" y="1428736"/>
            <a:ext cx="8286808" cy="2571768"/>
          </a:xfrm>
        </p:spPr>
        <p:txBody>
          <a:bodyPr>
            <a:noAutofit/>
          </a:bodyPr>
          <a:lstStyle/>
          <a:p>
            <a:r>
              <a:rPr lang="en-US" sz="2400" dirty="0" smtClean="0"/>
              <a:t>We recommend that pregnant women not previously identified with overt diabetes or GDM be </a:t>
            </a:r>
            <a:r>
              <a:rPr lang="en-US" sz="2400" b="1" dirty="0" smtClean="0">
                <a:solidFill>
                  <a:srgbClr val="FF0000"/>
                </a:solidFill>
              </a:rPr>
              <a:t>tested for GDM </a:t>
            </a:r>
            <a:r>
              <a:rPr lang="en-US" sz="2000" dirty="0" smtClean="0"/>
              <a:t>(Table 2) </a:t>
            </a:r>
            <a:r>
              <a:rPr lang="en-US" sz="2400" dirty="0" smtClean="0"/>
              <a:t>by having a </a:t>
            </a:r>
            <a:r>
              <a:rPr lang="en-US" sz="2400" b="1" dirty="0" smtClean="0">
                <a:solidFill>
                  <a:srgbClr val="FF0000"/>
                </a:solidFill>
              </a:rPr>
              <a:t>2-hr, 75-g OGTT </a:t>
            </a:r>
            <a:r>
              <a:rPr lang="en-US" sz="2400" dirty="0" smtClean="0"/>
              <a:t>performed at </a:t>
            </a:r>
            <a:r>
              <a:rPr lang="en-US" sz="2400" b="1" dirty="0" smtClean="0">
                <a:solidFill>
                  <a:srgbClr val="FF0000"/>
                </a:solidFill>
              </a:rPr>
              <a:t>24-28 weeks </a:t>
            </a:r>
            <a:r>
              <a:rPr lang="en-US" sz="2400" dirty="0" smtClean="0"/>
              <a:t>gestation. </a:t>
            </a:r>
            <a:r>
              <a:rPr lang="en-US" sz="2000" dirty="0" smtClean="0"/>
              <a:t>(1          </a:t>
            </a:r>
            <a:r>
              <a:rPr lang="en-US" sz="2400" dirty="0" smtClean="0"/>
              <a:t>O</a:t>
            </a:r>
            <a:r>
              <a:rPr lang="en-US" sz="2000" dirty="0" smtClean="0"/>
              <a:t>)</a:t>
            </a:r>
          </a:p>
          <a:p>
            <a:pPr lvl="1"/>
            <a:r>
              <a:rPr lang="en-US" sz="2000" dirty="0" smtClean="0"/>
              <a:t>We recommend that GDM be diagnosed on this test using the IADPSG criteria </a:t>
            </a:r>
            <a:r>
              <a:rPr lang="en-US" sz="1600" dirty="0" smtClean="0"/>
              <a:t>(majority opinion of this committee). </a:t>
            </a:r>
            <a:r>
              <a:rPr lang="en-US" sz="2000" dirty="0" smtClean="0"/>
              <a:t>(1           </a:t>
            </a:r>
            <a:r>
              <a:rPr lang="en-US" sz="2500" dirty="0" smtClean="0"/>
              <a:t>O</a:t>
            </a:r>
            <a:r>
              <a:rPr lang="en-US" sz="2000" dirty="0" smtClean="0"/>
              <a:t>)</a:t>
            </a:r>
          </a:p>
        </p:txBody>
      </p:sp>
      <p:pic>
        <p:nvPicPr>
          <p:cNvPr id="1026" name="Picture 2"/>
          <p:cNvPicPr>
            <a:picLocks noChangeAspect="1" noChangeArrowheads="1"/>
          </p:cNvPicPr>
          <p:nvPr/>
        </p:nvPicPr>
        <p:blipFill>
          <a:blip r:embed="rId2" cstate="print"/>
          <a:srcRect/>
          <a:stretch>
            <a:fillRect/>
          </a:stretch>
        </p:blipFill>
        <p:spPr bwMode="auto">
          <a:xfrm>
            <a:off x="0" y="4000504"/>
            <a:ext cx="9144000" cy="2857520"/>
          </a:xfrm>
          <a:prstGeom prst="rect">
            <a:avLst/>
          </a:prstGeom>
          <a:noFill/>
          <a:ln w="9525">
            <a:noFill/>
            <a:miter lim="800000"/>
            <a:headEnd/>
            <a:tailEnd/>
          </a:ln>
          <a:effectLst/>
        </p:spPr>
      </p:pic>
      <p:sp>
        <p:nvSpPr>
          <p:cNvPr id="5" name="Flowchart: Alternate Process 4"/>
          <p:cNvSpPr/>
          <p:nvPr/>
        </p:nvSpPr>
        <p:spPr>
          <a:xfrm>
            <a:off x="3286116" y="5500702"/>
            <a:ext cx="5715040" cy="285752"/>
          </a:xfrm>
          <a:prstGeom prst="flowChartAlternateProcess">
            <a:avLst/>
          </a:prstGeom>
          <a:noFill/>
          <a:ln w="190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6" name="Flowchart: Alternate Process 5"/>
          <p:cNvSpPr/>
          <p:nvPr/>
        </p:nvSpPr>
        <p:spPr>
          <a:xfrm>
            <a:off x="3286116" y="5214950"/>
            <a:ext cx="5715040" cy="571504"/>
          </a:xfrm>
          <a:prstGeom prst="flowChartAlternateProcess">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pic>
        <p:nvPicPr>
          <p:cNvPr id="7" name="Picture 2"/>
          <p:cNvPicPr>
            <a:picLocks noChangeAspect="1" noChangeArrowheads="1"/>
          </p:cNvPicPr>
          <p:nvPr/>
        </p:nvPicPr>
        <p:blipFill>
          <a:blip r:embed="rId3" cstate="print"/>
          <a:srcRect/>
          <a:stretch>
            <a:fillRect/>
          </a:stretch>
        </p:blipFill>
        <p:spPr bwMode="auto">
          <a:xfrm>
            <a:off x="1000100" y="2643182"/>
            <a:ext cx="226219" cy="214313"/>
          </a:xfrm>
          <a:prstGeom prst="rect">
            <a:avLst/>
          </a:prstGeom>
          <a:noFill/>
          <a:ln w="9525">
            <a:noFill/>
            <a:miter lim="800000"/>
            <a:headEnd/>
            <a:tailEnd/>
          </a:ln>
          <a:effectLst/>
        </p:spPr>
      </p:pic>
      <p:pic>
        <p:nvPicPr>
          <p:cNvPr id="8" name="Picture 2"/>
          <p:cNvPicPr>
            <a:picLocks noChangeAspect="1" noChangeArrowheads="1"/>
          </p:cNvPicPr>
          <p:nvPr/>
        </p:nvPicPr>
        <p:blipFill>
          <a:blip r:embed="rId3" cstate="print"/>
          <a:srcRect/>
          <a:stretch>
            <a:fillRect/>
          </a:stretch>
        </p:blipFill>
        <p:spPr bwMode="auto">
          <a:xfrm>
            <a:off x="1202509" y="2643183"/>
            <a:ext cx="226219" cy="214313"/>
          </a:xfrm>
          <a:prstGeom prst="rect">
            <a:avLst/>
          </a:prstGeom>
          <a:noFill/>
          <a:ln w="9525">
            <a:noFill/>
            <a:miter lim="800000"/>
            <a:headEnd/>
            <a:tailEnd/>
          </a:ln>
          <a:effectLst/>
        </p:spPr>
      </p:pic>
      <p:pic>
        <p:nvPicPr>
          <p:cNvPr id="9" name="Picture 2"/>
          <p:cNvPicPr>
            <a:picLocks noChangeAspect="1" noChangeArrowheads="1"/>
          </p:cNvPicPr>
          <p:nvPr/>
        </p:nvPicPr>
        <p:blipFill>
          <a:blip r:embed="rId3" cstate="print"/>
          <a:srcRect/>
          <a:stretch>
            <a:fillRect/>
          </a:stretch>
        </p:blipFill>
        <p:spPr bwMode="auto">
          <a:xfrm>
            <a:off x="1416823" y="2643182"/>
            <a:ext cx="226219" cy="214313"/>
          </a:xfrm>
          <a:prstGeom prst="rect">
            <a:avLst/>
          </a:prstGeom>
          <a:noFill/>
          <a:ln w="9525">
            <a:noFill/>
            <a:miter lim="800000"/>
            <a:headEnd/>
            <a:tailEnd/>
          </a:ln>
          <a:effectLst/>
        </p:spPr>
      </p:pic>
      <p:pic>
        <p:nvPicPr>
          <p:cNvPr id="10" name="Picture 2"/>
          <p:cNvPicPr>
            <a:picLocks noChangeAspect="1" noChangeArrowheads="1"/>
          </p:cNvPicPr>
          <p:nvPr/>
        </p:nvPicPr>
        <p:blipFill>
          <a:blip r:embed="rId3" cstate="print"/>
          <a:srcRect/>
          <a:stretch>
            <a:fillRect/>
          </a:stretch>
        </p:blipFill>
        <p:spPr bwMode="auto">
          <a:xfrm>
            <a:off x="5345913" y="3429000"/>
            <a:ext cx="226219" cy="214313"/>
          </a:xfrm>
          <a:prstGeom prst="rect">
            <a:avLst/>
          </a:prstGeom>
          <a:noFill/>
          <a:ln w="9525">
            <a:noFill/>
            <a:miter lim="800000"/>
            <a:headEnd/>
            <a:tailEnd/>
          </a:ln>
          <a:effectLst/>
        </p:spPr>
      </p:pic>
      <p:pic>
        <p:nvPicPr>
          <p:cNvPr id="11" name="Picture 2"/>
          <p:cNvPicPr>
            <a:picLocks noChangeAspect="1" noChangeArrowheads="1"/>
          </p:cNvPicPr>
          <p:nvPr/>
        </p:nvPicPr>
        <p:blipFill>
          <a:blip r:embed="rId3" cstate="print"/>
          <a:srcRect/>
          <a:stretch>
            <a:fillRect/>
          </a:stretch>
        </p:blipFill>
        <p:spPr bwMode="auto">
          <a:xfrm>
            <a:off x="5560227" y="3429000"/>
            <a:ext cx="226219" cy="214313"/>
          </a:xfrm>
          <a:prstGeom prst="rect">
            <a:avLst/>
          </a:prstGeom>
          <a:noFill/>
          <a:ln w="9525">
            <a:noFill/>
            <a:miter lim="800000"/>
            <a:headEnd/>
            <a:tailEnd/>
          </a:ln>
          <a:effectLst/>
        </p:spPr>
      </p:pic>
      <p:pic>
        <p:nvPicPr>
          <p:cNvPr id="12" name="Picture 2"/>
          <p:cNvPicPr>
            <a:picLocks noChangeAspect="1" noChangeArrowheads="1"/>
          </p:cNvPicPr>
          <p:nvPr/>
        </p:nvPicPr>
        <p:blipFill>
          <a:blip r:embed="rId3" cstate="print"/>
          <a:srcRect/>
          <a:stretch>
            <a:fillRect/>
          </a:stretch>
        </p:blipFill>
        <p:spPr bwMode="auto">
          <a:xfrm>
            <a:off x="5131599" y="3429000"/>
            <a:ext cx="226219" cy="214313"/>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2000"/>
                                        <p:tgtEl>
                                          <p:spTgt spid="5"/>
                                        </p:tgtEl>
                                      </p:cBhvr>
                                    </p:animEffect>
                                  </p:childTnLst>
                                </p:cTn>
                              </p:par>
                            </p:childTnLst>
                          </p:cTn>
                        </p:par>
                        <p:par>
                          <p:cTn id="8" fill="hold">
                            <p:stCondLst>
                              <p:cond delay="2000"/>
                            </p:stCondLst>
                            <p:childTnLst>
                              <p:par>
                                <p:cTn id="9" presetID="6" presetClass="emph" presetSubtype="0" fill="hold" grpId="1" nodeType="afterEffect">
                                  <p:stCondLst>
                                    <p:cond delay="0"/>
                                  </p:stCondLst>
                                  <p:childTnLst>
                                    <p:animScale>
                                      <p:cBhvr>
                                        <p:cTn id="10" dur="2000" fill="hold"/>
                                        <p:tgtEl>
                                          <p:spTgt spid="5"/>
                                        </p:tgtEl>
                                      </p:cBhvr>
                                      <p:by x="150000" y="150000"/>
                                    </p:animScale>
                                  </p:childTnLst>
                                </p:cTn>
                              </p:par>
                            </p:childTnLst>
                          </p:cTn>
                        </p:par>
                        <p:par>
                          <p:cTn id="11" fill="hold">
                            <p:stCondLst>
                              <p:cond delay="4000"/>
                            </p:stCondLst>
                            <p:childTnLst>
                              <p:par>
                                <p:cTn id="12" presetID="22" presetClass="exit" presetSubtype="4" fill="hold" grpId="2" nodeType="afterEffect">
                                  <p:stCondLst>
                                    <p:cond delay="3000"/>
                                  </p:stCondLst>
                                  <p:childTnLst>
                                    <p:animEffect transition="out" filter="wipe(down)">
                                      <p:cBhvr>
                                        <p:cTn id="13" dur="2000"/>
                                        <p:tgtEl>
                                          <p:spTgt spid="5"/>
                                        </p:tgtEl>
                                      </p:cBhvr>
                                    </p:animEffect>
                                    <p:set>
                                      <p:cBhvr>
                                        <p:cTn id="14" dur="1" fill="hold">
                                          <p:stCondLst>
                                            <p:cond delay="1999"/>
                                          </p:stCondLst>
                                        </p:cTn>
                                        <p:tgtEl>
                                          <p:spTgt spid="5"/>
                                        </p:tgtEl>
                                        <p:attrNameLst>
                                          <p:attrName>style.visibility</p:attrName>
                                        </p:attrNameLst>
                                      </p:cBhvr>
                                      <p:to>
                                        <p:strVal val="hidden"/>
                                      </p:to>
                                    </p:set>
                                  </p:childTnLst>
                                </p:cTn>
                              </p:par>
                            </p:childTnLst>
                          </p:cTn>
                        </p:par>
                        <p:par>
                          <p:cTn id="15" fill="hold">
                            <p:stCondLst>
                              <p:cond delay="9000"/>
                            </p:stCondLst>
                            <p:childTnLst>
                              <p:par>
                                <p:cTn id="16" presetID="4" presetClass="entr" presetSubtype="16"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ox(in)">
                                      <p:cBhvr>
                                        <p:cTn id="1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5" grpId="2" animBg="1"/>
      <p:bldP spid="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2.2. Testing for GDM at 24-28 weeks gestation-2</a:t>
            </a:r>
            <a:endParaRPr lang="fa-IR" dirty="0"/>
          </a:p>
        </p:txBody>
      </p:sp>
      <p:sp>
        <p:nvSpPr>
          <p:cNvPr id="3" name="Content Placeholder 2"/>
          <p:cNvSpPr>
            <a:spLocks noGrp="1"/>
          </p:cNvSpPr>
          <p:nvPr>
            <p:ph idx="1"/>
          </p:nvPr>
        </p:nvSpPr>
        <p:spPr>
          <a:xfrm>
            <a:off x="457200" y="1671638"/>
            <a:ext cx="8229600" cy="5043510"/>
          </a:xfrm>
        </p:spPr>
        <p:txBody>
          <a:bodyPr>
            <a:normAutofit fontScale="92500" lnSpcReduction="10000"/>
          </a:bodyPr>
          <a:lstStyle/>
          <a:p>
            <a:r>
              <a:rPr lang="en-US" dirty="0" smtClean="0"/>
              <a:t>The 75-g OGTT should be performed after an </a:t>
            </a:r>
            <a:r>
              <a:rPr lang="en-US" dirty="0" smtClean="0">
                <a:solidFill>
                  <a:srgbClr val="C00000"/>
                </a:solidFill>
              </a:rPr>
              <a:t>overnight fast of at least 8 hrs </a:t>
            </a:r>
            <a:r>
              <a:rPr lang="en-US" sz="2200" dirty="0" smtClean="0">
                <a:solidFill>
                  <a:srgbClr val="C00000"/>
                </a:solidFill>
              </a:rPr>
              <a:t>(but not &gt;14 hrs)</a:t>
            </a:r>
            <a:r>
              <a:rPr lang="en-US" sz="2200" dirty="0" smtClean="0"/>
              <a:t> </a:t>
            </a:r>
            <a:r>
              <a:rPr lang="en-US" dirty="0" smtClean="0"/>
              <a:t>and </a:t>
            </a:r>
            <a:r>
              <a:rPr lang="en-US" b="1" u="sng" dirty="0" smtClean="0">
                <a:solidFill>
                  <a:srgbClr val="FF0000"/>
                </a:solidFill>
              </a:rPr>
              <a:t>without</a:t>
            </a:r>
            <a:r>
              <a:rPr lang="en-US" dirty="0" smtClean="0"/>
              <a:t> having reduced usual carbohydrate intake for the preceding several days.</a:t>
            </a:r>
          </a:p>
          <a:p>
            <a:pPr lvl="1"/>
            <a:r>
              <a:rPr lang="en-US" dirty="0" smtClean="0"/>
              <a:t>The test should be performed with the patient seated, and the patient should </a:t>
            </a:r>
            <a:r>
              <a:rPr lang="en-US" dirty="0" smtClean="0">
                <a:solidFill>
                  <a:srgbClr val="C00000"/>
                </a:solidFill>
              </a:rPr>
              <a:t>not smoke during the test</a:t>
            </a:r>
            <a:r>
              <a:rPr lang="en-US" dirty="0" smtClean="0"/>
              <a:t>.</a:t>
            </a:r>
          </a:p>
          <a:p>
            <a:endParaRPr lang="en-US" dirty="0" smtClean="0"/>
          </a:p>
          <a:p>
            <a:r>
              <a:rPr lang="en-US" dirty="0" smtClean="0">
                <a:solidFill>
                  <a:srgbClr val="0070C0"/>
                </a:solidFill>
                <a:effectLst>
                  <a:outerShdw blurRad="38100" dist="38100" dir="2700000" algn="tl">
                    <a:srgbClr val="000000">
                      <a:alpha val="43137"/>
                    </a:srgbClr>
                  </a:outerShdw>
                </a:effectLst>
              </a:rPr>
              <a:t>One or more abnormal values establishes the diagnosis</a:t>
            </a:r>
            <a:r>
              <a:rPr lang="en-US" dirty="0" smtClean="0"/>
              <a:t>.</a:t>
            </a:r>
          </a:p>
          <a:p>
            <a:pPr lvl="1"/>
            <a:r>
              <a:rPr lang="en-US" dirty="0" smtClean="0"/>
              <a:t>The exception is that in the case of overt diabetes, but not GDM, a second test </a:t>
            </a:r>
            <a:r>
              <a:rPr lang="en-US" sz="2200" dirty="0" smtClean="0"/>
              <a:t>(either a FPG, untimed random PG, HbA1C, or OGTT), </a:t>
            </a:r>
            <a:r>
              <a:rPr lang="en-US" dirty="0" smtClean="0"/>
              <a:t>in the absence of symptoms of hyperglycemia, must be performed and found to be abnormal on another day to confirm the diagnosis of overt diabetes.</a:t>
            </a:r>
            <a:endParaRPr lang="fa-IR"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par>
                          <p:cTn id="8" fill="hold">
                            <p:stCondLst>
                              <p:cond delay="2000"/>
                            </p:stCondLst>
                            <p:childTnLst>
                              <p:par>
                                <p:cTn id="9" presetID="8" presetClass="entr" presetSubtype="16" fill="hold" nodeType="afterEffect">
                                  <p:stCondLst>
                                    <p:cond delay="0"/>
                                  </p:stCondLst>
                                  <p:iterate type="lt">
                                    <p:tmPct val="0"/>
                                  </p:iterate>
                                  <p:childTnLst>
                                    <p:set>
                                      <p:cBhvr>
                                        <p:cTn id="10" dur="1" fill="hold">
                                          <p:stCondLst>
                                            <p:cond delay="0"/>
                                          </p:stCondLst>
                                        </p:cTn>
                                        <p:tgtEl>
                                          <p:spTgt spid="3">
                                            <p:txEl>
                                              <p:pRg st="1" end="1"/>
                                            </p:txEl>
                                          </p:spTgt>
                                        </p:tgtEl>
                                        <p:attrNameLst>
                                          <p:attrName>style.visibility</p:attrName>
                                        </p:attrNameLst>
                                      </p:cBhvr>
                                      <p:to>
                                        <p:strVal val="visible"/>
                                      </p:to>
                                    </p:set>
                                    <p:animEffect transition="in" filter="diamond(in)">
                                      <p:cBhvr>
                                        <p:cTn id="11" dur="2000"/>
                                        <p:tgtEl>
                                          <p:spTgt spid="3">
                                            <p:txEl>
                                              <p:pRg st="1" end="1"/>
                                            </p:txEl>
                                          </p:spTgt>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2000"/>
                                        <p:tgtEl>
                                          <p:spTgt spid="3">
                                            <p:txEl>
                                              <p:pRg st="3" end="3"/>
                                            </p:txEl>
                                          </p:spTgt>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2.3. Management of Elevated Blood Glucose</a:t>
            </a:r>
            <a:endParaRPr lang="fa-IR" dirty="0"/>
          </a:p>
        </p:txBody>
      </p:sp>
      <p:sp>
        <p:nvSpPr>
          <p:cNvPr id="3" name="Content Placeholder 2"/>
          <p:cNvSpPr>
            <a:spLocks noGrp="1"/>
          </p:cNvSpPr>
          <p:nvPr>
            <p:ph idx="1"/>
          </p:nvPr>
        </p:nvSpPr>
        <p:spPr>
          <a:xfrm>
            <a:off x="457200" y="1600200"/>
            <a:ext cx="8229600" cy="4972072"/>
          </a:xfrm>
        </p:spPr>
        <p:txBody>
          <a:bodyPr>
            <a:normAutofit fontScale="92500"/>
          </a:bodyPr>
          <a:lstStyle/>
          <a:p>
            <a:r>
              <a:rPr lang="en-US" b="1" dirty="0" smtClean="0"/>
              <a:t>a. </a:t>
            </a:r>
            <a:r>
              <a:rPr lang="en-US" dirty="0" smtClean="0"/>
              <a:t>We recommend that women with </a:t>
            </a:r>
            <a:r>
              <a:rPr lang="en-US" b="1" dirty="0" smtClean="0">
                <a:solidFill>
                  <a:schemeClr val="accent2">
                    <a:lumMod val="75000"/>
                  </a:schemeClr>
                </a:solidFill>
              </a:rPr>
              <a:t>GDM target </a:t>
            </a:r>
            <a:r>
              <a:rPr lang="en-US" dirty="0" smtClean="0"/>
              <a:t>blood glucose levels </a:t>
            </a:r>
            <a:r>
              <a:rPr lang="en-US" b="1" dirty="0" smtClean="0">
                <a:solidFill>
                  <a:schemeClr val="accent2">
                    <a:lumMod val="75000"/>
                  </a:schemeClr>
                </a:solidFill>
              </a:rPr>
              <a:t>as close to normal as possible</a:t>
            </a:r>
            <a:r>
              <a:rPr lang="en-US" dirty="0" smtClean="0"/>
              <a:t>. </a:t>
            </a:r>
            <a:r>
              <a:rPr lang="en-US" sz="2400" dirty="0" smtClean="0"/>
              <a:t>(1        </a:t>
            </a:r>
            <a:r>
              <a:rPr lang="en-US" sz="2600" dirty="0" smtClean="0"/>
              <a:t>OO</a:t>
            </a:r>
            <a:r>
              <a:rPr lang="en-US" sz="2400" dirty="0" smtClean="0"/>
              <a:t>)</a:t>
            </a:r>
          </a:p>
          <a:p>
            <a:endParaRPr lang="en-US" dirty="0" smtClean="0"/>
          </a:p>
          <a:p>
            <a:r>
              <a:rPr lang="en-US" b="1" dirty="0" smtClean="0"/>
              <a:t>b. </a:t>
            </a:r>
            <a:r>
              <a:rPr lang="en-US" dirty="0" smtClean="0"/>
              <a:t>We recommend that the </a:t>
            </a:r>
            <a:r>
              <a:rPr lang="en-US" b="1" dirty="0" smtClean="0">
                <a:solidFill>
                  <a:srgbClr val="FF0000"/>
                </a:solidFill>
              </a:rPr>
              <a:t>initial treatment </a:t>
            </a:r>
            <a:r>
              <a:rPr lang="en-US" dirty="0" smtClean="0"/>
              <a:t>of GDM should consist of </a:t>
            </a:r>
            <a:r>
              <a:rPr lang="en-US" dirty="0" smtClean="0">
                <a:solidFill>
                  <a:srgbClr val="FF0000"/>
                </a:solidFill>
              </a:rPr>
              <a:t>MNT</a:t>
            </a:r>
            <a:r>
              <a:rPr lang="en-US" dirty="0" smtClean="0"/>
              <a:t> and daily </a:t>
            </a:r>
            <a:r>
              <a:rPr lang="en-US" b="1" dirty="0" smtClean="0">
                <a:solidFill>
                  <a:srgbClr val="FF0000"/>
                </a:solidFill>
              </a:rPr>
              <a:t>moderate exercise </a:t>
            </a:r>
            <a:r>
              <a:rPr lang="en-US" dirty="0" smtClean="0"/>
              <a:t>for </a:t>
            </a:r>
            <a:r>
              <a:rPr lang="en-US" b="1" dirty="0" smtClean="0">
                <a:solidFill>
                  <a:srgbClr val="FF0000"/>
                </a:solidFill>
              </a:rPr>
              <a:t>≥30 minutes</a:t>
            </a:r>
            <a:r>
              <a:rPr lang="en-US" dirty="0" smtClean="0"/>
              <a:t>. </a:t>
            </a:r>
            <a:r>
              <a:rPr lang="en-US" sz="2400" dirty="0" smtClean="0"/>
              <a:t>(1         </a:t>
            </a:r>
            <a:r>
              <a:rPr lang="en-US" sz="2600" dirty="0" smtClean="0"/>
              <a:t>O</a:t>
            </a:r>
            <a:r>
              <a:rPr lang="en-US" sz="2400" dirty="0" smtClean="0"/>
              <a:t>)</a:t>
            </a:r>
          </a:p>
          <a:p>
            <a:endParaRPr lang="en-US" dirty="0" smtClean="0"/>
          </a:p>
          <a:p>
            <a:r>
              <a:rPr lang="en-US" b="1" dirty="0" smtClean="0"/>
              <a:t>c. </a:t>
            </a:r>
            <a:r>
              <a:rPr lang="en-US" dirty="0" smtClean="0"/>
              <a:t>We recommend using blood glucose-lowering pharmacological therapy if lifestyle therapy is insufficient to maintain normoglycemia in women with GDM. </a:t>
            </a:r>
            <a:r>
              <a:rPr lang="en-US" sz="2400" dirty="0" smtClean="0"/>
              <a:t>(1              )</a:t>
            </a:r>
            <a:endParaRPr lang="fa-IR" dirty="0"/>
          </a:p>
        </p:txBody>
      </p:sp>
      <p:pic>
        <p:nvPicPr>
          <p:cNvPr id="4" name="Picture 2"/>
          <p:cNvPicPr>
            <a:picLocks noChangeAspect="1" noChangeArrowheads="1"/>
          </p:cNvPicPr>
          <p:nvPr/>
        </p:nvPicPr>
        <p:blipFill>
          <a:blip r:embed="rId2" cstate="print"/>
          <a:srcRect/>
          <a:stretch>
            <a:fillRect/>
          </a:stretch>
        </p:blipFill>
        <p:spPr bwMode="auto">
          <a:xfrm>
            <a:off x="3000364" y="3857629"/>
            <a:ext cx="226219" cy="214313"/>
          </a:xfrm>
          <a:prstGeom prst="rect">
            <a:avLst/>
          </a:prstGeom>
          <a:noFill/>
          <a:ln w="9525">
            <a:noFill/>
            <a:miter lim="800000"/>
            <a:headEnd/>
            <a:tailEnd/>
          </a:ln>
          <a:effectLst/>
        </p:spPr>
      </p:pic>
      <p:pic>
        <p:nvPicPr>
          <p:cNvPr id="5" name="Picture 2"/>
          <p:cNvPicPr>
            <a:picLocks noChangeAspect="1" noChangeArrowheads="1"/>
          </p:cNvPicPr>
          <p:nvPr/>
        </p:nvPicPr>
        <p:blipFill>
          <a:blip r:embed="rId2" cstate="print"/>
          <a:srcRect/>
          <a:stretch>
            <a:fillRect/>
          </a:stretch>
        </p:blipFill>
        <p:spPr bwMode="auto">
          <a:xfrm>
            <a:off x="3214678" y="3857629"/>
            <a:ext cx="226219" cy="214313"/>
          </a:xfrm>
          <a:prstGeom prst="rect">
            <a:avLst/>
          </a:prstGeom>
          <a:noFill/>
          <a:ln w="9525">
            <a:noFill/>
            <a:miter lim="800000"/>
            <a:headEnd/>
            <a:tailEnd/>
          </a:ln>
          <a:effectLst/>
        </p:spPr>
      </p:pic>
      <p:pic>
        <p:nvPicPr>
          <p:cNvPr id="6" name="Picture 2"/>
          <p:cNvPicPr>
            <a:picLocks noChangeAspect="1" noChangeArrowheads="1"/>
          </p:cNvPicPr>
          <p:nvPr/>
        </p:nvPicPr>
        <p:blipFill>
          <a:blip r:embed="rId2" cstate="print"/>
          <a:srcRect/>
          <a:stretch>
            <a:fillRect/>
          </a:stretch>
        </p:blipFill>
        <p:spPr bwMode="auto">
          <a:xfrm>
            <a:off x="3428992" y="3857629"/>
            <a:ext cx="226219" cy="214313"/>
          </a:xfrm>
          <a:prstGeom prst="rect">
            <a:avLst/>
          </a:prstGeom>
          <a:noFill/>
          <a:ln w="9525">
            <a:noFill/>
            <a:miter lim="800000"/>
            <a:headEnd/>
            <a:tailEnd/>
          </a:ln>
          <a:effectLst/>
        </p:spPr>
      </p:pic>
      <p:pic>
        <p:nvPicPr>
          <p:cNvPr id="7" name="Picture 2"/>
          <p:cNvPicPr>
            <a:picLocks noChangeAspect="1" noChangeArrowheads="1"/>
          </p:cNvPicPr>
          <p:nvPr/>
        </p:nvPicPr>
        <p:blipFill>
          <a:blip r:embed="rId2" cstate="print"/>
          <a:srcRect/>
          <a:stretch>
            <a:fillRect/>
          </a:stretch>
        </p:blipFill>
        <p:spPr bwMode="auto">
          <a:xfrm>
            <a:off x="7560491" y="2143117"/>
            <a:ext cx="226219" cy="214313"/>
          </a:xfrm>
          <a:prstGeom prst="rect">
            <a:avLst/>
          </a:prstGeom>
          <a:noFill/>
          <a:ln w="9525">
            <a:noFill/>
            <a:miter lim="800000"/>
            <a:headEnd/>
            <a:tailEnd/>
          </a:ln>
          <a:effectLst/>
        </p:spPr>
      </p:pic>
      <p:pic>
        <p:nvPicPr>
          <p:cNvPr id="8" name="Picture 2"/>
          <p:cNvPicPr>
            <a:picLocks noChangeAspect="1" noChangeArrowheads="1"/>
          </p:cNvPicPr>
          <p:nvPr/>
        </p:nvPicPr>
        <p:blipFill>
          <a:blip r:embed="rId2" cstate="print"/>
          <a:srcRect/>
          <a:stretch>
            <a:fillRect/>
          </a:stretch>
        </p:blipFill>
        <p:spPr bwMode="auto">
          <a:xfrm>
            <a:off x="7346177" y="2143117"/>
            <a:ext cx="226219" cy="214313"/>
          </a:xfrm>
          <a:prstGeom prst="rect">
            <a:avLst/>
          </a:prstGeom>
          <a:noFill/>
          <a:ln w="9525">
            <a:noFill/>
            <a:miter lim="800000"/>
            <a:headEnd/>
            <a:tailEnd/>
          </a:ln>
          <a:effectLst/>
        </p:spPr>
      </p:pic>
      <p:pic>
        <p:nvPicPr>
          <p:cNvPr id="9" name="Picture 2"/>
          <p:cNvPicPr>
            <a:picLocks noChangeAspect="1" noChangeArrowheads="1"/>
          </p:cNvPicPr>
          <p:nvPr/>
        </p:nvPicPr>
        <p:blipFill>
          <a:blip r:embed="rId2" cstate="print"/>
          <a:srcRect/>
          <a:stretch>
            <a:fillRect/>
          </a:stretch>
        </p:blipFill>
        <p:spPr bwMode="auto">
          <a:xfrm>
            <a:off x="7989119" y="5643579"/>
            <a:ext cx="226219" cy="214313"/>
          </a:xfrm>
          <a:prstGeom prst="rect">
            <a:avLst/>
          </a:prstGeom>
          <a:noFill/>
          <a:ln w="9525">
            <a:noFill/>
            <a:miter lim="800000"/>
            <a:headEnd/>
            <a:tailEnd/>
          </a:ln>
          <a:effectLst/>
        </p:spPr>
      </p:pic>
      <p:pic>
        <p:nvPicPr>
          <p:cNvPr id="10" name="Picture 2"/>
          <p:cNvPicPr>
            <a:picLocks noChangeAspect="1" noChangeArrowheads="1"/>
          </p:cNvPicPr>
          <p:nvPr/>
        </p:nvPicPr>
        <p:blipFill>
          <a:blip r:embed="rId2" cstate="print"/>
          <a:srcRect/>
          <a:stretch>
            <a:fillRect/>
          </a:stretch>
        </p:blipFill>
        <p:spPr bwMode="auto">
          <a:xfrm>
            <a:off x="7774805" y="5643579"/>
            <a:ext cx="226219" cy="214313"/>
          </a:xfrm>
          <a:prstGeom prst="rect">
            <a:avLst/>
          </a:prstGeom>
          <a:noFill/>
          <a:ln w="9525">
            <a:noFill/>
            <a:miter lim="800000"/>
            <a:headEnd/>
            <a:tailEnd/>
          </a:ln>
          <a:effectLst/>
        </p:spPr>
      </p:pic>
      <p:pic>
        <p:nvPicPr>
          <p:cNvPr id="11" name="Picture 2"/>
          <p:cNvPicPr>
            <a:picLocks noChangeAspect="1" noChangeArrowheads="1"/>
          </p:cNvPicPr>
          <p:nvPr/>
        </p:nvPicPr>
        <p:blipFill>
          <a:blip r:embed="rId2" cstate="print"/>
          <a:srcRect/>
          <a:stretch>
            <a:fillRect/>
          </a:stretch>
        </p:blipFill>
        <p:spPr bwMode="auto">
          <a:xfrm>
            <a:off x="7572396" y="5643579"/>
            <a:ext cx="226219" cy="214313"/>
          </a:xfrm>
          <a:prstGeom prst="rect">
            <a:avLst/>
          </a:prstGeom>
          <a:noFill/>
          <a:ln w="9525">
            <a:noFill/>
            <a:miter lim="800000"/>
            <a:headEnd/>
            <a:tailEnd/>
          </a:ln>
          <a:effectLst/>
        </p:spPr>
      </p:pic>
      <p:pic>
        <p:nvPicPr>
          <p:cNvPr id="12" name="Picture 2"/>
          <p:cNvPicPr>
            <a:picLocks noChangeAspect="1" noChangeArrowheads="1"/>
          </p:cNvPicPr>
          <p:nvPr/>
        </p:nvPicPr>
        <p:blipFill>
          <a:blip r:embed="rId2" cstate="print"/>
          <a:srcRect/>
          <a:stretch>
            <a:fillRect/>
          </a:stretch>
        </p:blipFill>
        <p:spPr bwMode="auto">
          <a:xfrm>
            <a:off x="7346177" y="5643579"/>
            <a:ext cx="226219" cy="214313"/>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1000"/>
                                        <p:tgtEl>
                                          <p:spTgt spid="3">
                                            <p:txEl>
                                              <p:pRg st="0" end="0"/>
                                            </p:txEl>
                                          </p:spTgt>
                                        </p:tgtEl>
                                      </p:cBhvr>
                                    </p:animEffect>
                                  </p:childTnLst>
                                </p:cTn>
                              </p:par>
                            </p:childTnLst>
                          </p:cTn>
                        </p:par>
                        <p:par>
                          <p:cTn id="8" fill="hold">
                            <p:stCondLst>
                              <p:cond delay="1000"/>
                            </p:stCondLst>
                            <p:childTnLst>
                              <p:par>
                                <p:cTn id="9" presetID="12" presetClass="entr" presetSubtype="4" fill="hold" nodeType="afterEffect">
                                  <p:stCondLst>
                                    <p:cond delay="400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slide(fromBottom)">
                                      <p:cBhvr>
                                        <p:cTn id="11" dur="2000"/>
                                        <p:tgtEl>
                                          <p:spTgt spid="3">
                                            <p:txEl>
                                              <p:pRg st="2" end="2"/>
                                            </p:txEl>
                                          </p:spTgt>
                                        </p:tgtEl>
                                      </p:cBhvr>
                                    </p:animEffect>
                                  </p:childTnLst>
                                </p:cTn>
                              </p:par>
                            </p:childTnLst>
                          </p:cTn>
                        </p:par>
                        <p:par>
                          <p:cTn id="12" fill="hold">
                            <p:stCondLst>
                              <p:cond delay="7000"/>
                            </p:stCondLst>
                            <p:childTnLst>
                              <p:par>
                                <p:cTn id="13" presetID="12" presetClass="entr" presetSubtype="4" fill="hold" nodeType="afterEffect">
                                  <p:stCondLst>
                                    <p:cond delay="1200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slide(fromBottom)">
                                      <p:cBhvr>
                                        <p:cTn id="15"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2.4. Postpartum Care-1</a:t>
            </a:r>
            <a:endParaRPr lang="fa-IR" dirty="0"/>
          </a:p>
        </p:txBody>
      </p:sp>
      <p:sp>
        <p:nvSpPr>
          <p:cNvPr id="3" name="Content Placeholder 2"/>
          <p:cNvSpPr>
            <a:spLocks noGrp="1"/>
          </p:cNvSpPr>
          <p:nvPr>
            <p:ph idx="1"/>
          </p:nvPr>
        </p:nvSpPr>
        <p:spPr>
          <a:xfrm>
            <a:off x="457200" y="1689119"/>
            <a:ext cx="8229600" cy="4525963"/>
          </a:xfrm>
        </p:spPr>
        <p:txBody>
          <a:bodyPr>
            <a:normAutofit/>
          </a:bodyPr>
          <a:lstStyle/>
          <a:p>
            <a:r>
              <a:rPr lang="en-US" sz="2400" b="1" dirty="0" smtClean="0"/>
              <a:t>a. </a:t>
            </a:r>
            <a:r>
              <a:rPr lang="en-US" sz="2400" dirty="0" smtClean="0"/>
              <a:t>We recommend that </a:t>
            </a:r>
            <a:r>
              <a:rPr lang="en-US" sz="2400" dirty="0" smtClean="0">
                <a:solidFill>
                  <a:srgbClr val="C00000"/>
                </a:solidFill>
                <a:effectLst>
                  <a:outerShdw blurRad="38100" dist="38100" dir="2700000" algn="tl">
                    <a:srgbClr val="000000">
                      <a:alpha val="43137"/>
                    </a:srgbClr>
                  </a:outerShdw>
                </a:effectLst>
              </a:rPr>
              <a:t>postpartum care </a:t>
            </a:r>
            <a:r>
              <a:rPr lang="en-US" sz="2400" dirty="0" smtClean="0"/>
              <a:t>for women who have had </a:t>
            </a:r>
            <a:r>
              <a:rPr lang="en-US" sz="2400" dirty="0" smtClean="0">
                <a:solidFill>
                  <a:srgbClr val="C00000"/>
                </a:solidFill>
              </a:rPr>
              <a:t>GDM</a:t>
            </a:r>
            <a:r>
              <a:rPr lang="en-US" sz="2400" dirty="0" smtClean="0"/>
              <a:t> should include measurement of </a:t>
            </a:r>
            <a:r>
              <a:rPr lang="en-US" sz="2400" dirty="0" smtClean="0">
                <a:solidFill>
                  <a:srgbClr val="C00000"/>
                </a:solidFill>
                <a:effectLst>
                  <a:outerShdw blurRad="38100" dist="38100" dir="2700000" algn="tl">
                    <a:srgbClr val="000000">
                      <a:alpha val="43137"/>
                    </a:srgbClr>
                  </a:outerShdw>
                </a:effectLst>
              </a:rPr>
              <a:t>FPG or fasting SMBG for 24-72 hrs after delivery</a:t>
            </a:r>
            <a:r>
              <a:rPr lang="en-US" sz="2400" dirty="0" smtClean="0"/>
              <a:t> to rule out ongoing hyperglycemia. </a:t>
            </a:r>
            <a:r>
              <a:rPr lang="en-US" sz="2000" dirty="0" smtClean="0"/>
              <a:t>(1    </a:t>
            </a:r>
            <a:r>
              <a:rPr lang="en-US" sz="2400" dirty="0" smtClean="0"/>
              <a:t>OOO</a:t>
            </a:r>
            <a:r>
              <a:rPr lang="en-US" sz="2000" dirty="0" smtClean="0"/>
              <a:t>)</a:t>
            </a:r>
            <a:endParaRPr lang="en-US" sz="2400" dirty="0" smtClean="0"/>
          </a:p>
          <a:p>
            <a:endParaRPr lang="en-US" sz="2400" dirty="0" smtClean="0"/>
          </a:p>
          <a:p>
            <a:r>
              <a:rPr lang="en-US" sz="2400" b="1" dirty="0" smtClean="0"/>
              <a:t>b. </a:t>
            </a:r>
            <a:r>
              <a:rPr lang="en-US" sz="2400" dirty="0" smtClean="0"/>
              <a:t>We recommend that a </a:t>
            </a:r>
            <a:r>
              <a:rPr lang="en-US" sz="2400" dirty="0" smtClean="0">
                <a:solidFill>
                  <a:srgbClr val="0070C0"/>
                </a:solidFill>
                <a:effectLst>
                  <a:outerShdw blurRad="38100" dist="38100" dir="2700000" algn="tl">
                    <a:srgbClr val="000000">
                      <a:alpha val="43137"/>
                    </a:srgbClr>
                  </a:outerShdw>
                </a:effectLst>
              </a:rPr>
              <a:t>2-hr, 75-gOGTT </a:t>
            </a:r>
            <a:r>
              <a:rPr lang="en-US" sz="2400" dirty="0" smtClean="0"/>
              <a:t>should be undertaken </a:t>
            </a:r>
            <a:r>
              <a:rPr lang="en-US" sz="2400" dirty="0" smtClean="0">
                <a:solidFill>
                  <a:srgbClr val="0070C0"/>
                </a:solidFill>
                <a:effectLst>
                  <a:outerShdw blurRad="38100" dist="38100" dir="2700000" algn="tl">
                    <a:srgbClr val="000000">
                      <a:alpha val="43137"/>
                    </a:srgbClr>
                  </a:outerShdw>
                </a:effectLst>
              </a:rPr>
              <a:t>6-12 weeks after delivery </a:t>
            </a:r>
            <a:r>
              <a:rPr lang="en-US" sz="2400" dirty="0" smtClean="0"/>
              <a:t>in women with GDM to rule out </a:t>
            </a:r>
            <a:r>
              <a:rPr lang="en-US" sz="2400" dirty="0" err="1" smtClean="0"/>
              <a:t>prediabetes</a:t>
            </a:r>
            <a:r>
              <a:rPr lang="en-US" sz="2400" dirty="0" smtClean="0"/>
              <a:t> or diabetes. </a:t>
            </a:r>
            <a:r>
              <a:rPr lang="en-US" sz="2000" dirty="0" smtClean="0"/>
              <a:t>(1          </a:t>
            </a:r>
            <a:r>
              <a:rPr lang="en-US" sz="2400" dirty="0" smtClean="0"/>
              <a:t>O</a:t>
            </a:r>
            <a:r>
              <a:rPr lang="en-US" sz="2000" dirty="0" smtClean="0"/>
              <a:t>)</a:t>
            </a:r>
            <a:endParaRPr lang="en-US" sz="2400" dirty="0" smtClean="0"/>
          </a:p>
          <a:p>
            <a:pPr lvl="1"/>
            <a:r>
              <a:rPr lang="en-US" sz="2000" dirty="0" smtClean="0">
                <a:solidFill>
                  <a:schemeClr val="accent2">
                    <a:lumMod val="75000"/>
                  </a:schemeClr>
                </a:solidFill>
                <a:effectLst>
                  <a:outerShdw blurRad="38100" dist="38100" dir="2700000" algn="tl">
                    <a:srgbClr val="000000">
                      <a:alpha val="43137"/>
                    </a:srgbClr>
                  </a:outerShdw>
                </a:effectLst>
              </a:rPr>
              <a:t>If results are normal</a:t>
            </a:r>
            <a:r>
              <a:rPr lang="en-US" sz="2000" dirty="0" smtClean="0"/>
              <a:t>, we recommend this or other diagnostic tests for diabetes should be </a:t>
            </a:r>
            <a:r>
              <a:rPr lang="en-US" sz="2000" dirty="0" smtClean="0">
                <a:solidFill>
                  <a:schemeClr val="accent2">
                    <a:lumMod val="75000"/>
                  </a:schemeClr>
                </a:solidFill>
                <a:effectLst>
                  <a:outerShdw blurRad="38100" dist="38100" dir="2700000" algn="tl">
                    <a:srgbClr val="000000">
                      <a:alpha val="43137"/>
                    </a:srgbClr>
                  </a:outerShdw>
                </a:effectLst>
              </a:rPr>
              <a:t>repeated periodically </a:t>
            </a:r>
            <a:r>
              <a:rPr lang="en-US" sz="2000" dirty="0" smtClean="0"/>
              <a:t>as well as before future pregnancies. (1       </a:t>
            </a:r>
            <a:r>
              <a:rPr lang="en-US" dirty="0" smtClean="0"/>
              <a:t>OO</a:t>
            </a:r>
            <a:r>
              <a:rPr lang="en-US" sz="2000" dirty="0" smtClean="0"/>
              <a:t>)</a:t>
            </a:r>
            <a:endParaRPr lang="fa-IR" sz="2000" dirty="0"/>
          </a:p>
        </p:txBody>
      </p:sp>
      <p:pic>
        <p:nvPicPr>
          <p:cNvPr id="4" name="Picture 2"/>
          <p:cNvPicPr>
            <a:picLocks noChangeAspect="1" noChangeArrowheads="1"/>
          </p:cNvPicPr>
          <p:nvPr/>
        </p:nvPicPr>
        <p:blipFill>
          <a:blip r:embed="rId2" cstate="print"/>
          <a:srcRect/>
          <a:stretch>
            <a:fillRect/>
          </a:stretch>
        </p:blipFill>
        <p:spPr bwMode="auto">
          <a:xfrm>
            <a:off x="2928926" y="2928934"/>
            <a:ext cx="226219" cy="214313"/>
          </a:xfrm>
          <a:prstGeom prst="rect">
            <a:avLst/>
          </a:prstGeom>
          <a:noFill/>
          <a:ln w="9525">
            <a:noFill/>
            <a:miter lim="800000"/>
            <a:headEnd/>
            <a:tailEnd/>
          </a:ln>
          <a:effectLst/>
        </p:spPr>
      </p:pic>
      <p:pic>
        <p:nvPicPr>
          <p:cNvPr id="5" name="Picture 2"/>
          <p:cNvPicPr>
            <a:picLocks noChangeAspect="1" noChangeArrowheads="1"/>
          </p:cNvPicPr>
          <p:nvPr/>
        </p:nvPicPr>
        <p:blipFill>
          <a:blip r:embed="rId2" cstate="print"/>
          <a:srcRect/>
          <a:stretch>
            <a:fillRect/>
          </a:stretch>
        </p:blipFill>
        <p:spPr bwMode="auto">
          <a:xfrm>
            <a:off x="2786050" y="5572141"/>
            <a:ext cx="226219" cy="214313"/>
          </a:xfrm>
          <a:prstGeom prst="rect">
            <a:avLst/>
          </a:prstGeom>
          <a:noFill/>
          <a:ln w="9525">
            <a:noFill/>
            <a:miter lim="800000"/>
            <a:headEnd/>
            <a:tailEnd/>
          </a:ln>
          <a:effectLst/>
        </p:spPr>
      </p:pic>
      <p:pic>
        <p:nvPicPr>
          <p:cNvPr id="6" name="Picture 2"/>
          <p:cNvPicPr>
            <a:picLocks noChangeAspect="1" noChangeArrowheads="1"/>
          </p:cNvPicPr>
          <p:nvPr/>
        </p:nvPicPr>
        <p:blipFill>
          <a:blip r:embed="rId2" cstate="print"/>
          <a:srcRect/>
          <a:stretch>
            <a:fillRect/>
          </a:stretch>
        </p:blipFill>
        <p:spPr bwMode="auto">
          <a:xfrm>
            <a:off x="2988459" y="5572141"/>
            <a:ext cx="226219" cy="214313"/>
          </a:xfrm>
          <a:prstGeom prst="rect">
            <a:avLst/>
          </a:prstGeom>
          <a:noFill/>
          <a:ln w="9525">
            <a:noFill/>
            <a:miter lim="800000"/>
            <a:headEnd/>
            <a:tailEnd/>
          </a:ln>
          <a:effectLst/>
        </p:spPr>
      </p:pic>
      <p:pic>
        <p:nvPicPr>
          <p:cNvPr id="7" name="Picture 2"/>
          <p:cNvPicPr>
            <a:picLocks noChangeAspect="1" noChangeArrowheads="1"/>
          </p:cNvPicPr>
          <p:nvPr/>
        </p:nvPicPr>
        <p:blipFill>
          <a:blip r:embed="rId2" cstate="print"/>
          <a:srcRect/>
          <a:stretch>
            <a:fillRect/>
          </a:stretch>
        </p:blipFill>
        <p:spPr bwMode="auto">
          <a:xfrm>
            <a:off x="4345781" y="4500570"/>
            <a:ext cx="226219" cy="214313"/>
          </a:xfrm>
          <a:prstGeom prst="rect">
            <a:avLst/>
          </a:prstGeom>
          <a:noFill/>
          <a:ln w="9525">
            <a:noFill/>
            <a:miter lim="800000"/>
            <a:headEnd/>
            <a:tailEnd/>
          </a:ln>
          <a:effectLst/>
        </p:spPr>
      </p:pic>
      <p:pic>
        <p:nvPicPr>
          <p:cNvPr id="8" name="Picture 2"/>
          <p:cNvPicPr>
            <a:picLocks noChangeAspect="1" noChangeArrowheads="1"/>
          </p:cNvPicPr>
          <p:nvPr/>
        </p:nvPicPr>
        <p:blipFill>
          <a:blip r:embed="rId2" cstate="print"/>
          <a:srcRect/>
          <a:stretch>
            <a:fillRect/>
          </a:stretch>
        </p:blipFill>
        <p:spPr bwMode="auto">
          <a:xfrm>
            <a:off x="4143372" y="4500571"/>
            <a:ext cx="226219" cy="214313"/>
          </a:xfrm>
          <a:prstGeom prst="rect">
            <a:avLst/>
          </a:prstGeom>
          <a:noFill/>
          <a:ln w="9525">
            <a:noFill/>
            <a:miter lim="800000"/>
            <a:headEnd/>
            <a:tailEnd/>
          </a:ln>
          <a:effectLst/>
        </p:spPr>
      </p:pic>
      <p:pic>
        <p:nvPicPr>
          <p:cNvPr id="9" name="Picture 2"/>
          <p:cNvPicPr>
            <a:picLocks noChangeAspect="1" noChangeArrowheads="1"/>
          </p:cNvPicPr>
          <p:nvPr/>
        </p:nvPicPr>
        <p:blipFill>
          <a:blip r:embed="rId2" cstate="print"/>
          <a:srcRect/>
          <a:stretch>
            <a:fillRect/>
          </a:stretch>
        </p:blipFill>
        <p:spPr bwMode="auto">
          <a:xfrm>
            <a:off x="3929058" y="4500570"/>
            <a:ext cx="226219" cy="214313"/>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2000"/>
                                        <p:tgtEl>
                                          <p:spTgt spid="3">
                                            <p:txEl>
                                              <p:pRg st="0" end="0"/>
                                            </p:txEl>
                                          </p:spTgt>
                                        </p:tgtEl>
                                      </p:cBhvr>
                                    </p:animEffect>
                                  </p:childTnLst>
                                </p:cTn>
                              </p:par>
                              <p:par>
                                <p:cTn id="8" presetID="12" presetClass="entr" presetSubtype="4" fill="hold" nodeType="withEffect">
                                  <p:stCondLst>
                                    <p:cond delay="600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slide(fromBottom)">
                                      <p:cBhvr>
                                        <p:cTn id="10" dur="1000"/>
                                        <p:tgtEl>
                                          <p:spTgt spid="3">
                                            <p:txEl>
                                              <p:pRg st="2" end="2"/>
                                            </p:txEl>
                                          </p:spTgt>
                                        </p:tgtEl>
                                      </p:cBhvr>
                                    </p:animEffect>
                                  </p:childTnLst>
                                </p:cTn>
                              </p:par>
                            </p:childTnLst>
                          </p:cTn>
                        </p:par>
                        <p:par>
                          <p:cTn id="11" fill="hold">
                            <p:stCondLst>
                              <p:cond delay="7000"/>
                            </p:stCondLst>
                            <p:childTnLst>
                              <p:par>
                                <p:cTn id="12" presetID="12" presetClass="entr" presetSubtype="4" fill="hold" nodeType="afterEffect">
                                  <p:stCondLst>
                                    <p:cond delay="250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slide(fromBottom)">
                                      <p:cBhvr>
                                        <p:cTn id="14"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2.4. Postpartum Care-2</a:t>
            </a:r>
            <a:endParaRPr lang="fa-IR" dirty="0"/>
          </a:p>
        </p:txBody>
      </p:sp>
      <p:sp>
        <p:nvSpPr>
          <p:cNvPr id="3" name="Content Placeholder 2"/>
          <p:cNvSpPr>
            <a:spLocks noGrp="1"/>
          </p:cNvSpPr>
          <p:nvPr>
            <p:ph idx="1"/>
          </p:nvPr>
        </p:nvSpPr>
        <p:spPr>
          <a:xfrm>
            <a:off x="457200" y="1600200"/>
            <a:ext cx="8229600" cy="4972072"/>
          </a:xfrm>
        </p:spPr>
        <p:txBody>
          <a:bodyPr>
            <a:normAutofit fontScale="85000" lnSpcReduction="20000"/>
          </a:bodyPr>
          <a:lstStyle/>
          <a:p>
            <a:r>
              <a:rPr lang="en-US" b="1" dirty="0" smtClean="0"/>
              <a:t>c. </a:t>
            </a:r>
            <a:r>
              <a:rPr lang="en-US" dirty="0" smtClean="0"/>
              <a:t>We suggest the child’s birth weight and whether or not the child was born to a mother with GDM become part of the child’s permanent medical record. </a:t>
            </a:r>
            <a:r>
              <a:rPr lang="en-US" sz="2400" dirty="0" smtClean="0"/>
              <a:t>(Ungraded recommendation)</a:t>
            </a:r>
          </a:p>
          <a:p>
            <a:endParaRPr lang="en-US" dirty="0" smtClean="0"/>
          </a:p>
          <a:p>
            <a:r>
              <a:rPr lang="en-US" b="1" dirty="0" smtClean="0"/>
              <a:t>d. </a:t>
            </a:r>
            <a:r>
              <a:rPr lang="en-US" dirty="0" smtClean="0"/>
              <a:t>We recommend that all women who have had GDM receive </a:t>
            </a:r>
            <a:r>
              <a:rPr lang="en-US" dirty="0" smtClean="0">
                <a:solidFill>
                  <a:srgbClr val="0070C0"/>
                </a:solidFill>
                <a:effectLst>
                  <a:outerShdw blurRad="38100" dist="38100" dir="2700000" algn="tl">
                    <a:srgbClr val="000000">
                      <a:alpha val="43137"/>
                    </a:srgbClr>
                  </a:outerShdw>
                </a:effectLst>
              </a:rPr>
              <a:t>counseling on lifestyle measures </a:t>
            </a:r>
            <a:r>
              <a:rPr lang="en-US" dirty="0" smtClean="0"/>
              <a:t>to reduce the risk of type 2 diabetes, the need for future pregnancies to be planned, and the </a:t>
            </a:r>
            <a:r>
              <a:rPr lang="en-US" dirty="0" smtClean="0">
                <a:solidFill>
                  <a:srgbClr val="0070C0"/>
                </a:solidFill>
                <a:effectLst>
                  <a:outerShdw blurRad="38100" dist="38100" dir="2700000" algn="tl">
                    <a:srgbClr val="000000">
                      <a:alpha val="43137"/>
                    </a:srgbClr>
                  </a:outerShdw>
                </a:effectLst>
              </a:rPr>
              <a:t>need for regular diabetes screening</a:t>
            </a:r>
            <a:r>
              <a:rPr lang="en-US" dirty="0" smtClean="0"/>
              <a:t>, especially before any future pregnancies. </a:t>
            </a:r>
            <a:r>
              <a:rPr lang="en-US" sz="2400" dirty="0" smtClean="0"/>
              <a:t>(1    </a:t>
            </a:r>
            <a:r>
              <a:rPr lang="en-US" dirty="0" smtClean="0"/>
              <a:t>OOO</a:t>
            </a:r>
            <a:r>
              <a:rPr lang="en-US" sz="2400" dirty="0" smtClean="0"/>
              <a:t>)</a:t>
            </a:r>
          </a:p>
          <a:p>
            <a:endParaRPr lang="en-US" dirty="0" smtClean="0"/>
          </a:p>
          <a:p>
            <a:r>
              <a:rPr lang="en-US" b="1" dirty="0" smtClean="0"/>
              <a:t>e. </a:t>
            </a:r>
            <a:r>
              <a:rPr lang="en-US" dirty="0" smtClean="0"/>
              <a:t>We suggest blood glucose-lowering </a:t>
            </a:r>
            <a:r>
              <a:rPr lang="en-US" dirty="0" smtClean="0">
                <a:solidFill>
                  <a:srgbClr val="FF0000"/>
                </a:solidFill>
                <a:effectLst>
                  <a:outerShdw blurRad="38100" dist="38100" dir="2700000" algn="tl">
                    <a:srgbClr val="000000">
                      <a:alpha val="43137"/>
                    </a:srgbClr>
                  </a:outerShdw>
                </a:effectLst>
              </a:rPr>
              <a:t>medication should be discontinued immediately after delivery for women with GDM unless overt diabetes is suspected</a:t>
            </a:r>
            <a:r>
              <a:rPr lang="en-US" dirty="0" smtClean="0"/>
              <a:t>.</a:t>
            </a:r>
          </a:p>
          <a:p>
            <a:pPr lvl="1"/>
            <a:r>
              <a:rPr lang="en-US" dirty="0" smtClean="0"/>
              <a:t>in which case the decision to continue such medication should be made on a case-by-case basis. (2         OO)</a:t>
            </a:r>
            <a:endParaRPr lang="fa-IR" dirty="0"/>
          </a:p>
        </p:txBody>
      </p:sp>
      <p:pic>
        <p:nvPicPr>
          <p:cNvPr id="4" name="Picture 2"/>
          <p:cNvPicPr>
            <a:picLocks noChangeAspect="1" noChangeArrowheads="1"/>
          </p:cNvPicPr>
          <p:nvPr/>
        </p:nvPicPr>
        <p:blipFill>
          <a:blip r:embed="rId2" cstate="print"/>
          <a:srcRect/>
          <a:stretch>
            <a:fillRect/>
          </a:stretch>
        </p:blipFill>
        <p:spPr bwMode="auto">
          <a:xfrm>
            <a:off x="2643174" y="4143381"/>
            <a:ext cx="226219" cy="214313"/>
          </a:xfrm>
          <a:prstGeom prst="rect">
            <a:avLst/>
          </a:prstGeom>
          <a:noFill/>
          <a:ln w="9525">
            <a:noFill/>
            <a:miter lim="800000"/>
            <a:headEnd/>
            <a:tailEnd/>
          </a:ln>
          <a:effectLst/>
        </p:spPr>
      </p:pic>
      <p:pic>
        <p:nvPicPr>
          <p:cNvPr id="5" name="Picture 2"/>
          <p:cNvPicPr>
            <a:picLocks noChangeAspect="1" noChangeArrowheads="1"/>
          </p:cNvPicPr>
          <p:nvPr/>
        </p:nvPicPr>
        <p:blipFill>
          <a:blip r:embed="rId2" cstate="print"/>
          <a:srcRect/>
          <a:stretch>
            <a:fillRect/>
          </a:stretch>
        </p:blipFill>
        <p:spPr bwMode="auto">
          <a:xfrm>
            <a:off x="4131467" y="6072207"/>
            <a:ext cx="226219" cy="214313"/>
          </a:xfrm>
          <a:prstGeom prst="rect">
            <a:avLst/>
          </a:prstGeom>
          <a:noFill/>
          <a:ln w="9525">
            <a:noFill/>
            <a:miter lim="800000"/>
            <a:headEnd/>
            <a:tailEnd/>
          </a:ln>
          <a:effectLst/>
        </p:spPr>
      </p:pic>
      <p:pic>
        <p:nvPicPr>
          <p:cNvPr id="6" name="Picture 2"/>
          <p:cNvPicPr>
            <a:picLocks noChangeAspect="1" noChangeArrowheads="1"/>
          </p:cNvPicPr>
          <p:nvPr/>
        </p:nvPicPr>
        <p:blipFill>
          <a:blip r:embed="rId2" cstate="print"/>
          <a:srcRect/>
          <a:stretch>
            <a:fillRect/>
          </a:stretch>
        </p:blipFill>
        <p:spPr bwMode="auto">
          <a:xfrm>
            <a:off x="3917153" y="6072207"/>
            <a:ext cx="226219" cy="214313"/>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par>
                          <p:cTn id="8" fill="hold">
                            <p:stCondLst>
                              <p:cond delay="500"/>
                            </p:stCondLst>
                            <p:childTnLst>
                              <p:par>
                                <p:cTn id="9" presetID="12" presetClass="entr" presetSubtype="4" fill="hold" nodeType="afterEffect">
                                  <p:stCondLst>
                                    <p:cond delay="350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slide(fromBottom)">
                                      <p:cBhvr>
                                        <p:cTn id="11" dur="1000"/>
                                        <p:tgtEl>
                                          <p:spTgt spid="3">
                                            <p:txEl>
                                              <p:pRg st="2" end="2"/>
                                            </p:txEl>
                                          </p:spTgt>
                                        </p:tgtEl>
                                      </p:cBhvr>
                                    </p:animEffect>
                                  </p:childTnLst>
                                </p:cTn>
                              </p:par>
                            </p:childTnLst>
                          </p:cTn>
                        </p:par>
                        <p:par>
                          <p:cTn id="12" fill="hold">
                            <p:stCondLst>
                              <p:cond delay="5000"/>
                            </p:stCondLst>
                            <p:childTnLst>
                              <p:par>
                                <p:cTn id="13" presetID="12" presetClass="entr" presetSubtype="4" fill="hold" nodeType="afterEffect">
                                  <p:stCondLst>
                                    <p:cond delay="400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slide(fromBottom)">
                                      <p:cBhvr>
                                        <p:cTn id="15" dur="1000"/>
                                        <p:tgtEl>
                                          <p:spTgt spid="3">
                                            <p:txEl>
                                              <p:pRg st="4" end="4"/>
                                            </p:txEl>
                                          </p:spTgt>
                                        </p:tgtEl>
                                      </p:cBhvr>
                                    </p:animEffect>
                                  </p:childTnLst>
                                </p:cTn>
                              </p:par>
                            </p:childTnLst>
                          </p:cTn>
                        </p:par>
                        <p:par>
                          <p:cTn id="16" fill="hold">
                            <p:stCondLst>
                              <p:cond delay="10000"/>
                            </p:stCondLst>
                            <p:childTnLst>
                              <p:par>
                                <p:cTn id="17" presetID="12" presetClass="entr" presetSubtype="4" fill="hold" nodeType="afterEffect">
                                  <p:stCondLst>
                                    <p:cond delay="100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slide(fromBottom)">
                                      <p:cBhvr>
                                        <p:cTn id="19"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1438" y="928670"/>
            <a:ext cx="9001156" cy="2000264"/>
          </a:xfrm>
          <a:prstGeom prst="roundRect">
            <a:avLst/>
          </a:prstGeom>
          <a:solidFill>
            <a:srgbClr val="002060"/>
          </a:solidFill>
          <a:ln w="38100" cap="flat" cmpd="sng" algn="ctr">
            <a:solidFill>
              <a:srgbClr val="002060"/>
            </a:solidFill>
            <a:prstDash val="solid"/>
          </a:ln>
          <a:effectLst>
            <a:innerShdw blurRad="63500" dist="50800" dir="13500000">
              <a:prstClr val="black">
                <a:alpha val="50000"/>
              </a:prstClr>
            </a:innerShdw>
          </a:effectLst>
        </p:spPr>
        <p:txBody>
          <a:bodyPr vert="horz" lIns="91440" tIns="45720" rIns="91440" bIns="45720" rtlCol="1" anchor="ctr">
            <a:normAutofit/>
          </a:bodyPr>
          <a:lstStyle/>
          <a:p>
            <a:pPr lvl="0" algn="ctr" rtl="0">
              <a:spcBef>
                <a:spcPct val="0"/>
              </a:spcBef>
            </a:pPr>
            <a:r>
              <a:rPr lang="en-US" sz="3600" b="1" dirty="0" smtClean="0">
                <a:solidFill>
                  <a:prstClr val="white"/>
                </a:solidFill>
                <a:effectLst>
                  <a:outerShdw blurRad="38100" dist="38100" dir="2700000" algn="tl">
                    <a:srgbClr val="000000">
                      <a:alpha val="43137"/>
                    </a:srgbClr>
                  </a:outerShdw>
                </a:effectLst>
                <a:latin typeface="Garamond" pitchFamily="18" charset="0"/>
                <a:ea typeface="+mj-ea"/>
                <a:cs typeface="+mj-cs"/>
              </a:rPr>
              <a:t>3.0. </a:t>
            </a:r>
          </a:p>
          <a:p>
            <a:pPr lvl="0" algn="ctr" rtl="0">
              <a:spcBef>
                <a:spcPct val="0"/>
              </a:spcBef>
            </a:pPr>
            <a:r>
              <a:rPr lang="en-US" sz="3600" b="1" dirty="0" smtClean="0">
                <a:solidFill>
                  <a:prstClr val="white"/>
                </a:solidFill>
                <a:effectLst>
                  <a:outerShdw blurRad="38100" dist="38100" dir="2700000" algn="tl">
                    <a:srgbClr val="000000">
                      <a:alpha val="43137"/>
                    </a:srgbClr>
                  </a:outerShdw>
                </a:effectLst>
                <a:latin typeface="Garamond" pitchFamily="18" charset="0"/>
                <a:ea typeface="+mj-ea"/>
                <a:cs typeface="+mj-cs"/>
              </a:rPr>
              <a:t>Glucose Monitoring and Glycemic Targets</a:t>
            </a:r>
            <a:endParaRPr kumimoji="0" lang="fa-IR" sz="36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Garamond" pitchFamily="18" charset="0"/>
              <a:ea typeface="+mj-ea"/>
              <a:cs typeface="+mj-cs"/>
            </a:endParaRPr>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500" dirty="0" smtClean="0"/>
              <a:t>3.1. Self-monitoring of blood glucose </a:t>
            </a:r>
            <a:r>
              <a:rPr lang="en-US" sz="3500" dirty="0" smtClean="0">
                <a:solidFill>
                  <a:srgbClr val="FFFF00"/>
                </a:solidFill>
              </a:rPr>
              <a:t>(SMBG)</a:t>
            </a:r>
            <a:endParaRPr lang="fa-IR" sz="3500" dirty="0">
              <a:solidFill>
                <a:srgbClr val="FFFF00"/>
              </a:solidFill>
            </a:endParaRPr>
          </a:p>
        </p:txBody>
      </p:sp>
      <p:sp>
        <p:nvSpPr>
          <p:cNvPr id="3" name="Content Placeholder 2"/>
          <p:cNvSpPr>
            <a:spLocks noGrp="1"/>
          </p:cNvSpPr>
          <p:nvPr>
            <p:ph idx="1"/>
          </p:nvPr>
        </p:nvSpPr>
        <p:spPr>
          <a:xfrm>
            <a:off x="457200" y="1903433"/>
            <a:ext cx="8229600" cy="4525963"/>
          </a:xfrm>
        </p:spPr>
        <p:txBody>
          <a:bodyPr>
            <a:normAutofit/>
          </a:bodyPr>
          <a:lstStyle/>
          <a:p>
            <a:r>
              <a:rPr lang="en-US" sz="2400" dirty="0" smtClean="0"/>
              <a:t>We recommend </a:t>
            </a:r>
            <a:r>
              <a:rPr lang="en-US" sz="2400" dirty="0" smtClean="0">
                <a:solidFill>
                  <a:srgbClr val="FF0000"/>
                </a:solidFill>
              </a:rPr>
              <a:t>SMBG</a:t>
            </a:r>
            <a:r>
              <a:rPr lang="en-US" sz="2400" dirty="0" smtClean="0"/>
              <a:t> in </a:t>
            </a:r>
            <a:r>
              <a:rPr lang="en-US" sz="2400" u="sng" dirty="0" smtClean="0">
                <a:solidFill>
                  <a:srgbClr val="FF0000"/>
                </a:solidFill>
              </a:rPr>
              <a:t>all pregnant women </a:t>
            </a:r>
            <a:r>
              <a:rPr lang="en-US" sz="2400" dirty="0" smtClean="0">
                <a:solidFill>
                  <a:srgbClr val="FF0000"/>
                </a:solidFill>
              </a:rPr>
              <a:t>with GDM or overt diabetes</a:t>
            </a:r>
            <a:r>
              <a:rPr lang="en-US" sz="2400" dirty="0" smtClean="0"/>
              <a:t> </a:t>
            </a:r>
            <a:r>
              <a:rPr lang="en-US" sz="2000" dirty="0" smtClean="0"/>
              <a:t>(1             ) </a:t>
            </a:r>
            <a:r>
              <a:rPr lang="en-US" sz="2400" dirty="0" smtClean="0"/>
              <a:t>and suggest testing </a:t>
            </a:r>
            <a:r>
              <a:rPr lang="en-US" sz="2400" dirty="0" smtClean="0">
                <a:solidFill>
                  <a:srgbClr val="FF0000"/>
                </a:solidFill>
              </a:rPr>
              <a:t>before and </a:t>
            </a:r>
            <a:r>
              <a:rPr lang="en-US" sz="2400" dirty="0" smtClean="0"/>
              <a:t>either 1 or 2 hours </a:t>
            </a:r>
            <a:r>
              <a:rPr lang="en-US" sz="2400" dirty="0" smtClean="0">
                <a:solidFill>
                  <a:srgbClr val="FF0000"/>
                </a:solidFill>
              </a:rPr>
              <a:t>after the start of each meal </a:t>
            </a:r>
            <a:r>
              <a:rPr lang="en-US" sz="2000" dirty="0" smtClean="0"/>
              <a:t>(choosing the post meal time when it is estimated that peak postprandial blood glucose is most likely to occur)</a:t>
            </a:r>
            <a:r>
              <a:rPr lang="en-US" sz="2400" dirty="0" smtClean="0"/>
              <a:t> and, as indicated, at bedtime and during the night.             </a:t>
            </a:r>
            <a:r>
              <a:rPr lang="en-US" sz="2000" dirty="0" smtClean="0"/>
              <a:t>(2        OO)</a:t>
            </a:r>
            <a:endParaRPr lang="fa-IR" sz="2400" dirty="0"/>
          </a:p>
        </p:txBody>
      </p:sp>
      <p:pic>
        <p:nvPicPr>
          <p:cNvPr id="4" name="Picture 2"/>
          <p:cNvPicPr>
            <a:picLocks noChangeAspect="1" noChangeArrowheads="1"/>
          </p:cNvPicPr>
          <p:nvPr/>
        </p:nvPicPr>
        <p:blipFill>
          <a:blip r:embed="rId2" cstate="print"/>
          <a:srcRect/>
          <a:stretch>
            <a:fillRect/>
          </a:stretch>
        </p:blipFill>
        <p:spPr bwMode="auto">
          <a:xfrm>
            <a:off x="3059832" y="2420888"/>
            <a:ext cx="226219" cy="214313"/>
          </a:xfrm>
          <a:prstGeom prst="rect">
            <a:avLst/>
          </a:prstGeom>
          <a:noFill/>
          <a:ln w="9525">
            <a:noFill/>
            <a:miter lim="800000"/>
            <a:headEnd/>
            <a:tailEnd/>
          </a:ln>
          <a:effectLst/>
        </p:spPr>
      </p:pic>
      <p:pic>
        <p:nvPicPr>
          <p:cNvPr id="5" name="Picture 2"/>
          <p:cNvPicPr>
            <a:picLocks noChangeAspect="1" noChangeArrowheads="1"/>
          </p:cNvPicPr>
          <p:nvPr/>
        </p:nvPicPr>
        <p:blipFill>
          <a:blip r:embed="rId2" cstate="print"/>
          <a:srcRect/>
          <a:stretch>
            <a:fillRect/>
          </a:stretch>
        </p:blipFill>
        <p:spPr bwMode="auto">
          <a:xfrm>
            <a:off x="2833613" y="2420888"/>
            <a:ext cx="226219" cy="214313"/>
          </a:xfrm>
          <a:prstGeom prst="rect">
            <a:avLst/>
          </a:prstGeom>
          <a:noFill/>
          <a:ln w="9525">
            <a:noFill/>
            <a:miter lim="800000"/>
            <a:headEnd/>
            <a:tailEnd/>
          </a:ln>
          <a:effectLst/>
        </p:spPr>
      </p:pic>
      <p:pic>
        <p:nvPicPr>
          <p:cNvPr id="6" name="Picture 2"/>
          <p:cNvPicPr>
            <a:picLocks noChangeAspect="1" noChangeArrowheads="1"/>
          </p:cNvPicPr>
          <p:nvPr/>
        </p:nvPicPr>
        <p:blipFill>
          <a:blip r:embed="rId2" cstate="print"/>
          <a:srcRect/>
          <a:stretch>
            <a:fillRect/>
          </a:stretch>
        </p:blipFill>
        <p:spPr bwMode="auto">
          <a:xfrm>
            <a:off x="3275856" y="2420888"/>
            <a:ext cx="226219" cy="214313"/>
          </a:xfrm>
          <a:prstGeom prst="rect">
            <a:avLst/>
          </a:prstGeom>
          <a:noFill/>
          <a:ln w="9525">
            <a:noFill/>
            <a:miter lim="800000"/>
            <a:headEnd/>
            <a:tailEnd/>
          </a:ln>
          <a:effectLst/>
        </p:spPr>
      </p:pic>
      <p:pic>
        <p:nvPicPr>
          <p:cNvPr id="7" name="Picture 2"/>
          <p:cNvPicPr>
            <a:picLocks noChangeAspect="1" noChangeArrowheads="1"/>
          </p:cNvPicPr>
          <p:nvPr/>
        </p:nvPicPr>
        <p:blipFill>
          <a:blip r:embed="rId2" cstate="print"/>
          <a:srcRect/>
          <a:stretch>
            <a:fillRect/>
          </a:stretch>
        </p:blipFill>
        <p:spPr bwMode="auto">
          <a:xfrm>
            <a:off x="3491880" y="2420888"/>
            <a:ext cx="226219" cy="214313"/>
          </a:xfrm>
          <a:prstGeom prst="rect">
            <a:avLst/>
          </a:prstGeom>
          <a:noFill/>
          <a:ln w="9525">
            <a:noFill/>
            <a:miter lim="800000"/>
            <a:headEnd/>
            <a:tailEnd/>
          </a:ln>
          <a:effectLst/>
        </p:spPr>
      </p:pic>
      <p:pic>
        <p:nvPicPr>
          <p:cNvPr id="8" name="Picture 2"/>
          <p:cNvPicPr>
            <a:picLocks noChangeAspect="1" noChangeArrowheads="1"/>
          </p:cNvPicPr>
          <p:nvPr/>
        </p:nvPicPr>
        <p:blipFill>
          <a:blip r:embed="rId2" cstate="print"/>
          <a:srcRect/>
          <a:stretch>
            <a:fillRect/>
          </a:stretch>
        </p:blipFill>
        <p:spPr bwMode="auto">
          <a:xfrm>
            <a:off x="1331640" y="3789040"/>
            <a:ext cx="226219" cy="214313"/>
          </a:xfrm>
          <a:prstGeom prst="rect">
            <a:avLst/>
          </a:prstGeom>
          <a:noFill/>
          <a:ln w="9525">
            <a:noFill/>
            <a:miter lim="800000"/>
            <a:headEnd/>
            <a:tailEnd/>
          </a:ln>
          <a:effectLst/>
        </p:spPr>
      </p:pic>
      <p:pic>
        <p:nvPicPr>
          <p:cNvPr id="9" name="Picture 2"/>
          <p:cNvPicPr>
            <a:picLocks noChangeAspect="1" noChangeArrowheads="1"/>
          </p:cNvPicPr>
          <p:nvPr/>
        </p:nvPicPr>
        <p:blipFill>
          <a:blip r:embed="rId2" cstate="print"/>
          <a:srcRect/>
          <a:stretch>
            <a:fillRect/>
          </a:stretch>
        </p:blipFill>
        <p:spPr bwMode="auto">
          <a:xfrm>
            <a:off x="1115616" y="3789040"/>
            <a:ext cx="226219" cy="2143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8" y="71414"/>
            <a:ext cx="9001156" cy="1285884"/>
          </a:xfrm>
        </p:spPr>
        <p:txBody>
          <a:bodyPr>
            <a:normAutofit fontScale="90000"/>
          </a:bodyPr>
          <a:lstStyle/>
          <a:p>
            <a:r>
              <a:rPr lang="en-US" dirty="0" smtClean="0"/>
              <a:t>3.2. Glycemic Targets-1</a:t>
            </a:r>
            <a:br>
              <a:rPr lang="en-US" dirty="0" smtClean="0"/>
            </a:br>
            <a:r>
              <a:rPr lang="en-US" dirty="0" smtClean="0">
                <a:solidFill>
                  <a:srgbClr val="FFFF00"/>
                </a:solidFill>
              </a:rPr>
              <a:t>FPG</a:t>
            </a:r>
            <a:endParaRPr lang="fa-IR" dirty="0">
              <a:solidFill>
                <a:srgbClr val="FFFF00"/>
              </a:solidFill>
            </a:endParaRPr>
          </a:p>
        </p:txBody>
      </p:sp>
      <p:sp>
        <p:nvSpPr>
          <p:cNvPr id="3" name="Content Placeholder 2"/>
          <p:cNvSpPr>
            <a:spLocks noGrp="1"/>
          </p:cNvSpPr>
          <p:nvPr>
            <p:ph idx="1"/>
          </p:nvPr>
        </p:nvSpPr>
        <p:spPr>
          <a:xfrm>
            <a:off x="457200" y="1831995"/>
            <a:ext cx="8229600" cy="4525963"/>
          </a:xfrm>
        </p:spPr>
        <p:txBody>
          <a:bodyPr>
            <a:normAutofit/>
          </a:bodyPr>
          <a:lstStyle/>
          <a:p>
            <a:r>
              <a:rPr lang="en-US" b="1" dirty="0" smtClean="0"/>
              <a:t>a. </a:t>
            </a:r>
            <a:r>
              <a:rPr lang="en-US" dirty="0" smtClean="0"/>
              <a:t>We recommend pregnant women with overt or GDM strive to achieve a target </a:t>
            </a:r>
            <a:r>
              <a:rPr lang="en-US" b="1" dirty="0" smtClean="0">
                <a:solidFill>
                  <a:srgbClr val="FF0000"/>
                </a:solidFill>
              </a:rPr>
              <a:t>pre-prandial</a:t>
            </a:r>
            <a:r>
              <a:rPr lang="en-US" dirty="0" smtClean="0"/>
              <a:t> blood glucose </a:t>
            </a:r>
            <a:r>
              <a:rPr lang="en-US" b="1" dirty="0" smtClean="0">
                <a:solidFill>
                  <a:srgbClr val="FF0000"/>
                </a:solidFill>
              </a:rPr>
              <a:t>95 mg/dl</a:t>
            </a:r>
            <a:r>
              <a:rPr lang="en-US" dirty="0" smtClean="0"/>
              <a:t>. </a:t>
            </a:r>
            <a:r>
              <a:rPr lang="en-US" sz="2400" dirty="0" smtClean="0"/>
              <a:t>(1QQOO for fasting target, 1QOOO for other meals)</a:t>
            </a:r>
          </a:p>
          <a:p>
            <a:pPr lvl="1"/>
            <a:r>
              <a:rPr lang="en-US" b="1" dirty="0" smtClean="0"/>
              <a:t>b.</a:t>
            </a:r>
            <a:r>
              <a:rPr lang="en-US" dirty="0" smtClean="0"/>
              <a:t> We suggest that an even lower </a:t>
            </a:r>
            <a:r>
              <a:rPr lang="en-US" dirty="0" smtClean="0">
                <a:solidFill>
                  <a:srgbClr val="C00000"/>
                </a:solidFill>
              </a:rPr>
              <a:t>FPG</a:t>
            </a:r>
            <a:r>
              <a:rPr lang="en-US" dirty="0" smtClean="0"/>
              <a:t> target of </a:t>
            </a:r>
            <a:r>
              <a:rPr lang="en-US" dirty="0" smtClean="0">
                <a:solidFill>
                  <a:srgbClr val="C00000"/>
                </a:solidFill>
              </a:rPr>
              <a:t>90 </a:t>
            </a:r>
            <a:r>
              <a:rPr lang="en-US" sz="2000" dirty="0" smtClean="0">
                <a:solidFill>
                  <a:srgbClr val="C00000"/>
                </a:solidFill>
              </a:rPr>
              <a:t>mg/dl</a:t>
            </a:r>
            <a:r>
              <a:rPr lang="en-US" dirty="0" smtClean="0">
                <a:solidFill>
                  <a:srgbClr val="C00000"/>
                </a:solidFill>
              </a:rPr>
              <a:t> </a:t>
            </a:r>
            <a:r>
              <a:rPr lang="en-US" dirty="0" smtClean="0"/>
              <a:t>be strived for </a:t>
            </a:r>
            <a:r>
              <a:rPr lang="en-US" sz="2000" dirty="0" smtClean="0"/>
              <a:t>(2QOOO) </a:t>
            </a:r>
            <a:r>
              <a:rPr lang="en-US" dirty="0" smtClean="0">
                <a:solidFill>
                  <a:srgbClr val="C00000"/>
                </a:solidFill>
              </a:rPr>
              <a:t>if this can be </a:t>
            </a:r>
            <a:r>
              <a:rPr lang="en-US" b="1" dirty="0" smtClean="0">
                <a:solidFill>
                  <a:srgbClr val="C00000"/>
                </a:solidFill>
                <a:effectLst>
                  <a:outerShdw blurRad="38100" dist="38100" dir="2700000" algn="tl">
                    <a:srgbClr val="000000">
                      <a:alpha val="43137"/>
                    </a:srgbClr>
                  </a:outerShdw>
                </a:effectLst>
              </a:rPr>
              <a:t>safely</a:t>
            </a:r>
            <a:r>
              <a:rPr lang="en-US" dirty="0" smtClean="0">
                <a:solidFill>
                  <a:srgbClr val="C00000"/>
                </a:solidFill>
                <a:effectLst>
                  <a:outerShdw blurRad="38100" dist="38100" dir="2700000" algn="tl">
                    <a:srgbClr val="000000">
                      <a:alpha val="43137"/>
                    </a:srgbClr>
                  </a:outerShdw>
                </a:effectLst>
              </a:rPr>
              <a:t> </a:t>
            </a:r>
            <a:r>
              <a:rPr lang="en-US" dirty="0" smtClean="0">
                <a:solidFill>
                  <a:srgbClr val="C00000"/>
                </a:solidFill>
              </a:rPr>
              <a:t>achieved </a:t>
            </a:r>
            <a:r>
              <a:rPr lang="en-US" dirty="0" smtClean="0"/>
              <a:t>without undue hypoglycemia.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1000"/>
                                        <p:tgtEl>
                                          <p:spTgt spid="3">
                                            <p:txEl>
                                              <p:pRg st="0" end="0"/>
                                            </p:txEl>
                                          </p:spTgt>
                                        </p:tgtEl>
                                      </p:cBhvr>
                                    </p:animEffect>
                                  </p:childTnLst>
                                </p:cTn>
                              </p:par>
                            </p:childTnLst>
                          </p:cTn>
                        </p:par>
                        <p:par>
                          <p:cTn id="8" fill="hold">
                            <p:stCondLst>
                              <p:cond delay="1000"/>
                            </p:stCondLst>
                            <p:childTnLst>
                              <p:par>
                                <p:cTn id="9" presetID="12" presetClass="entr" presetSubtype="4" fill="hold" nodeType="afterEffect">
                                  <p:stCondLst>
                                    <p:cond delay="20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slide(fromBottom)">
                                      <p:cBhvr>
                                        <p:cTn id="11"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144016" y="53752"/>
            <a:ext cx="8892480" cy="1143000"/>
          </a:xfrm>
          <a:prstGeom prst="roundRect">
            <a:avLst/>
          </a:prstGeom>
        </p:spPr>
        <p:style>
          <a:lnRef idx="0">
            <a:schemeClr val="accent4"/>
          </a:lnRef>
          <a:fillRef idx="3">
            <a:schemeClr val="accent4"/>
          </a:fillRef>
          <a:effectRef idx="3">
            <a:schemeClr val="accent4"/>
          </a:effectRef>
          <a:fontRef idx="minor">
            <a:schemeClr val="lt1"/>
          </a:fontRef>
        </p:style>
        <p:txBody>
          <a:bodyPr/>
          <a:lstStyle/>
          <a:p>
            <a:r>
              <a:rPr lang="en-US" dirty="0" smtClean="0"/>
              <a:t>Case 2 </a:t>
            </a:r>
          </a:p>
        </p:txBody>
      </p:sp>
      <p:sp>
        <p:nvSpPr>
          <p:cNvPr id="6147" name="Content Placeholder 2"/>
          <p:cNvSpPr>
            <a:spLocks noGrp="1"/>
          </p:cNvSpPr>
          <p:nvPr>
            <p:ph idx="1"/>
          </p:nvPr>
        </p:nvSpPr>
        <p:spPr>
          <a:xfrm>
            <a:off x="428596" y="1711349"/>
            <a:ext cx="8371656" cy="4525963"/>
          </a:xfrm>
        </p:spPr>
        <p:txBody>
          <a:bodyPr>
            <a:normAutofit/>
          </a:bodyPr>
          <a:lstStyle/>
          <a:p>
            <a:pPr rtl="1">
              <a:lnSpc>
                <a:spcPct val="110000"/>
              </a:lnSpc>
            </a:pPr>
            <a:r>
              <a:rPr lang="ar-SA" sz="2600" dirty="0" smtClean="0">
                <a:latin typeface="Times New Roman"/>
                <a:ea typeface="Times New Roman"/>
                <a:cs typeface="B Badr" pitchFamily="2" charset="-78"/>
              </a:rPr>
              <a:t>خانم 2</a:t>
            </a:r>
            <a:r>
              <a:rPr lang="fa-IR" sz="2600" dirty="0" smtClean="0">
                <a:latin typeface="Times New Roman"/>
                <a:ea typeface="Times New Roman"/>
                <a:cs typeface="B Badr" pitchFamily="2" charset="-78"/>
              </a:rPr>
              <a:t>3</a:t>
            </a:r>
            <a:r>
              <a:rPr lang="ar-SA" sz="2600" dirty="0" smtClean="0">
                <a:latin typeface="Times New Roman"/>
                <a:ea typeface="Times New Roman"/>
                <a:cs typeface="B Badr" pitchFamily="2" charset="-78"/>
              </a:rPr>
              <a:t> ساله ای در هفته </a:t>
            </a:r>
            <a:r>
              <a:rPr lang="fa-IR" sz="2600" dirty="0" smtClean="0">
                <a:latin typeface="Times New Roman"/>
                <a:ea typeface="Times New Roman"/>
                <a:cs typeface="B Badr" pitchFamily="2" charset="-78"/>
              </a:rPr>
              <a:t>4</a:t>
            </a:r>
            <a:r>
              <a:rPr lang="ar-SA" sz="2600" dirty="0" smtClean="0">
                <a:latin typeface="Times New Roman"/>
                <a:ea typeface="Times New Roman"/>
                <a:cs typeface="B Badr" pitchFamily="2" charset="-78"/>
              </a:rPr>
              <a:t> باردار</a:t>
            </a:r>
            <a:r>
              <a:rPr lang="fa-IR" sz="2600" dirty="0" smtClean="0">
                <a:latin typeface="Times New Roman"/>
                <a:ea typeface="Times New Roman"/>
                <a:cs typeface="B Badr" pitchFamily="2" charset="-78"/>
              </a:rPr>
              <a:t>ی اول </a:t>
            </a:r>
            <a:r>
              <a:rPr lang="ar-SA" sz="2600" dirty="0" smtClean="0">
                <a:latin typeface="Times New Roman"/>
                <a:ea typeface="Times New Roman"/>
                <a:cs typeface="B Badr" pitchFamily="2" charset="-78"/>
              </a:rPr>
              <a:t>جهت مشاوره تشخیصی به شما ارجاع شده</a:t>
            </a:r>
            <a:r>
              <a:rPr lang="fa-IR" sz="2600" dirty="0" smtClean="0">
                <a:latin typeface="Times New Roman"/>
                <a:ea typeface="Times New Roman"/>
                <a:cs typeface="B Badr" pitchFamily="2" charset="-78"/>
              </a:rPr>
              <a:t> </a:t>
            </a:r>
            <a:r>
              <a:rPr lang="ar-SA" sz="2600" dirty="0" smtClean="0">
                <a:latin typeface="Times New Roman"/>
                <a:ea typeface="Times New Roman"/>
                <a:cs typeface="B Badr" pitchFamily="2" charset="-78"/>
              </a:rPr>
              <a:t>است</a:t>
            </a:r>
            <a:r>
              <a:rPr lang="fa-IR" sz="2600" dirty="0" smtClean="0">
                <a:latin typeface="Times New Roman"/>
                <a:ea typeface="Times New Roman"/>
                <a:cs typeface="B Badr" pitchFamily="2" charset="-78"/>
              </a:rPr>
              <a:t>.</a:t>
            </a:r>
            <a:r>
              <a:rPr lang="ar-SA" sz="2600" dirty="0" smtClean="0">
                <a:latin typeface="Times New Roman"/>
                <a:ea typeface="Times New Roman"/>
                <a:cs typeface="B Badr" pitchFamily="2" charset="-78"/>
              </a:rPr>
              <a:t> </a:t>
            </a:r>
            <a:r>
              <a:rPr lang="fa-IR" sz="2600" dirty="0" smtClean="0">
                <a:latin typeface="Times New Roman"/>
                <a:ea typeface="Times New Roman"/>
                <a:cs typeface="B Badr" pitchFamily="2" charset="-78"/>
              </a:rPr>
              <a:t>وی از قبل مبتلا به </a:t>
            </a:r>
            <a:r>
              <a:rPr lang="en-US" sz="2600" dirty="0" smtClean="0">
                <a:latin typeface="Times New Roman"/>
                <a:ea typeface="Times New Roman"/>
                <a:cs typeface="B Badr" pitchFamily="2" charset="-78"/>
              </a:rPr>
              <a:t>PCOS</a:t>
            </a:r>
            <a:r>
              <a:rPr lang="ar-SA" sz="2600" dirty="0" smtClean="0">
                <a:latin typeface="Times New Roman"/>
                <a:ea typeface="Times New Roman"/>
                <a:cs typeface="B Badr" pitchFamily="2" charset="-78"/>
              </a:rPr>
              <a:t> </a:t>
            </a:r>
            <a:r>
              <a:rPr lang="fa-IR" sz="2600" dirty="0" smtClean="0">
                <a:latin typeface="Times New Roman"/>
                <a:ea typeface="Times New Roman"/>
                <a:cs typeface="B Badr" pitchFamily="2" charset="-78"/>
              </a:rPr>
              <a:t>بوده است و با متفورمین درمان می شده است ولی هیچ اختلالی در تحمل گلوکز نداشته است. سابقه سقط نداشته است. سابقه خانوادگی از دیابت ندارد و </a:t>
            </a:r>
            <a:r>
              <a:rPr lang="en-US" sz="2400" dirty="0" smtClean="0">
                <a:latin typeface="+mn-lt"/>
                <a:cs typeface="B Badr" pitchFamily="2" charset="-78"/>
              </a:rPr>
              <a:t>BMI 26 </a:t>
            </a:r>
            <a:r>
              <a:rPr lang="en-US" sz="2000" i="1" dirty="0" smtClean="0">
                <a:latin typeface="+mn-lt"/>
                <a:cs typeface="B Badr" pitchFamily="2" charset="-78"/>
              </a:rPr>
              <a:t>kg/m</a:t>
            </a:r>
            <a:r>
              <a:rPr lang="en-US" sz="2000" i="1" baseline="30000" dirty="0" smtClean="0">
                <a:latin typeface="+mn-lt"/>
                <a:cs typeface="B Badr" pitchFamily="2" charset="-78"/>
              </a:rPr>
              <a:t>2</a:t>
            </a:r>
            <a:r>
              <a:rPr lang="fa-IR" sz="2000" dirty="0" smtClean="0">
                <a:latin typeface="+mn-lt"/>
                <a:cs typeface="B Badr" pitchFamily="2" charset="-78"/>
              </a:rPr>
              <a:t> </a:t>
            </a:r>
            <a:r>
              <a:rPr lang="fa-IR" sz="2600" dirty="0" smtClean="0">
                <a:cs typeface="B Badr" pitchFamily="2" charset="-78"/>
              </a:rPr>
              <a:t>دارد</a:t>
            </a:r>
            <a:r>
              <a:rPr lang="fa-IR" sz="2600" i="1" dirty="0" smtClean="0">
                <a:cs typeface="B Badr" pitchFamily="2" charset="-78"/>
              </a:rPr>
              <a:t>.</a:t>
            </a:r>
            <a:endParaRPr lang="en-US" sz="2600" i="1" dirty="0" smtClean="0">
              <a:cs typeface="B Badr" pitchFamily="2" charset="-78"/>
            </a:endParaRPr>
          </a:p>
          <a:p>
            <a:pPr rtl="1">
              <a:lnSpc>
                <a:spcPct val="110000"/>
              </a:lnSpc>
            </a:pPr>
            <a:endParaRPr lang="en-US" sz="2600" i="1" dirty="0" smtClean="0">
              <a:cs typeface="B Badr" pitchFamily="2" charset="-78"/>
            </a:endParaRPr>
          </a:p>
          <a:p>
            <a:pPr lvl="0" rtl="1"/>
            <a:r>
              <a:rPr lang="ar-SA" sz="2600" dirty="0" smtClean="0">
                <a:latin typeface="Times New Roman"/>
                <a:ea typeface="Times New Roman"/>
                <a:cs typeface="B Badr" pitchFamily="2" charset="-78"/>
              </a:rPr>
              <a:t>در مورد </a:t>
            </a:r>
            <a:r>
              <a:rPr lang="fa-IR" sz="2600" dirty="0" smtClean="0">
                <a:latin typeface="Times New Roman"/>
                <a:ea typeface="Times New Roman"/>
                <a:cs typeface="B Badr" pitchFamily="2" charset="-78"/>
              </a:rPr>
              <a:t>بررسی وی از نظر احتمال دیابت بارداری</a:t>
            </a:r>
            <a:r>
              <a:rPr lang="ar-SA" sz="2600" dirty="0" smtClean="0">
                <a:latin typeface="Times New Roman"/>
                <a:ea typeface="Times New Roman"/>
                <a:cs typeface="B Badr" pitchFamily="2" charset="-78"/>
              </a:rPr>
              <a:t> چه </a:t>
            </a:r>
            <a:r>
              <a:rPr lang="fa-IR" sz="2600" dirty="0" smtClean="0">
                <a:latin typeface="Times New Roman"/>
                <a:ea typeface="Times New Roman"/>
                <a:cs typeface="B Badr" pitchFamily="2" charset="-78"/>
              </a:rPr>
              <a:t>توصیه ای </a:t>
            </a:r>
            <a:r>
              <a:rPr lang="ar-SA" sz="2600" dirty="0" smtClean="0">
                <a:latin typeface="Times New Roman"/>
                <a:ea typeface="Times New Roman"/>
                <a:cs typeface="B Badr" pitchFamily="2" charset="-78"/>
              </a:rPr>
              <a:t>مى </a:t>
            </a:r>
            <a:r>
              <a:rPr lang="fa-IR" sz="2600" dirty="0" smtClean="0">
                <a:latin typeface="Times New Roman"/>
                <a:ea typeface="Times New Roman"/>
                <a:cs typeface="B Badr" pitchFamily="2" charset="-78"/>
              </a:rPr>
              <a:t>نمای</a:t>
            </a:r>
            <a:r>
              <a:rPr lang="ar-SA" sz="2600" dirty="0" smtClean="0">
                <a:latin typeface="Times New Roman"/>
                <a:ea typeface="Times New Roman"/>
                <a:cs typeface="B Badr" pitchFamily="2" charset="-78"/>
              </a:rPr>
              <a:t>ید؟</a:t>
            </a:r>
            <a:endParaRPr lang="en-US" sz="2600" i="1" dirty="0" smtClean="0">
              <a:solidFill>
                <a:srgbClr val="99FFCC"/>
              </a:solidFill>
              <a:cs typeface="B Badr" pitchFamily="2" charset="-78"/>
            </a:endParaRPr>
          </a:p>
          <a:p>
            <a:endParaRPr lang="en-US" dirty="0" smtClean="0"/>
          </a:p>
        </p:txBody>
      </p:sp>
      <p:sp>
        <p:nvSpPr>
          <p:cNvPr id="4" name="Slide Number Placeholder 3"/>
          <p:cNvSpPr>
            <a:spLocks noGrp="1"/>
          </p:cNvSpPr>
          <p:nvPr>
            <p:ph type="sldNum" sz="quarter" idx="12"/>
          </p:nvPr>
        </p:nvSpPr>
        <p:spPr/>
        <p:txBody>
          <a:bodyPr/>
          <a:lstStyle/>
          <a:p>
            <a:pPr>
              <a:defRPr/>
            </a:pPr>
            <a:fld id="{FBBF9C92-A734-46D1-BF5F-D3D18E29DA34}" type="slidenum">
              <a:rPr lang="en-US" smtClean="0">
                <a:solidFill>
                  <a:prstClr val="black">
                    <a:tint val="75000"/>
                  </a:prstClr>
                </a:solidFill>
              </a:rPr>
              <a:pPr>
                <a:defRPr/>
              </a:pPr>
              <a:t>5</a:t>
            </a:fld>
            <a:endParaRPr lang="en-US">
              <a:solidFill>
                <a:prstClr val="black">
                  <a:tint val="75000"/>
                </a:prstClr>
              </a:solidFill>
            </a:endParaRP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8" y="71414"/>
            <a:ext cx="9001156" cy="1357322"/>
          </a:xfrm>
        </p:spPr>
        <p:txBody>
          <a:bodyPr>
            <a:normAutofit/>
          </a:bodyPr>
          <a:lstStyle/>
          <a:p>
            <a:r>
              <a:rPr lang="en-US" dirty="0" smtClean="0"/>
              <a:t>3.2. Glycemic Targets-2</a:t>
            </a:r>
            <a:br>
              <a:rPr lang="en-US" dirty="0" smtClean="0"/>
            </a:br>
            <a:r>
              <a:rPr lang="en-US" dirty="0" smtClean="0">
                <a:solidFill>
                  <a:srgbClr val="FFFF00"/>
                </a:solidFill>
              </a:rPr>
              <a:t>Post Prandials</a:t>
            </a:r>
            <a:endParaRPr lang="fa-IR" dirty="0">
              <a:solidFill>
                <a:srgbClr val="FFFF00"/>
              </a:solidFill>
            </a:endParaRPr>
          </a:p>
        </p:txBody>
      </p:sp>
      <p:sp>
        <p:nvSpPr>
          <p:cNvPr id="3" name="Content Placeholder 2"/>
          <p:cNvSpPr>
            <a:spLocks noGrp="1"/>
          </p:cNvSpPr>
          <p:nvPr>
            <p:ph idx="1"/>
          </p:nvPr>
        </p:nvSpPr>
        <p:spPr>
          <a:xfrm>
            <a:off x="457200" y="1903433"/>
            <a:ext cx="8229600" cy="4525963"/>
          </a:xfrm>
        </p:spPr>
        <p:txBody>
          <a:bodyPr/>
          <a:lstStyle/>
          <a:p>
            <a:r>
              <a:rPr lang="en-US" b="1" dirty="0" smtClean="0"/>
              <a:t>c. </a:t>
            </a:r>
            <a:r>
              <a:rPr lang="en-US" dirty="0" smtClean="0"/>
              <a:t>We suggest pregnant women with overt or GDM strive to achieve target blood glucose levels </a:t>
            </a:r>
            <a:r>
              <a:rPr lang="en-US" dirty="0" smtClean="0">
                <a:solidFill>
                  <a:srgbClr val="FF0000"/>
                </a:solidFill>
              </a:rPr>
              <a:t>1 hr after the start of a meal 140 </a:t>
            </a:r>
            <a:r>
              <a:rPr lang="en-US" sz="2400" dirty="0" smtClean="0">
                <a:solidFill>
                  <a:srgbClr val="FF0000"/>
                </a:solidFill>
              </a:rPr>
              <a:t>mg/dl</a:t>
            </a:r>
            <a:r>
              <a:rPr lang="en-US" dirty="0" smtClean="0"/>
              <a:t> and </a:t>
            </a:r>
            <a:r>
              <a:rPr lang="en-US" b="1" dirty="0" smtClean="0">
                <a:solidFill>
                  <a:srgbClr val="FF0000"/>
                </a:solidFill>
              </a:rPr>
              <a:t>2 hrs </a:t>
            </a:r>
            <a:r>
              <a:rPr lang="en-US" b="1" u="sng" dirty="0" smtClean="0">
                <a:solidFill>
                  <a:srgbClr val="FF0000"/>
                </a:solidFill>
              </a:rPr>
              <a:t>after the start of a meal </a:t>
            </a:r>
            <a:r>
              <a:rPr lang="en-US" b="1" dirty="0" smtClean="0">
                <a:solidFill>
                  <a:srgbClr val="FF0000"/>
                </a:solidFill>
              </a:rPr>
              <a:t>120 </a:t>
            </a:r>
            <a:r>
              <a:rPr lang="en-US" sz="2400" b="1" dirty="0" smtClean="0">
                <a:solidFill>
                  <a:srgbClr val="FF0000"/>
                </a:solidFill>
              </a:rPr>
              <a:t>mg/dl</a:t>
            </a:r>
            <a:r>
              <a:rPr lang="en-US" dirty="0" smtClean="0"/>
              <a:t> </a:t>
            </a:r>
            <a:r>
              <a:rPr lang="en-US" sz="2400" dirty="0" smtClean="0"/>
              <a:t>(2QOOO) </a:t>
            </a:r>
            <a:r>
              <a:rPr lang="en-US" dirty="0" smtClean="0"/>
              <a:t>when these targets can be safely achieved without undue hypoglycemia.</a:t>
            </a:r>
          </a:p>
          <a:p>
            <a:endParaRPr lang="en-US" dirty="0" smtClean="0"/>
          </a:p>
          <a:p>
            <a:r>
              <a:rPr lang="en-US" b="1" dirty="0" smtClean="0"/>
              <a:t>d. </a:t>
            </a:r>
            <a:r>
              <a:rPr lang="en-US" dirty="0" smtClean="0"/>
              <a:t>We suggest pregnant women with </a:t>
            </a:r>
            <a:r>
              <a:rPr lang="en-US" b="1" dirty="0" smtClean="0">
                <a:solidFill>
                  <a:srgbClr val="FA680E"/>
                </a:solidFill>
              </a:rPr>
              <a:t>overt diabetes </a:t>
            </a:r>
            <a:r>
              <a:rPr lang="en-US" dirty="0" smtClean="0"/>
              <a:t>strive to achieve a </a:t>
            </a:r>
            <a:r>
              <a:rPr lang="en-US" b="1" dirty="0" smtClean="0">
                <a:solidFill>
                  <a:srgbClr val="FA680E"/>
                </a:solidFill>
              </a:rPr>
              <a:t>HbA</a:t>
            </a:r>
            <a:r>
              <a:rPr lang="en-US" b="1" baseline="-25000" dirty="0" smtClean="0">
                <a:solidFill>
                  <a:srgbClr val="FA680E"/>
                </a:solidFill>
              </a:rPr>
              <a:t>1C</a:t>
            </a:r>
            <a:r>
              <a:rPr lang="en-US" b="1" dirty="0" smtClean="0">
                <a:solidFill>
                  <a:srgbClr val="FA680E"/>
                </a:solidFill>
              </a:rPr>
              <a:t> 7% </a:t>
            </a:r>
            <a:r>
              <a:rPr lang="en-US" sz="2400" b="1" dirty="0" smtClean="0">
                <a:solidFill>
                  <a:srgbClr val="FA680E"/>
                </a:solidFill>
              </a:rPr>
              <a:t>(ideally 6.5%)</a:t>
            </a:r>
            <a:r>
              <a:rPr lang="en-US" dirty="0" smtClean="0"/>
              <a:t>. </a:t>
            </a:r>
            <a:r>
              <a:rPr lang="en-US" sz="2400" dirty="0" smtClean="0"/>
              <a:t>(2QOOO)</a:t>
            </a:r>
            <a:endParaRPr lang="fa-IR"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1000"/>
                                        <p:tgtEl>
                                          <p:spTgt spid="3">
                                            <p:txEl>
                                              <p:pRg st="0" end="0"/>
                                            </p:txEl>
                                          </p:spTgt>
                                        </p:tgtEl>
                                      </p:cBhvr>
                                    </p:animEffect>
                                  </p:childTnLst>
                                </p:cTn>
                              </p:par>
                            </p:childTnLst>
                          </p:cTn>
                        </p:par>
                        <p:par>
                          <p:cTn id="8" fill="hold">
                            <p:stCondLst>
                              <p:cond delay="1000"/>
                            </p:stCondLst>
                            <p:childTnLst>
                              <p:par>
                                <p:cTn id="9" presetID="12" presetClass="entr" presetSubtype="4" fill="hold" nodeType="afterEffect">
                                  <p:stCondLst>
                                    <p:cond delay="450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slide(fromBottom)">
                                      <p:cBhvr>
                                        <p:cTn id="11"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3.2. Glycemic Targets-3</a:t>
            </a:r>
            <a:endParaRPr lang="fa-IR"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785786" y="1500174"/>
            <a:ext cx="7500990" cy="4759461"/>
          </a:xfrm>
          <a:prstGeom prst="roundRect">
            <a:avLst>
              <a:gd name="adj" fmla="val 8594"/>
            </a:avLst>
          </a:prstGeom>
          <a:solidFill>
            <a:srgbClr val="FFFFFF">
              <a:shade val="85000"/>
            </a:srgbClr>
          </a:solidFill>
          <a:ln w="38100">
            <a:solidFill>
              <a:srgbClr val="0091C4"/>
            </a:solidFill>
            <a:prstDash val="solid"/>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8" y="71414"/>
            <a:ext cx="9001156" cy="1357322"/>
          </a:xfrm>
        </p:spPr>
        <p:txBody>
          <a:bodyPr>
            <a:normAutofit/>
          </a:bodyPr>
          <a:lstStyle/>
          <a:p>
            <a:r>
              <a:rPr lang="en-US" dirty="0" smtClean="0"/>
              <a:t>3.3. Continuous Glucose Monitoring System</a:t>
            </a:r>
            <a:br>
              <a:rPr lang="en-US" dirty="0" smtClean="0"/>
            </a:br>
            <a:r>
              <a:rPr lang="en-US" dirty="0" smtClean="0">
                <a:solidFill>
                  <a:srgbClr val="FFFF00"/>
                </a:solidFill>
              </a:rPr>
              <a:t>(CGMS)</a:t>
            </a:r>
            <a:endParaRPr lang="fa-IR" dirty="0">
              <a:solidFill>
                <a:srgbClr val="FFFF00"/>
              </a:solidFill>
            </a:endParaRPr>
          </a:p>
        </p:txBody>
      </p:sp>
      <p:sp>
        <p:nvSpPr>
          <p:cNvPr id="3" name="Content Placeholder 2"/>
          <p:cNvSpPr>
            <a:spLocks noGrp="1"/>
          </p:cNvSpPr>
          <p:nvPr>
            <p:ph idx="1"/>
          </p:nvPr>
        </p:nvSpPr>
        <p:spPr>
          <a:xfrm>
            <a:off x="457200" y="1974871"/>
            <a:ext cx="8229600" cy="4525963"/>
          </a:xfrm>
        </p:spPr>
        <p:txBody>
          <a:bodyPr>
            <a:normAutofit/>
          </a:bodyPr>
          <a:lstStyle/>
          <a:p>
            <a:r>
              <a:rPr lang="en-US" dirty="0" smtClean="0"/>
              <a:t>We suggest that CGMS be used during pregnancy in women with overt or GDM when SMBG levels </a:t>
            </a:r>
            <a:r>
              <a:rPr lang="en-US" sz="2400" dirty="0" smtClean="0"/>
              <a:t>(or, in the case of the woman with overt diabetes, HbA</a:t>
            </a:r>
            <a:r>
              <a:rPr lang="en-US" sz="2400" baseline="-25000" dirty="0" smtClean="0"/>
              <a:t>1C</a:t>
            </a:r>
            <a:r>
              <a:rPr lang="en-US" sz="2400" dirty="0" smtClean="0"/>
              <a:t> values) </a:t>
            </a:r>
            <a:r>
              <a:rPr lang="en-US" dirty="0" smtClean="0"/>
              <a:t>are not sufficient to assess glycemic control </a:t>
            </a:r>
            <a:r>
              <a:rPr lang="en-US" sz="2400" dirty="0" smtClean="0"/>
              <a:t>(including both hyperglycemia and hypoglycemia)</a:t>
            </a:r>
            <a:r>
              <a:rPr lang="en-US" dirty="0" smtClean="0"/>
              <a:t>. </a:t>
            </a:r>
            <a:r>
              <a:rPr lang="en-US" sz="2400" dirty="0" smtClean="0"/>
              <a:t>(2       OO)</a:t>
            </a:r>
            <a:endParaRPr lang="fa-IR" dirty="0"/>
          </a:p>
        </p:txBody>
      </p:sp>
      <p:pic>
        <p:nvPicPr>
          <p:cNvPr id="4" name="Picture 2"/>
          <p:cNvPicPr>
            <a:picLocks noChangeAspect="1" noChangeArrowheads="1"/>
          </p:cNvPicPr>
          <p:nvPr/>
        </p:nvPicPr>
        <p:blipFill>
          <a:blip r:embed="rId2" cstate="print"/>
          <a:srcRect/>
          <a:stretch>
            <a:fillRect/>
          </a:stretch>
        </p:blipFill>
        <p:spPr bwMode="auto">
          <a:xfrm>
            <a:off x="5508104" y="3861048"/>
            <a:ext cx="226219" cy="214313"/>
          </a:xfrm>
          <a:prstGeom prst="rect">
            <a:avLst/>
          </a:prstGeom>
          <a:noFill/>
          <a:ln w="9525">
            <a:noFill/>
            <a:miter lim="800000"/>
            <a:headEnd/>
            <a:tailEnd/>
          </a:ln>
          <a:effectLst/>
        </p:spPr>
      </p:pic>
      <p:pic>
        <p:nvPicPr>
          <p:cNvPr id="5" name="Picture 2"/>
          <p:cNvPicPr>
            <a:picLocks noChangeAspect="1" noChangeArrowheads="1"/>
          </p:cNvPicPr>
          <p:nvPr/>
        </p:nvPicPr>
        <p:blipFill>
          <a:blip r:embed="rId2" cstate="print"/>
          <a:srcRect/>
          <a:stretch>
            <a:fillRect/>
          </a:stretch>
        </p:blipFill>
        <p:spPr bwMode="auto">
          <a:xfrm>
            <a:off x="5281885" y="3861048"/>
            <a:ext cx="226219" cy="214313"/>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1438" y="928670"/>
            <a:ext cx="9001156" cy="2000264"/>
          </a:xfrm>
          <a:prstGeom prst="roundRect">
            <a:avLst/>
          </a:prstGeom>
          <a:solidFill>
            <a:srgbClr val="002060"/>
          </a:solidFill>
          <a:ln w="38100" cap="flat" cmpd="sng" algn="ctr">
            <a:solidFill>
              <a:srgbClr val="002060"/>
            </a:solidFill>
            <a:prstDash val="solid"/>
          </a:ln>
          <a:effectLst>
            <a:innerShdw blurRad="63500" dist="50800" dir="13500000">
              <a:prstClr val="black">
                <a:alpha val="50000"/>
              </a:prstClr>
            </a:innerShdw>
          </a:effectLst>
        </p:spPr>
        <p:txBody>
          <a:bodyPr vert="horz" lIns="91440" tIns="45720" rIns="91440" bIns="45720" rtlCol="1" anchor="ctr">
            <a:normAutofit/>
          </a:bodyPr>
          <a:lstStyle/>
          <a:p>
            <a:pPr lvl="0" algn="ctr" rtl="0">
              <a:spcBef>
                <a:spcPct val="0"/>
              </a:spcBef>
            </a:pPr>
            <a:r>
              <a:rPr lang="en-US" sz="3200" b="1" dirty="0" smtClean="0">
                <a:solidFill>
                  <a:prstClr val="white"/>
                </a:solidFill>
                <a:effectLst>
                  <a:outerShdw blurRad="38100" dist="38100" dir="2700000" algn="tl">
                    <a:srgbClr val="000000">
                      <a:alpha val="43137"/>
                    </a:srgbClr>
                  </a:outerShdw>
                </a:effectLst>
                <a:latin typeface="Garamond" pitchFamily="18" charset="0"/>
                <a:ea typeface="+mj-ea"/>
                <a:cs typeface="+mj-cs"/>
              </a:rPr>
              <a:t>4.0. </a:t>
            </a:r>
          </a:p>
          <a:p>
            <a:pPr lvl="0" algn="ctr" rtl="0">
              <a:spcBef>
                <a:spcPct val="0"/>
              </a:spcBef>
            </a:pPr>
            <a:r>
              <a:rPr lang="en-US" sz="3200" b="1" dirty="0" smtClean="0">
                <a:solidFill>
                  <a:prstClr val="white"/>
                </a:solidFill>
                <a:effectLst>
                  <a:outerShdw blurRad="38100" dist="38100" dir="2700000" algn="tl">
                    <a:srgbClr val="000000">
                      <a:alpha val="43137"/>
                    </a:srgbClr>
                  </a:outerShdw>
                </a:effectLst>
                <a:latin typeface="Garamond" pitchFamily="18" charset="0"/>
                <a:ea typeface="+mj-ea"/>
                <a:cs typeface="+mj-cs"/>
              </a:rPr>
              <a:t>Nutrition Therapy And Weight Gain Targets For</a:t>
            </a:r>
            <a:br>
              <a:rPr lang="en-US" sz="3200" b="1" dirty="0" smtClean="0">
                <a:solidFill>
                  <a:prstClr val="white"/>
                </a:solidFill>
                <a:effectLst>
                  <a:outerShdw blurRad="38100" dist="38100" dir="2700000" algn="tl">
                    <a:srgbClr val="000000">
                      <a:alpha val="43137"/>
                    </a:srgbClr>
                  </a:outerShdw>
                </a:effectLst>
                <a:latin typeface="Garamond" pitchFamily="18" charset="0"/>
                <a:ea typeface="+mj-ea"/>
                <a:cs typeface="+mj-cs"/>
              </a:rPr>
            </a:br>
            <a:r>
              <a:rPr lang="en-US" sz="3200" b="1" dirty="0" smtClean="0">
                <a:solidFill>
                  <a:prstClr val="white"/>
                </a:solidFill>
                <a:effectLst>
                  <a:outerShdw blurRad="38100" dist="38100" dir="2700000" algn="tl">
                    <a:srgbClr val="000000">
                      <a:alpha val="43137"/>
                    </a:srgbClr>
                  </a:outerShdw>
                </a:effectLst>
                <a:latin typeface="Garamond" pitchFamily="18" charset="0"/>
                <a:ea typeface="+mj-ea"/>
                <a:cs typeface="+mj-cs"/>
              </a:rPr>
              <a:t>Women With Overt Or GDM</a:t>
            </a:r>
            <a:endParaRPr kumimoji="0" lang="fa-IR" sz="36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Garamond" pitchFamily="18" charset="0"/>
              <a:ea typeface="+mj-ea"/>
              <a:cs typeface="+mj-cs"/>
            </a:endParaRP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4.1. Nutrition Therapy</a:t>
            </a:r>
            <a:endParaRPr lang="fa-IR" dirty="0"/>
          </a:p>
        </p:txBody>
      </p:sp>
      <p:sp>
        <p:nvSpPr>
          <p:cNvPr id="3" name="Content Placeholder 2"/>
          <p:cNvSpPr>
            <a:spLocks noGrp="1"/>
          </p:cNvSpPr>
          <p:nvPr>
            <p:ph idx="1"/>
          </p:nvPr>
        </p:nvSpPr>
        <p:spPr/>
        <p:txBody>
          <a:bodyPr/>
          <a:lstStyle/>
          <a:p>
            <a:r>
              <a:rPr lang="en-US" dirty="0" smtClean="0"/>
              <a:t>We recommend </a:t>
            </a:r>
            <a:r>
              <a:rPr lang="en-US" dirty="0" smtClean="0">
                <a:solidFill>
                  <a:srgbClr val="FF0000"/>
                </a:solidFill>
              </a:rPr>
              <a:t>MNT for all pregnant </a:t>
            </a:r>
            <a:r>
              <a:rPr lang="en-US" dirty="0" smtClean="0"/>
              <a:t>women with </a:t>
            </a:r>
            <a:r>
              <a:rPr lang="en-US" dirty="0" smtClean="0">
                <a:solidFill>
                  <a:srgbClr val="FF0000"/>
                </a:solidFill>
              </a:rPr>
              <a:t>overt or GDM </a:t>
            </a:r>
            <a:r>
              <a:rPr lang="en-US" dirty="0" smtClean="0"/>
              <a:t>to help achieve and maintain desired glycemic control while providing essential nutrient requirements. </a:t>
            </a:r>
            <a:r>
              <a:rPr lang="en-US" sz="2400" dirty="0" smtClean="0"/>
              <a:t>(1      OO)</a:t>
            </a:r>
            <a:endParaRPr lang="fa-IR" dirty="0"/>
          </a:p>
        </p:txBody>
      </p:sp>
      <p:pic>
        <p:nvPicPr>
          <p:cNvPr id="4" name="Picture 2"/>
          <p:cNvPicPr>
            <a:picLocks noChangeAspect="1" noChangeArrowheads="1"/>
          </p:cNvPicPr>
          <p:nvPr/>
        </p:nvPicPr>
        <p:blipFill>
          <a:blip r:embed="rId2" cstate="print"/>
          <a:srcRect/>
          <a:stretch>
            <a:fillRect/>
          </a:stretch>
        </p:blipFill>
        <p:spPr bwMode="auto">
          <a:xfrm>
            <a:off x="3275856" y="3068960"/>
            <a:ext cx="226219" cy="214313"/>
          </a:xfrm>
          <a:prstGeom prst="rect">
            <a:avLst/>
          </a:prstGeom>
          <a:noFill/>
          <a:ln w="9525">
            <a:noFill/>
            <a:miter lim="800000"/>
            <a:headEnd/>
            <a:tailEnd/>
          </a:ln>
          <a:effectLst/>
        </p:spPr>
      </p:pic>
      <p:pic>
        <p:nvPicPr>
          <p:cNvPr id="5" name="Picture 2"/>
          <p:cNvPicPr>
            <a:picLocks noChangeAspect="1" noChangeArrowheads="1"/>
          </p:cNvPicPr>
          <p:nvPr/>
        </p:nvPicPr>
        <p:blipFill>
          <a:blip r:embed="rId2" cstate="print"/>
          <a:srcRect/>
          <a:stretch>
            <a:fillRect/>
          </a:stretch>
        </p:blipFill>
        <p:spPr bwMode="auto">
          <a:xfrm>
            <a:off x="3059832" y="3070671"/>
            <a:ext cx="226219" cy="214313"/>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4.2.Weight Management</a:t>
            </a:r>
            <a:endParaRPr lang="fa-IR" dirty="0"/>
          </a:p>
        </p:txBody>
      </p:sp>
      <p:sp>
        <p:nvSpPr>
          <p:cNvPr id="3" name="Content Placeholder 2"/>
          <p:cNvSpPr>
            <a:spLocks noGrp="1"/>
          </p:cNvSpPr>
          <p:nvPr>
            <p:ph idx="1"/>
          </p:nvPr>
        </p:nvSpPr>
        <p:spPr>
          <a:xfrm>
            <a:off x="457200" y="1500174"/>
            <a:ext cx="8229600" cy="3043246"/>
          </a:xfrm>
        </p:spPr>
        <p:txBody>
          <a:bodyPr>
            <a:normAutofit/>
          </a:bodyPr>
          <a:lstStyle/>
          <a:p>
            <a:r>
              <a:rPr lang="en-US" sz="2400" b="1" dirty="0" smtClean="0"/>
              <a:t>a.</a:t>
            </a:r>
            <a:r>
              <a:rPr lang="en-US" sz="2400" dirty="0" smtClean="0"/>
              <a:t> We suggest that women with overt or GDM follow the Institute of Medicine revised guidelines for weight gain during pregnancy </a:t>
            </a:r>
            <a:r>
              <a:rPr lang="en-US" sz="2000" dirty="0" smtClean="0"/>
              <a:t>(Table 4). (Ungraded recommendation)</a:t>
            </a:r>
            <a:endParaRPr lang="en-US" sz="2400" dirty="0" smtClean="0"/>
          </a:p>
          <a:p>
            <a:r>
              <a:rPr lang="en-US" sz="2400" b="1" dirty="0" smtClean="0"/>
              <a:t>b.</a:t>
            </a:r>
            <a:r>
              <a:rPr lang="en-US" sz="2400" dirty="0" smtClean="0"/>
              <a:t> We suggest </a:t>
            </a:r>
            <a:r>
              <a:rPr lang="en-US" sz="2400" dirty="0" smtClean="0">
                <a:solidFill>
                  <a:srgbClr val="C00000"/>
                </a:solidFill>
                <a:effectLst>
                  <a:outerShdw blurRad="38100" dist="38100" dir="2700000" algn="tl">
                    <a:srgbClr val="000000">
                      <a:alpha val="43137"/>
                    </a:srgbClr>
                  </a:outerShdw>
                </a:effectLst>
              </a:rPr>
              <a:t>obese</a:t>
            </a:r>
            <a:r>
              <a:rPr lang="en-US" sz="2400" dirty="0" smtClean="0">
                <a:effectLst>
                  <a:outerShdw blurRad="38100" dist="38100" dir="2700000" algn="tl">
                    <a:srgbClr val="000000">
                      <a:alpha val="43137"/>
                    </a:srgbClr>
                  </a:outerShdw>
                </a:effectLst>
              </a:rPr>
              <a:t> </a:t>
            </a:r>
            <a:r>
              <a:rPr lang="en-US" sz="2400" dirty="0" smtClean="0"/>
              <a:t>women with overt or GDM </a:t>
            </a:r>
            <a:r>
              <a:rPr lang="en-US" sz="2400" dirty="0" smtClean="0">
                <a:solidFill>
                  <a:srgbClr val="C00000"/>
                </a:solidFill>
                <a:effectLst>
                  <a:outerShdw blurRad="38100" dist="38100" dir="2700000" algn="tl">
                    <a:srgbClr val="000000">
                      <a:alpha val="43137"/>
                    </a:srgbClr>
                  </a:outerShdw>
                </a:effectLst>
              </a:rPr>
              <a:t>reduce</a:t>
            </a:r>
            <a:r>
              <a:rPr lang="en-US" sz="2400" dirty="0" smtClean="0">
                <a:effectLst>
                  <a:outerShdw blurRad="38100" dist="38100" dir="2700000" algn="tl">
                    <a:srgbClr val="000000">
                      <a:alpha val="43137"/>
                    </a:srgbClr>
                  </a:outerShdw>
                </a:effectLst>
              </a:rPr>
              <a:t> </a:t>
            </a:r>
            <a:r>
              <a:rPr lang="en-US" sz="2400" dirty="0" smtClean="0"/>
              <a:t>their </a:t>
            </a:r>
            <a:r>
              <a:rPr lang="en-US" sz="2400" dirty="0" smtClean="0">
                <a:solidFill>
                  <a:srgbClr val="C00000"/>
                </a:solidFill>
                <a:effectLst>
                  <a:outerShdw blurRad="38100" dist="38100" dir="2700000" algn="tl">
                    <a:srgbClr val="000000">
                      <a:alpha val="43137"/>
                    </a:srgbClr>
                  </a:outerShdw>
                </a:effectLst>
              </a:rPr>
              <a:t>calorie intake </a:t>
            </a:r>
            <a:r>
              <a:rPr lang="en-US" sz="2400" dirty="0" smtClean="0"/>
              <a:t>by approximately </a:t>
            </a:r>
            <a:r>
              <a:rPr lang="en-US" sz="2400" dirty="0" smtClean="0">
                <a:solidFill>
                  <a:srgbClr val="C00000"/>
                </a:solidFill>
                <a:effectLst>
                  <a:outerShdw blurRad="38100" dist="38100" dir="2700000" algn="tl">
                    <a:srgbClr val="000000">
                      <a:alpha val="43137"/>
                    </a:srgbClr>
                  </a:outerShdw>
                </a:effectLst>
              </a:rPr>
              <a:t>one-third</a:t>
            </a:r>
            <a:r>
              <a:rPr lang="en-US" sz="2400" dirty="0" smtClean="0"/>
              <a:t> (compared with their usual intake before pregnancy) while maintaining a minimum intake of 1600-1800 kcal/d. </a:t>
            </a:r>
            <a:r>
              <a:rPr lang="en-US" sz="2000" dirty="0" smtClean="0"/>
              <a:t>(2QQOO)</a:t>
            </a:r>
            <a:endParaRPr lang="fa-IR" sz="2400" dirty="0"/>
          </a:p>
        </p:txBody>
      </p:sp>
      <p:pic>
        <p:nvPicPr>
          <p:cNvPr id="2050" name="Picture 2"/>
          <p:cNvPicPr>
            <a:picLocks noChangeAspect="1" noChangeArrowheads="1"/>
          </p:cNvPicPr>
          <p:nvPr/>
        </p:nvPicPr>
        <p:blipFill>
          <a:blip r:embed="rId2" cstate="print"/>
          <a:srcRect/>
          <a:stretch>
            <a:fillRect/>
          </a:stretch>
        </p:blipFill>
        <p:spPr bwMode="auto">
          <a:xfrm>
            <a:off x="72008" y="4286256"/>
            <a:ext cx="8964488" cy="25717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ounded Rectangle 4"/>
          <p:cNvSpPr/>
          <p:nvPr/>
        </p:nvSpPr>
        <p:spPr>
          <a:xfrm>
            <a:off x="2699792" y="5301208"/>
            <a:ext cx="864096" cy="1224136"/>
          </a:xfrm>
          <a:prstGeom prst="roundRect">
            <a:avLst/>
          </a:prstGeom>
          <a:noFill/>
          <a:ln w="28575">
            <a:solidFill>
              <a:srgbClr val="FA680E"/>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par>
                          <p:cTn id="8" fill="hold">
                            <p:stCondLst>
                              <p:cond delay="3000"/>
                            </p:stCondLst>
                            <p:childTnLst>
                              <p:par>
                                <p:cTn id="9" presetID="6" presetClass="entr" presetSubtype="16" fill="hold" nodeType="afterEffect">
                                  <p:stCondLst>
                                    <p:cond delay="4000"/>
                                  </p:stCondLst>
                                  <p:childTnLst>
                                    <p:set>
                                      <p:cBhvr>
                                        <p:cTn id="10" dur="1" fill="hold">
                                          <p:stCondLst>
                                            <p:cond delay="0"/>
                                          </p:stCondLst>
                                        </p:cTn>
                                        <p:tgtEl>
                                          <p:spTgt spid="2050"/>
                                        </p:tgtEl>
                                        <p:attrNameLst>
                                          <p:attrName>style.visibility</p:attrName>
                                        </p:attrNameLst>
                                      </p:cBhvr>
                                      <p:to>
                                        <p:strVal val="visible"/>
                                      </p:to>
                                    </p:set>
                                    <p:animEffect transition="in" filter="circle(in)">
                                      <p:cBhvr>
                                        <p:cTn id="11" dur="2000"/>
                                        <p:tgtEl>
                                          <p:spTgt spid="2050"/>
                                        </p:tgtEl>
                                      </p:cBhvr>
                                    </p:animEffect>
                                  </p:childTnLst>
                                </p:cTn>
                              </p:par>
                            </p:childTnLst>
                          </p:cTn>
                        </p:par>
                        <p:par>
                          <p:cTn id="12" fill="hold">
                            <p:stCondLst>
                              <p:cond delay="9000"/>
                            </p:stCondLst>
                            <p:childTnLst>
                              <p:par>
                                <p:cTn id="13" presetID="21" presetClass="entr" presetSubtype="8" fill="hold" grpId="0" nodeType="afterEffect">
                                  <p:stCondLst>
                                    <p:cond delay="7000"/>
                                  </p:stCondLst>
                                  <p:childTnLst>
                                    <p:set>
                                      <p:cBhvr>
                                        <p:cTn id="14" dur="1" fill="hold">
                                          <p:stCondLst>
                                            <p:cond delay="0"/>
                                          </p:stCondLst>
                                        </p:cTn>
                                        <p:tgtEl>
                                          <p:spTgt spid="5"/>
                                        </p:tgtEl>
                                        <p:attrNameLst>
                                          <p:attrName>style.visibility</p:attrName>
                                        </p:attrNameLst>
                                      </p:cBhvr>
                                      <p:to>
                                        <p:strVal val="visible"/>
                                      </p:to>
                                    </p:set>
                                    <p:animEffect transition="in" filter="wheel(8)">
                                      <p:cBhvr>
                                        <p:cTn id="15" dur="3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4.3. Carbohydrate Intake</a:t>
            </a:r>
            <a:endParaRPr lang="fa-IR" dirty="0"/>
          </a:p>
        </p:txBody>
      </p:sp>
      <p:sp>
        <p:nvSpPr>
          <p:cNvPr id="3" name="Content Placeholder 2"/>
          <p:cNvSpPr>
            <a:spLocks noGrp="1"/>
          </p:cNvSpPr>
          <p:nvPr>
            <p:ph idx="1"/>
          </p:nvPr>
        </p:nvSpPr>
        <p:spPr/>
        <p:txBody>
          <a:bodyPr/>
          <a:lstStyle/>
          <a:p>
            <a:r>
              <a:rPr lang="en-US" dirty="0" smtClean="0"/>
              <a:t>We suggest women with overt or GDM limit </a:t>
            </a:r>
            <a:r>
              <a:rPr lang="en-US" dirty="0" smtClean="0">
                <a:solidFill>
                  <a:srgbClr val="FF0000"/>
                </a:solidFill>
              </a:rPr>
              <a:t>carbohydrate</a:t>
            </a:r>
            <a:r>
              <a:rPr lang="en-US" dirty="0" smtClean="0"/>
              <a:t> intake to </a:t>
            </a:r>
            <a:r>
              <a:rPr lang="en-US" dirty="0" smtClean="0">
                <a:solidFill>
                  <a:srgbClr val="FF0000"/>
                </a:solidFill>
              </a:rPr>
              <a:t>35-45% of total calories</a:t>
            </a:r>
            <a:r>
              <a:rPr lang="en-US" dirty="0" smtClean="0"/>
              <a:t>, distributed in</a:t>
            </a:r>
          </a:p>
          <a:p>
            <a:pPr lvl="1"/>
            <a:r>
              <a:rPr lang="en-US" sz="2600" dirty="0" smtClean="0"/>
              <a:t>3 small- to moderate-sized meals</a:t>
            </a:r>
          </a:p>
          <a:p>
            <a:pPr lvl="4" algn="l">
              <a:buNone/>
            </a:pPr>
            <a:r>
              <a:rPr lang="en-US" sz="2600" dirty="0" smtClean="0"/>
              <a:t>&amp;</a:t>
            </a:r>
          </a:p>
          <a:p>
            <a:pPr lvl="1"/>
            <a:r>
              <a:rPr lang="en-US" sz="2600" dirty="0" smtClean="0"/>
              <a:t>2-4 snacks including an evening snack. </a:t>
            </a:r>
            <a:r>
              <a:rPr lang="en-US" sz="2400" dirty="0" smtClean="0"/>
              <a:t>(2QQOO)</a:t>
            </a:r>
            <a:endParaRPr lang="fa-IR"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Right)">
                                      <p:cBhvr>
                                        <p:cTn id="7" dur="2000"/>
                                        <p:tgtEl>
                                          <p:spTgt spid="3">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20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2000"/>
                                        <p:tgtEl>
                                          <p:spTgt spid="3">
                                            <p:txEl>
                                              <p:pRg st="1" end="1"/>
                                            </p:txEl>
                                          </p:spTgt>
                                        </p:tgtEl>
                                      </p:cBhvr>
                                    </p:animEffect>
                                  </p:childTnLst>
                                </p:cTn>
                              </p:par>
                              <p:par>
                                <p:cTn id="12" presetID="10" presetClass="entr" presetSubtype="0" fill="hold" nodeType="withEffect">
                                  <p:stCondLst>
                                    <p:cond delay="200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2000"/>
                                        <p:tgtEl>
                                          <p:spTgt spid="3">
                                            <p:txEl>
                                              <p:pRg st="2" end="2"/>
                                            </p:txEl>
                                          </p:spTgt>
                                        </p:tgtEl>
                                      </p:cBhvr>
                                    </p:animEffect>
                                  </p:childTnLst>
                                </p:cTn>
                              </p:par>
                              <p:par>
                                <p:cTn id="15" presetID="10" presetClass="entr" presetSubtype="0" fill="hold" nodeType="withEffect">
                                  <p:stCondLst>
                                    <p:cond delay="200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4.4. Nutritional Supplements</a:t>
            </a:r>
            <a:endParaRPr lang="fa-IR" dirty="0"/>
          </a:p>
        </p:txBody>
      </p:sp>
      <p:sp>
        <p:nvSpPr>
          <p:cNvPr id="3" name="Content Placeholder 2"/>
          <p:cNvSpPr>
            <a:spLocks noGrp="1"/>
          </p:cNvSpPr>
          <p:nvPr>
            <p:ph idx="1"/>
          </p:nvPr>
        </p:nvSpPr>
        <p:spPr/>
        <p:txBody>
          <a:bodyPr>
            <a:normAutofit/>
          </a:bodyPr>
          <a:lstStyle/>
          <a:p>
            <a:r>
              <a:rPr lang="en-US" dirty="0" smtClean="0"/>
              <a:t>We recommend pregnant women with overt or GDM should follow the </a:t>
            </a:r>
            <a:r>
              <a:rPr lang="en-US" dirty="0" smtClean="0">
                <a:solidFill>
                  <a:srgbClr val="FF0000"/>
                </a:solidFill>
              </a:rPr>
              <a:t>same guidelines </a:t>
            </a:r>
            <a:r>
              <a:rPr lang="en-US" dirty="0" smtClean="0"/>
              <a:t>for the intake of minerals and vitamins </a:t>
            </a:r>
            <a:r>
              <a:rPr lang="en-US" dirty="0" smtClean="0">
                <a:solidFill>
                  <a:srgbClr val="FF0000"/>
                </a:solidFill>
              </a:rPr>
              <a:t>as for women without diabetes </a:t>
            </a:r>
            <a:r>
              <a:rPr lang="en-US" sz="2400" dirty="0" smtClean="0"/>
              <a:t>(1QQEE)</a:t>
            </a:r>
            <a:r>
              <a:rPr lang="en-US" dirty="0" smtClean="0"/>
              <a:t>,</a:t>
            </a:r>
            <a:r>
              <a:rPr lang="en-US" sz="2400" dirty="0" smtClean="0"/>
              <a:t> </a:t>
            </a:r>
            <a:r>
              <a:rPr lang="en-US" dirty="0" smtClean="0"/>
              <a:t>with </a:t>
            </a:r>
            <a:r>
              <a:rPr lang="en-US" dirty="0" smtClean="0">
                <a:solidFill>
                  <a:srgbClr val="3912E0"/>
                </a:solidFill>
              </a:rPr>
              <a:t>the exception of taking folic acid 5mg daily beginning 3 months before</a:t>
            </a:r>
            <a:r>
              <a:rPr lang="en-US" dirty="0" smtClean="0">
                <a:solidFill>
                  <a:srgbClr val="3912E0"/>
                </a:solidFill>
                <a:effectLst>
                  <a:outerShdw blurRad="38100" dist="38100" dir="2700000" algn="tl">
                    <a:srgbClr val="000000">
                      <a:alpha val="43137"/>
                    </a:srgbClr>
                  </a:outerShdw>
                </a:effectLst>
              </a:rPr>
              <a:t> </a:t>
            </a:r>
            <a:r>
              <a:rPr lang="en-US" dirty="0" smtClean="0"/>
              <a:t>withdrawing contraceptive measures or otherwise trying to conceive. </a:t>
            </a:r>
          </a:p>
          <a:p>
            <a:pPr lvl="1"/>
            <a:r>
              <a:rPr lang="en-US" dirty="0" smtClean="0"/>
              <a:t>We suggest that </a:t>
            </a:r>
            <a:r>
              <a:rPr lang="en-US" dirty="0" smtClean="0">
                <a:solidFill>
                  <a:srgbClr val="0070C0"/>
                </a:solidFill>
              </a:rPr>
              <a:t>at 12 weeks gestation</a:t>
            </a:r>
            <a:r>
              <a:rPr lang="en-US" dirty="0" smtClean="0"/>
              <a:t>, the dose of folic acid be </a:t>
            </a:r>
            <a:r>
              <a:rPr lang="en-US" dirty="0" smtClean="0">
                <a:solidFill>
                  <a:srgbClr val="0070C0"/>
                </a:solidFill>
              </a:rPr>
              <a:t>reduced to 0.4-1.0 mg/d</a:t>
            </a:r>
            <a:r>
              <a:rPr lang="en-US" dirty="0" smtClean="0"/>
              <a:t>, which should be continued until the completion of breastfeeding. </a:t>
            </a:r>
            <a:r>
              <a:rPr lang="en-US" sz="1800" dirty="0" smtClean="0"/>
              <a:t>(2QQOO)</a:t>
            </a:r>
            <a:endParaRPr lang="fa-I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10" presetClass="entr" presetSubtype="0" fill="hold" nodeType="afterEffect">
                                  <p:stCondLst>
                                    <p:cond delay="500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71438" y="928670"/>
            <a:ext cx="9001156" cy="2000264"/>
          </a:xfrm>
          <a:prstGeom prst="roundRect">
            <a:avLst/>
          </a:prstGeom>
          <a:solidFill>
            <a:srgbClr val="002060"/>
          </a:solidFill>
          <a:ln w="38100" cap="flat" cmpd="sng" algn="ctr">
            <a:solidFill>
              <a:srgbClr val="002060"/>
            </a:solidFill>
            <a:prstDash val="solid"/>
          </a:ln>
          <a:effectLst>
            <a:innerShdw blurRad="63500" dist="50800" dir="13500000">
              <a:prstClr val="black">
                <a:alpha val="50000"/>
              </a:prstClr>
            </a:innerShdw>
          </a:effectLst>
        </p:spPr>
        <p:txBody>
          <a:bodyPr vert="horz" lIns="91440" tIns="45720" rIns="91440" bIns="45720" rtlCol="1" anchor="ctr">
            <a:normAutofit/>
          </a:bodyPr>
          <a:lstStyle/>
          <a:p>
            <a:pPr lvl="0" algn="ctr" rtl="0">
              <a:spcBef>
                <a:spcPct val="0"/>
              </a:spcBef>
            </a:pPr>
            <a:r>
              <a:rPr lang="en-US" sz="3200" b="1" dirty="0" smtClean="0">
                <a:solidFill>
                  <a:prstClr val="white"/>
                </a:solidFill>
                <a:effectLst>
                  <a:outerShdw blurRad="38100" dist="38100" dir="2700000" algn="tl">
                    <a:srgbClr val="000000">
                      <a:alpha val="43137"/>
                    </a:srgbClr>
                  </a:outerShdw>
                </a:effectLst>
                <a:latin typeface="Garamond" pitchFamily="18" charset="0"/>
                <a:ea typeface="+mj-ea"/>
                <a:cs typeface="+mj-cs"/>
              </a:rPr>
              <a:t>5.0. </a:t>
            </a:r>
          </a:p>
          <a:p>
            <a:pPr lvl="0" algn="ctr" rtl="0">
              <a:spcBef>
                <a:spcPct val="0"/>
              </a:spcBef>
            </a:pPr>
            <a:r>
              <a:rPr lang="en-US" sz="3200" b="1" dirty="0" smtClean="0">
                <a:solidFill>
                  <a:prstClr val="white"/>
                </a:solidFill>
                <a:effectLst>
                  <a:outerShdw blurRad="38100" dist="38100" dir="2700000" algn="tl">
                    <a:srgbClr val="000000">
                      <a:alpha val="43137"/>
                    </a:srgbClr>
                  </a:outerShdw>
                </a:effectLst>
                <a:latin typeface="Garamond" pitchFamily="18" charset="0"/>
                <a:ea typeface="+mj-ea"/>
                <a:cs typeface="+mj-cs"/>
              </a:rPr>
              <a:t>Blood Glucose Lowering Pharmacological</a:t>
            </a:r>
            <a:br>
              <a:rPr lang="en-US" sz="3200" b="1" dirty="0" smtClean="0">
                <a:solidFill>
                  <a:prstClr val="white"/>
                </a:solidFill>
                <a:effectLst>
                  <a:outerShdw blurRad="38100" dist="38100" dir="2700000" algn="tl">
                    <a:srgbClr val="000000">
                      <a:alpha val="43137"/>
                    </a:srgbClr>
                  </a:outerShdw>
                </a:effectLst>
                <a:latin typeface="Garamond" pitchFamily="18" charset="0"/>
                <a:ea typeface="+mj-ea"/>
                <a:cs typeface="+mj-cs"/>
              </a:rPr>
            </a:br>
            <a:r>
              <a:rPr lang="en-US" sz="3200" b="1" dirty="0" smtClean="0">
                <a:solidFill>
                  <a:prstClr val="white"/>
                </a:solidFill>
                <a:effectLst>
                  <a:outerShdw blurRad="38100" dist="38100" dir="2700000" algn="tl">
                    <a:srgbClr val="000000">
                      <a:alpha val="43137"/>
                    </a:srgbClr>
                  </a:outerShdw>
                </a:effectLst>
                <a:latin typeface="Garamond" pitchFamily="18" charset="0"/>
                <a:ea typeface="+mj-ea"/>
                <a:cs typeface="+mj-cs"/>
              </a:rPr>
              <a:t>Therapy During Pregnancy</a:t>
            </a:r>
            <a:endParaRPr kumimoji="0" lang="fa-IR" sz="36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Garamond" pitchFamily="18" charset="0"/>
              <a:ea typeface="+mj-ea"/>
              <a:cs typeface="+mj-cs"/>
            </a:endParaRPr>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out)">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8" y="71414"/>
            <a:ext cx="9001156" cy="1357322"/>
          </a:xfrm>
        </p:spPr>
        <p:txBody>
          <a:bodyPr>
            <a:normAutofit/>
          </a:bodyPr>
          <a:lstStyle/>
          <a:p>
            <a:r>
              <a:rPr lang="en-US" dirty="0" smtClean="0"/>
              <a:t>5.1. Insulin Therapy-1</a:t>
            </a:r>
            <a:br>
              <a:rPr lang="en-US" dirty="0" smtClean="0"/>
            </a:br>
            <a:r>
              <a:rPr lang="en-US" dirty="0" smtClean="0">
                <a:solidFill>
                  <a:srgbClr val="FFFF00"/>
                </a:solidFill>
              </a:rPr>
              <a:t>Basal Insulin Analogues</a:t>
            </a:r>
            <a:endParaRPr lang="fa-IR" dirty="0">
              <a:solidFill>
                <a:srgbClr val="FFFF00"/>
              </a:solidFill>
            </a:endParaRPr>
          </a:p>
        </p:txBody>
      </p:sp>
      <p:sp>
        <p:nvSpPr>
          <p:cNvPr id="3" name="Content Placeholder 2"/>
          <p:cNvSpPr>
            <a:spLocks noGrp="1"/>
          </p:cNvSpPr>
          <p:nvPr>
            <p:ph idx="1"/>
          </p:nvPr>
        </p:nvSpPr>
        <p:spPr>
          <a:xfrm>
            <a:off x="314324" y="1600200"/>
            <a:ext cx="8472518" cy="4525963"/>
          </a:xfrm>
        </p:spPr>
        <p:txBody>
          <a:bodyPr>
            <a:noAutofit/>
          </a:bodyPr>
          <a:lstStyle/>
          <a:p>
            <a:r>
              <a:rPr lang="en-US" sz="2400" b="1" dirty="0" smtClean="0"/>
              <a:t>a. </a:t>
            </a:r>
            <a:r>
              <a:rPr lang="en-US" sz="2400" dirty="0" smtClean="0"/>
              <a:t>We suggest that the insulin analog </a:t>
            </a:r>
            <a:r>
              <a:rPr lang="en-US" sz="2400" dirty="0" smtClean="0">
                <a:solidFill>
                  <a:srgbClr val="C00000"/>
                </a:solidFill>
                <a:effectLst>
                  <a:outerShdw blurRad="38100" dist="38100" dir="2700000" algn="tl">
                    <a:srgbClr val="000000">
                      <a:alpha val="43137"/>
                    </a:srgbClr>
                  </a:outerShdw>
                </a:effectLst>
              </a:rPr>
              <a:t>detemir may be initiated during pregnancy </a:t>
            </a:r>
            <a:r>
              <a:rPr lang="en-US" sz="2400" dirty="0" smtClean="0"/>
              <a:t>for those women who require basal insulin and for whom NPH insulin, in appropriate doses, has previously resulted in, or for whom it is thought NPH insulin may result in, problematic hypoglycemia.</a:t>
            </a:r>
          </a:p>
          <a:p>
            <a:pPr lvl="1"/>
            <a:r>
              <a:rPr lang="en-US" sz="2200" dirty="0" smtClean="0"/>
              <a:t>Insulin </a:t>
            </a:r>
            <a:r>
              <a:rPr lang="en-US" sz="2200" dirty="0" smtClean="0">
                <a:solidFill>
                  <a:srgbClr val="3912E0"/>
                </a:solidFill>
              </a:rPr>
              <a:t>detemir may be continued </a:t>
            </a:r>
            <a:r>
              <a:rPr lang="en-US" sz="2200" dirty="0" smtClean="0"/>
              <a:t>in those women with diabetes </a:t>
            </a:r>
            <a:r>
              <a:rPr lang="en-US" sz="2200" dirty="0" smtClean="0">
                <a:solidFill>
                  <a:srgbClr val="3912E0"/>
                </a:solidFill>
              </a:rPr>
              <a:t>already successfully taking </a:t>
            </a:r>
            <a:r>
              <a:rPr lang="en-US" sz="2200" dirty="0" smtClean="0"/>
              <a:t>insulin detemir before pregnancy. </a:t>
            </a:r>
            <a:r>
              <a:rPr lang="en-US" sz="2000" dirty="0" smtClean="0"/>
              <a:t>(2QQQQ)</a:t>
            </a:r>
            <a:endParaRPr lang="en-US" sz="2200" dirty="0" smtClean="0"/>
          </a:p>
          <a:p>
            <a:endParaRPr lang="en-US" sz="2400" dirty="0" smtClean="0"/>
          </a:p>
          <a:p>
            <a:r>
              <a:rPr lang="en-US" sz="2400" b="1" dirty="0" smtClean="0"/>
              <a:t>b.</a:t>
            </a:r>
            <a:r>
              <a:rPr lang="en-US" sz="2400" dirty="0" smtClean="0"/>
              <a:t> We suggest that those pregnant women </a:t>
            </a:r>
            <a:r>
              <a:rPr lang="en-US" sz="2400" dirty="0" smtClean="0">
                <a:solidFill>
                  <a:srgbClr val="007E39"/>
                </a:solidFill>
              </a:rPr>
              <a:t>successfully using </a:t>
            </a:r>
            <a:r>
              <a:rPr lang="en-US" sz="2400" dirty="0" smtClean="0"/>
              <a:t>insulin </a:t>
            </a:r>
            <a:r>
              <a:rPr lang="en-US" sz="2400" dirty="0" smtClean="0">
                <a:solidFill>
                  <a:srgbClr val="007E39"/>
                </a:solidFill>
              </a:rPr>
              <a:t>glargine</a:t>
            </a:r>
            <a:r>
              <a:rPr lang="en-US" sz="2400" dirty="0" smtClean="0">
                <a:solidFill>
                  <a:srgbClr val="7030A0"/>
                </a:solidFill>
              </a:rPr>
              <a:t> </a:t>
            </a:r>
            <a:r>
              <a:rPr lang="en-US" sz="2400" dirty="0" smtClean="0"/>
              <a:t>before pregnancy </a:t>
            </a:r>
            <a:r>
              <a:rPr lang="en-US" sz="2400" dirty="0" smtClean="0">
                <a:solidFill>
                  <a:srgbClr val="007E39"/>
                </a:solidFill>
              </a:rPr>
              <a:t>may continue it</a:t>
            </a:r>
            <a:r>
              <a:rPr lang="en-US" sz="2400" dirty="0" smtClean="0">
                <a:solidFill>
                  <a:srgbClr val="7030A0"/>
                </a:solidFill>
                <a:effectLst>
                  <a:outerShdw blurRad="38100" dist="38100" dir="2700000" algn="tl">
                    <a:srgbClr val="000000">
                      <a:alpha val="43137"/>
                    </a:srgbClr>
                  </a:outerShdw>
                </a:effectLst>
              </a:rPr>
              <a:t> </a:t>
            </a:r>
            <a:r>
              <a:rPr lang="en-US" sz="2400" dirty="0" smtClean="0"/>
              <a:t>during pregnancy. </a:t>
            </a:r>
            <a:r>
              <a:rPr lang="en-US" sz="2000" dirty="0" smtClean="0"/>
              <a:t>(2QQOO)</a:t>
            </a:r>
            <a:endParaRPr lang="en-US" sz="2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1000"/>
                                        <p:tgtEl>
                                          <p:spTgt spid="3">
                                            <p:txEl>
                                              <p:pRg st="0" end="0"/>
                                            </p:txEl>
                                          </p:spTgt>
                                        </p:tgtEl>
                                      </p:cBhvr>
                                    </p:animEffect>
                                  </p:childTnLst>
                                </p:cTn>
                              </p:par>
                            </p:childTnLst>
                          </p:cTn>
                        </p:par>
                        <p:par>
                          <p:cTn id="8" fill="hold">
                            <p:stCondLst>
                              <p:cond delay="1000"/>
                            </p:stCondLst>
                            <p:childTnLst>
                              <p:par>
                                <p:cTn id="9" presetID="12" presetClass="entr" presetSubtype="4" fill="hold" nodeType="afterEffect">
                                  <p:stCondLst>
                                    <p:cond delay="40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slide(fromBottom)">
                                      <p:cBhvr>
                                        <p:cTn id="11" dur="2000"/>
                                        <p:tgtEl>
                                          <p:spTgt spid="3">
                                            <p:txEl>
                                              <p:pRg st="1" end="1"/>
                                            </p:txEl>
                                          </p:spTgt>
                                        </p:tgtEl>
                                      </p:cBhvr>
                                    </p:animEffect>
                                  </p:childTnLst>
                                </p:cTn>
                              </p:par>
                            </p:childTnLst>
                          </p:cTn>
                        </p:par>
                        <p:par>
                          <p:cTn id="12" fill="hold">
                            <p:stCondLst>
                              <p:cond delay="7000"/>
                            </p:stCondLst>
                            <p:childTnLst>
                              <p:par>
                                <p:cTn id="13" presetID="12" presetClass="entr" presetSubtype="4" fill="hold" nodeType="afterEffect">
                                  <p:stCondLst>
                                    <p:cond delay="250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slide(fromBottom)">
                                      <p:cBhvr>
                                        <p:cTn id="15"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179512" y="53752"/>
            <a:ext cx="8784976" cy="1143000"/>
          </a:xfrm>
          <a:prstGeom prst="roundRect">
            <a:avLst/>
          </a:prstGeom>
        </p:spPr>
        <p:style>
          <a:lnRef idx="0">
            <a:schemeClr val="accent4"/>
          </a:lnRef>
          <a:fillRef idx="3">
            <a:schemeClr val="accent4"/>
          </a:fillRef>
          <a:effectRef idx="3">
            <a:schemeClr val="accent4"/>
          </a:effectRef>
          <a:fontRef idx="minor">
            <a:schemeClr val="lt1"/>
          </a:fontRef>
        </p:style>
        <p:txBody>
          <a:bodyPr/>
          <a:lstStyle/>
          <a:p>
            <a:r>
              <a:rPr lang="en-US" dirty="0" smtClean="0"/>
              <a:t>Case</a:t>
            </a:r>
            <a:r>
              <a:rPr lang="fa-IR" dirty="0" smtClean="0"/>
              <a:t> </a:t>
            </a:r>
            <a:r>
              <a:rPr lang="en-US" dirty="0" smtClean="0"/>
              <a:t> 3 </a:t>
            </a:r>
          </a:p>
        </p:txBody>
      </p:sp>
      <p:sp>
        <p:nvSpPr>
          <p:cNvPr id="7171" name="Content Placeholder 2"/>
          <p:cNvSpPr>
            <a:spLocks noGrp="1"/>
          </p:cNvSpPr>
          <p:nvPr>
            <p:ph idx="1"/>
          </p:nvPr>
        </p:nvSpPr>
        <p:spPr>
          <a:xfrm>
            <a:off x="304800" y="1568446"/>
            <a:ext cx="8534400" cy="4789512"/>
          </a:xfrm>
          <a:noFill/>
        </p:spPr>
        <p:txBody>
          <a:bodyPr>
            <a:normAutofit lnSpcReduction="10000"/>
          </a:bodyPr>
          <a:lstStyle/>
          <a:p>
            <a:pPr lvl="0" rtl="1">
              <a:lnSpc>
                <a:spcPct val="150000"/>
              </a:lnSpc>
            </a:pPr>
            <a:r>
              <a:rPr lang="ar-SA" sz="2600" dirty="0" smtClean="0">
                <a:latin typeface="Times New Roman"/>
                <a:ea typeface="Times New Roman"/>
                <a:cs typeface="B Badr" pitchFamily="2" charset="-78"/>
              </a:rPr>
              <a:t>خانم 24 ساله ای در هفته 11 بارداری بررسي آزمایشگاهی شده است و با توجه به </a:t>
            </a:r>
            <a:r>
              <a:rPr lang="en-US" sz="2600" dirty="0" smtClean="0">
                <a:latin typeface="Times New Roman"/>
                <a:ea typeface="Times New Roman"/>
                <a:cs typeface="B Badr" pitchFamily="2" charset="-78"/>
              </a:rPr>
              <a:t>FBS=96 </a:t>
            </a:r>
            <a:r>
              <a:rPr lang="en-US" sz="2400" i="1" dirty="0" smtClean="0">
                <a:latin typeface="Times New Roman"/>
                <a:ea typeface="Times New Roman"/>
                <a:cs typeface="B Badr" pitchFamily="2" charset="-78"/>
              </a:rPr>
              <a:t>mg/dl</a:t>
            </a:r>
            <a:r>
              <a:rPr lang="ar-SA" sz="2600" dirty="0" smtClean="0">
                <a:latin typeface="Times New Roman"/>
                <a:ea typeface="Times New Roman"/>
                <a:cs typeface="B Badr" pitchFamily="2" charset="-78"/>
              </a:rPr>
              <a:t>، جهت مشاوره تشخیصی به شما ارجاع شده است. در مورد وی چه پاسخی مى دهید؟</a:t>
            </a:r>
            <a:endParaRPr lang="en-US" sz="2600" dirty="0" smtClean="0">
              <a:latin typeface="Times New Roman"/>
              <a:ea typeface="Times New Roman"/>
              <a:cs typeface="B Badr" pitchFamily="2" charset="-78"/>
            </a:endParaRPr>
          </a:p>
          <a:p>
            <a:pPr lvl="0" algn="r" rtl="1">
              <a:lnSpc>
                <a:spcPct val="150000"/>
              </a:lnSpc>
              <a:buNone/>
            </a:pPr>
            <a:r>
              <a:rPr lang="ar-SA" sz="2600" dirty="0" smtClean="0">
                <a:latin typeface="Times New Roman"/>
                <a:ea typeface="Times New Roman"/>
                <a:cs typeface="B Badr" pitchFamily="2" charset="-78"/>
              </a:rPr>
              <a:t/>
            </a:r>
            <a:br>
              <a:rPr lang="ar-SA" sz="2600" dirty="0" smtClean="0">
                <a:latin typeface="Times New Roman"/>
                <a:ea typeface="Times New Roman"/>
                <a:cs typeface="B Badr" pitchFamily="2" charset="-78"/>
              </a:rPr>
            </a:br>
            <a:r>
              <a:rPr lang="ar-SA" sz="2600" dirty="0" smtClean="0">
                <a:latin typeface="Times New Roman"/>
                <a:ea typeface="Times New Roman"/>
                <a:cs typeface="B Badr" pitchFamily="2" charset="-78"/>
              </a:rPr>
              <a:t>الف- مورد قطعی دیابت بارداری است و نیاز به تست تشخيصی دیگر ندارد. </a:t>
            </a:r>
            <a:br>
              <a:rPr lang="ar-SA" sz="2600" dirty="0" smtClean="0">
                <a:latin typeface="Times New Roman"/>
                <a:ea typeface="Times New Roman"/>
                <a:cs typeface="B Badr" pitchFamily="2" charset="-78"/>
              </a:rPr>
            </a:br>
            <a:r>
              <a:rPr lang="ar-SA" sz="2600" dirty="0" smtClean="0">
                <a:latin typeface="Times New Roman"/>
                <a:ea typeface="Times New Roman"/>
                <a:cs typeface="B Badr" pitchFamily="2" charset="-78"/>
              </a:rPr>
              <a:t>ب- مورد قطعی دیابت آشکار</a:t>
            </a:r>
            <a:r>
              <a:rPr lang="en-US" sz="2600" dirty="0" smtClean="0">
                <a:latin typeface="Times New Roman"/>
                <a:ea typeface="Times New Roman"/>
                <a:cs typeface="B Badr" pitchFamily="2" charset="-78"/>
              </a:rPr>
              <a:t> (overt) </a:t>
            </a:r>
            <a:r>
              <a:rPr lang="ar-SA" sz="2600" dirty="0" smtClean="0">
                <a:latin typeface="Times New Roman"/>
                <a:ea typeface="Times New Roman"/>
                <a:cs typeface="B Badr" pitchFamily="2" charset="-78"/>
              </a:rPr>
              <a:t>است و نیاز به تست تشخيصی دیگر ندارد.</a:t>
            </a:r>
            <a:br>
              <a:rPr lang="ar-SA" sz="2600" dirty="0" smtClean="0">
                <a:latin typeface="Times New Roman"/>
                <a:ea typeface="Times New Roman"/>
                <a:cs typeface="B Badr" pitchFamily="2" charset="-78"/>
              </a:rPr>
            </a:br>
            <a:r>
              <a:rPr lang="ar-SA" sz="2600" dirty="0" smtClean="0">
                <a:latin typeface="Times New Roman"/>
                <a:ea typeface="Times New Roman"/>
                <a:cs typeface="B Badr" pitchFamily="2" charset="-78"/>
              </a:rPr>
              <a:t>ج- لازم است یک بار دیگر </a:t>
            </a:r>
            <a:r>
              <a:rPr lang="en-US" sz="2600" dirty="0" smtClean="0">
                <a:latin typeface="Times New Roman"/>
                <a:ea typeface="Times New Roman"/>
                <a:cs typeface="B Badr" pitchFamily="2" charset="-78"/>
              </a:rPr>
              <a:t>FBS</a:t>
            </a:r>
            <a:r>
              <a:rPr lang="ar-SA" sz="2600" dirty="0" smtClean="0">
                <a:latin typeface="Times New Roman"/>
                <a:ea typeface="Times New Roman"/>
                <a:cs typeface="B Badr" pitchFamily="2" charset="-78"/>
              </a:rPr>
              <a:t> تکرار شود. </a:t>
            </a:r>
            <a:br>
              <a:rPr lang="ar-SA" sz="2600" dirty="0" smtClean="0">
                <a:latin typeface="Times New Roman"/>
                <a:ea typeface="Times New Roman"/>
                <a:cs typeface="B Badr" pitchFamily="2" charset="-78"/>
              </a:rPr>
            </a:br>
            <a:r>
              <a:rPr lang="ar-SA" sz="2600" dirty="0" smtClean="0">
                <a:latin typeface="Times New Roman"/>
                <a:ea typeface="Times New Roman"/>
                <a:cs typeface="B Badr" pitchFamily="2" charset="-78"/>
              </a:rPr>
              <a:t>د- لازم است جهت تشخیص قطعی،  </a:t>
            </a:r>
            <a:r>
              <a:rPr lang="en-US" sz="2600" dirty="0" smtClean="0">
                <a:latin typeface="Times New Roman"/>
                <a:ea typeface="Times New Roman"/>
                <a:cs typeface="B Badr" pitchFamily="2" charset="-78"/>
              </a:rPr>
              <a:t>OGTT</a:t>
            </a:r>
            <a:r>
              <a:rPr lang="ar-SA" sz="2600" dirty="0" smtClean="0">
                <a:latin typeface="Times New Roman"/>
                <a:ea typeface="Times New Roman"/>
                <a:cs typeface="B Badr" pitchFamily="2" charset="-78"/>
              </a:rPr>
              <a:t> شود</a:t>
            </a:r>
            <a:r>
              <a:rPr lang="ar-SA" sz="2600" dirty="0" smtClean="0">
                <a:latin typeface="Times New Roman"/>
                <a:ea typeface="Times New Roman"/>
                <a:cs typeface="B Badr" pitchFamily="2" charset="-78"/>
              </a:rPr>
              <a:t>.</a:t>
            </a:r>
            <a:endParaRPr lang="en-US" sz="2600" dirty="0" smtClean="0">
              <a:latin typeface="Times New Roman"/>
              <a:ea typeface="Times New Roman"/>
              <a:cs typeface="B Badr" pitchFamily="2" charset="-78"/>
            </a:endParaRPr>
          </a:p>
        </p:txBody>
      </p:sp>
      <p:sp>
        <p:nvSpPr>
          <p:cNvPr id="4" name="Slide Number Placeholder 3"/>
          <p:cNvSpPr>
            <a:spLocks noGrp="1"/>
          </p:cNvSpPr>
          <p:nvPr>
            <p:ph type="sldNum" sz="quarter" idx="12"/>
          </p:nvPr>
        </p:nvSpPr>
        <p:spPr/>
        <p:txBody>
          <a:bodyPr/>
          <a:lstStyle/>
          <a:p>
            <a:pPr>
              <a:defRPr/>
            </a:pPr>
            <a:fld id="{B31382B7-B14F-4EA6-A838-33199E65D82B}" type="slidenum">
              <a:rPr lang="en-US" smtClean="0">
                <a:solidFill>
                  <a:prstClr val="black">
                    <a:tint val="75000"/>
                  </a:prstClr>
                </a:solidFill>
              </a:rPr>
              <a:pPr>
                <a:defRPr/>
              </a:pPr>
              <a:t>6</a:t>
            </a:fld>
            <a:endParaRPr lang="en-US">
              <a:solidFill>
                <a:prstClr val="black">
                  <a:tint val="75000"/>
                </a:prstClr>
              </a:solidFill>
            </a:endParaRP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8" y="71414"/>
            <a:ext cx="9001156" cy="1357322"/>
          </a:xfrm>
        </p:spPr>
        <p:txBody>
          <a:bodyPr>
            <a:normAutofit/>
          </a:bodyPr>
          <a:lstStyle/>
          <a:p>
            <a:r>
              <a:rPr lang="en-US" dirty="0" smtClean="0"/>
              <a:t>5.1. Insulin Therapy-2</a:t>
            </a:r>
            <a:br>
              <a:rPr lang="en-US" dirty="0" smtClean="0"/>
            </a:br>
            <a:r>
              <a:rPr lang="en-US" dirty="0" smtClean="0">
                <a:solidFill>
                  <a:srgbClr val="FFFF00"/>
                </a:solidFill>
              </a:rPr>
              <a:t>Prandial Insulins</a:t>
            </a:r>
            <a:endParaRPr lang="fa-IR" dirty="0">
              <a:solidFill>
                <a:srgbClr val="FFFF00"/>
              </a:solidFill>
            </a:endParaRPr>
          </a:p>
        </p:txBody>
      </p:sp>
      <p:sp>
        <p:nvSpPr>
          <p:cNvPr id="3" name="Content Placeholder 2"/>
          <p:cNvSpPr>
            <a:spLocks noGrp="1"/>
          </p:cNvSpPr>
          <p:nvPr>
            <p:ph idx="1"/>
          </p:nvPr>
        </p:nvSpPr>
        <p:spPr>
          <a:xfrm>
            <a:off x="457200" y="1760557"/>
            <a:ext cx="8229600" cy="4525963"/>
          </a:xfrm>
        </p:spPr>
        <p:txBody>
          <a:bodyPr>
            <a:normAutofit/>
          </a:bodyPr>
          <a:lstStyle/>
          <a:p>
            <a:r>
              <a:rPr lang="en-US" sz="2400" b="1" dirty="0" smtClean="0"/>
              <a:t>c. </a:t>
            </a:r>
            <a:r>
              <a:rPr lang="en-US" sz="2400" dirty="0" smtClean="0"/>
              <a:t>We suggest that insulin analogs lispro and </a:t>
            </a:r>
            <a:r>
              <a:rPr lang="en-US" sz="2400" b="1" dirty="0" smtClean="0">
                <a:solidFill>
                  <a:srgbClr val="FA680E"/>
                </a:solidFill>
              </a:rPr>
              <a:t>aspart</a:t>
            </a:r>
            <a:r>
              <a:rPr lang="en-US" sz="2400" dirty="0" smtClean="0"/>
              <a:t> be used </a:t>
            </a:r>
            <a:r>
              <a:rPr lang="en-US" sz="2400" b="1" dirty="0" smtClean="0">
                <a:solidFill>
                  <a:srgbClr val="FA680E"/>
                </a:solidFill>
              </a:rPr>
              <a:t>in</a:t>
            </a:r>
            <a:r>
              <a:rPr lang="en-US" sz="2400" dirty="0" smtClean="0"/>
              <a:t> </a:t>
            </a:r>
            <a:r>
              <a:rPr lang="en-US" sz="2400" b="1" dirty="0" smtClean="0">
                <a:solidFill>
                  <a:srgbClr val="FA680E"/>
                </a:solidFill>
              </a:rPr>
              <a:t>preference to regular </a:t>
            </a:r>
            <a:r>
              <a:rPr lang="en-US" sz="2400" dirty="0" smtClean="0"/>
              <a:t>insulin in pregnant women with diabetes. </a:t>
            </a:r>
            <a:r>
              <a:rPr lang="en-US" sz="2000" dirty="0" smtClean="0"/>
              <a:t>(2QQQO)</a:t>
            </a:r>
            <a:endParaRPr lang="en-US" sz="2400" dirty="0" smtClean="0"/>
          </a:p>
          <a:p>
            <a:endParaRPr lang="en-US" sz="2400" dirty="0" smtClean="0"/>
          </a:p>
          <a:p>
            <a:r>
              <a:rPr lang="en-US" sz="2400" b="1" dirty="0" smtClean="0"/>
              <a:t>d.</a:t>
            </a:r>
            <a:r>
              <a:rPr lang="en-US" sz="2400" dirty="0" smtClean="0"/>
              <a:t> We recommend the ongoing use of CSII during pregnancy in women with diabetes when this has been initiated before pregnancy. </a:t>
            </a:r>
            <a:r>
              <a:rPr lang="en-US" sz="2000" dirty="0" smtClean="0"/>
              <a:t>(1QQQO)</a:t>
            </a:r>
            <a:endParaRPr lang="en-US" sz="2400" dirty="0" smtClean="0"/>
          </a:p>
          <a:p>
            <a:pPr lvl="1"/>
            <a:r>
              <a:rPr lang="en-US" sz="2000" dirty="0" smtClean="0"/>
              <a:t>but suggest that </a:t>
            </a:r>
            <a:r>
              <a:rPr lang="en-US" sz="2000" dirty="0" smtClean="0">
                <a:solidFill>
                  <a:srgbClr val="FF0000"/>
                </a:solidFill>
              </a:rPr>
              <a:t>CSII not be initiated during pregnancy </a:t>
            </a:r>
            <a:r>
              <a:rPr lang="en-US" sz="2000" dirty="0" smtClean="0"/>
              <a:t>unless other insulin strategies including multiple daily doses of insulin have first been tried and proven unsuccessful. </a:t>
            </a:r>
            <a:r>
              <a:rPr lang="en-US" sz="1800" dirty="0" smtClean="0"/>
              <a:t>(2QQOO)</a:t>
            </a:r>
            <a:endParaRPr lang="fa-IR" sz="20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1000"/>
                                        <p:tgtEl>
                                          <p:spTgt spid="3">
                                            <p:txEl>
                                              <p:pRg st="0" end="0"/>
                                            </p:txEl>
                                          </p:spTgt>
                                        </p:tgtEl>
                                      </p:cBhvr>
                                    </p:animEffect>
                                  </p:childTnLst>
                                </p:cTn>
                              </p:par>
                            </p:childTnLst>
                          </p:cTn>
                        </p:par>
                        <p:par>
                          <p:cTn id="8" fill="hold">
                            <p:stCondLst>
                              <p:cond delay="1000"/>
                            </p:stCondLst>
                            <p:childTnLst>
                              <p:par>
                                <p:cTn id="9" presetID="12" presetClass="entr" presetSubtype="4" fill="hold" nodeType="afterEffect">
                                  <p:stCondLst>
                                    <p:cond delay="550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slide(fromBottom)">
                                      <p:cBhvr>
                                        <p:cTn id="11" dur="2000"/>
                                        <p:tgtEl>
                                          <p:spTgt spid="3">
                                            <p:txEl>
                                              <p:pRg st="2" end="2"/>
                                            </p:txEl>
                                          </p:spTgt>
                                        </p:tgtEl>
                                      </p:cBhvr>
                                    </p:animEffect>
                                  </p:childTnLst>
                                </p:cTn>
                              </p:par>
                            </p:childTnLst>
                          </p:cTn>
                        </p:par>
                        <p:par>
                          <p:cTn id="12" fill="hold">
                            <p:stCondLst>
                              <p:cond delay="8500"/>
                            </p:stCondLst>
                            <p:childTnLst>
                              <p:par>
                                <p:cTn id="13" presetID="12" presetClass="entr" presetSubtype="4" fill="hold" nodeType="afterEffect">
                                  <p:stCondLst>
                                    <p:cond delay="400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slide(fromBottom)">
                                      <p:cBhvr>
                                        <p:cTn id="15"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5.2. </a:t>
            </a:r>
            <a:r>
              <a:rPr lang="en-US" dirty="0" smtClean="0">
                <a:solidFill>
                  <a:srgbClr val="FFFF00"/>
                </a:solidFill>
              </a:rPr>
              <a:t>Noninsulin</a:t>
            </a:r>
            <a:r>
              <a:rPr lang="en-US" dirty="0" smtClean="0"/>
              <a:t> Anti-hyperglycemic Agent Therapy</a:t>
            </a:r>
            <a:endParaRPr lang="fa-IR" dirty="0"/>
          </a:p>
        </p:txBody>
      </p:sp>
      <p:sp>
        <p:nvSpPr>
          <p:cNvPr id="3" name="Content Placeholder 2"/>
          <p:cNvSpPr>
            <a:spLocks noGrp="1"/>
          </p:cNvSpPr>
          <p:nvPr>
            <p:ph idx="1"/>
          </p:nvPr>
        </p:nvSpPr>
        <p:spPr>
          <a:xfrm>
            <a:off x="457200" y="1500174"/>
            <a:ext cx="8229600" cy="4972072"/>
          </a:xfrm>
        </p:spPr>
        <p:txBody>
          <a:bodyPr>
            <a:noAutofit/>
          </a:bodyPr>
          <a:lstStyle/>
          <a:p>
            <a:r>
              <a:rPr lang="en-US" sz="2400" b="1" dirty="0" smtClean="0"/>
              <a:t>a</a:t>
            </a:r>
            <a:r>
              <a:rPr lang="en-US" sz="2400" dirty="0" smtClean="0"/>
              <a:t>. We suggest that </a:t>
            </a:r>
            <a:r>
              <a:rPr lang="en-US" sz="2400" b="1" dirty="0" smtClean="0">
                <a:solidFill>
                  <a:srgbClr val="FF0000"/>
                </a:solidFill>
              </a:rPr>
              <a:t>Glibenclamide</a:t>
            </a:r>
            <a:r>
              <a:rPr lang="en-US" sz="2400" dirty="0" smtClean="0"/>
              <a:t> is a </a:t>
            </a:r>
            <a:r>
              <a:rPr lang="en-US" sz="2400" dirty="0" smtClean="0">
                <a:solidFill>
                  <a:srgbClr val="FF0000"/>
                </a:solidFill>
              </a:rPr>
              <a:t>suitable alternative to insulin </a:t>
            </a:r>
            <a:r>
              <a:rPr lang="en-US" sz="2400" dirty="0" smtClean="0"/>
              <a:t>therapy for glycemic control in women with </a:t>
            </a:r>
            <a:r>
              <a:rPr lang="en-US" sz="2400" dirty="0" smtClean="0">
                <a:solidFill>
                  <a:srgbClr val="FF0000"/>
                </a:solidFill>
              </a:rPr>
              <a:t>GDM</a:t>
            </a:r>
            <a:r>
              <a:rPr lang="en-US" sz="2400" dirty="0" smtClean="0"/>
              <a:t> who fail to achieve sufficient glycemic control after a 1-week trial of MNT and exercise, </a:t>
            </a:r>
            <a:r>
              <a:rPr lang="en-US" sz="2400" b="1" dirty="0" smtClean="0">
                <a:solidFill>
                  <a:srgbClr val="0070C0"/>
                </a:solidFill>
              </a:rPr>
              <a:t>except for:</a:t>
            </a:r>
          </a:p>
          <a:p>
            <a:pPr lvl="1"/>
            <a:r>
              <a:rPr lang="en-US" sz="2000" b="1" dirty="0" smtClean="0">
                <a:solidFill>
                  <a:srgbClr val="0070C0"/>
                </a:solidFill>
              </a:rPr>
              <a:t>a diagnosis of GDM before 25 weeks gestation </a:t>
            </a:r>
          </a:p>
          <a:p>
            <a:pPr lvl="1"/>
            <a:r>
              <a:rPr lang="en-US" sz="2000" b="1" dirty="0" smtClean="0">
                <a:solidFill>
                  <a:srgbClr val="0070C0"/>
                </a:solidFill>
              </a:rPr>
              <a:t>FPG levels 110 </a:t>
            </a:r>
            <a:r>
              <a:rPr lang="en-US" sz="1800" b="1" dirty="0" smtClean="0">
                <a:solidFill>
                  <a:srgbClr val="0070C0"/>
                </a:solidFill>
              </a:rPr>
              <a:t>mg/dl</a:t>
            </a:r>
            <a:endParaRPr lang="en-US" sz="2000" b="1" dirty="0" smtClean="0">
              <a:solidFill>
                <a:srgbClr val="0070C0"/>
              </a:solidFill>
            </a:endParaRPr>
          </a:p>
          <a:p>
            <a:pPr>
              <a:buNone/>
            </a:pPr>
            <a:r>
              <a:rPr lang="en-US" sz="2400" dirty="0" smtClean="0"/>
              <a:t>	in which case insulin therapy is preferred. </a:t>
            </a:r>
            <a:r>
              <a:rPr lang="en-US" sz="2000" dirty="0" smtClean="0"/>
              <a:t>(2QQOO)</a:t>
            </a:r>
            <a:endParaRPr lang="en-US" sz="2400" dirty="0" smtClean="0"/>
          </a:p>
          <a:p>
            <a:pPr>
              <a:buNone/>
            </a:pPr>
            <a:endParaRPr lang="en-US" sz="2400" dirty="0" smtClean="0"/>
          </a:p>
          <a:p>
            <a:r>
              <a:rPr lang="en-US" sz="2400" b="1" dirty="0" smtClean="0"/>
              <a:t>b</a:t>
            </a:r>
            <a:r>
              <a:rPr lang="en-US" sz="2400" dirty="0" smtClean="0"/>
              <a:t>. We suggest that </a:t>
            </a:r>
            <a:r>
              <a:rPr lang="en-US" sz="2400" b="1" dirty="0" smtClean="0">
                <a:solidFill>
                  <a:schemeClr val="accent2">
                    <a:lumMod val="75000"/>
                  </a:schemeClr>
                </a:solidFill>
                <a:effectLst>
                  <a:outerShdw blurRad="38100" dist="38100" dir="2700000" algn="tl">
                    <a:srgbClr val="000000">
                      <a:alpha val="43137"/>
                    </a:srgbClr>
                  </a:outerShdw>
                </a:effectLst>
              </a:rPr>
              <a:t>metformin</a:t>
            </a:r>
            <a:r>
              <a:rPr lang="en-US" sz="2400" dirty="0" smtClean="0">
                <a:effectLst>
                  <a:outerShdw blurRad="38100" dist="38100" dir="2700000" algn="tl">
                    <a:srgbClr val="000000">
                      <a:alpha val="43137"/>
                    </a:srgbClr>
                  </a:outerShdw>
                </a:effectLst>
              </a:rPr>
              <a:t> </a:t>
            </a:r>
            <a:r>
              <a:rPr lang="en-US" sz="2400" dirty="0" smtClean="0"/>
              <a:t>therapy be used for glycemic control only for those women with </a:t>
            </a:r>
            <a:r>
              <a:rPr lang="en-US" sz="2400" dirty="0" smtClean="0">
                <a:solidFill>
                  <a:schemeClr val="accent2">
                    <a:lumMod val="75000"/>
                  </a:schemeClr>
                </a:solidFill>
                <a:effectLst>
                  <a:outerShdw blurRad="38100" dist="38100" dir="2700000" algn="tl">
                    <a:srgbClr val="000000">
                      <a:alpha val="43137"/>
                    </a:srgbClr>
                  </a:outerShdw>
                </a:effectLst>
              </a:rPr>
              <a:t>GDM</a:t>
            </a:r>
            <a:r>
              <a:rPr lang="en-US" sz="2400" dirty="0" smtClean="0">
                <a:effectLst>
                  <a:outerShdw blurRad="38100" dist="38100" dir="2700000" algn="tl">
                    <a:srgbClr val="000000">
                      <a:alpha val="43137"/>
                    </a:srgbClr>
                  </a:outerShdw>
                </a:effectLst>
              </a:rPr>
              <a:t> </a:t>
            </a:r>
            <a:r>
              <a:rPr lang="en-US" sz="2400" dirty="0" smtClean="0"/>
              <a:t>who do not have satisfactory glycemic control despite MNT and who </a:t>
            </a:r>
            <a:r>
              <a:rPr lang="en-US" sz="2400" b="1" dirty="0" smtClean="0">
                <a:solidFill>
                  <a:schemeClr val="accent2">
                    <a:lumMod val="75000"/>
                  </a:schemeClr>
                </a:solidFill>
                <a:effectLst>
                  <a:outerShdw blurRad="38100" dist="38100" dir="2700000" algn="tl">
                    <a:srgbClr val="000000">
                      <a:alpha val="43137"/>
                    </a:srgbClr>
                  </a:outerShdw>
                </a:effectLst>
              </a:rPr>
              <a:t>refuse or cannot use insulin or </a:t>
            </a:r>
            <a:r>
              <a:rPr lang="en-US" sz="2400" b="1" dirty="0" err="1" smtClean="0">
                <a:solidFill>
                  <a:schemeClr val="accent2">
                    <a:lumMod val="75000"/>
                  </a:schemeClr>
                </a:solidFill>
                <a:effectLst>
                  <a:outerShdw blurRad="38100" dist="38100" dir="2700000" algn="tl">
                    <a:srgbClr val="000000">
                      <a:alpha val="43137"/>
                    </a:srgbClr>
                  </a:outerShdw>
                </a:effectLst>
              </a:rPr>
              <a:t>glyburide</a:t>
            </a:r>
            <a:r>
              <a:rPr lang="en-US" sz="2400" dirty="0" smtClean="0"/>
              <a:t> and are </a:t>
            </a:r>
            <a:r>
              <a:rPr lang="en-US" sz="2400" b="1" dirty="0" smtClean="0">
                <a:solidFill>
                  <a:schemeClr val="accent2">
                    <a:lumMod val="75000"/>
                  </a:schemeClr>
                </a:solidFill>
                <a:effectLst>
                  <a:outerShdw blurRad="38100" dist="38100" dir="2700000" algn="tl">
                    <a:srgbClr val="000000">
                      <a:alpha val="43137"/>
                    </a:srgbClr>
                  </a:outerShdw>
                </a:effectLst>
              </a:rPr>
              <a:t>not in the 1</a:t>
            </a:r>
            <a:r>
              <a:rPr lang="en-US" sz="2400" b="1" baseline="30000" dirty="0" smtClean="0">
                <a:solidFill>
                  <a:schemeClr val="accent2">
                    <a:lumMod val="75000"/>
                  </a:schemeClr>
                </a:solidFill>
                <a:effectLst>
                  <a:outerShdw blurRad="38100" dist="38100" dir="2700000" algn="tl">
                    <a:srgbClr val="000000">
                      <a:alpha val="43137"/>
                    </a:srgbClr>
                  </a:outerShdw>
                </a:effectLst>
              </a:rPr>
              <a:t>st</a:t>
            </a:r>
            <a:r>
              <a:rPr lang="en-US" sz="2400" b="1" dirty="0" smtClean="0">
                <a:solidFill>
                  <a:schemeClr val="accent2">
                    <a:lumMod val="75000"/>
                  </a:schemeClr>
                </a:solidFill>
                <a:effectLst>
                  <a:outerShdw blurRad="38100" dist="38100" dir="2700000" algn="tl">
                    <a:srgbClr val="000000">
                      <a:alpha val="43137"/>
                    </a:srgbClr>
                  </a:outerShdw>
                </a:effectLst>
              </a:rPr>
              <a:t> trimester</a:t>
            </a:r>
            <a:r>
              <a:rPr lang="en-US" sz="2400" dirty="0" smtClean="0">
                <a:effectLst>
                  <a:outerShdw blurRad="38100" dist="38100" dir="2700000" algn="tl">
                    <a:srgbClr val="000000">
                      <a:alpha val="43137"/>
                    </a:srgbClr>
                  </a:outerShdw>
                </a:effectLst>
              </a:rPr>
              <a:t>.</a:t>
            </a:r>
            <a:r>
              <a:rPr lang="en-US" sz="2400" dirty="0" smtClean="0"/>
              <a:t> </a:t>
            </a:r>
            <a:r>
              <a:rPr lang="en-US" sz="2000" dirty="0" smtClean="0"/>
              <a:t>(2QQOO)</a:t>
            </a:r>
            <a:endParaRPr lang="fa-IR"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1000"/>
                                        <p:tgtEl>
                                          <p:spTgt spid="3">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90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2000"/>
                                        <p:tgtEl>
                                          <p:spTgt spid="3">
                                            <p:txEl>
                                              <p:pRg st="1" end="1"/>
                                            </p:txEl>
                                          </p:spTgt>
                                        </p:tgtEl>
                                      </p:cBhvr>
                                    </p:animEffect>
                                  </p:childTnLst>
                                </p:cTn>
                              </p:par>
                            </p:childTnLst>
                          </p:cTn>
                        </p:par>
                        <p:par>
                          <p:cTn id="12" fill="hold">
                            <p:stCondLst>
                              <p:cond delay="13000"/>
                            </p:stCondLst>
                            <p:childTnLst>
                              <p:par>
                                <p:cTn id="13" presetID="10" presetClass="entr" presetSubtype="0" fill="hold" nodeType="afterEffect">
                                  <p:stCondLst>
                                    <p:cond delay="100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childTnLst>
                          </p:cTn>
                        </p:par>
                        <p:par>
                          <p:cTn id="16" fill="hold">
                            <p:stCondLst>
                              <p:cond delay="16000"/>
                            </p:stCondLst>
                            <p:childTnLst>
                              <p:par>
                                <p:cTn id="17" presetID="10" presetClass="entr" presetSubtype="0" fill="hold" nodeType="afterEffect">
                                  <p:stCondLst>
                                    <p:cond delay="100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20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slide(fromBottom)">
                                      <p:cBhvr>
                                        <p:cTn id="24"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1438" y="928670"/>
            <a:ext cx="9001156" cy="2000264"/>
          </a:xfrm>
          <a:prstGeom prst="roundRect">
            <a:avLst/>
          </a:prstGeom>
          <a:solidFill>
            <a:srgbClr val="002060"/>
          </a:solidFill>
          <a:ln w="38100" cap="flat" cmpd="sng" algn="ctr">
            <a:solidFill>
              <a:srgbClr val="002060"/>
            </a:solidFill>
            <a:prstDash val="solid"/>
          </a:ln>
          <a:effectLst>
            <a:innerShdw blurRad="63500" dist="50800" dir="13500000">
              <a:prstClr val="black">
                <a:alpha val="50000"/>
              </a:prstClr>
            </a:innerShdw>
          </a:effectLst>
        </p:spPr>
        <p:txBody>
          <a:bodyPr vert="horz" lIns="91440" tIns="45720" rIns="91440" bIns="45720" rtlCol="1" anchor="ctr">
            <a:normAutofit/>
          </a:bodyPr>
          <a:lstStyle/>
          <a:p>
            <a:pPr lvl="0" algn="ctr" rtl="0">
              <a:spcBef>
                <a:spcPct val="0"/>
              </a:spcBef>
            </a:pPr>
            <a:r>
              <a:rPr lang="en-US" sz="3200" b="1" dirty="0" smtClean="0">
                <a:solidFill>
                  <a:prstClr val="white"/>
                </a:solidFill>
                <a:effectLst>
                  <a:outerShdw blurRad="38100" dist="38100" dir="2700000" algn="tl">
                    <a:srgbClr val="000000">
                      <a:alpha val="43137"/>
                    </a:srgbClr>
                  </a:outerShdw>
                </a:effectLst>
                <a:latin typeface="Garamond" pitchFamily="18" charset="0"/>
                <a:ea typeface="+mj-ea"/>
                <a:cs typeface="+mj-cs"/>
              </a:rPr>
              <a:t>6.0. </a:t>
            </a:r>
          </a:p>
          <a:p>
            <a:pPr lvl="0" algn="ctr" rtl="0">
              <a:spcBef>
                <a:spcPct val="0"/>
              </a:spcBef>
            </a:pPr>
            <a:r>
              <a:rPr lang="en-US" sz="3200" b="1" dirty="0" smtClean="0">
                <a:solidFill>
                  <a:prstClr val="white"/>
                </a:solidFill>
                <a:effectLst>
                  <a:outerShdw blurRad="38100" dist="38100" dir="2700000" algn="tl">
                    <a:srgbClr val="000000">
                      <a:alpha val="43137"/>
                    </a:srgbClr>
                  </a:outerShdw>
                </a:effectLst>
                <a:latin typeface="Garamond" pitchFamily="18" charset="0"/>
                <a:ea typeface="+mj-ea"/>
                <a:cs typeface="+mj-cs"/>
              </a:rPr>
              <a:t>Labor, Delivery, Lactation, and Postpartum Care</a:t>
            </a:r>
            <a:endParaRPr kumimoji="0" lang="fa-IR" sz="36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Garamond" pitchFamily="18" charset="0"/>
              <a:ea typeface="+mj-ea"/>
              <a:cs typeface="+mj-cs"/>
            </a:endParaRPr>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8" y="71414"/>
            <a:ext cx="9001156" cy="1357322"/>
          </a:xfrm>
        </p:spPr>
        <p:txBody>
          <a:bodyPr>
            <a:normAutofit/>
          </a:bodyPr>
          <a:lstStyle/>
          <a:p>
            <a:r>
              <a:rPr lang="en-US" dirty="0" smtClean="0"/>
              <a:t>6.1. Blood Glucose Targets</a:t>
            </a:r>
            <a:br>
              <a:rPr lang="en-US" dirty="0" smtClean="0"/>
            </a:br>
            <a:r>
              <a:rPr lang="en-US" dirty="0" smtClean="0"/>
              <a:t>During Labor and Delivery</a:t>
            </a:r>
            <a:endParaRPr lang="fa-IR" dirty="0"/>
          </a:p>
        </p:txBody>
      </p:sp>
      <p:sp>
        <p:nvSpPr>
          <p:cNvPr id="3" name="Content Placeholder 2"/>
          <p:cNvSpPr>
            <a:spLocks noGrp="1"/>
          </p:cNvSpPr>
          <p:nvPr>
            <p:ph idx="1"/>
          </p:nvPr>
        </p:nvSpPr>
        <p:spPr>
          <a:xfrm>
            <a:off x="457200" y="2474937"/>
            <a:ext cx="8229600" cy="3240079"/>
          </a:xfrm>
        </p:spPr>
        <p:txBody>
          <a:bodyPr/>
          <a:lstStyle/>
          <a:p>
            <a:r>
              <a:rPr lang="en-US" dirty="0" smtClean="0"/>
              <a:t>We suggest target blood glucose levels of </a:t>
            </a:r>
            <a:r>
              <a:rPr lang="en-US" dirty="0" smtClean="0">
                <a:solidFill>
                  <a:srgbClr val="C00000"/>
                </a:solidFill>
              </a:rPr>
              <a:t>72-126 </a:t>
            </a:r>
            <a:r>
              <a:rPr lang="en-US" sz="2400" dirty="0" smtClean="0">
                <a:solidFill>
                  <a:srgbClr val="C00000"/>
                </a:solidFill>
              </a:rPr>
              <a:t>mg/dl</a:t>
            </a:r>
            <a:r>
              <a:rPr lang="en-US" dirty="0" smtClean="0">
                <a:solidFill>
                  <a:srgbClr val="C00000"/>
                </a:solidFill>
              </a:rPr>
              <a:t> during labor and delivery </a:t>
            </a:r>
            <a:r>
              <a:rPr lang="en-US" dirty="0" smtClean="0"/>
              <a:t>for pregnant women with overt or GDM. </a:t>
            </a:r>
            <a:r>
              <a:rPr lang="en-US" sz="2400" dirty="0" smtClean="0"/>
              <a:t>(2       OO)</a:t>
            </a:r>
            <a:endParaRPr lang="en-US" dirty="0" smtClean="0"/>
          </a:p>
        </p:txBody>
      </p:sp>
      <p:pic>
        <p:nvPicPr>
          <p:cNvPr id="4" name="Picture 2"/>
          <p:cNvPicPr>
            <a:picLocks noChangeAspect="1" noChangeArrowheads="1"/>
          </p:cNvPicPr>
          <p:nvPr/>
        </p:nvPicPr>
        <p:blipFill>
          <a:blip r:embed="rId2" cstate="print"/>
          <a:srcRect/>
          <a:stretch>
            <a:fillRect/>
          </a:stretch>
        </p:blipFill>
        <p:spPr bwMode="auto">
          <a:xfrm>
            <a:off x="3428992" y="3500438"/>
            <a:ext cx="226219" cy="214313"/>
          </a:xfrm>
          <a:prstGeom prst="rect">
            <a:avLst/>
          </a:prstGeom>
          <a:noFill/>
          <a:ln w="9525">
            <a:noFill/>
            <a:miter lim="800000"/>
            <a:headEnd/>
            <a:tailEnd/>
          </a:ln>
          <a:effectLst/>
        </p:spPr>
      </p:pic>
      <p:pic>
        <p:nvPicPr>
          <p:cNvPr id="5" name="Picture 2"/>
          <p:cNvPicPr>
            <a:picLocks noChangeAspect="1" noChangeArrowheads="1"/>
          </p:cNvPicPr>
          <p:nvPr/>
        </p:nvPicPr>
        <p:blipFill>
          <a:blip r:embed="rId2" cstate="print"/>
          <a:srcRect/>
          <a:stretch>
            <a:fillRect/>
          </a:stretch>
        </p:blipFill>
        <p:spPr bwMode="auto">
          <a:xfrm>
            <a:off x="3643306" y="3500438"/>
            <a:ext cx="226219" cy="214313"/>
          </a:xfrm>
          <a:prstGeom prst="rect">
            <a:avLst/>
          </a:prstGeom>
          <a:noFill/>
          <a:ln w="9525">
            <a:noFill/>
            <a:miter lim="800000"/>
            <a:headEnd/>
            <a:tailEnd/>
          </a:ln>
          <a:effectLst/>
        </p:spPr>
      </p:pic>
      <p:cxnSp>
        <p:nvCxnSpPr>
          <p:cNvPr id="7" name="Straight Connector 6"/>
          <p:cNvCxnSpPr/>
          <p:nvPr/>
        </p:nvCxnSpPr>
        <p:spPr>
          <a:xfrm rot="5400000">
            <a:off x="3250397" y="3607595"/>
            <a:ext cx="214314" cy="0"/>
          </a:xfrm>
          <a:prstGeom prst="line">
            <a:avLst/>
          </a:prstGeom>
        </p:spPr>
        <p:style>
          <a:lnRef idx="2">
            <a:schemeClr val="dk1"/>
          </a:lnRef>
          <a:fillRef idx="0">
            <a:schemeClr val="dk1"/>
          </a:fillRef>
          <a:effectRef idx="1">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3" nodeType="withEffect">
                                  <p:stCondLst>
                                    <p:cond delay="0"/>
                                  </p:stCondLst>
                                  <p:iterate type="lt">
                                    <p:tmPct val="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3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3"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6.2. Lactation</a:t>
            </a:r>
            <a:endParaRPr lang="fa-IR" dirty="0"/>
          </a:p>
        </p:txBody>
      </p:sp>
      <p:sp>
        <p:nvSpPr>
          <p:cNvPr id="3" name="Content Placeholder 2"/>
          <p:cNvSpPr>
            <a:spLocks noGrp="1"/>
          </p:cNvSpPr>
          <p:nvPr>
            <p:ph idx="1"/>
          </p:nvPr>
        </p:nvSpPr>
        <p:spPr/>
        <p:txBody>
          <a:bodyPr>
            <a:normAutofit/>
          </a:bodyPr>
          <a:lstStyle/>
          <a:p>
            <a:r>
              <a:rPr lang="en-US" b="1" dirty="0" smtClean="0"/>
              <a:t>a. </a:t>
            </a:r>
            <a:r>
              <a:rPr lang="en-US" dirty="0" smtClean="0"/>
              <a:t>We recommend whenever possible women with </a:t>
            </a:r>
            <a:r>
              <a:rPr lang="en-US" dirty="0" smtClean="0">
                <a:solidFill>
                  <a:schemeClr val="accent2">
                    <a:lumMod val="75000"/>
                  </a:schemeClr>
                </a:solidFill>
              </a:rPr>
              <a:t>overt or GDM should breastfeed </a:t>
            </a:r>
            <a:r>
              <a:rPr lang="en-US" dirty="0" smtClean="0"/>
              <a:t>their infant. </a:t>
            </a:r>
            <a:r>
              <a:rPr lang="en-US" sz="2400" dirty="0" smtClean="0"/>
              <a:t>(1             )</a:t>
            </a:r>
          </a:p>
          <a:p>
            <a:endParaRPr lang="en-US" dirty="0" smtClean="0"/>
          </a:p>
          <a:p>
            <a:r>
              <a:rPr lang="en-US" b="1" dirty="0" smtClean="0"/>
              <a:t>b. </a:t>
            </a:r>
            <a:r>
              <a:rPr lang="en-US" dirty="0" smtClean="0"/>
              <a:t>We recommend that breastfeeding women with overt diabetes successfully </a:t>
            </a:r>
            <a:r>
              <a:rPr lang="en-US" dirty="0" smtClean="0">
                <a:solidFill>
                  <a:srgbClr val="C00000"/>
                </a:solidFill>
              </a:rPr>
              <a:t>using metformin or </a:t>
            </a:r>
            <a:r>
              <a:rPr lang="en-US" dirty="0" err="1" smtClean="0">
                <a:solidFill>
                  <a:srgbClr val="C00000"/>
                </a:solidFill>
              </a:rPr>
              <a:t>glyburide</a:t>
            </a:r>
            <a:r>
              <a:rPr lang="en-US" dirty="0" smtClean="0">
                <a:solidFill>
                  <a:srgbClr val="C00000"/>
                </a:solidFill>
              </a:rPr>
              <a:t> therapy during pregnancy should continue to use </a:t>
            </a:r>
            <a:r>
              <a:rPr lang="en-US" dirty="0" smtClean="0"/>
              <a:t>these medications, when necessary, during breastfeeding.      </a:t>
            </a:r>
            <a:r>
              <a:rPr lang="en-US" sz="2400" dirty="0" smtClean="0"/>
              <a:t>(1              )</a:t>
            </a:r>
            <a:endParaRPr lang="fa-IR" dirty="0"/>
          </a:p>
        </p:txBody>
      </p:sp>
      <p:pic>
        <p:nvPicPr>
          <p:cNvPr id="3074" name="Picture 2"/>
          <p:cNvPicPr>
            <a:picLocks noChangeAspect="1" noChangeArrowheads="1"/>
          </p:cNvPicPr>
          <p:nvPr/>
        </p:nvPicPr>
        <p:blipFill>
          <a:blip r:embed="rId2" cstate="print"/>
          <a:srcRect/>
          <a:stretch>
            <a:fillRect/>
          </a:stretch>
        </p:blipFill>
        <p:spPr bwMode="auto">
          <a:xfrm>
            <a:off x="1214414" y="4929199"/>
            <a:ext cx="226219" cy="214313"/>
          </a:xfrm>
          <a:prstGeom prst="rect">
            <a:avLst/>
          </a:prstGeom>
          <a:noFill/>
          <a:ln w="9525">
            <a:noFill/>
            <a:miter lim="800000"/>
            <a:headEnd/>
            <a:tailEnd/>
          </a:ln>
          <a:effectLst/>
        </p:spPr>
      </p:pic>
      <p:pic>
        <p:nvPicPr>
          <p:cNvPr id="5" name="Picture 2"/>
          <p:cNvPicPr>
            <a:picLocks noChangeAspect="1" noChangeArrowheads="1"/>
          </p:cNvPicPr>
          <p:nvPr/>
        </p:nvPicPr>
        <p:blipFill>
          <a:blip r:embed="rId2" cstate="print"/>
          <a:srcRect/>
          <a:stretch>
            <a:fillRect/>
          </a:stretch>
        </p:blipFill>
        <p:spPr bwMode="auto">
          <a:xfrm>
            <a:off x="1428728" y="4929198"/>
            <a:ext cx="226219" cy="214313"/>
          </a:xfrm>
          <a:prstGeom prst="rect">
            <a:avLst/>
          </a:prstGeom>
          <a:noFill/>
          <a:ln w="9525">
            <a:noFill/>
            <a:miter lim="800000"/>
            <a:headEnd/>
            <a:tailEnd/>
          </a:ln>
          <a:effectLst/>
        </p:spPr>
      </p:pic>
      <p:pic>
        <p:nvPicPr>
          <p:cNvPr id="6" name="Picture 2"/>
          <p:cNvPicPr>
            <a:picLocks noChangeAspect="1" noChangeArrowheads="1"/>
          </p:cNvPicPr>
          <p:nvPr/>
        </p:nvPicPr>
        <p:blipFill>
          <a:blip r:embed="rId2" cstate="print"/>
          <a:srcRect/>
          <a:stretch>
            <a:fillRect/>
          </a:stretch>
        </p:blipFill>
        <p:spPr bwMode="auto">
          <a:xfrm>
            <a:off x="1676266" y="4929199"/>
            <a:ext cx="226219" cy="214313"/>
          </a:xfrm>
          <a:prstGeom prst="rect">
            <a:avLst/>
          </a:prstGeom>
          <a:noFill/>
          <a:ln w="9525">
            <a:noFill/>
            <a:miter lim="800000"/>
            <a:headEnd/>
            <a:tailEnd/>
          </a:ln>
          <a:effectLst/>
        </p:spPr>
      </p:pic>
      <p:pic>
        <p:nvPicPr>
          <p:cNvPr id="7" name="Picture 2"/>
          <p:cNvPicPr>
            <a:picLocks noChangeAspect="1" noChangeArrowheads="1"/>
          </p:cNvPicPr>
          <p:nvPr/>
        </p:nvPicPr>
        <p:blipFill>
          <a:blip r:embed="rId2" cstate="print"/>
          <a:srcRect/>
          <a:stretch>
            <a:fillRect/>
          </a:stretch>
        </p:blipFill>
        <p:spPr bwMode="auto">
          <a:xfrm>
            <a:off x="1916889" y="4929199"/>
            <a:ext cx="226219" cy="214313"/>
          </a:xfrm>
          <a:prstGeom prst="rect">
            <a:avLst/>
          </a:prstGeom>
          <a:noFill/>
          <a:ln w="9525">
            <a:noFill/>
            <a:miter lim="800000"/>
            <a:headEnd/>
            <a:tailEnd/>
          </a:ln>
          <a:effectLst/>
        </p:spPr>
      </p:pic>
      <p:pic>
        <p:nvPicPr>
          <p:cNvPr id="8" name="Picture 2"/>
          <p:cNvPicPr>
            <a:picLocks noChangeAspect="1" noChangeArrowheads="1"/>
          </p:cNvPicPr>
          <p:nvPr/>
        </p:nvPicPr>
        <p:blipFill>
          <a:blip r:embed="rId2" cstate="print"/>
          <a:srcRect/>
          <a:stretch>
            <a:fillRect/>
          </a:stretch>
        </p:blipFill>
        <p:spPr bwMode="auto">
          <a:xfrm>
            <a:off x="7560491" y="2214554"/>
            <a:ext cx="226219" cy="214313"/>
          </a:xfrm>
          <a:prstGeom prst="rect">
            <a:avLst/>
          </a:prstGeom>
          <a:noFill/>
          <a:ln w="9525">
            <a:noFill/>
            <a:miter lim="800000"/>
            <a:headEnd/>
            <a:tailEnd/>
          </a:ln>
          <a:effectLst/>
        </p:spPr>
      </p:pic>
      <p:pic>
        <p:nvPicPr>
          <p:cNvPr id="9" name="Picture 2"/>
          <p:cNvPicPr>
            <a:picLocks noChangeAspect="1" noChangeArrowheads="1"/>
          </p:cNvPicPr>
          <p:nvPr/>
        </p:nvPicPr>
        <p:blipFill>
          <a:blip r:embed="rId2" cstate="print"/>
          <a:srcRect/>
          <a:stretch>
            <a:fillRect/>
          </a:stretch>
        </p:blipFill>
        <p:spPr bwMode="auto">
          <a:xfrm>
            <a:off x="7774805" y="2214554"/>
            <a:ext cx="226219" cy="214313"/>
          </a:xfrm>
          <a:prstGeom prst="rect">
            <a:avLst/>
          </a:prstGeom>
          <a:noFill/>
          <a:ln w="9525">
            <a:noFill/>
            <a:miter lim="800000"/>
            <a:headEnd/>
            <a:tailEnd/>
          </a:ln>
          <a:effectLst/>
        </p:spPr>
      </p:pic>
      <p:pic>
        <p:nvPicPr>
          <p:cNvPr id="10" name="Picture 2"/>
          <p:cNvPicPr>
            <a:picLocks noChangeAspect="1" noChangeArrowheads="1"/>
          </p:cNvPicPr>
          <p:nvPr/>
        </p:nvPicPr>
        <p:blipFill>
          <a:blip r:embed="rId2" cstate="print"/>
          <a:srcRect/>
          <a:stretch>
            <a:fillRect/>
          </a:stretch>
        </p:blipFill>
        <p:spPr bwMode="auto">
          <a:xfrm>
            <a:off x="7989119" y="2214554"/>
            <a:ext cx="226219" cy="214313"/>
          </a:xfrm>
          <a:prstGeom prst="rect">
            <a:avLst/>
          </a:prstGeom>
          <a:noFill/>
          <a:ln w="9525">
            <a:noFill/>
            <a:miter lim="800000"/>
            <a:headEnd/>
            <a:tailEnd/>
          </a:ln>
          <a:effectLst/>
        </p:spPr>
      </p:pic>
      <p:pic>
        <p:nvPicPr>
          <p:cNvPr id="11" name="Picture 2"/>
          <p:cNvPicPr>
            <a:picLocks noChangeAspect="1" noChangeArrowheads="1"/>
          </p:cNvPicPr>
          <p:nvPr/>
        </p:nvPicPr>
        <p:blipFill>
          <a:blip r:embed="rId2" cstate="print"/>
          <a:srcRect/>
          <a:stretch>
            <a:fillRect/>
          </a:stretch>
        </p:blipFill>
        <p:spPr bwMode="auto">
          <a:xfrm>
            <a:off x="8203433" y="2214554"/>
            <a:ext cx="226219" cy="214313"/>
          </a:xfrm>
          <a:prstGeom prst="rect">
            <a:avLst/>
          </a:prstGeom>
          <a:noFill/>
          <a:ln w="9525">
            <a:noFill/>
            <a:miter lim="800000"/>
            <a:headEnd/>
            <a:tailEnd/>
          </a:ln>
          <a:effectLst/>
        </p:spPr>
      </p:pic>
      <p:cxnSp>
        <p:nvCxnSpPr>
          <p:cNvPr id="13" name="Straight Connector 12"/>
          <p:cNvCxnSpPr/>
          <p:nvPr/>
        </p:nvCxnSpPr>
        <p:spPr>
          <a:xfrm rot="5400000">
            <a:off x="7393801" y="2321711"/>
            <a:ext cx="214314" cy="0"/>
          </a:xfrm>
          <a:prstGeom prst="line">
            <a:avLst/>
          </a:prstGeom>
        </p:spPr>
        <p:style>
          <a:lnRef idx="2">
            <a:schemeClr val="dk1"/>
          </a:lnRef>
          <a:fillRef idx="0">
            <a:schemeClr val="dk1"/>
          </a:fillRef>
          <a:effectRef idx="1">
            <a:schemeClr val="dk1"/>
          </a:effectRef>
          <a:fontRef idx="minor">
            <a:schemeClr val="tx1"/>
          </a:fontRef>
        </p:style>
      </p:cxnSp>
      <p:cxnSp>
        <p:nvCxnSpPr>
          <p:cNvPr id="15" name="Straight Connector 14"/>
          <p:cNvCxnSpPr/>
          <p:nvPr/>
        </p:nvCxnSpPr>
        <p:spPr>
          <a:xfrm rot="5400000">
            <a:off x="1107257" y="5036355"/>
            <a:ext cx="214314" cy="0"/>
          </a:xfrm>
          <a:prstGeom prst="line">
            <a:avLst/>
          </a:prstGeom>
        </p:spPr>
        <p:style>
          <a:lnRef idx="2">
            <a:schemeClr val="dk1"/>
          </a:lnRef>
          <a:fillRef idx="0">
            <a:schemeClr val="dk1"/>
          </a:fillRef>
          <a:effectRef idx="1">
            <a:schemeClr val="dk1"/>
          </a:effectRef>
          <a:fontRef idx="minor">
            <a:schemeClr val="tx1"/>
          </a:fontRef>
        </p:style>
      </p:cxn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6.3. Postpartum Contraception</a:t>
            </a:r>
            <a:endParaRPr lang="fa-IR" dirty="0"/>
          </a:p>
        </p:txBody>
      </p:sp>
      <p:sp>
        <p:nvSpPr>
          <p:cNvPr id="3" name="Content Placeholder 2"/>
          <p:cNvSpPr>
            <a:spLocks noGrp="1"/>
          </p:cNvSpPr>
          <p:nvPr>
            <p:ph idx="1"/>
          </p:nvPr>
        </p:nvSpPr>
        <p:spPr>
          <a:xfrm>
            <a:off x="457200" y="1974871"/>
            <a:ext cx="8229600" cy="4525963"/>
          </a:xfrm>
        </p:spPr>
        <p:txBody>
          <a:bodyPr>
            <a:normAutofit/>
          </a:bodyPr>
          <a:lstStyle/>
          <a:p>
            <a:r>
              <a:rPr lang="en-US" dirty="0" smtClean="0"/>
              <a:t>We recommend that the </a:t>
            </a:r>
            <a:r>
              <a:rPr lang="en-US" dirty="0" smtClean="0">
                <a:solidFill>
                  <a:srgbClr val="FF0000"/>
                </a:solidFill>
              </a:rPr>
              <a:t>choice of a contraceptive </a:t>
            </a:r>
            <a:r>
              <a:rPr lang="en-US" dirty="0" smtClean="0"/>
              <a:t>method for a woman with overt diabetes or a history of GDM </a:t>
            </a:r>
            <a:r>
              <a:rPr lang="en-US" dirty="0" smtClean="0">
                <a:solidFill>
                  <a:srgbClr val="FF0000"/>
                </a:solidFill>
              </a:rPr>
              <a:t>should not be influenced </a:t>
            </a:r>
            <a:r>
              <a:rPr lang="en-US" dirty="0" smtClean="0"/>
              <a:t>by virtue of having overt diabetes or a history of GDM. </a:t>
            </a:r>
            <a:r>
              <a:rPr lang="en-US" sz="2400" dirty="0" smtClean="0"/>
              <a:t>(1          </a:t>
            </a:r>
            <a:r>
              <a:rPr lang="en-US" sz="2500" dirty="0" smtClean="0"/>
              <a:t>O</a:t>
            </a:r>
            <a:r>
              <a:rPr lang="en-US" sz="2400" dirty="0" smtClean="0"/>
              <a:t>)</a:t>
            </a:r>
            <a:endParaRPr lang="en-US" dirty="0" smtClean="0"/>
          </a:p>
        </p:txBody>
      </p:sp>
      <p:pic>
        <p:nvPicPr>
          <p:cNvPr id="4" name="Picture 4"/>
          <p:cNvPicPr>
            <a:picLocks noChangeAspect="1" noChangeArrowheads="1"/>
          </p:cNvPicPr>
          <p:nvPr/>
        </p:nvPicPr>
        <p:blipFill>
          <a:blip r:embed="rId2" cstate="print"/>
          <a:srcRect/>
          <a:stretch>
            <a:fillRect/>
          </a:stretch>
        </p:blipFill>
        <p:spPr bwMode="auto">
          <a:xfrm>
            <a:off x="6774672" y="3429000"/>
            <a:ext cx="226220" cy="214314"/>
          </a:xfrm>
          <a:prstGeom prst="rect">
            <a:avLst/>
          </a:prstGeom>
          <a:noFill/>
          <a:ln w="9525">
            <a:noFill/>
            <a:miter lim="800000"/>
            <a:headEnd/>
            <a:tailEnd/>
          </a:ln>
          <a:effectLst/>
        </p:spPr>
      </p:pic>
      <p:pic>
        <p:nvPicPr>
          <p:cNvPr id="5" name="Picture 4"/>
          <p:cNvPicPr>
            <a:picLocks noChangeAspect="1" noChangeArrowheads="1"/>
          </p:cNvPicPr>
          <p:nvPr/>
        </p:nvPicPr>
        <p:blipFill>
          <a:blip r:embed="rId2" cstate="print"/>
          <a:srcRect/>
          <a:stretch>
            <a:fillRect/>
          </a:stretch>
        </p:blipFill>
        <p:spPr bwMode="auto">
          <a:xfrm>
            <a:off x="6560358" y="3429000"/>
            <a:ext cx="226220" cy="214314"/>
          </a:xfrm>
          <a:prstGeom prst="rect">
            <a:avLst/>
          </a:prstGeom>
          <a:noFill/>
          <a:ln w="9525">
            <a:noFill/>
            <a:miter lim="800000"/>
            <a:headEnd/>
            <a:tailEnd/>
          </a:ln>
          <a:effectLst/>
        </p:spPr>
      </p:pic>
      <p:pic>
        <p:nvPicPr>
          <p:cNvPr id="6" name="Picture 4"/>
          <p:cNvPicPr>
            <a:picLocks noChangeAspect="1" noChangeArrowheads="1"/>
          </p:cNvPicPr>
          <p:nvPr/>
        </p:nvPicPr>
        <p:blipFill>
          <a:blip r:embed="rId2" cstate="print"/>
          <a:srcRect/>
          <a:stretch>
            <a:fillRect/>
          </a:stretch>
        </p:blipFill>
        <p:spPr bwMode="auto">
          <a:xfrm>
            <a:off x="6346044" y="3429000"/>
            <a:ext cx="226220" cy="214314"/>
          </a:xfrm>
          <a:prstGeom prst="rect">
            <a:avLst/>
          </a:prstGeom>
          <a:noFill/>
          <a:ln w="9525">
            <a:noFill/>
            <a:miter lim="800000"/>
            <a:headEnd/>
            <a:tailEnd/>
          </a:ln>
          <a:effectLst/>
        </p:spPr>
      </p:pic>
      <p:cxnSp>
        <p:nvCxnSpPr>
          <p:cNvPr id="7" name="Straight Connector 6"/>
          <p:cNvCxnSpPr/>
          <p:nvPr/>
        </p:nvCxnSpPr>
        <p:spPr>
          <a:xfrm rot="5400000">
            <a:off x="6179355" y="3536157"/>
            <a:ext cx="214314" cy="0"/>
          </a:xfrm>
          <a:prstGeom prst="line">
            <a:avLst/>
          </a:prstGeom>
          <a:ln/>
        </p:spPr>
        <p:style>
          <a:lnRef idx="2">
            <a:schemeClr val="dk1"/>
          </a:lnRef>
          <a:fillRef idx="0">
            <a:schemeClr val="dk1"/>
          </a:fillRef>
          <a:effectRef idx="1">
            <a:schemeClr val="dk1"/>
          </a:effectRef>
          <a:fontRef idx="minor">
            <a:schemeClr val="tx1"/>
          </a:fontRef>
        </p:style>
      </p:cxn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6.4. Screening for Postpartum </a:t>
            </a:r>
            <a:r>
              <a:rPr lang="en-US" dirty="0" err="1" smtClean="0"/>
              <a:t>Thyroiditis</a:t>
            </a:r>
            <a:endParaRPr lang="fa-IR" dirty="0"/>
          </a:p>
        </p:txBody>
      </p:sp>
      <p:sp>
        <p:nvSpPr>
          <p:cNvPr id="3" name="Content Placeholder 2"/>
          <p:cNvSpPr>
            <a:spLocks noGrp="1"/>
          </p:cNvSpPr>
          <p:nvPr>
            <p:ph idx="1"/>
          </p:nvPr>
        </p:nvSpPr>
        <p:spPr>
          <a:xfrm>
            <a:off x="457200" y="1831995"/>
            <a:ext cx="8229600" cy="4525963"/>
          </a:xfrm>
        </p:spPr>
        <p:txBody>
          <a:bodyPr/>
          <a:lstStyle/>
          <a:p>
            <a:r>
              <a:rPr lang="en-US" dirty="0" smtClean="0"/>
              <a:t>We suggest that women with </a:t>
            </a:r>
            <a:r>
              <a:rPr lang="en-US" dirty="0" smtClean="0">
                <a:solidFill>
                  <a:srgbClr val="FF0000"/>
                </a:solidFill>
              </a:rPr>
              <a:t>type 1 diabetes</a:t>
            </a:r>
            <a:r>
              <a:rPr lang="en-US" dirty="0" smtClean="0"/>
              <a:t> be screened for postpartum </a:t>
            </a:r>
            <a:r>
              <a:rPr lang="en-US" dirty="0" err="1" smtClean="0"/>
              <a:t>thyroiditis</a:t>
            </a:r>
            <a:r>
              <a:rPr lang="en-US" dirty="0" smtClean="0"/>
              <a:t> with a </a:t>
            </a:r>
            <a:r>
              <a:rPr lang="en-US" dirty="0" smtClean="0">
                <a:solidFill>
                  <a:srgbClr val="FF0000"/>
                </a:solidFill>
              </a:rPr>
              <a:t>TSH at 3 and 6 months postpartum</a:t>
            </a:r>
            <a:r>
              <a:rPr lang="en-US" dirty="0" smtClean="0"/>
              <a:t>. </a:t>
            </a:r>
            <a:r>
              <a:rPr lang="en-US" sz="2400" dirty="0" smtClean="0"/>
              <a:t>(2        </a:t>
            </a:r>
            <a:r>
              <a:rPr lang="en-US" sz="2500" dirty="0" smtClean="0"/>
              <a:t>OO</a:t>
            </a:r>
            <a:r>
              <a:rPr lang="en-US" sz="2400" dirty="0" smtClean="0"/>
              <a:t>)</a:t>
            </a:r>
          </a:p>
        </p:txBody>
      </p:sp>
      <p:cxnSp>
        <p:nvCxnSpPr>
          <p:cNvPr id="8" name="Straight Connector 7"/>
          <p:cNvCxnSpPr/>
          <p:nvPr/>
        </p:nvCxnSpPr>
        <p:spPr>
          <a:xfrm rot="5400000">
            <a:off x="4822033" y="2964653"/>
            <a:ext cx="214314" cy="0"/>
          </a:xfrm>
          <a:prstGeom prst="line">
            <a:avLst/>
          </a:prstGeom>
          <a:ln/>
        </p:spPr>
        <p:style>
          <a:lnRef idx="2">
            <a:schemeClr val="dk1"/>
          </a:lnRef>
          <a:fillRef idx="0">
            <a:schemeClr val="dk1"/>
          </a:fillRef>
          <a:effectRef idx="1">
            <a:schemeClr val="dk1"/>
          </a:effectRef>
          <a:fontRef idx="minor">
            <a:schemeClr val="tx1"/>
          </a:fontRef>
        </p:style>
      </p:cxnSp>
      <p:pic>
        <p:nvPicPr>
          <p:cNvPr id="18" name="Picture 4"/>
          <p:cNvPicPr>
            <a:picLocks noChangeAspect="1" noChangeArrowheads="1"/>
          </p:cNvPicPr>
          <p:nvPr/>
        </p:nvPicPr>
        <p:blipFill>
          <a:blip r:embed="rId2" cstate="print"/>
          <a:srcRect/>
          <a:stretch>
            <a:fillRect/>
          </a:stretch>
        </p:blipFill>
        <p:spPr bwMode="auto">
          <a:xfrm>
            <a:off x="4988722" y="2857496"/>
            <a:ext cx="226220" cy="214314"/>
          </a:xfrm>
          <a:prstGeom prst="rect">
            <a:avLst/>
          </a:prstGeom>
          <a:noFill/>
          <a:ln w="9525">
            <a:noFill/>
            <a:miter lim="800000"/>
            <a:headEnd/>
            <a:tailEnd/>
          </a:ln>
          <a:effectLst/>
        </p:spPr>
      </p:pic>
      <p:pic>
        <p:nvPicPr>
          <p:cNvPr id="19" name="Picture 4"/>
          <p:cNvPicPr>
            <a:picLocks noChangeAspect="1" noChangeArrowheads="1"/>
          </p:cNvPicPr>
          <p:nvPr/>
        </p:nvPicPr>
        <p:blipFill>
          <a:blip r:embed="rId2" cstate="print"/>
          <a:srcRect/>
          <a:stretch>
            <a:fillRect/>
          </a:stretch>
        </p:blipFill>
        <p:spPr bwMode="auto">
          <a:xfrm>
            <a:off x="5214942" y="2857496"/>
            <a:ext cx="226220" cy="21431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2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1438" y="928670"/>
            <a:ext cx="9001156" cy="2000264"/>
          </a:xfrm>
          <a:prstGeom prst="roundRect">
            <a:avLst/>
          </a:prstGeom>
          <a:solidFill>
            <a:srgbClr val="69075B"/>
          </a:solidFill>
          <a:ln/>
        </p:spPr>
        <p:style>
          <a:lnRef idx="0">
            <a:schemeClr val="accent4"/>
          </a:lnRef>
          <a:fillRef idx="3">
            <a:schemeClr val="accent4"/>
          </a:fillRef>
          <a:effectRef idx="3">
            <a:schemeClr val="accent4"/>
          </a:effectRef>
          <a:fontRef idx="minor">
            <a:schemeClr val="lt1"/>
          </a:fontRef>
        </p:style>
        <p:txBody>
          <a:bodyPr vert="horz" lIns="91440" tIns="45720" rIns="91440" bIns="45720" rtlCol="1" anchor="ctr">
            <a:normAutofit/>
          </a:bodyPr>
          <a:lstStyle/>
          <a:p>
            <a:pPr lvl="0" algn="ctr" rtl="0">
              <a:spcBef>
                <a:spcPct val="0"/>
              </a:spcBef>
            </a:pPr>
            <a:r>
              <a:rPr lang="en-US" sz="4000" b="1" dirty="0" smtClean="0">
                <a:solidFill>
                  <a:prstClr val="white"/>
                </a:solidFill>
                <a:effectLst>
                  <a:outerShdw blurRad="38100" dist="38100" dir="2700000" algn="tl">
                    <a:srgbClr val="000000">
                      <a:alpha val="43137"/>
                    </a:srgbClr>
                  </a:outerShdw>
                </a:effectLst>
                <a:latin typeface="Garamond" pitchFamily="18" charset="0"/>
                <a:ea typeface="+mj-ea"/>
                <a:cs typeface="+mj-cs"/>
              </a:rPr>
              <a:t>Oral Glucose Lowering Agents</a:t>
            </a:r>
            <a:endParaRPr kumimoji="0" lang="fa-IR" sz="44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Garamond" pitchFamily="18" charset="0"/>
              <a:ea typeface="+mj-ea"/>
              <a:cs typeface="+mj-cs"/>
            </a:endParaRPr>
          </a:p>
        </p:txBody>
      </p:sp>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1"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1428736"/>
            <a:ext cx="8399463" cy="2592389"/>
          </a:xfrm>
        </p:spPr>
        <p:txBody>
          <a:bodyPr>
            <a:normAutofit lnSpcReduction="10000"/>
          </a:bodyPr>
          <a:lstStyle/>
          <a:p>
            <a:pPr>
              <a:buFont typeface="Arial" charset="0"/>
              <a:buChar char="•"/>
              <a:defRPr/>
            </a:pPr>
            <a:r>
              <a:rPr lang="en-US" sz="2400" dirty="0" smtClean="0">
                <a:solidFill>
                  <a:schemeClr val="tx2"/>
                </a:solidFill>
              </a:rPr>
              <a:t>When MNT alone fails, pharmacologic </a:t>
            </a:r>
            <a:r>
              <a:rPr lang="en-US" sz="2400" dirty="0">
                <a:solidFill>
                  <a:schemeClr val="tx2"/>
                </a:solidFill>
              </a:rPr>
              <a:t>therapy is </a:t>
            </a:r>
            <a:r>
              <a:rPr lang="en-US" sz="2400" dirty="0" smtClean="0">
                <a:solidFill>
                  <a:schemeClr val="tx2"/>
                </a:solidFill>
              </a:rPr>
              <a:t>indicated</a:t>
            </a:r>
          </a:p>
          <a:p>
            <a:pPr lvl="1">
              <a:buFont typeface="Arial" charset="0"/>
              <a:buChar char="–"/>
              <a:defRPr/>
            </a:pPr>
            <a:r>
              <a:rPr lang="en-US" sz="1600" dirty="0" smtClean="0">
                <a:solidFill>
                  <a:schemeClr val="tx2"/>
                </a:solidFill>
              </a:rPr>
              <a:t>AACE </a:t>
            </a:r>
            <a:r>
              <a:rPr lang="en-US" sz="1600" dirty="0">
                <a:solidFill>
                  <a:schemeClr val="tx2"/>
                </a:solidFill>
              </a:rPr>
              <a:t>guidelines recommend insulin as the optimal </a:t>
            </a:r>
            <a:r>
              <a:rPr lang="en-US" sz="1600" dirty="0" smtClean="0">
                <a:solidFill>
                  <a:schemeClr val="tx2"/>
                </a:solidFill>
              </a:rPr>
              <a:t>approach</a:t>
            </a:r>
            <a:r>
              <a:rPr lang="en-US" sz="1600" b="1" baseline="30000" dirty="0" smtClean="0">
                <a:solidFill>
                  <a:schemeClr val="tx2"/>
                </a:solidFill>
              </a:rPr>
              <a:t>1</a:t>
            </a:r>
            <a:endParaRPr lang="en-US" sz="1600" dirty="0" smtClean="0">
              <a:solidFill>
                <a:schemeClr val="tx2"/>
              </a:solidFill>
            </a:endParaRPr>
          </a:p>
          <a:p>
            <a:pPr lvl="1">
              <a:buFont typeface="Arial" charset="0"/>
              <a:buChar char="–"/>
              <a:defRPr/>
            </a:pPr>
            <a:r>
              <a:rPr lang="en-US" sz="1600" dirty="0" smtClean="0">
                <a:solidFill>
                  <a:schemeClr val="tx2"/>
                </a:solidFill>
              </a:rPr>
              <a:t>Insulin </a:t>
            </a:r>
            <a:r>
              <a:rPr lang="en-US" sz="1600" dirty="0">
                <a:solidFill>
                  <a:schemeClr val="tx2"/>
                </a:solidFill>
              </a:rPr>
              <a:t>therapy is required for the treatment of T1DM during </a:t>
            </a:r>
            <a:r>
              <a:rPr lang="en-US" sz="1600" dirty="0" smtClean="0">
                <a:solidFill>
                  <a:schemeClr val="tx2"/>
                </a:solidFill>
              </a:rPr>
              <a:t>pregnancy</a:t>
            </a:r>
            <a:r>
              <a:rPr lang="en-US" sz="1600" b="1" baseline="30000" dirty="0" smtClean="0">
                <a:solidFill>
                  <a:schemeClr val="tx2"/>
                </a:solidFill>
              </a:rPr>
              <a:t>2</a:t>
            </a:r>
            <a:endParaRPr lang="en-US" sz="1600" dirty="0">
              <a:solidFill>
                <a:schemeClr val="tx2"/>
              </a:solidFill>
            </a:endParaRPr>
          </a:p>
          <a:p>
            <a:pPr>
              <a:buFont typeface="Arial" charset="0"/>
              <a:buChar char="•"/>
              <a:defRPr/>
            </a:pPr>
            <a:r>
              <a:rPr lang="en-US" sz="2400" dirty="0">
                <a:solidFill>
                  <a:schemeClr val="tx2"/>
                </a:solidFill>
              </a:rPr>
              <a:t>Metformin and </a:t>
            </a:r>
            <a:r>
              <a:rPr lang="en-US" sz="2400" dirty="0" smtClean="0">
                <a:solidFill>
                  <a:schemeClr val="tx2"/>
                </a:solidFill>
              </a:rPr>
              <a:t>glyburide </a:t>
            </a:r>
            <a:r>
              <a:rPr lang="en-US" sz="2400" dirty="0">
                <a:solidFill>
                  <a:schemeClr val="tx2"/>
                </a:solidFill>
              </a:rPr>
              <a:t>are the 2 most commonly prescribed </a:t>
            </a:r>
            <a:r>
              <a:rPr lang="en-US" sz="2400" dirty="0" smtClean="0">
                <a:solidFill>
                  <a:schemeClr val="tx2"/>
                </a:solidFill>
              </a:rPr>
              <a:t>OADs during pregnancy</a:t>
            </a:r>
            <a:r>
              <a:rPr lang="en-US" sz="2400" b="1" baseline="30000" dirty="0" smtClean="0">
                <a:solidFill>
                  <a:schemeClr val="tx2"/>
                </a:solidFill>
              </a:rPr>
              <a:t>1,2</a:t>
            </a:r>
          </a:p>
          <a:p>
            <a:pPr>
              <a:buFont typeface="Arial" charset="0"/>
              <a:buChar char="•"/>
              <a:defRPr/>
            </a:pPr>
            <a:r>
              <a:rPr lang="en-US" sz="2400" dirty="0" smtClean="0">
                <a:solidFill>
                  <a:schemeClr val="tx2"/>
                </a:solidFill>
              </a:rPr>
              <a:t>Due to efficacy and safety concerns, the ADA does not recommend OADs for GDM or preexisting T2DM</a:t>
            </a:r>
            <a:r>
              <a:rPr lang="en-US" sz="2400" b="1" baseline="30000" dirty="0" smtClean="0">
                <a:solidFill>
                  <a:schemeClr val="tx2"/>
                </a:solidFill>
              </a:rPr>
              <a:t>3,4 </a:t>
            </a:r>
            <a:endParaRPr lang="en-US" sz="2400" b="1" baseline="30000" dirty="0"/>
          </a:p>
          <a:p>
            <a:pPr>
              <a:buFont typeface="Arial" charset="0"/>
              <a:buChar char="•"/>
              <a:defRPr/>
            </a:pPr>
            <a:endParaRPr lang="en-US" sz="2000" b="1" baseline="30000" dirty="0" smtClean="0"/>
          </a:p>
          <a:p>
            <a:pPr>
              <a:buFont typeface="Arial" charset="0"/>
              <a:buChar char="•"/>
              <a:defRPr/>
            </a:pPr>
            <a:endParaRPr lang="en-US" sz="2000" b="1" baseline="30000" dirty="0"/>
          </a:p>
          <a:p>
            <a:pPr>
              <a:buFont typeface="Arial" charset="0"/>
              <a:buChar char="•"/>
              <a:defRPr/>
            </a:pPr>
            <a:endParaRPr lang="en-US" sz="2000" b="1" baseline="30000" dirty="0" smtClean="0"/>
          </a:p>
          <a:p>
            <a:pPr>
              <a:buFont typeface="Arial" charset="0"/>
              <a:buChar char="•"/>
              <a:defRPr/>
            </a:pPr>
            <a:endParaRPr lang="en-US" sz="2000" b="1" baseline="30000" dirty="0"/>
          </a:p>
          <a:p>
            <a:pPr marL="0" indent="0">
              <a:buFont typeface="Arial" charset="0"/>
              <a:buNone/>
              <a:defRPr/>
            </a:pPr>
            <a:endParaRPr lang="en-US" sz="2000" b="1" baseline="30000" dirty="0" smtClean="0"/>
          </a:p>
          <a:p>
            <a:pPr>
              <a:buFont typeface="Arial" charset="0"/>
              <a:buChar char="•"/>
              <a:defRPr/>
            </a:pPr>
            <a:endParaRPr lang="en-US" sz="2000" b="1" baseline="30000" dirty="0" smtClean="0"/>
          </a:p>
        </p:txBody>
      </p:sp>
      <p:sp>
        <p:nvSpPr>
          <p:cNvPr id="31748" name="TextBox 3"/>
          <p:cNvSpPr txBox="1">
            <a:spLocks noChangeArrowheads="1"/>
          </p:cNvSpPr>
          <p:nvPr/>
        </p:nvSpPr>
        <p:spPr bwMode="auto">
          <a:xfrm>
            <a:off x="357158" y="6143644"/>
            <a:ext cx="7446966" cy="600164"/>
          </a:xfrm>
          <a:prstGeom prst="rect">
            <a:avLst/>
          </a:prstGeom>
          <a:noFill/>
          <a:ln w="9525">
            <a:noFill/>
            <a:miter lim="800000"/>
            <a:headEnd/>
            <a:tailEnd/>
          </a:ln>
        </p:spPr>
        <p:txBody>
          <a:bodyPr wrap="square">
            <a:spAutoFit/>
          </a:bodyPr>
          <a:lstStyle/>
          <a:p>
            <a:pPr algn="l" rtl="0"/>
            <a:r>
              <a:rPr lang="en-US" sz="1100" dirty="0">
                <a:latin typeface="Garamond" pitchFamily="18" charset="0"/>
                <a:ea typeface="MS PGothic" pitchFamily="34" charset="-128"/>
              </a:rPr>
              <a:t>1. AACE. </a:t>
            </a:r>
            <a:r>
              <a:rPr lang="en-US" sz="1100" i="1" dirty="0" err="1">
                <a:latin typeface="Garamond" pitchFamily="18" charset="0"/>
                <a:ea typeface="MS PGothic" pitchFamily="34" charset="-128"/>
              </a:rPr>
              <a:t>Endocr</a:t>
            </a:r>
            <a:r>
              <a:rPr lang="en-US" sz="1100" i="1" dirty="0">
                <a:latin typeface="Garamond" pitchFamily="18" charset="0"/>
                <a:ea typeface="MS PGothic" pitchFamily="34" charset="-128"/>
              </a:rPr>
              <a:t> </a:t>
            </a:r>
            <a:r>
              <a:rPr lang="en-US" sz="1100" i="1" dirty="0" err="1">
                <a:latin typeface="Garamond" pitchFamily="18" charset="0"/>
                <a:ea typeface="MS PGothic" pitchFamily="34" charset="-128"/>
              </a:rPr>
              <a:t>Pract</a:t>
            </a:r>
            <a:r>
              <a:rPr lang="en-US" sz="1100" dirty="0">
                <a:latin typeface="Garamond" pitchFamily="18" charset="0"/>
                <a:ea typeface="MS PGothic" pitchFamily="34" charset="-128"/>
              </a:rPr>
              <a:t>. 2011;17(2):1-53. 2. </a:t>
            </a:r>
            <a:r>
              <a:rPr lang="en-US" sz="1100" dirty="0" err="1">
                <a:latin typeface="Garamond" pitchFamily="18" charset="0"/>
                <a:ea typeface="MS PGothic" pitchFamily="34" charset="-128"/>
              </a:rPr>
              <a:t>Castorino</a:t>
            </a:r>
            <a:r>
              <a:rPr lang="en-US" sz="1100" dirty="0">
                <a:latin typeface="Garamond" pitchFamily="18" charset="0"/>
                <a:ea typeface="MS PGothic" pitchFamily="34" charset="-128"/>
              </a:rPr>
              <a:t> K, </a:t>
            </a:r>
            <a:r>
              <a:rPr lang="en-US" sz="1100" dirty="0" err="1">
                <a:latin typeface="Garamond" pitchFamily="18" charset="0"/>
                <a:ea typeface="MS PGothic" pitchFamily="34" charset="-128"/>
              </a:rPr>
              <a:t>Jovanovic</a:t>
            </a:r>
            <a:r>
              <a:rPr lang="en-US" sz="1100" dirty="0">
                <a:latin typeface="Garamond" pitchFamily="18" charset="0"/>
                <a:ea typeface="MS PGothic" pitchFamily="34" charset="-128"/>
              </a:rPr>
              <a:t> L. </a:t>
            </a:r>
            <a:r>
              <a:rPr lang="en-US" sz="1100" i="1" dirty="0" err="1">
                <a:latin typeface="Garamond" pitchFamily="18" charset="0"/>
                <a:ea typeface="MS PGothic" pitchFamily="34" charset="-128"/>
              </a:rPr>
              <a:t>Clin</a:t>
            </a:r>
            <a:r>
              <a:rPr lang="en-US" sz="1100" i="1" dirty="0">
                <a:latin typeface="Garamond" pitchFamily="18" charset="0"/>
                <a:ea typeface="MS PGothic" pitchFamily="34" charset="-128"/>
              </a:rPr>
              <a:t> Chem</a:t>
            </a:r>
            <a:r>
              <a:rPr lang="en-US" sz="1100" dirty="0">
                <a:latin typeface="Garamond" pitchFamily="18" charset="0"/>
                <a:ea typeface="MS PGothic" pitchFamily="34" charset="-128"/>
              </a:rPr>
              <a:t>. 2011;57(2):221-30.</a:t>
            </a:r>
            <a:br>
              <a:rPr lang="en-US" sz="1100" dirty="0">
                <a:latin typeface="Garamond" pitchFamily="18" charset="0"/>
                <a:ea typeface="MS PGothic" pitchFamily="34" charset="-128"/>
              </a:rPr>
            </a:br>
            <a:r>
              <a:rPr lang="en-US" sz="1100" dirty="0">
                <a:latin typeface="Garamond" pitchFamily="18" charset="0"/>
                <a:ea typeface="MS PGothic" pitchFamily="34" charset="-128"/>
              </a:rPr>
              <a:t>3. ADA. </a:t>
            </a:r>
            <a:r>
              <a:rPr lang="en-US" sz="1100" i="1" dirty="0">
                <a:latin typeface="Garamond" pitchFamily="18" charset="0"/>
                <a:ea typeface="MS PGothic" pitchFamily="34" charset="-128"/>
              </a:rPr>
              <a:t>Diabetes Care</a:t>
            </a:r>
            <a:r>
              <a:rPr lang="en-US" sz="1100" dirty="0">
                <a:latin typeface="Garamond" pitchFamily="18" charset="0"/>
                <a:ea typeface="MS PGothic" pitchFamily="34" charset="-128"/>
              </a:rPr>
              <a:t>. 2004;27(</a:t>
            </a:r>
            <a:r>
              <a:rPr lang="en-US" sz="1100" dirty="0" err="1">
                <a:latin typeface="Garamond" pitchFamily="18" charset="0"/>
                <a:ea typeface="MS PGothic" pitchFamily="34" charset="-128"/>
              </a:rPr>
              <a:t>suppl</a:t>
            </a:r>
            <a:r>
              <a:rPr lang="en-US" sz="1100" dirty="0">
                <a:latin typeface="Garamond" pitchFamily="18" charset="0"/>
                <a:ea typeface="MS PGothic" pitchFamily="34" charset="-128"/>
              </a:rPr>
              <a:t> 1):S88-90. 4. </a:t>
            </a:r>
            <a:r>
              <a:rPr lang="en-US" sz="1100" dirty="0" err="1">
                <a:latin typeface="Garamond" pitchFamily="18" charset="0"/>
                <a:ea typeface="MS PGothic" pitchFamily="34" charset="-128"/>
              </a:rPr>
              <a:t>Jovanovic</a:t>
            </a:r>
            <a:r>
              <a:rPr lang="en-US" sz="1100" dirty="0">
                <a:latin typeface="Garamond" pitchFamily="18" charset="0"/>
                <a:ea typeface="MS PGothic" pitchFamily="34" charset="-128"/>
              </a:rPr>
              <a:t> L, et al. </a:t>
            </a:r>
            <a:r>
              <a:rPr lang="en-US" sz="1100" i="1" dirty="0">
                <a:latin typeface="Garamond" pitchFamily="18" charset="0"/>
                <a:ea typeface="MS PGothic" pitchFamily="34" charset="-128"/>
              </a:rPr>
              <a:t>Mt Sinai J Med</a:t>
            </a:r>
            <a:r>
              <a:rPr lang="en-US" sz="1100" dirty="0">
                <a:latin typeface="Garamond" pitchFamily="18" charset="0"/>
                <a:ea typeface="MS PGothic" pitchFamily="34" charset="-128"/>
              </a:rPr>
              <a:t>. 2009;76(3):269-80.</a:t>
            </a:r>
            <a:br>
              <a:rPr lang="en-US" sz="1100" dirty="0">
                <a:latin typeface="Garamond" pitchFamily="18" charset="0"/>
                <a:ea typeface="MS PGothic" pitchFamily="34" charset="-128"/>
              </a:rPr>
            </a:br>
            <a:r>
              <a:rPr lang="en-US" sz="1100" dirty="0">
                <a:latin typeface="Garamond" pitchFamily="18" charset="0"/>
                <a:ea typeface="MS PGothic" pitchFamily="34" charset="-128"/>
              </a:rPr>
              <a:t>5. </a:t>
            </a:r>
            <a:r>
              <a:rPr lang="en-US" sz="1100" dirty="0" err="1">
                <a:latin typeface="Garamond" pitchFamily="18" charset="0"/>
                <a:ea typeface="MS PGothic" pitchFamily="34" charset="-128"/>
              </a:rPr>
              <a:t>Micronase</a:t>
            </a:r>
            <a:r>
              <a:rPr lang="en-US" sz="1100" dirty="0">
                <a:latin typeface="Garamond" pitchFamily="18" charset="0"/>
                <a:ea typeface="MS PGothic" pitchFamily="34" charset="-128"/>
              </a:rPr>
              <a:t> PI. </a:t>
            </a:r>
            <a:r>
              <a:rPr lang="en-US" sz="1100" dirty="0" err="1">
                <a:latin typeface="Garamond" pitchFamily="18" charset="0"/>
                <a:ea typeface="MS PGothic" pitchFamily="34" charset="-128"/>
              </a:rPr>
              <a:t>Pifizer</a:t>
            </a:r>
            <a:r>
              <a:rPr lang="en-US" sz="1100" i="1" dirty="0">
                <a:latin typeface="Garamond" pitchFamily="18" charset="0"/>
                <a:ea typeface="MS PGothic" pitchFamily="34" charset="-128"/>
              </a:rPr>
              <a:t>.</a:t>
            </a:r>
            <a:r>
              <a:rPr lang="en-US" sz="1100" dirty="0">
                <a:latin typeface="Garamond" pitchFamily="18" charset="0"/>
                <a:ea typeface="MS PGothic" pitchFamily="34" charset="-128"/>
              </a:rPr>
              <a:t> Division of </a:t>
            </a:r>
            <a:r>
              <a:rPr lang="en-US" sz="1100" dirty="0" err="1">
                <a:latin typeface="Garamond" pitchFamily="18" charset="0"/>
                <a:ea typeface="MS PGothic" pitchFamily="34" charset="-128"/>
              </a:rPr>
              <a:t>Pifizer</a:t>
            </a:r>
            <a:r>
              <a:rPr lang="en-US" sz="1100" dirty="0">
                <a:latin typeface="Garamond" pitchFamily="18" charset="0"/>
                <a:ea typeface="MS PGothic" pitchFamily="34" charset="-128"/>
              </a:rPr>
              <a:t>, NY, NY, 2010. 6.  </a:t>
            </a:r>
            <a:r>
              <a:rPr lang="en-US" sz="1100" dirty="0" err="1">
                <a:latin typeface="Garamond" pitchFamily="18" charset="0"/>
                <a:ea typeface="MS PGothic" pitchFamily="34" charset="-128"/>
              </a:rPr>
              <a:t>Diabeta</a:t>
            </a:r>
            <a:r>
              <a:rPr lang="en-US" sz="1100" dirty="0">
                <a:latin typeface="Garamond" pitchFamily="18" charset="0"/>
                <a:ea typeface="MS PGothic" pitchFamily="34" charset="-128"/>
              </a:rPr>
              <a:t> PI. </a:t>
            </a:r>
            <a:r>
              <a:rPr lang="en-US" sz="1100" dirty="0" err="1" smtClean="0">
                <a:latin typeface="Garamond" pitchFamily="18" charset="0"/>
                <a:ea typeface="MS PGothic" pitchFamily="34" charset="-128"/>
              </a:rPr>
              <a:t>Sanofi</a:t>
            </a:r>
            <a:r>
              <a:rPr lang="en-US" sz="1100" dirty="0" smtClean="0">
                <a:latin typeface="Garamond" pitchFamily="18" charset="0"/>
                <a:ea typeface="MS PGothic" pitchFamily="34" charset="-128"/>
              </a:rPr>
              <a:t>-Aventis</a:t>
            </a:r>
            <a:endParaRPr lang="en-US" sz="900" dirty="0">
              <a:solidFill>
                <a:srgbClr val="FFFFFF"/>
              </a:solidFill>
              <a:latin typeface="Arial" pitchFamily="34" charset="0"/>
              <a:ea typeface="MS PGothic" pitchFamily="34" charset="-128"/>
            </a:endParaRPr>
          </a:p>
        </p:txBody>
      </p:sp>
      <p:graphicFrame>
        <p:nvGraphicFramePr>
          <p:cNvPr id="5" name="Table 4"/>
          <p:cNvGraphicFramePr>
            <a:graphicFrameLocks noGrp="1"/>
          </p:cNvGraphicFramePr>
          <p:nvPr/>
        </p:nvGraphicFramePr>
        <p:xfrm>
          <a:off x="214283" y="4071942"/>
          <a:ext cx="8715436" cy="1714511"/>
        </p:xfrm>
        <a:graphic>
          <a:graphicData uri="http://schemas.openxmlformats.org/drawingml/2006/table">
            <a:tbl>
              <a:tblPr firstRow="1" bandRow="1">
                <a:tableStyleId>{073A0DAA-6AF3-43AB-8588-CEC1D06C72B9}</a:tableStyleId>
              </a:tblPr>
              <a:tblGrid>
                <a:gridCol w="1214446"/>
                <a:gridCol w="928694"/>
                <a:gridCol w="2574873"/>
                <a:gridCol w="3997423"/>
              </a:tblGrid>
              <a:tr h="595317">
                <a:tc>
                  <a:txBody>
                    <a:bodyPr/>
                    <a:lstStyle/>
                    <a:p>
                      <a:pPr algn="l" rtl="0"/>
                      <a:r>
                        <a:rPr lang="en-US" sz="1600" dirty="0" smtClean="0"/>
                        <a:t>Medication</a:t>
                      </a:r>
                      <a:endParaRPr lang="en-US" sz="1600" dirty="0"/>
                    </a:p>
                  </a:txBody>
                  <a:tcPr/>
                </a:tc>
                <a:tc>
                  <a:txBody>
                    <a:bodyPr/>
                    <a:lstStyle/>
                    <a:p>
                      <a:pPr algn="l" rtl="0"/>
                      <a:r>
                        <a:rPr lang="en-US" sz="1600" dirty="0" smtClean="0"/>
                        <a:t>Crosses Placenta</a:t>
                      </a:r>
                      <a:endParaRPr lang="en-US" sz="1600" dirty="0"/>
                    </a:p>
                  </a:txBody>
                  <a:tcPr/>
                </a:tc>
                <a:tc>
                  <a:txBody>
                    <a:bodyPr/>
                    <a:lstStyle/>
                    <a:p>
                      <a:pPr algn="l" rtl="0"/>
                      <a:r>
                        <a:rPr lang="en-US" sz="1600" dirty="0" smtClean="0"/>
                        <a:t>Classification</a:t>
                      </a:r>
                      <a:endParaRPr lang="en-US" sz="1600" dirty="0"/>
                    </a:p>
                  </a:txBody>
                  <a:tcPr/>
                </a:tc>
                <a:tc>
                  <a:txBody>
                    <a:bodyPr/>
                    <a:lstStyle/>
                    <a:p>
                      <a:pPr algn="l" rtl="0"/>
                      <a:r>
                        <a:rPr lang="en-US" sz="1600" dirty="0" smtClean="0"/>
                        <a:t>Notes</a:t>
                      </a:r>
                      <a:endParaRPr lang="en-US" sz="1600" dirty="0"/>
                    </a:p>
                  </a:txBody>
                  <a:tcPr/>
                </a:tc>
              </a:tr>
              <a:tr h="476252">
                <a:tc>
                  <a:txBody>
                    <a:bodyPr/>
                    <a:lstStyle/>
                    <a:p>
                      <a:pPr algn="l" rtl="0"/>
                      <a:r>
                        <a:rPr lang="en-US" sz="1600" b="1" dirty="0" smtClean="0"/>
                        <a:t>Metformin</a:t>
                      </a:r>
                      <a:endParaRPr lang="en-US" sz="1600" b="1" dirty="0"/>
                    </a:p>
                  </a:txBody>
                  <a:tcPr/>
                </a:tc>
                <a:tc>
                  <a:txBody>
                    <a:bodyPr/>
                    <a:lstStyle/>
                    <a:p>
                      <a:pPr algn="l" rtl="0"/>
                      <a:r>
                        <a:rPr lang="en-US" sz="1600" b="1" dirty="0" smtClean="0"/>
                        <a:t>Yes</a:t>
                      </a:r>
                      <a:endParaRPr lang="en-US" sz="1600" b="1" dirty="0"/>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600" b="1" dirty="0" smtClean="0"/>
                        <a:t>Category B</a:t>
                      </a:r>
                      <a:r>
                        <a:rPr lang="en-US" sz="1600" b="1" baseline="30000" dirty="0" smtClean="0"/>
                        <a:t>1</a:t>
                      </a:r>
                      <a:endParaRPr lang="en-US" sz="1600" b="1" dirty="0" smtClean="0"/>
                    </a:p>
                  </a:txBody>
                  <a:tcPr/>
                </a:tc>
                <a:tc rowSpan="2">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600" b="1" dirty="0" smtClean="0"/>
                        <a:t>Metformin and glyburide may be insufficient to maintain normoglycemia at all times, particularly during postprandial periods</a:t>
                      </a:r>
                      <a:r>
                        <a:rPr lang="en-US" sz="1600" b="1" baseline="30000" dirty="0" smtClean="0"/>
                        <a:t>2</a:t>
                      </a:r>
                      <a:endParaRPr lang="en-US" sz="1600" b="1" dirty="0" smtClean="0"/>
                    </a:p>
                  </a:txBody>
                  <a:tcPr anchor="ctr"/>
                </a:tc>
              </a:tr>
              <a:tr h="642942">
                <a:tc>
                  <a:txBody>
                    <a:bodyPr/>
                    <a:lstStyle/>
                    <a:p>
                      <a:pPr algn="l" rtl="0"/>
                      <a:r>
                        <a:rPr lang="en-US" sz="1600" b="1" dirty="0" smtClean="0"/>
                        <a:t>Glyburide</a:t>
                      </a:r>
                      <a:endParaRPr lang="en-US" sz="1600" b="1" dirty="0"/>
                    </a:p>
                  </a:txBody>
                  <a:tcPr/>
                </a:tc>
                <a:tc>
                  <a:txBody>
                    <a:bodyPr/>
                    <a:lstStyle/>
                    <a:p>
                      <a:pPr algn="l" rtl="0"/>
                      <a:r>
                        <a:rPr lang="en-US" sz="1600" b="1" dirty="0" smtClean="0"/>
                        <a:t>Minimal transfer</a:t>
                      </a:r>
                      <a:endParaRPr lang="en-US" sz="1600" b="1" dirty="0"/>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600" b="1" dirty="0" smtClean="0"/>
                        <a:t>Some formulations category B, others category C</a:t>
                      </a:r>
                      <a:r>
                        <a:rPr lang="en-US" sz="1600" b="1" baseline="30000" dirty="0" smtClean="0"/>
                        <a:t>1,5,6</a:t>
                      </a:r>
                      <a:endParaRPr lang="en-US" sz="1600" b="1" dirty="0"/>
                    </a:p>
                  </a:txBody>
                  <a:tcPr/>
                </a:tc>
                <a:tc vMerge="1">
                  <a:txBody>
                    <a:bodyPr/>
                    <a:lstStyle/>
                    <a:p>
                      <a:endParaRPr lang="en-US" dirty="0"/>
                    </a:p>
                  </a:txBody>
                  <a:tcPr/>
                </a:tc>
              </a:tr>
            </a:tbl>
          </a:graphicData>
        </a:graphic>
      </p:graphicFrame>
      <p:sp>
        <p:nvSpPr>
          <p:cNvPr id="6" name="Title 1"/>
          <p:cNvSpPr txBox="1">
            <a:spLocks/>
          </p:cNvSpPr>
          <p:nvPr/>
        </p:nvSpPr>
        <p:spPr>
          <a:xfrm>
            <a:off x="71406" y="71422"/>
            <a:ext cx="9001156" cy="1143000"/>
          </a:xfrm>
          <a:prstGeom prst="roundRect">
            <a:avLst/>
          </a:prstGeom>
          <a:ln w="38100" cap="flat" cmpd="sng" algn="ctr">
            <a:noFill/>
            <a:prstDash val="solid"/>
          </a:ln>
        </p:spPr>
        <p:style>
          <a:lnRef idx="0">
            <a:schemeClr val="accent4"/>
          </a:lnRef>
          <a:fillRef idx="3">
            <a:schemeClr val="accent4"/>
          </a:fillRef>
          <a:effectRef idx="3">
            <a:schemeClr val="accent4"/>
          </a:effectRef>
          <a:fontRef idx="minor">
            <a:schemeClr val="lt1"/>
          </a:fontRef>
        </p:style>
        <p:txBody>
          <a:bodyPr vert="horz" lIns="91440" tIns="45720" rIns="91440" bIns="45720" rtlCol="1" anchor="ctr">
            <a:normAutofit/>
          </a:bodyPr>
          <a:lstStyle/>
          <a:p>
            <a:pPr lvl="0" algn="ctr" rtl="0">
              <a:spcBef>
                <a:spcPct val="0"/>
              </a:spcBef>
            </a:pPr>
            <a:r>
              <a:rPr lang="en-US" sz="3200" b="1" dirty="0" smtClean="0">
                <a:solidFill>
                  <a:schemeClr val="bg1"/>
                </a:solidFill>
                <a:effectLst>
                  <a:outerShdw blurRad="38100" dist="38100" dir="2700000" algn="tl">
                    <a:srgbClr val="000000">
                      <a:alpha val="43137"/>
                    </a:srgbClr>
                  </a:outerShdw>
                </a:effectLst>
                <a:latin typeface="Garamond" pitchFamily="18" charset="0"/>
              </a:rPr>
              <a:t>Diabetes in Pregnancy: Pharmacologic Therapy</a:t>
            </a:r>
            <a:endParaRPr kumimoji="0" lang="en-US" sz="32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Garamond" pitchFamily="18" charset="0"/>
              <a:ea typeface="+mn-ea"/>
              <a:cs typeface="+mn-cs"/>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style>
          <a:lnRef idx="0">
            <a:schemeClr val="accent4"/>
          </a:lnRef>
          <a:fillRef idx="3">
            <a:schemeClr val="accent4"/>
          </a:fillRef>
          <a:effectRef idx="3">
            <a:schemeClr val="accent4"/>
          </a:effectRef>
          <a:fontRef idx="minor">
            <a:schemeClr val="lt1"/>
          </a:fontRef>
        </p:style>
        <p:txBody>
          <a:bodyPr/>
          <a:lstStyle/>
          <a:p>
            <a:r>
              <a:rPr lang="en-US" dirty="0" smtClean="0"/>
              <a:t>Metformin</a:t>
            </a:r>
          </a:p>
        </p:txBody>
      </p:sp>
      <p:sp>
        <p:nvSpPr>
          <p:cNvPr id="21507" name="Content Placeholder 2"/>
          <p:cNvSpPr>
            <a:spLocks noGrp="1"/>
          </p:cNvSpPr>
          <p:nvPr>
            <p:ph idx="1"/>
          </p:nvPr>
        </p:nvSpPr>
        <p:spPr/>
        <p:txBody>
          <a:bodyPr>
            <a:normAutofit/>
          </a:bodyPr>
          <a:lstStyle/>
          <a:p>
            <a:pPr>
              <a:spcAft>
                <a:spcPts val="1200"/>
              </a:spcAft>
            </a:pPr>
            <a:r>
              <a:rPr lang="en-US" sz="2400" dirty="0" smtClean="0"/>
              <a:t>↑ Skeletal glucose uptake and inhibit hepatic gluconeogenesis</a:t>
            </a:r>
          </a:p>
          <a:p>
            <a:pPr>
              <a:spcAft>
                <a:spcPts val="1200"/>
              </a:spcAft>
            </a:pPr>
            <a:r>
              <a:rPr lang="en-US" sz="2400" dirty="0" smtClean="0"/>
              <a:t>Renal dysfunction may increase risk of </a:t>
            </a:r>
            <a:r>
              <a:rPr lang="en-US" sz="2400" dirty="0" smtClean="0">
                <a:solidFill>
                  <a:srgbClr val="FF0000"/>
                </a:solidFill>
              </a:rPr>
              <a:t>lactic acidosis</a:t>
            </a:r>
            <a:r>
              <a:rPr lang="en-US" sz="2400" dirty="0" smtClean="0"/>
              <a:t>; an extremely rare </a:t>
            </a:r>
            <a:r>
              <a:rPr lang="en-US" sz="2000" dirty="0" smtClean="0"/>
              <a:t>(&lt; 1/100,000 treated pts) </a:t>
            </a:r>
            <a:r>
              <a:rPr lang="en-US" sz="2400" dirty="0" smtClean="0"/>
              <a:t>but potentially fatal event.</a:t>
            </a:r>
          </a:p>
          <a:p>
            <a:pPr>
              <a:spcAft>
                <a:spcPts val="1200"/>
              </a:spcAft>
            </a:pPr>
            <a:r>
              <a:rPr lang="en-US" sz="2400" dirty="0" smtClean="0"/>
              <a:t>Usage contra-indications:</a:t>
            </a:r>
            <a:endParaRPr lang="en-US" sz="2800" dirty="0" smtClean="0"/>
          </a:p>
          <a:p>
            <a:pPr lvl="2">
              <a:spcAft>
                <a:spcPts val="1200"/>
              </a:spcAft>
              <a:buClr>
                <a:srgbClr val="FF0000"/>
              </a:buClr>
            </a:pPr>
            <a:r>
              <a:rPr lang="en-US" sz="2000" dirty="0" smtClean="0">
                <a:solidFill>
                  <a:srgbClr val="7030A0"/>
                </a:solidFill>
              </a:rPr>
              <a:t>GFR &lt; 30</a:t>
            </a:r>
          </a:p>
          <a:p>
            <a:pPr lvl="2">
              <a:spcAft>
                <a:spcPts val="1200"/>
              </a:spcAft>
              <a:buClr>
                <a:srgbClr val="FF0000"/>
              </a:buClr>
            </a:pPr>
            <a:r>
              <a:rPr lang="en-US" dirty="0" smtClean="0">
                <a:solidFill>
                  <a:srgbClr val="7030A0"/>
                </a:solidFill>
              </a:rPr>
              <a:t>CHF ( NYHA class 3 or 4)</a:t>
            </a:r>
          </a:p>
          <a:p>
            <a:pPr lvl="2">
              <a:spcAft>
                <a:spcPts val="1200"/>
              </a:spcAft>
              <a:buClr>
                <a:srgbClr val="FF0000"/>
              </a:buClr>
            </a:pPr>
            <a:r>
              <a:rPr lang="en-US" dirty="0" smtClean="0">
                <a:solidFill>
                  <a:srgbClr val="7030A0"/>
                </a:solidFill>
              </a:rPr>
              <a:t>Severe liver insufficiency</a:t>
            </a:r>
          </a:p>
          <a:p>
            <a:pPr lvl="2">
              <a:spcAft>
                <a:spcPts val="1200"/>
              </a:spcAft>
              <a:buClr>
                <a:srgbClr val="FF0000"/>
              </a:buClr>
            </a:pPr>
            <a:r>
              <a:rPr lang="en-US" dirty="0" smtClean="0">
                <a:solidFill>
                  <a:srgbClr val="7030A0"/>
                </a:solidFill>
              </a:rPr>
              <a:t>Hypoxemic pulmonary diseases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slide(fromBottom)">
                                      <p:cBhvr>
                                        <p:cTn id="7" dur="500"/>
                                        <p:tgtEl>
                                          <p:spTgt spid="21507">
                                            <p:txEl>
                                              <p:pRg st="0" end="0"/>
                                            </p:txEl>
                                          </p:spTgt>
                                        </p:tgtEl>
                                      </p:cBhvr>
                                    </p:animEffect>
                                  </p:childTnLst>
                                </p:cTn>
                              </p:par>
                            </p:childTnLst>
                          </p:cTn>
                        </p:par>
                        <p:par>
                          <p:cTn id="8" fill="hold">
                            <p:stCondLst>
                              <p:cond delay="500"/>
                            </p:stCondLst>
                            <p:childTnLst>
                              <p:par>
                                <p:cTn id="9" presetID="12" presetClass="entr" presetSubtype="4" fill="hold" nodeType="afterEffect">
                                  <p:stCondLst>
                                    <p:cond delay="2500"/>
                                  </p:stCondLst>
                                  <p:childTnLst>
                                    <p:set>
                                      <p:cBhvr>
                                        <p:cTn id="10" dur="1" fill="hold">
                                          <p:stCondLst>
                                            <p:cond delay="0"/>
                                          </p:stCondLst>
                                        </p:cTn>
                                        <p:tgtEl>
                                          <p:spTgt spid="21507">
                                            <p:txEl>
                                              <p:pRg st="1" end="1"/>
                                            </p:txEl>
                                          </p:spTgt>
                                        </p:tgtEl>
                                        <p:attrNameLst>
                                          <p:attrName>style.visibility</p:attrName>
                                        </p:attrNameLst>
                                      </p:cBhvr>
                                      <p:to>
                                        <p:strVal val="visible"/>
                                      </p:to>
                                    </p:set>
                                    <p:animEffect transition="in" filter="slide(fromBottom)">
                                      <p:cBhvr>
                                        <p:cTn id="11" dur="500"/>
                                        <p:tgtEl>
                                          <p:spTgt spid="21507">
                                            <p:txEl>
                                              <p:pRg st="1" end="1"/>
                                            </p:txEl>
                                          </p:spTgt>
                                        </p:tgtEl>
                                      </p:cBhvr>
                                    </p:animEffect>
                                  </p:childTnLst>
                                </p:cTn>
                              </p:par>
                            </p:childTnLst>
                          </p:cTn>
                        </p:par>
                        <p:par>
                          <p:cTn id="12" fill="hold">
                            <p:stCondLst>
                              <p:cond delay="3500"/>
                            </p:stCondLst>
                            <p:childTnLst>
                              <p:par>
                                <p:cTn id="13" presetID="12" presetClass="entr" presetSubtype="4" fill="hold" nodeType="afterEffect">
                                  <p:stCondLst>
                                    <p:cond delay="3000"/>
                                  </p:stCondLst>
                                  <p:childTnLst>
                                    <p:set>
                                      <p:cBhvr>
                                        <p:cTn id="14" dur="1" fill="hold">
                                          <p:stCondLst>
                                            <p:cond delay="0"/>
                                          </p:stCondLst>
                                        </p:cTn>
                                        <p:tgtEl>
                                          <p:spTgt spid="21507">
                                            <p:txEl>
                                              <p:pRg st="2" end="2"/>
                                            </p:txEl>
                                          </p:spTgt>
                                        </p:tgtEl>
                                        <p:attrNameLst>
                                          <p:attrName>style.visibility</p:attrName>
                                        </p:attrNameLst>
                                      </p:cBhvr>
                                      <p:to>
                                        <p:strVal val="visible"/>
                                      </p:to>
                                    </p:set>
                                    <p:animEffect transition="in" filter="slide(fromBottom)">
                                      <p:cBhvr>
                                        <p:cTn id="15" dur="1000"/>
                                        <p:tgtEl>
                                          <p:spTgt spid="21507">
                                            <p:txEl>
                                              <p:pRg st="2" end="2"/>
                                            </p:txEl>
                                          </p:spTgt>
                                        </p:tgtEl>
                                      </p:cBhvr>
                                    </p:animEffect>
                                  </p:childTnLst>
                                </p:cTn>
                              </p:par>
                            </p:childTnLst>
                          </p:cTn>
                        </p:par>
                        <p:par>
                          <p:cTn id="16" fill="hold">
                            <p:stCondLst>
                              <p:cond delay="7500"/>
                            </p:stCondLst>
                            <p:childTnLst>
                              <p:par>
                                <p:cTn id="17" presetID="12" presetClass="entr" presetSubtype="4" fill="hold" nodeType="afterEffect">
                                  <p:stCondLst>
                                    <p:cond delay="0"/>
                                  </p:stCondLst>
                                  <p:childTnLst>
                                    <p:set>
                                      <p:cBhvr>
                                        <p:cTn id="18" dur="1" fill="hold">
                                          <p:stCondLst>
                                            <p:cond delay="0"/>
                                          </p:stCondLst>
                                        </p:cTn>
                                        <p:tgtEl>
                                          <p:spTgt spid="21507">
                                            <p:txEl>
                                              <p:pRg st="3" end="3"/>
                                            </p:txEl>
                                          </p:spTgt>
                                        </p:tgtEl>
                                        <p:attrNameLst>
                                          <p:attrName>style.visibility</p:attrName>
                                        </p:attrNameLst>
                                      </p:cBhvr>
                                      <p:to>
                                        <p:strVal val="visible"/>
                                      </p:to>
                                    </p:set>
                                    <p:animEffect transition="in" filter="slide(fromBottom)">
                                      <p:cBhvr>
                                        <p:cTn id="19" dur="500"/>
                                        <p:tgtEl>
                                          <p:spTgt spid="21507">
                                            <p:txEl>
                                              <p:pRg st="3" end="3"/>
                                            </p:txEl>
                                          </p:spTgt>
                                        </p:tgtEl>
                                      </p:cBhvr>
                                    </p:animEffect>
                                  </p:childTnLst>
                                </p:cTn>
                              </p:par>
                            </p:childTnLst>
                          </p:cTn>
                        </p:par>
                        <p:par>
                          <p:cTn id="20" fill="hold">
                            <p:stCondLst>
                              <p:cond delay="8000"/>
                            </p:stCondLst>
                            <p:childTnLst>
                              <p:par>
                                <p:cTn id="21" presetID="12" presetClass="entr" presetSubtype="4" fill="hold" nodeType="afterEffect">
                                  <p:stCondLst>
                                    <p:cond delay="0"/>
                                  </p:stCondLst>
                                  <p:childTnLst>
                                    <p:set>
                                      <p:cBhvr>
                                        <p:cTn id="22" dur="1" fill="hold">
                                          <p:stCondLst>
                                            <p:cond delay="0"/>
                                          </p:stCondLst>
                                        </p:cTn>
                                        <p:tgtEl>
                                          <p:spTgt spid="21507">
                                            <p:txEl>
                                              <p:pRg st="4" end="4"/>
                                            </p:txEl>
                                          </p:spTgt>
                                        </p:tgtEl>
                                        <p:attrNameLst>
                                          <p:attrName>style.visibility</p:attrName>
                                        </p:attrNameLst>
                                      </p:cBhvr>
                                      <p:to>
                                        <p:strVal val="visible"/>
                                      </p:to>
                                    </p:set>
                                    <p:animEffect transition="in" filter="slide(fromBottom)">
                                      <p:cBhvr>
                                        <p:cTn id="23" dur="500"/>
                                        <p:tgtEl>
                                          <p:spTgt spid="21507">
                                            <p:txEl>
                                              <p:pRg st="4" end="4"/>
                                            </p:txEl>
                                          </p:spTgt>
                                        </p:tgtEl>
                                      </p:cBhvr>
                                    </p:animEffect>
                                  </p:childTnLst>
                                </p:cTn>
                              </p:par>
                            </p:childTnLst>
                          </p:cTn>
                        </p:par>
                        <p:par>
                          <p:cTn id="24" fill="hold">
                            <p:stCondLst>
                              <p:cond delay="8500"/>
                            </p:stCondLst>
                            <p:childTnLst>
                              <p:par>
                                <p:cTn id="25" presetID="12" presetClass="entr" presetSubtype="4" fill="hold" nodeType="afterEffect">
                                  <p:stCondLst>
                                    <p:cond delay="0"/>
                                  </p:stCondLst>
                                  <p:childTnLst>
                                    <p:set>
                                      <p:cBhvr>
                                        <p:cTn id="26" dur="1" fill="hold">
                                          <p:stCondLst>
                                            <p:cond delay="0"/>
                                          </p:stCondLst>
                                        </p:cTn>
                                        <p:tgtEl>
                                          <p:spTgt spid="21507">
                                            <p:txEl>
                                              <p:pRg st="5" end="5"/>
                                            </p:txEl>
                                          </p:spTgt>
                                        </p:tgtEl>
                                        <p:attrNameLst>
                                          <p:attrName>style.visibility</p:attrName>
                                        </p:attrNameLst>
                                      </p:cBhvr>
                                      <p:to>
                                        <p:strVal val="visible"/>
                                      </p:to>
                                    </p:set>
                                    <p:animEffect transition="in" filter="slide(fromBottom)">
                                      <p:cBhvr>
                                        <p:cTn id="27" dur="500"/>
                                        <p:tgtEl>
                                          <p:spTgt spid="21507">
                                            <p:txEl>
                                              <p:pRg st="5" end="5"/>
                                            </p:txEl>
                                          </p:spTgt>
                                        </p:tgtEl>
                                      </p:cBhvr>
                                    </p:animEffect>
                                  </p:childTnLst>
                                </p:cTn>
                              </p:par>
                            </p:childTnLst>
                          </p:cTn>
                        </p:par>
                        <p:par>
                          <p:cTn id="28" fill="hold">
                            <p:stCondLst>
                              <p:cond delay="9000"/>
                            </p:stCondLst>
                            <p:childTnLst>
                              <p:par>
                                <p:cTn id="29" presetID="12" presetClass="entr" presetSubtype="4" fill="hold" nodeType="afterEffect">
                                  <p:stCondLst>
                                    <p:cond delay="0"/>
                                  </p:stCondLst>
                                  <p:childTnLst>
                                    <p:set>
                                      <p:cBhvr>
                                        <p:cTn id="30" dur="1" fill="hold">
                                          <p:stCondLst>
                                            <p:cond delay="0"/>
                                          </p:stCondLst>
                                        </p:cTn>
                                        <p:tgtEl>
                                          <p:spTgt spid="21507">
                                            <p:txEl>
                                              <p:pRg st="6" end="6"/>
                                            </p:txEl>
                                          </p:spTgt>
                                        </p:tgtEl>
                                        <p:attrNameLst>
                                          <p:attrName>style.visibility</p:attrName>
                                        </p:attrNameLst>
                                      </p:cBhvr>
                                      <p:to>
                                        <p:strVal val="visible"/>
                                      </p:to>
                                    </p:set>
                                    <p:animEffect transition="in" filter="slide(fromBottom)">
                                      <p:cBhvr>
                                        <p:cTn id="31" dur="500"/>
                                        <p:tgtEl>
                                          <p:spTgt spid="2150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style>
          <a:lnRef idx="0">
            <a:schemeClr val="accent4"/>
          </a:lnRef>
          <a:fillRef idx="3">
            <a:schemeClr val="accent4"/>
          </a:fillRef>
          <a:effectRef idx="3">
            <a:schemeClr val="accent4"/>
          </a:effectRef>
          <a:fontRef idx="minor">
            <a:schemeClr val="lt1"/>
          </a:fontRef>
        </p:style>
        <p:txBody>
          <a:bodyPr/>
          <a:lstStyle/>
          <a:p>
            <a:r>
              <a:rPr lang="en-US" dirty="0" smtClean="0"/>
              <a:t>GDM: </a:t>
            </a:r>
            <a:r>
              <a:rPr lang="en-US" dirty="0" smtClean="0">
                <a:solidFill>
                  <a:srgbClr val="FFFF00"/>
                </a:solidFill>
              </a:rPr>
              <a:t>Old</a:t>
            </a:r>
            <a:r>
              <a:rPr lang="en-US" dirty="0" smtClean="0"/>
              <a:t> Definition</a:t>
            </a:r>
          </a:p>
        </p:txBody>
      </p:sp>
      <p:sp>
        <p:nvSpPr>
          <p:cNvPr id="10243" name="Content Placeholder 2"/>
          <p:cNvSpPr>
            <a:spLocks noGrp="1"/>
          </p:cNvSpPr>
          <p:nvPr>
            <p:ph idx="1"/>
          </p:nvPr>
        </p:nvSpPr>
        <p:spPr>
          <a:xfrm>
            <a:off x="457200" y="1600200"/>
            <a:ext cx="8229600" cy="4400568"/>
          </a:xfrm>
        </p:spPr>
        <p:txBody>
          <a:bodyPr>
            <a:normAutofit/>
          </a:bodyPr>
          <a:lstStyle/>
          <a:p>
            <a:pPr>
              <a:spcAft>
                <a:spcPts val="1800"/>
              </a:spcAft>
            </a:pPr>
            <a:r>
              <a:rPr lang="en-US" sz="2400" i="1" dirty="0" smtClean="0">
                <a:latin typeface="+mn-lt"/>
              </a:rPr>
              <a:t>“Glucose intolerance with onset or first recognition during pregnancy”</a:t>
            </a:r>
          </a:p>
          <a:p>
            <a:pPr lvl="1">
              <a:spcAft>
                <a:spcPts val="1800"/>
              </a:spcAft>
            </a:pPr>
            <a:r>
              <a:rPr lang="en-US" sz="2400" dirty="0" smtClean="0">
                <a:solidFill>
                  <a:srgbClr val="FF0000"/>
                </a:solidFill>
              </a:rPr>
              <a:t>whether or not insulin is used </a:t>
            </a:r>
            <a:r>
              <a:rPr lang="en-US" sz="2400" dirty="0" smtClean="0"/>
              <a:t>for treatment or hyperglycemia persists after pregnancy</a:t>
            </a:r>
          </a:p>
          <a:p>
            <a:pPr algn="just">
              <a:spcAft>
                <a:spcPts val="1800"/>
              </a:spcAft>
            </a:pPr>
            <a:r>
              <a:rPr lang="en-US" sz="2800" dirty="0" smtClean="0"/>
              <a:t>Criteria for the diagnosis were initially established about 50 years ago.</a:t>
            </a:r>
          </a:p>
          <a:p>
            <a:pPr algn="just">
              <a:spcAft>
                <a:spcPts val="1800"/>
              </a:spcAft>
            </a:pPr>
            <a:r>
              <a:rPr lang="en-US" sz="2800" dirty="0" smtClean="0"/>
              <a:t>With minor modifications, remained in use for more than 40 years.</a:t>
            </a:r>
          </a:p>
        </p:txBody>
      </p:sp>
      <p:sp>
        <p:nvSpPr>
          <p:cNvPr id="10245" name="Rectangle 4"/>
          <p:cNvSpPr>
            <a:spLocks noChangeArrowheads="1"/>
          </p:cNvSpPr>
          <p:nvPr/>
        </p:nvSpPr>
        <p:spPr bwMode="auto">
          <a:xfrm>
            <a:off x="0" y="6446902"/>
            <a:ext cx="9144000" cy="553998"/>
          </a:xfrm>
          <a:prstGeom prst="rect">
            <a:avLst/>
          </a:prstGeom>
          <a:noFill/>
          <a:ln w="9525">
            <a:noFill/>
            <a:miter lim="800000"/>
            <a:headEnd/>
            <a:tailEnd/>
          </a:ln>
        </p:spPr>
        <p:txBody>
          <a:bodyPr wrap="square">
            <a:spAutoFit/>
          </a:bodyPr>
          <a:lstStyle/>
          <a:p>
            <a:pPr algn="ctr" rtl="0"/>
            <a:r>
              <a:rPr lang="en-US" sz="1400" dirty="0" err="1">
                <a:latin typeface="Garamond" pitchFamily="18" charset="0"/>
              </a:rPr>
              <a:t>O’sullivan</a:t>
            </a:r>
            <a:r>
              <a:rPr lang="en-US" sz="1400" dirty="0">
                <a:latin typeface="Garamond" pitchFamily="18" charset="0"/>
              </a:rPr>
              <a:t> </a:t>
            </a:r>
            <a:r>
              <a:rPr lang="en-US" sz="1400" dirty="0" smtClean="0">
                <a:latin typeface="Garamond" pitchFamily="18" charset="0"/>
              </a:rPr>
              <a:t>JB. </a:t>
            </a:r>
            <a:r>
              <a:rPr lang="en-US" sz="1400" dirty="0">
                <a:latin typeface="Garamond" pitchFamily="18" charset="0"/>
              </a:rPr>
              <a:t>Criteria for oral glucose tolerance test in pregnancy. Diabetes 1964;13:278–285</a:t>
            </a:r>
          </a:p>
          <a:p>
            <a:endParaRPr lang="en-US" sz="1600" b="1" i="1" dirty="0">
              <a:solidFill>
                <a:srgbClr val="FFC000"/>
              </a:solidFill>
              <a:latin typeface="Calibri" pitchFamily="34" charset="0"/>
            </a:endParaRPr>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4"/>
          </a:lnRef>
          <a:fillRef idx="3">
            <a:schemeClr val="accent4"/>
          </a:fillRef>
          <a:effectRef idx="3">
            <a:schemeClr val="accent4"/>
          </a:effectRef>
          <a:fontRef idx="minor">
            <a:schemeClr val="lt1"/>
          </a:fontRef>
        </p:style>
        <p:txBody>
          <a:bodyPr>
            <a:normAutofit/>
          </a:bodyPr>
          <a:lstStyle/>
          <a:p>
            <a:r>
              <a:rPr lang="en-US" dirty="0" smtClean="0"/>
              <a:t>Metformin Characteristics</a:t>
            </a:r>
            <a:endParaRPr lang="fa-IR" dirty="0"/>
          </a:p>
        </p:txBody>
      </p:sp>
      <p:graphicFrame>
        <p:nvGraphicFramePr>
          <p:cNvPr id="7" name="Table 6"/>
          <p:cNvGraphicFramePr>
            <a:graphicFrameLocks noGrp="1"/>
          </p:cNvGraphicFramePr>
          <p:nvPr/>
        </p:nvGraphicFramePr>
        <p:xfrm>
          <a:off x="539552" y="1196752"/>
          <a:ext cx="8032976" cy="5565660"/>
        </p:xfrm>
        <a:graphic>
          <a:graphicData uri="http://schemas.openxmlformats.org/drawingml/2006/table">
            <a:tbl>
              <a:tblPr>
                <a:tableStyleId>{BC89EF96-8CEA-46FF-86C4-4CE0E7609802}</a:tableStyleId>
              </a:tblPr>
              <a:tblGrid>
                <a:gridCol w="2734630"/>
                <a:gridCol w="5298346"/>
              </a:tblGrid>
              <a:tr h="347124">
                <a:tc>
                  <a:txBody>
                    <a:bodyPr/>
                    <a:lstStyle/>
                    <a:p>
                      <a:pPr algn="l" rtl="0">
                        <a:lnSpc>
                          <a:spcPct val="115000"/>
                        </a:lnSpc>
                        <a:spcAft>
                          <a:spcPts val="0"/>
                        </a:spcAft>
                      </a:pPr>
                      <a:r>
                        <a:rPr lang="en-US" sz="1800" dirty="0" smtClean="0">
                          <a:latin typeface="Garamond" pitchFamily="18" charset="0"/>
                        </a:rPr>
                        <a:t> Target </a:t>
                      </a:r>
                      <a:r>
                        <a:rPr lang="en-US" sz="1800" dirty="0">
                          <a:latin typeface="Garamond" pitchFamily="18" charset="0"/>
                        </a:rPr>
                        <a:t>tissue</a:t>
                      </a:r>
                      <a:endParaRPr lang="en-US" sz="1800" b="1" dirty="0">
                        <a:solidFill>
                          <a:srgbClr val="002060"/>
                        </a:solidFill>
                        <a:latin typeface="Garamond" pitchFamily="18" charset="0"/>
                        <a:ea typeface="Calibri"/>
                        <a:cs typeface="Arial"/>
                      </a:endParaRPr>
                    </a:p>
                  </a:txBody>
                  <a:tcPr marL="27788" marR="27788" marT="27788" marB="27788">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lnSpc>
                          <a:spcPct val="115000"/>
                        </a:lnSpc>
                        <a:spcAft>
                          <a:spcPts val="0"/>
                        </a:spcAft>
                      </a:pPr>
                      <a:r>
                        <a:rPr lang="en-US" sz="1800" dirty="0">
                          <a:latin typeface="Garamond" pitchFamily="18" charset="0"/>
                        </a:rPr>
                        <a:t>Liver</a:t>
                      </a:r>
                      <a:endParaRPr lang="en-US" sz="1800" b="1" dirty="0">
                        <a:latin typeface="Garamond" pitchFamily="18" charset="0"/>
                        <a:ea typeface="Calibri"/>
                        <a:cs typeface="Arial"/>
                      </a:endParaRPr>
                    </a:p>
                  </a:txBody>
                  <a:tcPr marL="27788" marR="27788" marT="27788" marB="27788">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347124">
                <a:tc>
                  <a:txBody>
                    <a:bodyPr/>
                    <a:lstStyle/>
                    <a:p>
                      <a:pPr algn="l" rtl="0">
                        <a:lnSpc>
                          <a:spcPct val="115000"/>
                        </a:lnSpc>
                        <a:spcAft>
                          <a:spcPts val="0"/>
                        </a:spcAft>
                      </a:pPr>
                      <a:r>
                        <a:rPr lang="en-US" sz="1800" dirty="0" smtClean="0">
                          <a:latin typeface="Garamond" pitchFamily="18" charset="0"/>
                        </a:rPr>
                        <a:t> Δ </a:t>
                      </a:r>
                      <a:r>
                        <a:rPr lang="en-US" sz="1800" dirty="0">
                          <a:latin typeface="Garamond" pitchFamily="18" charset="0"/>
                        </a:rPr>
                        <a:t>HbA</a:t>
                      </a:r>
                      <a:r>
                        <a:rPr lang="en-US" sz="1800" baseline="-25000" dirty="0">
                          <a:latin typeface="Garamond" pitchFamily="18" charset="0"/>
                        </a:rPr>
                        <a:t>1c</a:t>
                      </a:r>
                      <a:r>
                        <a:rPr lang="en-US" sz="1800" dirty="0">
                          <a:latin typeface="Garamond" pitchFamily="18" charset="0"/>
                        </a:rPr>
                        <a:t> </a:t>
                      </a:r>
                      <a:r>
                        <a:rPr lang="en-US" sz="1800" dirty="0" smtClean="0">
                          <a:latin typeface="Garamond" pitchFamily="18" charset="0"/>
                        </a:rPr>
                        <a:t> (</a:t>
                      </a:r>
                      <a:r>
                        <a:rPr lang="en-US" sz="1800" dirty="0" err="1">
                          <a:latin typeface="Garamond" pitchFamily="18" charset="0"/>
                        </a:rPr>
                        <a:t>monotherapy</a:t>
                      </a:r>
                      <a:r>
                        <a:rPr lang="en-US" sz="1800" dirty="0">
                          <a:latin typeface="Garamond" pitchFamily="18" charset="0"/>
                        </a:rPr>
                        <a:t>)</a:t>
                      </a:r>
                      <a:endParaRPr lang="en-US" sz="1800" b="1" dirty="0">
                        <a:solidFill>
                          <a:srgbClr val="002060"/>
                        </a:solidFill>
                        <a:latin typeface="Garamond" pitchFamily="18" charset="0"/>
                        <a:ea typeface="Calibri"/>
                        <a:cs typeface="Arial"/>
                      </a:endParaRPr>
                    </a:p>
                  </a:txBody>
                  <a:tcPr marL="27788" marR="27788" marT="27788" marB="27788">
                    <a:lnL w="12700" cap="flat" cmpd="sng" algn="ctr">
                      <a:solidFill>
                        <a:schemeClr val="tx1"/>
                      </a:solidFill>
                      <a:prstDash val="solid"/>
                      <a:round/>
                      <a:headEnd type="none" w="med" len="med"/>
                      <a:tailEnd type="none" w="med" len="med"/>
                    </a:lnL>
                  </a:tcPr>
                </a:tc>
                <a:tc>
                  <a:txBody>
                    <a:bodyPr/>
                    <a:lstStyle/>
                    <a:p>
                      <a:pPr algn="ctr">
                        <a:lnSpc>
                          <a:spcPct val="115000"/>
                        </a:lnSpc>
                        <a:spcAft>
                          <a:spcPts val="0"/>
                        </a:spcAft>
                      </a:pPr>
                      <a:r>
                        <a:rPr lang="en-US" sz="1800" dirty="0" smtClean="0">
                          <a:latin typeface="Garamond" pitchFamily="18" charset="0"/>
                        </a:rPr>
                        <a:t>1-2</a:t>
                      </a:r>
                      <a:r>
                        <a:rPr lang="en-US" sz="1800" dirty="0">
                          <a:latin typeface="Garamond" pitchFamily="18" charset="0"/>
                        </a:rPr>
                        <a:t>%</a:t>
                      </a:r>
                      <a:endParaRPr lang="en-US" sz="1800" b="1" dirty="0">
                        <a:latin typeface="Garamond" pitchFamily="18" charset="0"/>
                        <a:ea typeface="Calibri"/>
                        <a:cs typeface="Arial"/>
                      </a:endParaRPr>
                    </a:p>
                  </a:txBody>
                  <a:tcPr marL="27788" marR="27788" marT="27788" marB="27788">
                    <a:lnR w="12700" cap="flat" cmpd="sng" algn="ctr">
                      <a:solidFill>
                        <a:schemeClr val="tx1"/>
                      </a:solidFill>
                      <a:prstDash val="solid"/>
                      <a:round/>
                      <a:headEnd type="none" w="med" len="med"/>
                      <a:tailEnd type="none" w="med" len="med"/>
                    </a:lnR>
                  </a:tcPr>
                </a:tc>
              </a:tr>
              <a:tr h="347124">
                <a:tc>
                  <a:txBody>
                    <a:bodyPr/>
                    <a:lstStyle/>
                    <a:p>
                      <a:pPr algn="l" rtl="0">
                        <a:lnSpc>
                          <a:spcPct val="115000"/>
                        </a:lnSpc>
                        <a:spcAft>
                          <a:spcPts val="0"/>
                        </a:spcAft>
                      </a:pPr>
                      <a:r>
                        <a:rPr lang="en-US" sz="1800" dirty="0" smtClean="0">
                          <a:latin typeface="Garamond" pitchFamily="18" charset="0"/>
                        </a:rPr>
                        <a:t> Fasting </a:t>
                      </a:r>
                      <a:r>
                        <a:rPr lang="en-US" sz="1800" dirty="0">
                          <a:latin typeface="Garamond" pitchFamily="18" charset="0"/>
                        </a:rPr>
                        <a:t>effect</a:t>
                      </a:r>
                      <a:endParaRPr lang="en-US" sz="1800" b="1" dirty="0">
                        <a:solidFill>
                          <a:srgbClr val="002060"/>
                        </a:solidFill>
                        <a:latin typeface="Garamond" pitchFamily="18" charset="0"/>
                        <a:ea typeface="Calibri"/>
                        <a:cs typeface="Arial"/>
                      </a:endParaRPr>
                    </a:p>
                  </a:txBody>
                  <a:tcPr marL="27788" marR="27788" marT="27788" marB="27788">
                    <a:lnL w="12700" cap="flat" cmpd="sng" algn="ctr">
                      <a:solidFill>
                        <a:schemeClr val="tx1"/>
                      </a:solidFill>
                      <a:prstDash val="solid"/>
                      <a:round/>
                      <a:headEnd type="none" w="med" len="med"/>
                      <a:tailEnd type="none" w="med" len="med"/>
                    </a:lnL>
                  </a:tcPr>
                </a:tc>
                <a:tc>
                  <a:txBody>
                    <a:bodyPr/>
                    <a:lstStyle/>
                    <a:p>
                      <a:pPr algn="ctr">
                        <a:lnSpc>
                          <a:spcPct val="115000"/>
                        </a:lnSpc>
                        <a:spcAft>
                          <a:spcPts val="0"/>
                        </a:spcAft>
                      </a:pPr>
                      <a:r>
                        <a:rPr lang="en-US" sz="1800" dirty="0">
                          <a:latin typeface="Garamond" pitchFamily="18" charset="0"/>
                        </a:rPr>
                        <a:t>Good</a:t>
                      </a:r>
                      <a:endParaRPr lang="en-US" sz="1800" b="1" dirty="0">
                        <a:latin typeface="Garamond" pitchFamily="18" charset="0"/>
                        <a:ea typeface="Calibri"/>
                        <a:cs typeface="Arial"/>
                      </a:endParaRPr>
                    </a:p>
                  </a:txBody>
                  <a:tcPr marL="27788" marR="27788" marT="27788" marB="27788">
                    <a:lnR w="12700" cap="flat" cmpd="sng" algn="ctr">
                      <a:solidFill>
                        <a:schemeClr val="tx1"/>
                      </a:solidFill>
                      <a:prstDash val="solid"/>
                      <a:round/>
                      <a:headEnd type="none" w="med" len="med"/>
                      <a:tailEnd type="none" w="med" len="med"/>
                    </a:lnR>
                  </a:tcPr>
                </a:tc>
              </a:tr>
              <a:tr h="347124">
                <a:tc>
                  <a:txBody>
                    <a:bodyPr/>
                    <a:lstStyle/>
                    <a:p>
                      <a:pPr algn="l" rtl="0">
                        <a:lnSpc>
                          <a:spcPct val="115000"/>
                        </a:lnSpc>
                        <a:spcAft>
                          <a:spcPts val="0"/>
                        </a:spcAft>
                      </a:pPr>
                      <a:r>
                        <a:rPr lang="en-US" sz="1800" dirty="0" smtClean="0">
                          <a:latin typeface="Garamond" pitchFamily="18" charset="0"/>
                        </a:rPr>
                        <a:t> Postprandial </a:t>
                      </a:r>
                      <a:r>
                        <a:rPr lang="en-US" sz="1800" dirty="0">
                          <a:latin typeface="Garamond" pitchFamily="18" charset="0"/>
                        </a:rPr>
                        <a:t>effect</a:t>
                      </a:r>
                      <a:endParaRPr lang="en-US" sz="1800" b="1" dirty="0">
                        <a:solidFill>
                          <a:srgbClr val="002060"/>
                        </a:solidFill>
                        <a:latin typeface="Garamond" pitchFamily="18" charset="0"/>
                        <a:ea typeface="Calibri"/>
                        <a:cs typeface="Arial"/>
                      </a:endParaRPr>
                    </a:p>
                  </a:txBody>
                  <a:tcPr marL="27788" marR="27788" marT="27788" marB="27788">
                    <a:lnL w="12700" cap="flat" cmpd="sng" algn="ctr">
                      <a:solidFill>
                        <a:schemeClr val="tx1"/>
                      </a:solidFill>
                      <a:prstDash val="solid"/>
                      <a:round/>
                      <a:headEnd type="none" w="med" len="med"/>
                      <a:tailEnd type="none" w="med" len="med"/>
                    </a:lnL>
                  </a:tcPr>
                </a:tc>
                <a:tc>
                  <a:txBody>
                    <a:bodyPr/>
                    <a:lstStyle/>
                    <a:p>
                      <a:pPr algn="ctr">
                        <a:lnSpc>
                          <a:spcPct val="115000"/>
                        </a:lnSpc>
                        <a:spcAft>
                          <a:spcPts val="0"/>
                        </a:spcAft>
                      </a:pPr>
                      <a:r>
                        <a:rPr lang="en-US" sz="1800" dirty="0">
                          <a:latin typeface="Garamond" pitchFamily="18" charset="0"/>
                        </a:rPr>
                        <a:t>Good</a:t>
                      </a:r>
                      <a:endParaRPr lang="en-US" sz="1800" b="1" dirty="0">
                        <a:latin typeface="Garamond" pitchFamily="18" charset="0"/>
                        <a:ea typeface="Calibri"/>
                        <a:cs typeface="Arial"/>
                      </a:endParaRPr>
                    </a:p>
                  </a:txBody>
                  <a:tcPr marL="27788" marR="27788" marT="27788" marB="27788">
                    <a:lnR w="12700" cap="flat" cmpd="sng" algn="ctr">
                      <a:solidFill>
                        <a:schemeClr val="tx1"/>
                      </a:solidFill>
                      <a:prstDash val="solid"/>
                      <a:round/>
                      <a:headEnd type="none" w="med" len="med"/>
                      <a:tailEnd type="none" w="med" len="med"/>
                    </a:lnR>
                  </a:tcPr>
                </a:tc>
              </a:tr>
              <a:tr h="347124">
                <a:tc>
                  <a:txBody>
                    <a:bodyPr/>
                    <a:lstStyle/>
                    <a:p>
                      <a:pPr algn="l" rtl="0">
                        <a:lnSpc>
                          <a:spcPct val="115000"/>
                        </a:lnSpc>
                        <a:spcAft>
                          <a:spcPts val="0"/>
                        </a:spcAft>
                      </a:pPr>
                      <a:r>
                        <a:rPr lang="en-US" sz="1800" dirty="0" smtClean="0">
                          <a:latin typeface="Garamond" pitchFamily="18" charset="0"/>
                        </a:rPr>
                        <a:t> Severe </a:t>
                      </a:r>
                      <a:r>
                        <a:rPr lang="en-US" sz="1800" dirty="0">
                          <a:latin typeface="Garamond" pitchFamily="18" charset="0"/>
                        </a:rPr>
                        <a:t>hypoglycemia</a:t>
                      </a:r>
                      <a:endParaRPr lang="en-US" sz="1800" b="1" dirty="0">
                        <a:solidFill>
                          <a:srgbClr val="002060"/>
                        </a:solidFill>
                        <a:latin typeface="Garamond" pitchFamily="18" charset="0"/>
                        <a:ea typeface="Calibri"/>
                        <a:cs typeface="Arial"/>
                      </a:endParaRPr>
                    </a:p>
                  </a:txBody>
                  <a:tcPr marL="27788" marR="27788" marT="27788" marB="27788">
                    <a:lnL w="12700" cap="flat" cmpd="sng" algn="ctr">
                      <a:solidFill>
                        <a:schemeClr val="tx1"/>
                      </a:solidFill>
                      <a:prstDash val="solid"/>
                      <a:round/>
                      <a:headEnd type="none" w="med" len="med"/>
                      <a:tailEnd type="none" w="med" len="med"/>
                    </a:lnL>
                  </a:tcPr>
                </a:tc>
                <a:tc>
                  <a:txBody>
                    <a:bodyPr/>
                    <a:lstStyle/>
                    <a:p>
                      <a:pPr algn="ctr">
                        <a:lnSpc>
                          <a:spcPct val="115000"/>
                        </a:lnSpc>
                        <a:spcAft>
                          <a:spcPts val="0"/>
                        </a:spcAft>
                      </a:pPr>
                      <a:r>
                        <a:rPr lang="en-US" sz="1800" dirty="0">
                          <a:latin typeface="Garamond" pitchFamily="18" charset="0"/>
                        </a:rPr>
                        <a:t>No</a:t>
                      </a:r>
                      <a:endParaRPr lang="en-US" sz="1800" b="1" dirty="0">
                        <a:latin typeface="Garamond" pitchFamily="18" charset="0"/>
                        <a:ea typeface="Calibri"/>
                        <a:cs typeface="Arial"/>
                      </a:endParaRPr>
                    </a:p>
                  </a:txBody>
                  <a:tcPr marL="27788" marR="27788" marT="27788" marB="27788">
                    <a:lnR w="12700" cap="flat" cmpd="sng" algn="ctr">
                      <a:solidFill>
                        <a:schemeClr val="tx1"/>
                      </a:solidFill>
                      <a:prstDash val="solid"/>
                      <a:round/>
                      <a:headEnd type="none" w="med" len="med"/>
                      <a:tailEnd type="none" w="med" len="med"/>
                    </a:lnR>
                  </a:tcPr>
                </a:tc>
              </a:tr>
              <a:tr h="347124">
                <a:tc>
                  <a:txBody>
                    <a:bodyPr/>
                    <a:lstStyle/>
                    <a:p>
                      <a:pPr algn="l" rtl="0">
                        <a:lnSpc>
                          <a:spcPct val="115000"/>
                        </a:lnSpc>
                        <a:spcAft>
                          <a:spcPts val="0"/>
                        </a:spcAft>
                      </a:pPr>
                      <a:r>
                        <a:rPr lang="en-US" sz="1800" dirty="0" smtClean="0">
                          <a:latin typeface="Garamond" pitchFamily="18" charset="0"/>
                        </a:rPr>
                        <a:t> Dosing </a:t>
                      </a:r>
                      <a:r>
                        <a:rPr lang="en-US" sz="1800" dirty="0">
                          <a:latin typeface="Garamond" pitchFamily="18" charset="0"/>
                        </a:rPr>
                        <a:t>interval</a:t>
                      </a:r>
                      <a:endParaRPr lang="en-US" sz="1800" b="1" dirty="0">
                        <a:solidFill>
                          <a:srgbClr val="002060"/>
                        </a:solidFill>
                        <a:latin typeface="Garamond" pitchFamily="18" charset="0"/>
                        <a:ea typeface="Calibri"/>
                        <a:cs typeface="Arial"/>
                      </a:endParaRPr>
                    </a:p>
                  </a:txBody>
                  <a:tcPr marL="27788" marR="27788" marT="27788" marB="27788">
                    <a:lnL w="12700" cap="flat" cmpd="sng" algn="ctr">
                      <a:solidFill>
                        <a:schemeClr val="tx1"/>
                      </a:solidFill>
                      <a:prstDash val="solid"/>
                      <a:round/>
                      <a:headEnd type="none" w="med" len="med"/>
                      <a:tailEnd type="none" w="med" len="med"/>
                    </a:lnL>
                    <a:solidFill>
                      <a:schemeClr val="accent2">
                        <a:lumMod val="20000"/>
                        <a:lumOff val="80000"/>
                      </a:schemeClr>
                    </a:solidFill>
                  </a:tcPr>
                </a:tc>
                <a:tc>
                  <a:txBody>
                    <a:bodyPr/>
                    <a:lstStyle/>
                    <a:p>
                      <a:pPr algn="ctr">
                        <a:lnSpc>
                          <a:spcPct val="115000"/>
                        </a:lnSpc>
                        <a:spcAft>
                          <a:spcPts val="0"/>
                        </a:spcAft>
                      </a:pPr>
                      <a:r>
                        <a:rPr lang="en-US" sz="1800" dirty="0" smtClean="0">
                          <a:latin typeface="Garamond" pitchFamily="18" charset="0"/>
                        </a:rPr>
                        <a:t>BID or TDS</a:t>
                      </a:r>
                      <a:endParaRPr lang="en-US" sz="1800" b="1" dirty="0">
                        <a:latin typeface="Garamond" pitchFamily="18" charset="0"/>
                        <a:ea typeface="Calibri"/>
                        <a:cs typeface="Arial"/>
                      </a:endParaRPr>
                    </a:p>
                  </a:txBody>
                  <a:tcPr marL="27788" marR="27788" marT="27788" marB="27788">
                    <a:lnR w="12700" cap="flat" cmpd="sng" algn="ctr">
                      <a:solidFill>
                        <a:schemeClr val="tx1"/>
                      </a:solidFill>
                      <a:prstDash val="solid"/>
                      <a:round/>
                      <a:headEnd type="none" w="med" len="med"/>
                      <a:tailEnd type="none" w="med" len="med"/>
                    </a:lnR>
                    <a:solidFill>
                      <a:schemeClr val="accent2">
                        <a:lumMod val="20000"/>
                        <a:lumOff val="80000"/>
                      </a:schemeClr>
                    </a:solidFill>
                  </a:tcPr>
                </a:tc>
              </a:tr>
              <a:tr h="347124">
                <a:tc>
                  <a:txBody>
                    <a:bodyPr/>
                    <a:lstStyle/>
                    <a:p>
                      <a:pPr algn="l" rtl="0">
                        <a:lnSpc>
                          <a:spcPct val="115000"/>
                        </a:lnSpc>
                        <a:spcAft>
                          <a:spcPts val="0"/>
                        </a:spcAft>
                      </a:pPr>
                      <a:r>
                        <a:rPr lang="en-US" sz="1800" dirty="0" smtClean="0">
                          <a:latin typeface="Garamond" pitchFamily="18" charset="0"/>
                        </a:rPr>
                        <a:t> Δ </a:t>
                      </a:r>
                      <a:r>
                        <a:rPr lang="en-US" sz="1800" dirty="0">
                          <a:latin typeface="Garamond" pitchFamily="18" charset="0"/>
                        </a:rPr>
                        <a:t>Weight (lb/yr)</a:t>
                      </a:r>
                      <a:endParaRPr lang="en-US" sz="1800" b="1" dirty="0">
                        <a:solidFill>
                          <a:srgbClr val="002060"/>
                        </a:solidFill>
                        <a:latin typeface="Garamond" pitchFamily="18" charset="0"/>
                        <a:ea typeface="Calibri"/>
                        <a:cs typeface="Arial"/>
                      </a:endParaRPr>
                    </a:p>
                  </a:txBody>
                  <a:tcPr marL="27788" marR="27788" marT="27788" marB="27788">
                    <a:lnL w="12700" cap="flat" cmpd="sng" algn="ctr">
                      <a:solidFill>
                        <a:schemeClr val="tx1"/>
                      </a:solidFill>
                      <a:prstDash val="solid"/>
                      <a:round/>
                      <a:headEnd type="none" w="med" len="med"/>
                      <a:tailEnd type="none" w="med" len="med"/>
                    </a:lnL>
                  </a:tcPr>
                </a:tc>
                <a:tc>
                  <a:txBody>
                    <a:bodyPr/>
                    <a:lstStyle/>
                    <a:p>
                      <a:pPr algn="ctr">
                        <a:lnSpc>
                          <a:spcPct val="115000"/>
                        </a:lnSpc>
                        <a:spcAft>
                          <a:spcPts val="0"/>
                        </a:spcAft>
                      </a:pPr>
                      <a:r>
                        <a:rPr lang="en-US" sz="1800" dirty="0">
                          <a:latin typeface="Garamond" pitchFamily="18" charset="0"/>
                        </a:rPr>
                        <a:t>0 to - </a:t>
                      </a:r>
                      <a:r>
                        <a:rPr lang="en-US" sz="1800" dirty="0" smtClean="0">
                          <a:latin typeface="Garamond" pitchFamily="18" charset="0"/>
                        </a:rPr>
                        <a:t>6</a:t>
                      </a:r>
                      <a:endParaRPr lang="en-US" sz="1800" b="1" dirty="0">
                        <a:latin typeface="Garamond" pitchFamily="18" charset="0"/>
                        <a:ea typeface="Calibri"/>
                        <a:cs typeface="Arial"/>
                      </a:endParaRPr>
                    </a:p>
                  </a:txBody>
                  <a:tcPr marL="27788" marR="27788" marT="27788" marB="27788">
                    <a:lnR w="12700" cap="flat" cmpd="sng" algn="ctr">
                      <a:solidFill>
                        <a:schemeClr val="tx1"/>
                      </a:solidFill>
                      <a:prstDash val="solid"/>
                      <a:round/>
                      <a:headEnd type="none" w="med" len="med"/>
                      <a:tailEnd type="none" w="med" len="med"/>
                    </a:lnR>
                  </a:tcPr>
                </a:tc>
              </a:tr>
              <a:tr h="347124">
                <a:tc>
                  <a:txBody>
                    <a:bodyPr/>
                    <a:lstStyle/>
                    <a:p>
                      <a:pPr algn="l" rtl="0">
                        <a:lnSpc>
                          <a:spcPct val="115000"/>
                        </a:lnSpc>
                        <a:spcAft>
                          <a:spcPts val="0"/>
                        </a:spcAft>
                      </a:pPr>
                      <a:r>
                        <a:rPr lang="en-US" sz="1800" dirty="0" smtClean="0">
                          <a:latin typeface="Garamond" pitchFamily="18" charset="0"/>
                        </a:rPr>
                        <a:t> Δ </a:t>
                      </a:r>
                      <a:r>
                        <a:rPr lang="en-US" sz="1800" dirty="0">
                          <a:latin typeface="Garamond" pitchFamily="18" charset="0"/>
                        </a:rPr>
                        <a:t>Insulin</a:t>
                      </a:r>
                      <a:endParaRPr lang="en-US" sz="1800" b="1" dirty="0">
                        <a:solidFill>
                          <a:srgbClr val="002060"/>
                        </a:solidFill>
                        <a:latin typeface="Garamond" pitchFamily="18" charset="0"/>
                        <a:ea typeface="Calibri"/>
                        <a:cs typeface="Arial"/>
                      </a:endParaRPr>
                    </a:p>
                  </a:txBody>
                  <a:tcPr marL="27788" marR="27788" marT="27788" marB="27788">
                    <a:lnL w="12700" cap="flat" cmpd="sng" algn="ctr">
                      <a:solidFill>
                        <a:schemeClr val="tx1"/>
                      </a:solidFill>
                      <a:prstDash val="solid"/>
                      <a:round/>
                      <a:headEnd type="none" w="med" len="med"/>
                      <a:tailEnd type="none" w="med" len="med"/>
                    </a:lnL>
                  </a:tcPr>
                </a:tc>
                <a:tc>
                  <a:txBody>
                    <a:bodyPr/>
                    <a:lstStyle/>
                    <a:p>
                      <a:pPr algn="ctr">
                        <a:lnSpc>
                          <a:spcPct val="115000"/>
                        </a:lnSpc>
                        <a:spcAft>
                          <a:spcPts val="0"/>
                        </a:spcAft>
                      </a:pPr>
                      <a:r>
                        <a:rPr lang="en-US" sz="1800" dirty="0">
                          <a:latin typeface="Garamond" pitchFamily="18" charset="0"/>
                        </a:rPr>
                        <a:t>Modest decrease</a:t>
                      </a:r>
                      <a:endParaRPr lang="en-US" sz="1800" b="1" dirty="0">
                        <a:latin typeface="Garamond" pitchFamily="18" charset="0"/>
                        <a:ea typeface="Calibri"/>
                        <a:cs typeface="Arial"/>
                      </a:endParaRPr>
                    </a:p>
                  </a:txBody>
                  <a:tcPr marL="27788" marR="27788" marT="27788" marB="27788">
                    <a:lnR w="12700" cap="flat" cmpd="sng" algn="ctr">
                      <a:solidFill>
                        <a:schemeClr val="tx1"/>
                      </a:solidFill>
                      <a:prstDash val="solid"/>
                      <a:round/>
                      <a:headEnd type="none" w="med" len="med"/>
                      <a:tailEnd type="none" w="med" len="med"/>
                    </a:lnR>
                  </a:tcPr>
                </a:tc>
              </a:tr>
              <a:tr h="347124">
                <a:tc>
                  <a:txBody>
                    <a:bodyPr/>
                    <a:lstStyle/>
                    <a:p>
                      <a:pPr algn="l" rtl="0">
                        <a:lnSpc>
                          <a:spcPct val="115000"/>
                        </a:lnSpc>
                        <a:spcAft>
                          <a:spcPts val="0"/>
                        </a:spcAft>
                      </a:pPr>
                      <a:r>
                        <a:rPr lang="en-US" sz="1800" dirty="0" smtClean="0">
                          <a:latin typeface="Garamond" pitchFamily="18" charset="0"/>
                        </a:rPr>
                        <a:t> Δ </a:t>
                      </a:r>
                      <a:r>
                        <a:rPr lang="en-US" sz="1800" dirty="0">
                          <a:latin typeface="Garamond" pitchFamily="18" charset="0"/>
                        </a:rPr>
                        <a:t>LDL</a:t>
                      </a:r>
                      <a:endParaRPr lang="en-US" sz="1800" b="1" dirty="0">
                        <a:solidFill>
                          <a:srgbClr val="002060"/>
                        </a:solidFill>
                        <a:latin typeface="Garamond" pitchFamily="18" charset="0"/>
                        <a:ea typeface="Calibri"/>
                        <a:cs typeface="Arial"/>
                      </a:endParaRPr>
                    </a:p>
                  </a:txBody>
                  <a:tcPr marL="27788" marR="27788" marT="27788" marB="27788">
                    <a:lnL w="12700" cap="flat" cmpd="sng" algn="ctr">
                      <a:solidFill>
                        <a:schemeClr val="tx1"/>
                      </a:solidFill>
                      <a:prstDash val="solid"/>
                      <a:round/>
                      <a:headEnd type="none" w="med" len="med"/>
                      <a:tailEnd type="none" w="med" len="med"/>
                    </a:lnL>
                  </a:tcPr>
                </a:tc>
                <a:tc>
                  <a:txBody>
                    <a:bodyPr/>
                    <a:lstStyle/>
                    <a:p>
                      <a:pPr algn="ctr">
                        <a:lnSpc>
                          <a:spcPct val="115000"/>
                        </a:lnSpc>
                        <a:spcAft>
                          <a:spcPts val="0"/>
                        </a:spcAft>
                      </a:pPr>
                      <a:r>
                        <a:rPr lang="en-US" sz="1800" dirty="0">
                          <a:latin typeface="Garamond" pitchFamily="18" charset="0"/>
                        </a:rPr>
                        <a:t>Decrease</a:t>
                      </a:r>
                      <a:endParaRPr lang="en-US" sz="1800" b="1" dirty="0">
                        <a:latin typeface="Garamond" pitchFamily="18" charset="0"/>
                        <a:ea typeface="Calibri"/>
                        <a:cs typeface="Arial"/>
                      </a:endParaRPr>
                    </a:p>
                  </a:txBody>
                  <a:tcPr marL="27788" marR="27788" marT="27788" marB="27788">
                    <a:lnR w="12700" cap="flat" cmpd="sng" algn="ctr">
                      <a:solidFill>
                        <a:schemeClr val="tx1"/>
                      </a:solidFill>
                      <a:prstDash val="solid"/>
                      <a:round/>
                      <a:headEnd type="none" w="med" len="med"/>
                      <a:tailEnd type="none" w="med" len="med"/>
                    </a:lnR>
                  </a:tcPr>
                </a:tc>
              </a:tr>
              <a:tr h="347124">
                <a:tc>
                  <a:txBody>
                    <a:bodyPr/>
                    <a:lstStyle/>
                    <a:p>
                      <a:pPr algn="l" rtl="0">
                        <a:lnSpc>
                          <a:spcPct val="115000"/>
                        </a:lnSpc>
                        <a:spcAft>
                          <a:spcPts val="0"/>
                        </a:spcAft>
                      </a:pPr>
                      <a:r>
                        <a:rPr lang="en-US" sz="1800" dirty="0" smtClean="0">
                          <a:latin typeface="Garamond" pitchFamily="18" charset="0"/>
                        </a:rPr>
                        <a:t> Δ </a:t>
                      </a:r>
                      <a:r>
                        <a:rPr lang="en-US" sz="1800" dirty="0">
                          <a:latin typeface="Garamond" pitchFamily="18" charset="0"/>
                        </a:rPr>
                        <a:t>HDL</a:t>
                      </a:r>
                      <a:endParaRPr lang="en-US" sz="1800" b="1" dirty="0">
                        <a:solidFill>
                          <a:srgbClr val="002060"/>
                        </a:solidFill>
                        <a:latin typeface="Garamond" pitchFamily="18" charset="0"/>
                        <a:ea typeface="Calibri"/>
                        <a:cs typeface="Arial"/>
                      </a:endParaRPr>
                    </a:p>
                  </a:txBody>
                  <a:tcPr marL="27788" marR="27788" marT="27788" marB="27788">
                    <a:lnL w="12700" cap="flat" cmpd="sng" algn="ctr">
                      <a:solidFill>
                        <a:schemeClr val="tx1"/>
                      </a:solidFill>
                      <a:prstDash val="solid"/>
                      <a:round/>
                      <a:headEnd type="none" w="med" len="med"/>
                      <a:tailEnd type="none" w="med" len="med"/>
                    </a:lnL>
                  </a:tcPr>
                </a:tc>
                <a:tc>
                  <a:txBody>
                    <a:bodyPr/>
                    <a:lstStyle/>
                    <a:p>
                      <a:pPr algn="ctr">
                        <a:lnSpc>
                          <a:spcPct val="115000"/>
                        </a:lnSpc>
                        <a:spcAft>
                          <a:spcPts val="0"/>
                        </a:spcAft>
                      </a:pPr>
                      <a:r>
                        <a:rPr lang="en-US" sz="1800" dirty="0">
                          <a:latin typeface="Garamond" pitchFamily="18" charset="0"/>
                        </a:rPr>
                        <a:t>Increase</a:t>
                      </a:r>
                      <a:endParaRPr lang="en-US" sz="1800" b="1" dirty="0">
                        <a:latin typeface="Garamond" pitchFamily="18" charset="0"/>
                        <a:ea typeface="Calibri"/>
                        <a:cs typeface="Arial"/>
                      </a:endParaRPr>
                    </a:p>
                  </a:txBody>
                  <a:tcPr marL="27788" marR="27788" marT="27788" marB="27788">
                    <a:lnR w="12700" cap="flat" cmpd="sng" algn="ctr">
                      <a:solidFill>
                        <a:schemeClr val="tx1"/>
                      </a:solidFill>
                      <a:prstDash val="solid"/>
                      <a:round/>
                      <a:headEnd type="none" w="med" len="med"/>
                      <a:tailEnd type="none" w="med" len="med"/>
                    </a:lnR>
                  </a:tcPr>
                </a:tc>
              </a:tr>
              <a:tr h="347124">
                <a:tc>
                  <a:txBody>
                    <a:bodyPr/>
                    <a:lstStyle/>
                    <a:p>
                      <a:pPr algn="l" rtl="0">
                        <a:lnSpc>
                          <a:spcPct val="115000"/>
                        </a:lnSpc>
                        <a:spcAft>
                          <a:spcPts val="0"/>
                        </a:spcAft>
                      </a:pPr>
                      <a:r>
                        <a:rPr lang="en-US" sz="1800" dirty="0" smtClean="0">
                          <a:latin typeface="Garamond" pitchFamily="18" charset="0"/>
                        </a:rPr>
                        <a:t> Δ </a:t>
                      </a:r>
                      <a:r>
                        <a:rPr lang="en-US" sz="1800" dirty="0">
                          <a:latin typeface="Garamond" pitchFamily="18" charset="0"/>
                        </a:rPr>
                        <a:t>TG</a:t>
                      </a:r>
                      <a:endParaRPr lang="en-US" sz="1800" b="1" dirty="0">
                        <a:solidFill>
                          <a:srgbClr val="002060"/>
                        </a:solidFill>
                        <a:latin typeface="Garamond" pitchFamily="18" charset="0"/>
                        <a:ea typeface="Calibri"/>
                        <a:cs typeface="Arial"/>
                      </a:endParaRPr>
                    </a:p>
                  </a:txBody>
                  <a:tcPr marL="27788" marR="27788" marT="27788" marB="27788">
                    <a:lnL w="12700" cap="flat" cmpd="sng" algn="ctr">
                      <a:solidFill>
                        <a:schemeClr val="tx1"/>
                      </a:solidFill>
                      <a:prstDash val="solid"/>
                      <a:round/>
                      <a:headEnd type="none" w="med" len="med"/>
                      <a:tailEnd type="none" w="med" len="med"/>
                    </a:lnL>
                  </a:tcPr>
                </a:tc>
                <a:tc>
                  <a:txBody>
                    <a:bodyPr/>
                    <a:lstStyle/>
                    <a:p>
                      <a:pPr algn="ctr">
                        <a:lnSpc>
                          <a:spcPct val="115000"/>
                        </a:lnSpc>
                        <a:spcAft>
                          <a:spcPts val="0"/>
                        </a:spcAft>
                      </a:pPr>
                      <a:r>
                        <a:rPr lang="en-US" sz="1800" dirty="0">
                          <a:latin typeface="Garamond" pitchFamily="18" charset="0"/>
                        </a:rPr>
                        <a:t>Decrease</a:t>
                      </a:r>
                      <a:endParaRPr lang="en-US" sz="1800" b="1" dirty="0">
                        <a:latin typeface="Garamond" pitchFamily="18" charset="0"/>
                        <a:ea typeface="Calibri"/>
                        <a:cs typeface="Arial"/>
                      </a:endParaRPr>
                    </a:p>
                  </a:txBody>
                  <a:tcPr marL="27788" marR="27788" marT="27788" marB="27788">
                    <a:lnR w="12700" cap="flat" cmpd="sng" algn="ctr">
                      <a:solidFill>
                        <a:schemeClr val="tx1"/>
                      </a:solidFill>
                      <a:prstDash val="solid"/>
                      <a:round/>
                      <a:headEnd type="none" w="med" len="med"/>
                      <a:tailEnd type="none" w="med" len="med"/>
                    </a:lnR>
                  </a:tcPr>
                </a:tc>
              </a:tr>
              <a:tr h="347124">
                <a:tc>
                  <a:txBody>
                    <a:bodyPr/>
                    <a:lstStyle/>
                    <a:p>
                      <a:pPr algn="l" rtl="0">
                        <a:lnSpc>
                          <a:spcPct val="115000"/>
                        </a:lnSpc>
                        <a:spcAft>
                          <a:spcPts val="0"/>
                        </a:spcAft>
                      </a:pPr>
                      <a:r>
                        <a:rPr lang="en-US" sz="1800" dirty="0" smtClean="0">
                          <a:latin typeface="Garamond" pitchFamily="18" charset="0"/>
                        </a:rPr>
                        <a:t> Common </a:t>
                      </a:r>
                      <a:r>
                        <a:rPr lang="en-US" sz="1800" dirty="0">
                          <a:latin typeface="Garamond" pitchFamily="18" charset="0"/>
                        </a:rPr>
                        <a:t>problem</a:t>
                      </a:r>
                      <a:endParaRPr lang="en-US" sz="1800" b="1" dirty="0">
                        <a:solidFill>
                          <a:srgbClr val="002060"/>
                        </a:solidFill>
                        <a:latin typeface="Garamond" pitchFamily="18" charset="0"/>
                        <a:ea typeface="Calibri"/>
                        <a:cs typeface="Arial"/>
                      </a:endParaRPr>
                    </a:p>
                  </a:txBody>
                  <a:tcPr marL="27788" marR="27788" marT="27788" marB="27788">
                    <a:lnL w="12700" cap="flat" cmpd="sng" algn="ctr">
                      <a:solidFill>
                        <a:schemeClr val="tx1"/>
                      </a:solidFill>
                      <a:prstDash val="solid"/>
                      <a:round/>
                      <a:headEnd type="none" w="med" len="med"/>
                      <a:tailEnd type="none" w="med" len="med"/>
                    </a:lnL>
                    <a:solidFill>
                      <a:schemeClr val="accent2">
                        <a:lumMod val="20000"/>
                        <a:lumOff val="80000"/>
                      </a:schemeClr>
                    </a:solidFill>
                  </a:tcPr>
                </a:tc>
                <a:tc>
                  <a:txBody>
                    <a:bodyPr/>
                    <a:lstStyle/>
                    <a:p>
                      <a:pPr algn="ctr">
                        <a:lnSpc>
                          <a:spcPct val="115000"/>
                        </a:lnSpc>
                        <a:spcAft>
                          <a:spcPts val="0"/>
                        </a:spcAft>
                      </a:pPr>
                      <a:r>
                        <a:rPr lang="en-US" sz="1800" dirty="0">
                          <a:latin typeface="Garamond" pitchFamily="18" charset="0"/>
                        </a:rPr>
                        <a:t>Transient GI</a:t>
                      </a:r>
                      <a:endParaRPr lang="en-US" sz="1800" b="1" dirty="0">
                        <a:latin typeface="Garamond" pitchFamily="18" charset="0"/>
                        <a:ea typeface="Calibri"/>
                        <a:cs typeface="Arial"/>
                      </a:endParaRPr>
                    </a:p>
                  </a:txBody>
                  <a:tcPr marL="27788" marR="27788" marT="27788" marB="27788">
                    <a:lnR w="12700" cap="flat" cmpd="sng" algn="ctr">
                      <a:solidFill>
                        <a:schemeClr val="tx1"/>
                      </a:solidFill>
                      <a:prstDash val="solid"/>
                      <a:round/>
                      <a:headEnd type="none" w="med" len="med"/>
                      <a:tailEnd type="none" w="med" len="med"/>
                    </a:lnR>
                    <a:solidFill>
                      <a:schemeClr val="accent2">
                        <a:lumMod val="20000"/>
                        <a:lumOff val="80000"/>
                      </a:schemeClr>
                    </a:solidFill>
                  </a:tcPr>
                </a:tc>
              </a:tr>
              <a:tr h="347124">
                <a:tc>
                  <a:txBody>
                    <a:bodyPr/>
                    <a:lstStyle/>
                    <a:p>
                      <a:pPr algn="l" rtl="0">
                        <a:lnSpc>
                          <a:spcPct val="115000"/>
                        </a:lnSpc>
                        <a:spcAft>
                          <a:spcPts val="0"/>
                        </a:spcAft>
                      </a:pPr>
                      <a:r>
                        <a:rPr lang="en-US" sz="1800" dirty="0" smtClean="0">
                          <a:latin typeface="Garamond" pitchFamily="18" charset="0"/>
                        </a:rPr>
                        <a:t> Rare </a:t>
                      </a:r>
                      <a:r>
                        <a:rPr lang="en-US" sz="1800" dirty="0">
                          <a:latin typeface="Garamond" pitchFamily="18" charset="0"/>
                        </a:rPr>
                        <a:t>problem</a:t>
                      </a:r>
                      <a:endParaRPr lang="en-US" sz="1800" b="1" dirty="0">
                        <a:solidFill>
                          <a:srgbClr val="002060"/>
                        </a:solidFill>
                        <a:latin typeface="Garamond" pitchFamily="18" charset="0"/>
                        <a:ea typeface="Calibri"/>
                        <a:cs typeface="Arial"/>
                      </a:endParaRPr>
                    </a:p>
                  </a:txBody>
                  <a:tcPr marL="27788" marR="27788" marT="27788" marB="27788">
                    <a:lnL w="12700" cap="flat" cmpd="sng" algn="ctr">
                      <a:solidFill>
                        <a:schemeClr val="tx1"/>
                      </a:solidFill>
                      <a:prstDash val="solid"/>
                      <a:round/>
                      <a:headEnd type="none" w="med" len="med"/>
                      <a:tailEnd type="none" w="med" len="med"/>
                    </a:lnL>
                  </a:tcPr>
                </a:tc>
                <a:tc>
                  <a:txBody>
                    <a:bodyPr/>
                    <a:lstStyle/>
                    <a:p>
                      <a:pPr algn="ctr">
                        <a:lnSpc>
                          <a:spcPct val="115000"/>
                        </a:lnSpc>
                        <a:spcAft>
                          <a:spcPts val="0"/>
                        </a:spcAft>
                      </a:pPr>
                      <a:r>
                        <a:rPr lang="en-US" sz="1800" dirty="0">
                          <a:latin typeface="Garamond" pitchFamily="18" charset="0"/>
                        </a:rPr>
                        <a:t>Lactic acidosis</a:t>
                      </a:r>
                      <a:endParaRPr lang="en-US" sz="1800" b="1" dirty="0">
                        <a:latin typeface="Garamond" pitchFamily="18" charset="0"/>
                        <a:ea typeface="Calibri"/>
                        <a:cs typeface="Arial"/>
                      </a:endParaRPr>
                    </a:p>
                  </a:txBody>
                  <a:tcPr marL="27788" marR="27788" marT="27788" marB="27788">
                    <a:lnR w="12700" cap="flat" cmpd="sng" algn="ctr">
                      <a:solidFill>
                        <a:schemeClr val="tx1"/>
                      </a:solidFill>
                      <a:prstDash val="solid"/>
                      <a:round/>
                      <a:headEnd type="none" w="med" len="med"/>
                      <a:tailEnd type="none" w="med" len="med"/>
                    </a:lnR>
                  </a:tcPr>
                </a:tc>
              </a:tr>
              <a:tr h="347124">
                <a:tc>
                  <a:txBody>
                    <a:bodyPr/>
                    <a:lstStyle/>
                    <a:p>
                      <a:pPr algn="l" rtl="0">
                        <a:lnSpc>
                          <a:spcPct val="115000"/>
                        </a:lnSpc>
                        <a:spcAft>
                          <a:spcPts val="0"/>
                        </a:spcAft>
                      </a:pPr>
                      <a:r>
                        <a:rPr lang="en-US" sz="1800" dirty="0" smtClean="0">
                          <a:latin typeface="Garamond" pitchFamily="18" charset="0"/>
                        </a:rPr>
                        <a:t> Contraindications</a:t>
                      </a:r>
                      <a:endParaRPr lang="en-US" sz="1800" b="1" dirty="0">
                        <a:solidFill>
                          <a:srgbClr val="002060"/>
                        </a:solidFill>
                        <a:latin typeface="Garamond" pitchFamily="18" charset="0"/>
                        <a:ea typeface="Calibri"/>
                        <a:cs typeface="Arial"/>
                      </a:endParaRPr>
                    </a:p>
                  </a:txBody>
                  <a:tcPr marL="27788" marR="27788" marT="27788" marB="27788">
                    <a:lnL w="12700" cap="flat" cmpd="sng" algn="ctr">
                      <a:solidFill>
                        <a:schemeClr val="tx1"/>
                      </a:solidFill>
                      <a:prstDash val="solid"/>
                      <a:round/>
                      <a:headEnd type="none" w="med" len="med"/>
                      <a:tailEnd type="none" w="med" len="med"/>
                    </a:lnL>
                    <a:noFill/>
                  </a:tcPr>
                </a:tc>
                <a:tc>
                  <a:txBody>
                    <a:bodyPr/>
                    <a:lstStyle/>
                    <a:p>
                      <a:pPr algn="ctr">
                        <a:lnSpc>
                          <a:spcPct val="115000"/>
                        </a:lnSpc>
                        <a:spcAft>
                          <a:spcPts val="0"/>
                        </a:spcAft>
                      </a:pPr>
                      <a:r>
                        <a:rPr lang="en-US" sz="1800" dirty="0">
                          <a:latin typeface="Garamond" pitchFamily="18" charset="0"/>
                        </a:rPr>
                        <a:t>Renal </a:t>
                      </a:r>
                      <a:r>
                        <a:rPr lang="en-US" sz="1800" dirty="0" smtClean="0">
                          <a:latin typeface="Garamond" pitchFamily="18" charset="0"/>
                        </a:rPr>
                        <a:t>failure , Liver failure,  CHF, </a:t>
                      </a:r>
                      <a:r>
                        <a:rPr lang="en-US" sz="1800" dirty="0">
                          <a:latin typeface="Garamond" pitchFamily="18" charset="0"/>
                        </a:rPr>
                        <a:t>&gt;80 </a:t>
                      </a:r>
                      <a:r>
                        <a:rPr lang="en-US" sz="1800" dirty="0" smtClean="0">
                          <a:latin typeface="Garamond" pitchFamily="18" charset="0"/>
                        </a:rPr>
                        <a:t>yrs</a:t>
                      </a:r>
                      <a:r>
                        <a:rPr lang="en-US" sz="1800" baseline="0" dirty="0" smtClean="0">
                          <a:latin typeface="Garamond" pitchFamily="18" charset="0"/>
                        </a:rPr>
                        <a:t> </a:t>
                      </a:r>
                      <a:r>
                        <a:rPr lang="en-US" sz="1800" dirty="0" smtClean="0">
                          <a:latin typeface="Garamond" pitchFamily="18" charset="0"/>
                        </a:rPr>
                        <a:t>old</a:t>
                      </a:r>
                      <a:endParaRPr lang="en-US" sz="1800" b="1" dirty="0">
                        <a:latin typeface="Garamond" pitchFamily="18" charset="0"/>
                        <a:ea typeface="Calibri"/>
                        <a:cs typeface="Arial"/>
                      </a:endParaRPr>
                    </a:p>
                  </a:txBody>
                  <a:tcPr marL="27788" marR="27788" marT="27788" marB="27788">
                    <a:lnR w="12700" cap="flat" cmpd="sng" algn="ctr">
                      <a:solidFill>
                        <a:schemeClr val="tx1"/>
                      </a:solidFill>
                      <a:prstDash val="solid"/>
                      <a:round/>
                      <a:headEnd type="none" w="med" len="med"/>
                      <a:tailEnd type="none" w="med" len="med"/>
                    </a:lnR>
                    <a:noFill/>
                  </a:tcPr>
                </a:tc>
              </a:tr>
              <a:tr h="347124">
                <a:tc>
                  <a:txBody>
                    <a:bodyPr/>
                    <a:lstStyle/>
                    <a:p>
                      <a:pPr algn="l" rtl="0">
                        <a:lnSpc>
                          <a:spcPct val="115000"/>
                        </a:lnSpc>
                        <a:spcAft>
                          <a:spcPts val="0"/>
                        </a:spcAft>
                      </a:pPr>
                      <a:r>
                        <a:rPr lang="en-US" sz="1800" dirty="0" smtClean="0">
                          <a:latin typeface="Garamond" pitchFamily="18" charset="0"/>
                        </a:rPr>
                        <a:t> Maximum </a:t>
                      </a:r>
                      <a:r>
                        <a:rPr lang="en-US" sz="1800" dirty="0">
                          <a:latin typeface="Garamond" pitchFamily="18" charset="0"/>
                        </a:rPr>
                        <a:t>effective dose</a:t>
                      </a:r>
                      <a:endParaRPr lang="en-US" sz="1800" b="1" dirty="0">
                        <a:solidFill>
                          <a:srgbClr val="002060"/>
                        </a:solidFill>
                        <a:latin typeface="Garamond" pitchFamily="18" charset="0"/>
                        <a:ea typeface="Calibri"/>
                        <a:cs typeface="Arial"/>
                      </a:endParaRPr>
                    </a:p>
                  </a:txBody>
                  <a:tcPr marL="27788" marR="27788" marT="27788" marB="27788">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15000"/>
                        </a:lnSpc>
                        <a:spcAft>
                          <a:spcPts val="0"/>
                        </a:spcAft>
                      </a:pPr>
                      <a:r>
                        <a:rPr lang="en-US" sz="1800" dirty="0">
                          <a:latin typeface="Garamond" pitchFamily="18" charset="0"/>
                        </a:rPr>
                        <a:t>1000 mg bid</a:t>
                      </a:r>
                      <a:endParaRPr lang="en-US" sz="1800" b="1" dirty="0">
                        <a:latin typeface="Garamond" pitchFamily="18" charset="0"/>
                        <a:ea typeface="Calibri"/>
                        <a:cs typeface="Arial"/>
                      </a:endParaRPr>
                    </a:p>
                  </a:txBody>
                  <a:tcPr marL="27788" marR="27788" marT="27788" marB="27788">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2">
                        <a:lumMod val="20000"/>
                        <a:lumOff val="80000"/>
                      </a:schemeClr>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8" y="71414"/>
            <a:ext cx="9001156" cy="1285884"/>
          </a:xfrm>
        </p:spPr>
        <p:style>
          <a:lnRef idx="0">
            <a:schemeClr val="accent4"/>
          </a:lnRef>
          <a:fillRef idx="3">
            <a:schemeClr val="accent4"/>
          </a:fillRef>
          <a:effectRef idx="3">
            <a:schemeClr val="accent4"/>
          </a:effectRef>
          <a:fontRef idx="minor">
            <a:schemeClr val="lt1"/>
          </a:fontRef>
        </p:style>
        <p:txBody>
          <a:bodyPr>
            <a:normAutofit/>
          </a:bodyPr>
          <a:lstStyle/>
          <a:p>
            <a:pPr lvl="0">
              <a:spcBef>
                <a:spcPts val="0"/>
              </a:spcBef>
            </a:pPr>
            <a:r>
              <a:rPr lang="en-US" dirty="0" smtClean="0"/>
              <a:t>Treatment of infertility in PCOS</a:t>
            </a:r>
            <a:br>
              <a:rPr lang="en-US" dirty="0" smtClean="0"/>
            </a:br>
            <a:r>
              <a:rPr lang="en-US" sz="1400" i="1" dirty="0" err="1" smtClean="0">
                <a:solidFill>
                  <a:srgbClr val="FFFF00"/>
                </a:solidFill>
                <a:latin typeface="Calibri"/>
              </a:rPr>
              <a:t>Legro</a:t>
            </a:r>
            <a:r>
              <a:rPr lang="en-US" sz="1400" i="1" dirty="0" smtClean="0">
                <a:solidFill>
                  <a:srgbClr val="FFFF00"/>
                </a:solidFill>
                <a:latin typeface="Calibri"/>
              </a:rPr>
              <a:t> RS. Diagnosis and Treatment of PCOS: An Endocrine Society Clinical Practice Guideline. </a:t>
            </a:r>
            <a:r>
              <a:rPr lang="it-IT" sz="1400" i="1" dirty="0" smtClean="0">
                <a:solidFill>
                  <a:srgbClr val="FFFF00"/>
                </a:solidFill>
                <a:latin typeface="Calibri"/>
              </a:rPr>
              <a:t>JCEM 2013; 98: 4565–92.</a:t>
            </a:r>
            <a:endParaRPr lang="fa-IR" sz="1300" dirty="0">
              <a:solidFill>
                <a:srgbClr val="FFFF00"/>
              </a:solidFill>
            </a:endParaRPr>
          </a:p>
        </p:txBody>
      </p:sp>
      <p:sp>
        <p:nvSpPr>
          <p:cNvPr id="3" name="Content Placeholder 2"/>
          <p:cNvSpPr>
            <a:spLocks noGrp="1"/>
          </p:cNvSpPr>
          <p:nvPr>
            <p:ph idx="1"/>
          </p:nvPr>
        </p:nvSpPr>
        <p:spPr>
          <a:xfrm>
            <a:off x="457200" y="1500175"/>
            <a:ext cx="8043890" cy="3714776"/>
          </a:xfrm>
        </p:spPr>
        <p:txBody>
          <a:bodyPr>
            <a:normAutofit/>
          </a:bodyPr>
          <a:lstStyle/>
          <a:p>
            <a:r>
              <a:rPr lang="en-US" sz="2400" dirty="0" smtClean="0"/>
              <a:t>The routine use of metformin during pregnancy in women with PCOS is unwarranted, although it may be useful to treat GDM </a:t>
            </a:r>
            <a:r>
              <a:rPr lang="en-US" sz="2400" baseline="30000" dirty="0" smtClean="0"/>
              <a:t>1</a:t>
            </a:r>
            <a:r>
              <a:rPr lang="en-US" sz="2400" dirty="0" smtClean="0"/>
              <a:t>.</a:t>
            </a:r>
          </a:p>
          <a:p>
            <a:pPr lvl="1"/>
            <a:r>
              <a:rPr lang="en-US" sz="2000" dirty="0" smtClean="0"/>
              <a:t>A </a:t>
            </a:r>
            <a:r>
              <a:rPr lang="en-US" sz="2000" dirty="0" smtClean="0">
                <a:solidFill>
                  <a:srgbClr val="C00000"/>
                </a:solidFill>
                <a:effectLst>
                  <a:outerShdw blurRad="38100" dist="38100" dir="2700000" algn="tl">
                    <a:srgbClr val="000000">
                      <a:alpha val="43137"/>
                    </a:srgbClr>
                  </a:outerShdw>
                </a:effectLst>
              </a:rPr>
              <a:t>meta-analysis</a:t>
            </a:r>
            <a:r>
              <a:rPr lang="en-US" sz="2000" dirty="0" smtClean="0"/>
              <a:t> of RCTs demonstrated </a:t>
            </a:r>
            <a:r>
              <a:rPr lang="en-US" sz="2000" dirty="0" smtClean="0">
                <a:solidFill>
                  <a:srgbClr val="C00000"/>
                </a:solidFill>
                <a:effectLst>
                  <a:outerShdw blurRad="38100" dist="38100" dir="2700000" algn="tl">
                    <a:srgbClr val="000000">
                      <a:alpha val="43137"/>
                    </a:srgbClr>
                  </a:outerShdw>
                </a:effectLst>
              </a:rPr>
              <a:t>no effect </a:t>
            </a:r>
            <a:r>
              <a:rPr lang="en-US" sz="2000" dirty="0" smtClean="0"/>
              <a:t>of metformin on </a:t>
            </a:r>
            <a:r>
              <a:rPr lang="en-US" sz="2000" dirty="0" smtClean="0">
                <a:solidFill>
                  <a:srgbClr val="C00000"/>
                </a:solidFill>
                <a:effectLst>
                  <a:outerShdw blurRad="38100" dist="38100" dir="2700000" algn="tl">
                    <a:srgbClr val="000000">
                      <a:alpha val="43137"/>
                    </a:srgbClr>
                  </a:outerShdw>
                </a:effectLst>
              </a:rPr>
              <a:t>abortion rate </a:t>
            </a:r>
            <a:r>
              <a:rPr lang="en-US" sz="1800" i="1" dirty="0" smtClean="0"/>
              <a:t>(OR: 0.89; CI</a:t>
            </a:r>
            <a:r>
              <a:rPr lang="en-US" sz="1800" i="1" baseline="-25000" dirty="0" smtClean="0"/>
              <a:t>95%</a:t>
            </a:r>
            <a:r>
              <a:rPr lang="en-US" sz="1800" i="1" dirty="0" smtClean="0"/>
              <a:t>: 0.59–1.75; P: 0.9)</a:t>
            </a:r>
            <a:r>
              <a:rPr lang="en-US" sz="2000" i="1" dirty="0" smtClean="0"/>
              <a:t> </a:t>
            </a:r>
            <a:r>
              <a:rPr lang="en-US" sz="2000" i="1" baseline="30000" dirty="0" smtClean="0"/>
              <a:t>2</a:t>
            </a:r>
            <a:r>
              <a:rPr lang="en-US" sz="2000" i="1" dirty="0" smtClean="0"/>
              <a:t>.</a:t>
            </a:r>
          </a:p>
          <a:p>
            <a:pPr lvl="1"/>
            <a:r>
              <a:rPr lang="en-US" sz="2000" dirty="0" smtClean="0"/>
              <a:t>A </a:t>
            </a:r>
            <a:r>
              <a:rPr lang="en-US" sz="2000" dirty="0" smtClean="0">
                <a:solidFill>
                  <a:srgbClr val="FA680E"/>
                </a:solidFill>
                <a:effectLst>
                  <a:outerShdw blurRad="38100" dist="38100" dir="2700000" algn="tl">
                    <a:srgbClr val="000000">
                      <a:alpha val="43137"/>
                    </a:srgbClr>
                  </a:outerShdw>
                </a:effectLst>
              </a:rPr>
              <a:t>large RCT </a:t>
            </a:r>
            <a:r>
              <a:rPr lang="en-US" sz="2000" dirty="0" smtClean="0"/>
              <a:t>demonstrated </a:t>
            </a:r>
            <a:r>
              <a:rPr lang="en-US" sz="2000" dirty="0" smtClean="0">
                <a:solidFill>
                  <a:srgbClr val="FA680E"/>
                </a:solidFill>
                <a:effectLst>
                  <a:outerShdw blurRad="38100" dist="38100" dir="2700000" algn="tl">
                    <a:srgbClr val="000000">
                      <a:alpha val="43137"/>
                    </a:srgbClr>
                  </a:outerShdw>
                </a:effectLst>
              </a:rPr>
              <a:t>no difference in the prevalence of pre-</a:t>
            </a:r>
            <a:r>
              <a:rPr lang="en-US" sz="2000" dirty="0" err="1" smtClean="0">
                <a:solidFill>
                  <a:srgbClr val="FA680E"/>
                </a:solidFill>
                <a:effectLst>
                  <a:outerShdw blurRad="38100" dist="38100" dir="2700000" algn="tl">
                    <a:srgbClr val="000000">
                      <a:alpha val="43137"/>
                    </a:srgbClr>
                  </a:outerShdw>
                </a:effectLst>
              </a:rPr>
              <a:t>eclampsia</a:t>
            </a:r>
            <a:r>
              <a:rPr lang="en-US" sz="2000" dirty="0" smtClean="0">
                <a:solidFill>
                  <a:srgbClr val="FA680E"/>
                </a:solidFill>
                <a:effectLst>
                  <a:outerShdw blurRad="38100" dist="38100" dir="2700000" algn="tl">
                    <a:srgbClr val="000000">
                      <a:alpha val="43137"/>
                    </a:srgbClr>
                  </a:outerShdw>
                </a:effectLst>
              </a:rPr>
              <a:t>, preterm delivery, or GDM </a:t>
            </a:r>
            <a:r>
              <a:rPr lang="en-US" sz="2000" dirty="0" smtClean="0"/>
              <a:t>in women with PCOS treated with metformin during pregnancy </a:t>
            </a:r>
            <a:r>
              <a:rPr lang="en-US" sz="2000" baseline="30000" dirty="0" smtClean="0"/>
              <a:t>3</a:t>
            </a:r>
            <a:r>
              <a:rPr lang="en-US" sz="2000" dirty="0" smtClean="0"/>
              <a:t>.</a:t>
            </a:r>
          </a:p>
          <a:p>
            <a:pPr lvl="1"/>
            <a:r>
              <a:rPr lang="en-US" sz="2000" dirty="0" smtClean="0"/>
              <a:t>Metformin was associated with a significantly higher incidence of GI disturbance, but no serious maternal or fetal adverse effects </a:t>
            </a:r>
            <a:r>
              <a:rPr lang="en-US" sz="2000" baseline="30000" dirty="0" smtClean="0"/>
              <a:t>3,4</a:t>
            </a:r>
            <a:r>
              <a:rPr lang="en-US" sz="2000" dirty="0" smtClean="0"/>
              <a:t>.</a:t>
            </a:r>
            <a:endParaRPr lang="fa-IR" sz="2000" dirty="0"/>
          </a:p>
        </p:txBody>
      </p:sp>
      <p:sp>
        <p:nvSpPr>
          <p:cNvPr id="5" name="Rectangle 4"/>
          <p:cNvSpPr/>
          <p:nvPr/>
        </p:nvSpPr>
        <p:spPr>
          <a:xfrm>
            <a:off x="214282" y="5429264"/>
            <a:ext cx="8572528" cy="1015663"/>
          </a:xfrm>
          <a:prstGeom prst="rect">
            <a:avLst/>
          </a:prstGeom>
        </p:spPr>
        <p:txBody>
          <a:bodyPr wrap="square">
            <a:spAutoFit/>
          </a:bodyPr>
          <a:lstStyle/>
          <a:p>
            <a:pPr marL="228600" indent="-228600" algn="just" rtl="0">
              <a:buFont typeface="+mj-lt"/>
              <a:buAutoNum type="arabicPeriod"/>
            </a:pPr>
            <a:r>
              <a:rPr lang="en-US" sz="1200" dirty="0" smtClean="0"/>
              <a:t>Metformin vs. insulin for the treatment of GDM. </a:t>
            </a:r>
            <a:r>
              <a:rPr lang="en-US" sz="1200" b="1" i="1" dirty="0" smtClean="0"/>
              <a:t>NEJM</a:t>
            </a:r>
            <a:r>
              <a:rPr lang="en-US" sz="1200" b="1" dirty="0" smtClean="0"/>
              <a:t> 2008</a:t>
            </a:r>
            <a:r>
              <a:rPr lang="en-US" sz="1200" dirty="0" smtClean="0"/>
              <a:t>;358:2003–15.</a:t>
            </a:r>
            <a:endParaRPr lang="fa-IR" sz="1200" dirty="0" smtClean="0"/>
          </a:p>
          <a:p>
            <a:pPr marL="228600" indent="-228600" algn="just" rtl="0">
              <a:buFont typeface="+mj-lt"/>
              <a:buAutoNum type="arabicPeriod"/>
            </a:pPr>
            <a:r>
              <a:rPr lang="en-US" sz="1200" dirty="0" smtClean="0"/>
              <a:t>Effect of </a:t>
            </a:r>
            <a:r>
              <a:rPr lang="en-US" sz="1200" dirty="0" err="1" smtClean="0"/>
              <a:t>preconceptional</a:t>
            </a:r>
            <a:r>
              <a:rPr lang="en-US" sz="1200" dirty="0" smtClean="0"/>
              <a:t> metformin on abortion risk in PCOS: a systematic review and meta-analysis of RCTs. </a:t>
            </a:r>
            <a:r>
              <a:rPr lang="en-US" sz="1200" b="1" i="1" dirty="0" err="1" smtClean="0"/>
              <a:t>Fertil</a:t>
            </a:r>
            <a:r>
              <a:rPr lang="en-US" sz="1200" b="1" i="1" dirty="0" smtClean="0"/>
              <a:t> </a:t>
            </a:r>
            <a:r>
              <a:rPr lang="en-US" sz="1200" b="1" i="1" dirty="0" err="1" smtClean="0"/>
              <a:t>Steril</a:t>
            </a:r>
            <a:r>
              <a:rPr lang="en-US" sz="1200" b="1" i="1" dirty="0" smtClean="0"/>
              <a:t>. </a:t>
            </a:r>
            <a:r>
              <a:rPr lang="en-US" sz="1200" b="1" dirty="0" smtClean="0"/>
              <a:t>2009</a:t>
            </a:r>
            <a:r>
              <a:rPr lang="en-US" sz="1200" dirty="0" smtClean="0"/>
              <a:t>;92:1646–58.</a:t>
            </a:r>
          </a:p>
          <a:p>
            <a:pPr marL="228600" indent="-228600" algn="just" rtl="0">
              <a:buFont typeface="+mj-lt"/>
              <a:buAutoNum type="arabicPeriod"/>
            </a:pPr>
            <a:r>
              <a:rPr lang="en-US" sz="1200" dirty="0" smtClean="0"/>
              <a:t>Metformin vs. placebo from </a:t>
            </a:r>
            <a:r>
              <a:rPr lang="en-US" sz="1200" b="1" dirty="0" smtClean="0">
                <a:solidFill>
                  <a:srgbClr val="FA680E"/>
                </a:solidFill>
              </a:rPr>
              <a:t>1</a:t>
            </a:r>
            <a:r>
              <a:rPr lang="en-US" sz="1200" b="1" baseline="30000" dirty="0" smtClean="0">
                <a:solidFill>
                  <a:srgbClr val="FA680E"/>
                </a:solidFill>
              </a:rPr>
              <a:t>st</a:t>
            </a:r>
            <a:r>
              <a:rPr lang="en-US" sz="1200" b="1" dirty="0" smtClean="0">
                <a:solidFill>
                  <a:srgbClr val="FA680E"/>
                </a:solidFill>
              </a:rPr>
              <a:t> trimester to delivery </a:t>
            </a:r>
            <a:r>
              <a:rPr lang="en-US" sz="1200" dirty="0" smtClean="0"/>
              <a:t>in PCOS: a randomized, controlled multicenter study. </a:t>
            </a:r>
            <a:r>
              <a:rPr lang="en-US" sz="1200" b="1" i="1" dirty="0" smtClean="0"/>
              <a:t>JCEM</a:t>
            </a:r>
            <a:r>
              <a:rPr lang="en-US" sz="1200" b="1" dirty="0" smtClean="0"/>
              <a:t> 2010</a:t>
            </a:r>
            <a:r>
              <a:rPr lang="en-US" sz="1200" dirty="0" smtClean="0"/>
              <a:t>;95:E448–55.</a:t>
            </a:r>
            <a:endParaRPr lang="fa-IR" sz="1200" dirty="0" smtClean="0"/>
          </a:p>
          <a:p>
            <a:pPr marL="228600" indent="-228600" algn="just" rtl="0">
              <a:buFont typeface="+mj-lt"/>
              <a:buAutoNum type="arabicPeriod"/>
            </a:pPr>
            <a:r>
              <a:rPr lang="en-US" sz="1200" dirty="0" smtClean="0"/>
              <a:t>Insulin </a:t>
            </a:r>
            <a:r>
              <a:rPr lang="en-US" sz="1200" dirty="0" err="1" smtClean="0"/>
              <a:t>sensitising</a:t>
            </a:r>
            <a:r>
              <a:rPr lang="en-US" sz="1200" dirty="0" smtClean="0"/>
              <a:t> drugs for women with PCOS, </a:t>
            </a:r>
            <a:r>
              <a:rPr lang="en-US" sz="1200" dirty="0" err="1" smtClean="0"/>
              <a:t>oligo</a:t>
            </a:r>
            <a:r>
              <a:rPr lang="en-US" sz="1200" dirty="0" smtClean="0"/>
              <a:t> </a:t>
            </a:r>
            <a:r>
              <a:rPr lang="en-US" sz="1200" dirty="0" err="1" smtClean="0"/>
              <a:t>amenorrhoea</a:t>
            </a:r>
            <a:r>
              <a:rPr lang="en-US" sz="1200" dirty="0" smtClean="0"/>
              <a:t> and </a:t>
            </a:r>
            <a:r>
              <a:rPr lang="en-US" sz="1200" dirty="0" err="1" smtClean="0"/>
              <a:t>subfertility</a:t>
            </a:r>
            <a:r>
              <a:rPr lang="en-US" sz="1200" dirty="0" smtClean="0"/>
              <a:t>. </a:t>
            </a:r>
            <a:r>
              <a:rPr lang="en-US" sz="1200" b="1" i="1" dirty="0" smtClean="0"/>
              <a:t>Cochrane Database </a:t>
            </a:r>
            <a:r>
              <a:rPr lang="en-US" sz="1200" b="1" i="1" dirty="0" err="1" smtClean="0"/>
              <a:t>Syst</a:t>
            </a:r>
            <a:r>
              <a:rPr lang="en-US" sz="1200" b="1" i="1" dirty="0" smtClean="0"/>
              <a:t> Rev.</a:t>
            </a:r>
            <a:r>
              <a:rPr lang="en-US" sz="1200" b="1" dirty="0" smtClean="0"/>
              <a:t> 2010</a:t>
            </a:r>
            <a:r>
              <a:rPr lang="en-US" sz="1200" dirty="0" smtClean="0"/>
              <a:t>;1:CD003053.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1000"/>
                                        <p:tgtEl>
                                          <p:spTgt spid="3">
                                            <p:txEl>
                                              <p:pRg st="0" end="0"/>
                                            </p:txEl>
                                          </p:spTgt>
                                        </p:tgtEl>
                                      </p:cBhvr>
                                    </p:animEffect>
                                  </p:childTnLst>
                                </p:cTn>
                              </p:par>
                              <p:par>
                                <p:cTn id="8" presetID="12" presetClass="entr" presetSubtype="4"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slide(fromBottom)">
                                      <p:cBhvr>
                                        <p:cTn id="10" dur="1000"/>
                                        <p:tgtEl>
                                          <p:spTgt spid="5">
                                            <p:txEl>
                                              <p:pRg st="0" end="0"/>
                                            </p:txEl>
                                          </p:spTgt>
                                        </p:tgtEl>
                                      </p:cBhvr>
                                    </p:animEffect>
                                  </p:childTnLst>
                                </p:cTn>
                              </p:par>
                            </p:childTnLst>
                          </p:cTn>
                        </p:par>
                        <p:par>
                          <p:cTn id="11" fill="hold">
                            <p:stCondLst>
                              <p:cond delay="1000"/>
                            </p:stCondLst>
                            <p:childTnLst>
                              <p:par>
                                <p:cTn id="12" presetID="12" presetClass="entr" presetSubtype="4" fill="hold" nodeType="afterEffect">
                                  <p:stCondLst>
                                    <p:cond delay="500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slide(fromBottom)">
                                      <p:cBhvr>
                                        <p:cTn id="14" dur="500"/>
                                        <p:tgtEl>
                                          <p:spTgt spid="3">
                                            <p:txEl>
                                              <p:pRg st="1" end="1"/>
                                            </p:txEl>
                                          </p:spTgt>
                                        </p:tgtEl>
                                      </p:cBhvr>
                                    </p:animEffect>
                                  </p:childTnLst>
                                </p:cTn>
                              </p:par>
                              <p:par>
                                <p:cTn id="15" presetID="12" presetClass="entr" presetSubtype="4" fill="hold" nodeType="withEffect">
                                  <p:stCondLst>
                                    <p:cond delay="500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slide(fromBottom)">
                                      <p:cBhvr>
                                        <p:cTn id="17" dur="500"/>
                                        <p:tgtEl>
                                          <p:spTgt spid="5">
                                            <p:txEl>
                                              <p:pRg st="1" end="1"/>
                                            </p:txEl>
                                          </p:spTgt>
                                        </p:tgtEl>
                                      </p:cBhvr>
                                    </p:animEffect>
                                  </p:childTnLst>
                                </p:cTn>
                              </p:par>
                            </p:childTnLst>
                          </p:cTn>
                        </p:par>
                        <p:par>
                          <p:cTn id="18" fill="hold">
                            <p:stCondLst>
                              <p:cond delay="6500"/>
                            </p:stCondLst>
                            <p:childTnLst>
                              <p:par>
                                <p:cTn id="19" presetID="12" presetClass="entr" presetSubtype="4" fill="hold" nodeType="afterEffect">
                                  <p:stCondLst>
                                    <p:cond delay="800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slide(fromBottom)">
                                      <p:cBhvr>
                                        <p:cTn id="21" dur="500"/>
                                        <p:tgtEl>
                                          <p:spTgt spid="3">
                                            <p:txEl>
                                              <p:pRg st="2" end="2"/>
                                            </p:txEl>
                                          </p:spTgt>
                                        </p:tgtEl>
                                      </p:cBhvr>
                                    </p:animEffect>
                                  </p:childTnLst>
                                </p:cTn>
                              </p:par>
                              <p:par>
                                <p:cTn id="22" presetID="12" presetClass="entr" presetSubtype="4" fill="hold" nodeType="withEffect">
                                  <p:stCondLst>
                                    <p:cond delay="8000"/>
                                  </p:stCondLst>
                                  <p:childTnLst>
                                    <p:set>
                                      <p:cBhvr>
                                        <p:cTn id="23" dur="1" fill="hold">
                                          <p:stCondLst>
                                            <p:cond delay="0"/>
                                          </p:stCondLst>
                                        </p:cTn>
                                        <p:tgtEl>
                                          <p:spTgt spid="5">
                                            <p:txEl>
                                              <p:pRg st="2" end="2"/>
                                            </p:txEl>
                                          </p:spTgt>
                                        </p:tgtEl>
                                        <p:attrNameLst>
                                          <p:attrName>style.visibility</p:attrName>
                                        </p:attrNameLst>
                                      </p:cBhvr>
                                      <p:to>
                                        <p:strVal val="visible"/>
                                      </p:to>
                                    </p:set>
                                    <p:animEffect transition="in" filter="slide(fromBottom)">
                                      <p:cBhvr>
                                        <p:cTn id="24" dur="500"/>
                                        <p:tgtEl>
                                          <p:spTgt spid="5">
                                            <p:txEl>
                                              <p:pRg st="2" end="2"/>
                                            </p:txEl>
                                          </p:spTgt>
                                        </p:tgtEl>
                                      </p:cBhvr>
                                    </p:animEffect>
                                  </p:childTnLst>
                                </p:cTn>
                              </p:par>
                            </p:childTnLst>
                          </p:cTn>
                        </p:par>
                        <p:par>
                          <p:cTn id="25" fill="hold">
                            <p:stCondLst>
                              <p:cond delay="15000"/>
                            </p:stCondLst>
                            <p:childTnLst>
                              <p:par>
                                <p:cTn id="26" presetID="12" presetClass="entr" presetSubtype="4" fill="hold" nodeType="afterEffect">
                                  <p:stCondLst>
                                    <p:cond delay="800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slide(fromBottom)">
                                      <p:cBhvr>
                                        <p:cTn id="28" dur="500"/>
                                        <p:tgtEl>
                                          <p:spTgt spid="3">
                                            <p:txEl>
                                              <p:pRg st="3" end="3"/>
                                            </p:txEl>
                                          </p:spTgt>
                                        </p:tgtEl>
                                      </p:cBhvr>
                                    </p:animEffect>
                                  </p:childTnLst>
                                </p:cTn>
                              </p:par>
                              <p:par>
                                <p:cTn id="29" presetID="12" presetClass="entr" presetSubtype="4" fill="hold" nodeType="withEffect">
                                  <p:stCondLst>
                                    <p:cond delay="8000"/>
                                  </p:stCondLst>
                                  <p:childTnLst>
                                    <p:set>
                                      <p:cBhvr>
                                        <p:cTn id="30" dur="1" fill="hold">
                                          <p:stCondLst>
                                            <p:cond delay="0"/>
                                          </p:stCondLst>
                                        </p:cTn>
                                        <p:tgtEl>
                                          <p:spTgt spid="5">
                                            <p:txEl>
                                              <p:pRg st="3" end="3"/>
                                            </p:txEl>
                                          </p:spTgt>
                                        </p:tgtEl>
                                        <p:attrNameLst>
                                          <p:attrName>style.visibility</p:attrName>
                                        </p:attrNameLst>
                                      </p:cBhvr>
                                      <p:to>
                                        <p:strVal val="visible"/>
                                      </p:to>
                                    </p:set>
                                    <p:animEffect transition="in" filter="slide(fromBottom)">
                                      <p:cBhvr>
                                        <p:cTn id="31"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4"/>
          </a:lnRef>
          <a:fillRef idx="3">
            <a:schemeClr val="accent4"/>
          </a:fillRef>
          <a:effectRef idx="3">
            <a:schemeClr val="accent4"/>
          </a:effectRef>
          <a:fontRef idx="minor">
            <a:schemeClr val="lt1"/>
          </a:fontRef>
        </p:style>
        <p:txBody>
          <a:bodyPr>
            <a:normAutofit/>
          </a:bodyPr>
          <a:lstStyle/>
          <a:p>
            <a:r>
              <a:rPr lang="en-US" dirty="0" smtClean="0"/>
              <a:t>Glibenclamide Characteristics</a:t>
            </a:r>
            <a:endParaRPr lang="fa-IR" dirty="0"/>
          </a:p>
        </p:txBody>
      </p:sp>
      <p:graphicFrame>
        <p:nvGraphicFramePr>
          <p:cNvPr id="4" name="Table 3"/>
          <p:cNvGraphicFramePr>
            <a:graphicFrameLocks noGrp="1"/>
          </p:cNvGraphicFramePr>
          <p:nvPr/>
        </p:nvGraphicFramePr>
        <p:xfrm>
          <a:off x="1214414" y="1357298"/>
          <a:ext cx="6786610" cy="5194588"/>
        </p:xfrm>
        <a:graphic>
          <a:graphicData uri="http://schemas.openxmlformats.org/drawingml/2006/table">
            <a:tbl>
              <a:tblPr>
                <a:tableStyleId>{BC89EF96-8CEA-46FF-86C4-4CE0E7609802}</a:tableStyleId>
              </a:tblPr>
              <a:tblGrid>
                <a:gridCol w="3040197"/>
                <a:gridCol w="3746413"/>
              </a:tblGrid>
              <a:tr h="355728">
                <a:tc>
                  <a:txBody>
                    <a:bodyPr/>
                    <a:lstStyle/>
                    <a:p>
                      <a:pPr algn="l" rtl="0">
                        <a:lnSpc>
                          <a:spcPct val="115000"/>
                        </a:lnSpc>
                        <a:spcAft>
                          <a:spcPts val="0"/>
                        </a:spcAft>
                      </a:pPr>
                      <a:r>
                        <a:rPr lang="en-US" sz="1800" dirty="0" smtClean="0"/>
                        <a:t> Target </a:t>
                      </a:r>
                      <a:r>
                        <a:rPr lang="en-US" sz="1800" dirty="0"/>
                        <a:t>tissue</a:t>
                      </a:r>
                      <a:endParaRPr lang="en-US" sz="1800" b="1" dirty="0">
                        <a:solidFill>
                          <a:srgbClr val="002060"/>
                        </a:solidFill>
                        <a:latin typeface="Garamond" pitchFamily="18" charset="0"/>
                        <a:ea typeface="Calibri"/>
                        <a:cs typeface="Arial"/>
                      </a:endParaRPr>
                    </a:p>
                  </a:txBody>
                  <a:tcPr marL="27788" marR="27788" marT="27787" marB="27787">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lnSpc>
                          <a:spcPct val="115000"/>
                        </a:lnSpc>
                        <a:spcAft>
                          <a:spcPts val="0"/>
                        </a:spcAft>
                      </a:pPr>
                      <a:r>
                        <a:rPr lang="en-US" sz="1800" dirty="0"/>
                        <a:t>Beta cell</a:t>
                      </a:r>
                      <a:endParaRPr lang="en-US" sz="1800" b="1" dirty="0">
                        <a:solidFill>
                          <a:srgbClr val="0070C0"/>
                        </a:solidFill>
                        <a:latin typeface="Garamond" pitchFamily="18" charset="0"/>
                        <a:ea typeface="Calibri"/>
                        <a:cs typeface="Arial"/>
                      </a:endParaRPr>
                    </a:p>
                  </a:txBody>
                  <a:tcPr marL="27788" marR="27788" marT="27787" marB="27787">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355728">
                <a:tc>
                  <a:txBody>
                    <a:bodyPr/>
                    <a:lstStyle/>
                    <a:p>
                      <a:pPr algn="l" rtl="0">
                        <a:lnSpc>
                          <a:spcPct val="115000"/>
                        </a:lnSpc>
                        <a:spcAft>
                          <a:spcPts val="0"/>
                        </a:spcAft>
                      </a:pPr>
                      <a:r>
                        <a:rPr lang="en-US" sz="1800" dirty="0" smtClean="0"/>
                        <a:t> Δ </a:t>
                      </a:r>
                      <a:r>
                        <a:rPr lang="en-US" sz="1800" dirty="0"/>
                        <a:t>HbA</a:t>
                      </a:r>
                      <a:r>
                        <a:rPr lang="en-US" sz="1800" baseline="-25000" dirty="0"/>
                        <a:t>1c</a:t>
                      </a:r>
                      <a:r>
                        <a:rPr lang="en-US" sz="1800" dirty="0"/>
                        <a:t> </a:t>
                      </a:r>
                      <a:r>
                        <a:rPr lang="en-US" sz="1800" dirty="0" smtClean="0"/>
                        <a:t>  (</a:t>
                      </a:r>
                      <a:r>
                        <a:rPr lang="en-US" sz="1800" dirty="0" err="1"/>
                        <a:t>monotherapy</a:t>
                      </a:r>
                      <a:r>
                        <a:rPr lang="en-US" sz="1800" dirty="0"/>
                        <a:t>)</a:t>
                      </a:r>
                      <a:endParaRPr lang="en-US" sz="1800" b="1" dirty="0">
                        <a:solidFill>
                          <a:srgbClr val="002060"/>
                        </a:solidFill>
                        <a:latin typeface="Garamond" pitchFamily="18" charset="0"/>
                        <a:ea typeface="Calibri"/>
                        <a:cs typeface="Arial"/>
                      </a:endParaRPr>
                    </a:p>
                  </a:txBody>
                  <a:tcPr marL="27788" marR="27788" marT="27787" marB="27787">
                    <a:lnL w="12700" cap="flat" cmpd="sng" algn="ctr">
                      <a:solidFill>
                        <a:schemeClr val="tx1"/>
                      </a:solidFill>
                      <a:prstDash val="solid"/>
                      <a:round/>
                      <a:headEnd type="none" w="med" len="med"/>
                      <a:tailEnd type="none" w="med" len="med"/>
                    </a:lnL>
                  </a:tcPr>
                </a:tc>
                <a:tc>
                  <a:txBody>
                    <a:bodyPr/>
                    <a:lstStyle/>
                    <a:p>
                      <a:pPr algn="ctr">
                        <a:lnSpc>
                          <a:spcPct val="115000"/>
                        </a:lnSpc>
                        <a:spcAft>
                          <a:spcPts val="0"/>
                        </a:spcAft>
                      </a:pPr>
                      <a:r>
                        <a:rPr lang="en-US" sz="1800" dirty="0" smtClean="0"/>
                        <a:t>1-2</a:t>
                      </a:r>
                      <a:r>
                        <a:rPr lang="en-US" sz="1800" dirty="0"/>
                        <a:t>%</a:t>
                      </a:r>
                      <a:endParaRPr lang="en-US" sz="1800" b="1" dirty="0">
                        <a:solidFill>
                          <a:srgbClr val="0070C0"/>
                        </a:solidFill>
                        <a:latin typeface="Garamond" pitchFamily="18" charset="0"/>
                        <a:ea typeface="Calibri"/>
                        <a:cs typeface="Arial"/>
                      </a:endParaRPr>
                    </a:p>
                  </a:txBody>
                  <a:tcPr marL="27788" marR="27788" marT="27787" marB="27787">
                    <a:lnR w="12700" cap="flat" cmpd="sng" algn="ctr">
                      <a:solidFill>
                        <a:schemeClr val="tx1"/>
                      </a:solidFill>
                      <a:prstDash val="solid"/>
                      <a:round/>
                      <a:headEnd type="none" w="med" len="med"/>
                      <a:tailEnd type="none" w="med" len="med"/>
                    </a:lnR>
                  </a:tcPr>
                </a:tc>
              </a:tr>
              <a:tr h="355728">
                <a:tc>
                  <a:txBody>
                    <a:bodyPr/>
                    <a:lstStyle/>
                    <a:p>
                      <a:pPr algn="l" rtl="0">
                        <a:lnSpc>
                          <a:spcPct val="115000"/>
                        </a:lnSpc>
                        <a:spcAft>
                          <a:spcPts val="0"/>
                        </a:spcAft>
                      </a:pPr>
                      <a:r>
                        <a:rPr lang="en-US" sz="1800" dirty="0" smtClean="0"/>
                        <a:t> Fasting </a:t>
                      </a:r>
                      <a:r>
                        <a:rPr lang="en-US" sz="1800" dirty="0"/>
                        <a:t>effect</a:t>
                      </a:r>
                      <a:endParaRPr lang="en-US" sz="1800" b="1" dirty="0">
                        <a:solidFill>
                          <a:srgbClr val="002060"/>
                        </a:solidFill>
                        <a:latin typeface="Garamond" pitchFamily="18" charset="0"/>
                        <a:ea typeface="Calibri"/>
                        <a:cs typeface="Arial"/>
                      </a:endParaRPr>
                    </a:p>
                  </a:txBody>
                  <a:tcPr marL="27788" marR="27788" marT="27787" marB="27787">
                    <a:lnL w="12700" cap="flat" cmpd="sng" algn="ctr">
                      <a:solidFill>
                        <a:schemeClr val="tx1"/>
                      </a:solidFill>
                      <a:prstDash val="solid"/>
                      <a:round/>
                      <a:headEnd type="none" w="med" len="med"/>
                      <a:tailEnd type="none" w="med" len="med"/>
                    </a:lnL>
                  </a:tcPr>
                </a:tc>
                <a:tc>
                  <a:txBody>
                    <a:bodyPr/>
                    <a:lstStyle/>
                    <a:p>
                      <a:pPr algn="ctr">
                        <a:lnSpc>
                          <a:spcPct val="115000"/>
                        </a:lnSpc>
                        <a:spcAft>
                          <a:spcPts val="0"/>
                        </a:spcAft>
                      </a:pPr>
                      <a:r>
                        <a:rPr lang="en-US" sz="1800" dirty="0"/>
                        <a:t>Good</a:t>
                      </a:r>
                      <a:endParaRPr lang="en-US" sz="1800" b="1" dirty="0">
                        <a:solidFill>
                          <a:srgbClr val="0070C0"/>
                        </a:solidFill>
                        <a:latin typeface="Garamond" pitchFamily="18" charset="0"/>
                        <a:ea typeface="Calibri"/>
                        <a:cs typeface="Arial"/>
                      </a:endParaRPr>
                    </a:p>
                  </a:txBody>
                  <a:tcPr marL="27788" marR="27788" marT="27787" marB="27787">
                    <a:lnR w="12700" cap="flat" cmpd="sng" algn="ctr">
                      <a:solidFill>
                        <a:schemeClr val="tx1"/>
                      </a:solidFill>
                      <a:prstDash val="solid"/>
                      <a:round/>
                      <a:headEnd type="none" w="med" len="med"/>
                      <a:tailEnd type="none" w="med" len="med"/>
                    </a:lnR>
                  </a:tcPr>
                </a:tc>
              </a:tr>
              <a:tr h="355728">
                <a:tc>
                  <a:txBody>
                    <a:bodyPr/>
                    <a:lstStyle/>
                    <a:p>
                      <a:pPr algn="l" rtl="0">
                        <a:lnSpc>
                          <a:spcPct val="115000"/>
                        </a:lnSpc>
                        <a:spcAft>
                          <a:spcPts val="0"/>
                        </a:spcAft>
                      </a:pPr>
                      <a:r>
                        <a:rPr lang="en-US" sz="1800" dirty="0" smtClean="0"/>
                        <a:t> Postprandial </a:t>
                      </a:r>
                      <a:r>
                        <a:rPr lang="en-US" sz="1800" dirty="0"/>
                        <a:t>effect</a:t>
                      </a:r>
                      <a:endParaRPr lang="en-US" sz="1800" b="1" dirty="0">
                        <a:solidFill>
                          <a:srgbClr val="002060"/>
                        </a:solidFill>
                        <a:latin typeface="Garamond" pitchFamily="18" charset="0"/>
                        <a:ea typeface="Calibri"/>
                        <a:cs typeface="Arial"/>
                      </a:endParaRPr>
                    </a:p>
                  </a:txBody>
                  <a:tcPr marL="27788" marR="27788" marT="27787" marB="27787">
                    <a:lnL w="12700" cap="flat" cmpd="sng" algn="ctr">
                      <a:solidFill>
                        <a:schemeClr val="tx1"/>
                      </a:solidFill>
                      <a:prstDash val="solid"/>
                      <a:round/>
                      <a:headEnd type="none" w="med" len="med"/>
                      <a:tailEnd type="none" w="med" len="med"/>
                    </a:lnL>
                  </a:tcPr>
                </a:tc>
                <a:tc>
                  <a:txBody>
                    <a:bodyPr/>
                    <a:lstStyle/>
                    <a:p>
                      <a:pPr algn="ctr">
                        <a:lnSpc>
                          <a:spcPct val="115000"/>
                        </a:lnSpc>
                        <a:spcAft>
                          <a:spcPts val="0"/>
                        </a:spcAft>
                      </a:pPr>
                      <a:r>
                        <a:rPr lang="en-US" sz="1800" dirty="0"/>
                        <a:t>Good</a:t>
                      </a:r>
                      <a:endParaRPr lang="en-US" sz="1800" b="1" dirty="0">
                        <a:solidFill>
                          <a:srgbClr val="0070C0"/>
                        </a:solidFill>
                        <a:latin typeface="Garamond" pitchFamily="18" charset="0"/>
                        <a:ea typeface="Calibri"/>
                        <a:cs typeface="Arial"/>
                      </a:endParaRPr>
                    </a:p>
                  </a:txBody>
                  <a:tcPr marL="27788" marR="27788" marT="27787" marB="27787">
                    <a:lnR w="12700" cap="flat" cmpd="sng" algn="ctr">
                      <a:solidFill>
                        <a:schemeClr val="tx1"/>
                      </a:solidFill>
                      <a:prstDash val="solid"/>
                      <a:round/>
                      <a:headEnd type="none" w="med" len="med"/>
                      <a:tailEnd type="none" w="med" len="med"/>
                    </a:lnR>
                  </a:tcPr>
                </a:tc>
              </a:tr>
              <a:tr h="355728">
                <a:tc>
                  <a:txBody>
                    <a:bodyPr/>
                    <a:lstStyle/>
                    <a:p>
                      <a:pPr algn="l" rtl="0">
                        <a:lnSpc>
                          <a:spcPct val="115000"/>
                        </a:lnSpc>
                        <a:spcAft>
                          <a:spcPts val="0"/>
                        </a:spcAft>
                      </a:pPr>
                      <a:r>
                        <a:rPr lang="en-US" sz="1800" dirty="0" smtClean="0"/>
                        <a:t> Severe </a:t>
                      </a:r>
                      <a:r>
                        <a:rPr lang="en-US" sz="1800" dirty="0"/>
                        <a:t>hypoglycemia</a:t>
                      </a:r>
                      <a:endParaRPr lang="en-US" sz="1800" b="1" dirty="0">
                        <a:solidFill>
                          <a:srgbClr val="002060"/>
                        </a:solidFill>
                        <a:latin typeface="Garamond" pitchFamily="18" charset="0"/>
                        <a:ea typeface="Calibri"/>
                        <a:cs typeface="Arial"/>
                      </a:endParaRPr>
                    </a:p>
                  </a:txBody>
                  <a:tcPr marL="27788" marR="27788" marT="27787" marB="27787">
                    <a:lnL w="12700" cap="flat" cmpd="sng" algn="ctr">
                      <a:solidFill>
                        <a:schemeClr val="tx1"/>
                      </a:solidFill>
                      <a:prstDash val="solid"/>
                      <a:round/>
                      <a:headEnd type="none" w="med" len="med"/>
                      <a:tailEnd type="none" w="med" len="med"/>
                    </a:lnL>
                    <a:solidFill>
                      <a:srgbClr val="FFC000"/>
                    </a:solidFill>
                  </a:tcPr>
                </a:tc>
                <a:tc>
                  <a:txBody>
                    <a:bodyPr/>
                    <a:lstStyle/>
                    <a:p>
                      <a:pPr algn="ctr">
                        <a:lnSpc>
                          <a:spcPct val="115000"/>
                        </a:lnSpc>
                        <a:spcAft>
                          <a:spcPts val="0"/>
                        </a:spcAft>
                      </a:pPr>
                      <a:r>
                        <a:rPr lang="en-US" sz="1800" dirty="0"/>
                        <a:t>Yes</a:t>
                      </a:r>
                      <a:endParaRPr lang="en-US" sz="1800" b="1" dirty="0">
                        <a:solidFill>
                          <a:srgbClr val="0070C0"/>
                        </a:solidFill>
                        <a:latin typeface="Garamond" pitchFamily="18" charset="0"/>
                        <a:ea typeface="Calibri"/>
                        <a:cs typeface="Arial"/>
                      </a:endParaRPr>
                    </a:p>
                  </a:txBody>
                  <a:tcPr marL="27788" marR="27788" marT="27787" marB="27787">
                    <a:lnR w="12700" cap="flat" cmpd="sng" algn="ctr">
                      <a:solidFill>
                        <a:schemeClr val="tx1"/>
                      </a:solidFill>
                      <a:prstDash val="solid"/>
                      <a:round/>
                      <a:headEnd type="none" w="med" len="med"/>
                      <a:tailEnd type="none" w="med" len="med"/>
                    </a:lnR>
                    <a:solidFill>
                      <a:srgbClr val="FFC000"/>
                    </a:solidFill>
                  </a:tcPr>
                </a:tc>
              </a:tr>
              <a:tr h="355728">
                <a:tc>
                  <a:txBody>
                    <a:bodyPr/>
                    <a:lstStyle/>
                    <a:p>
                      <a:pPr algn="l" rtl="0">
                        <a:lnSpc>
                          <a:spcPct val="115000"/>
                        </a:lnSpc>
                        <a:spcAft>
                          <a:spcPts val="0"/>
                        </a:spcAft>
                      </a:pPr>
                      <a:r>
                        <a:rPr lang="en-US" sz="1800" dirty="0" smtClean="0"/>
                        <a:t> Dosing </a:t>
                      </a:r>
                      <a:r>
                        <a:rPr lang="en-US" sz="1800" dirty="0"/>
                        <a:t>interval</a:t>
                      </a:r>
                      <a:endParaRPr lang="en-US" sz="1800" b="1" dirty="0">
                        <a:solidFill>
                          <a:srgbClr val="002060"/>
                        </a:solidFill>
                        <a:latin typeface="Garamond" pitchFamily="18" charset="0"/>
                        <a:ea typeface="Calibri"/>
                        <a:cs typeface="Arial"/>
                      </a:endParaRPr>
                    </a:p>
                  </a:txBody>
                  <a:tcPr marL="27788" marR="27788" marT="27787" marB="27787">
                    <a:lnL w="12700" cap="flat" cmpd="sng" algn="ctr">
                      <a:solidFill>
                        <a:schemeClr val="tx1"/>
                      </a:solidFill>
                      <a:prstDash val="solid"/>
                      <a:round/>
                      <a:headEnd type="none" w="med" len="med"/>
                      <a:tailEnd type="none" w="med" len="med"/>
                    </a:lnL>
                  </a:tcPr>
                </a:tc>
                <a:tc>
                  <a:txBody>
                    <a:bodyPr/>
                    <a:lstStyle/>
                    <a:p>
                      <a:pPr algn="ctr">
                        <a:lnSpc>
                          <a:spcPct val="115000"/>
                        </a:lnSpc>
                        <a:spcAft>
                          <a:spcPts val="0"/>
                        </a:spcAft>
                      </a:pPr>
                      <a:r>
                        <a:rPr lang="en-US" sz="1800" dirty="0" smtClean="0"/>
                        <a:t>QD to TDS</a:t>
                      </a:r>
                      <a:endParaRPr lang="en-US" sz="1800" b="1" dirty="0">
                        <a:solidFill>
                          <a:srgbClr val="0070C0"/>
                        </a:solidFill>
                        <a:latin typeface="Garamond" pitchFamily="18" charset="0"/>
                        <a:ea typeface="Calibri"/>
                        <a:cs typeface="Arial"/>
                      </a:endParaRPr>
                    </a:p>
                  </a:txBody>
                  <a:tcPr marL="27788" marR="27788" marT="27787" marB="27787">
                    <a:lnR w="12700" cap="flat" cmpd="sng" algn="ctr">
                      <a:solidFill>
                        <a:schemeClr val="tx1"/>
                      </a:solidFill>
                      <a:prstDash val="solid"/>
                      <a:round/>
                      <a:headEnd type="none" w="med" len="med"/>
                      <a:tailEnd type="none" w="med" len="med"/>
                    </a:lnR>
                  </a:tcPr>
                </a:tc>
              </a:tr>
              <a:tr h="355728">
                <a:tc>
                  <a:txBody>
                    <a:bodyPr/>
                    <a:lstStyle/>
                    <a:p>
                      <a:pPr algn="l" rtl="0">
                        <a:lnSpc>
                          <a:spcPct val="115000"/>
                        </a:lnSpc>
                        <a:spcAft>
                          <a:spcPts val="0"/>
                        </a:spcAft>
                      </a:pPr>
                      <a:r>
                        <a:rPr lang="en-US" sz="1800" dirty="0" smtClean="0"/>
                        <a:t> Δ </a:t>
                      </a:r>
                      <a:r>
                        <a:rPr lang="en-US" sz="1800" dirty="0"/>
                        <a:t>Weight (lb/yr)</a:t>
                      </a:r>
                      <a:endParaRPr lang="en-US" sz="1800" b="1" dirty="0">
                        <a:solidFill>
                          <a:srgbClr val="002060"/>
                        </a:solidFill>
                        <a:latin typeface="Garamond" pitchFamily="18" charset="0"/>
                        <a:ea typeface="Calibri"/>
                        <a:cs typeface="Arial"/>
                      </a:endParaRPr>
                    </a:p>
                  </a:txBody>
                  <a:tcPr marL="27788" marR="27788" marT="27787" marB="27787">
                    <a:lnL w="12700" cap="flat" cmpd="sng" algn="ctr">
                      <a:solidFill>
                        <a:schemeClr val="tx1"/>
                      </a:solidFill>
                      <a:prstDash val="solid"/>
                      <a:round/>
                      <a:headEnd type="none" w="med" len="med"/>
                      <a:tailEnd type="none" w="med" len="med"/>
                    </a:lnL>
                  </a:tcPr>
                </a:tc>
                <a:tc>
                  <a:txBody>
                    <a:bodyPr/>
                    <a:lstStyle/>
                    <a:p>
                      <a:pPr algn="ctr">
                        <a:lnSpc>
                          <a:spcPct val="115000"/>
                        </a:lnSpc>
                        <a:spcAft>
                          <a:spcPts val="0"/>
                        </a:spcAft>
                      </a:pPr>
                      <a:r>
                        <a:rPr lang="en-US" sz="1800" dirty="0"/>
                        <a:t>+1-3</a:t>
                      </a:r>
                      <a:endParaRPr lang="en-US" sz="1800" b="1" dirty="0">
                        <a:solidFill>
                          <a:srgbClr val="0070C0"/>
                        </a:solidFill>
                        <a:latin typeface="Garamond" pitchFamily="18" charset="0"/>
                        <a:ea typeface="Calibri"/>
                        <a:cs typeface="Arial"/>
                      </a:endParaRPr>
                    </a:p>
                  </a:txBody>
                  <a:tcPr marL="27788" marR="27788" marT="27787" marB="27787">
                    <a:lnR w="12700" cap="flat" cmpd="sng" algn="ctr">
                      <a:solidFill>
                        <a:schemeClr val="tx1"/>
                      </a:solidFill>
                      <a:prstDash val="solid"/>
                      <a:round/>
                      <a:headEnd type="none" w="med" len="med"/>
                      <a:tailEnd type="none" w="med" len="med"/>
                    </a:lnR>
                  </a:tcPr>
                </a:tc>
              </a:tr>
              <a:tr h="355728">
                <a:tc>
                  <a:txBody>
                    <a:bodyPr/>
                    <a:lstStyle/>
                    <a:p>
                      <a:pPr algn="l" rtl="0">
                        <a:lnSpc>
                          <a:spcPct val="115000"/>
                        </a:lnSpc>
                        <a:spcAft>
                          <a:spcPts val="0"/>
                        </a:spcAft>
                      </a:pPr>
                      <a:r>
                        <a:rPr lang="en-US" sz="1800" dirty="0" smtClean="0"/>
                        <a:t> Δ </a:t>
                      </a:r>
                      <a:r>
                        <a:rPr lang="en-US" sz="1800" dirty="0"/>
                        <a:t>Insulin</a:t>
                      </a:r>
                      <a:endParaRPr lang="en-US" sz="1800" b="1" dirty="0">
                        <a:solidFill>
                          <a:srgbClr val="002060"/>
                        </a:solidFill>
                        <a:latin typeface="Garamond" pitchFamily="18" charset="0"/>
                        <a:ea typeface="Calibri"/>
                        <a:cs typeface="Arial"/>
                      </a:endParaRPr>
                    </a:p>
                  </a:txBody>
                  <a:tcPr marL="27788" marR="27788" marT="27787" marB="27787">
                    <a:lnL w="12700" cap="flat" cmpd="sng" algn="ctr">
                      <a:solidFill>
                        <a:schemeClr val="tx1"/>
                      </a:solidFill>
                      <a:prstDash val="solid"/>
                      <a:round/>
                      <a:headEnd type="none" w="med" len="med"/>
                      <a:tailEnd type="none" w="med" len="med"/>
                    </a:lnL>
                  </a:tcPr>
                </a:tc>
                <a:tc>
                  <a:txBody>
                    <a:bodyPr/>
                    <a:lstStyle/>
                    <a:p>
                      <a:pPr algn="ctr">
                        <a:lnSpc>
                          <a:spcPct val="115000"/>
                        </a:lnSpc>
                        <a:spcAft>
                          <a:spcPts val="0"/>
                        </a:spcAft>
                      </a:pPr>
                      <a:r>
                        <a:rPr lang="en-US" sz="1800" dirty="0"/>
                        <a:t>Increase</a:t>
                      </a:r>
                      <a:endParaRPr lang="en-US" sz="1800" b="1" dirty="0">
                        <a:solidFill>
                          <a:srgbClr val="0070C0"/>
                        </a:solidFill>
                        <a:latin typeface="Garamond" pitchFamily="18" charset="0"/>
                        <a:ea typeface="Calibri"/>
                        <a:cs typeface="Arial"/>
                      </a:endParaRPr>
                    </a:p>
                  </a:txBody>
                  <a:tcPr marL="27788" marR="27788" marT="27787" marB="27787">
                    <a:lnR w="12700" cap="flat" cmpd="sng" algn="ctr">
                      <a:solidFill>
                        <a:schemeClr val="tx1"/>
                      </a:solidFill>
                      <a:prstDash val="solid"/>
                      <a:round/>
                      <a:headEnd type="none" w="med" len="med"/>
                      <a:tailEnd type="none" w="med" len="med"/>
                    </a:lnR>
                  </a:tcPr>
                </a:tc>
              </a:tr>
              <a:tr h="355728">
                <a:tc>
                  <a:txBody>
                    <a:bodyPr/>
                    <a:lstStyle/>
                    <a:p>
                      <a:pPr algn="l" rtl="0">
                        <a:lnSpc>
                          <a:spcPct val="115000"/>
                        </a:lnSpc>
                        <a:spcAft>
                          <a:spcPts val="0"/>
                        </a:spcAft>
                      </a:pPr>
                      <a:r>
                        <a:rPr lang="en-US" sz="1800" dirty="0" smtClean="0"/>
                        <a:t> Δ </a:t>
                      </a:r>
                      <a:r>
                        <a:rPr lang="en-US" sz="1800" dirty="0"/>
                        <a:t>LDL</a:t>
                      </a:r>
                      <a:endParaRPr lang="en-US" sz="1800" b="1" dirty="0">
                        <a:solidFill>
                          <a:srgbClr val="002060"/>
                        </a:solidFill>
                        <a:latin typeface="Garamond" pitchFamily="18" charset="0"/>
                        <a:ea typeface="Calibri"/>
                        <a:cs typeface="Arial"/>
                      </a:endParaRPr>
                    </a:p>
                  </a:txBody>
                  <a:tcPr marL="27788" marR="27788" marT="27787" marB="27787">
                    <a:lnL w="12700" cap="flat" cmpd="sng" algn="ctr">
                      <a:solidFill>
                        <a:schemeClr val="tx1"/>
                      </a:solidFill>
                      <a:prstDash val="solid"/>
                      <a:round/>
                      <a:headEnd type="none" w="med" len="med"/>
                      <a:tailEnd type="none" w="med" len="med"/>
                    </a:lnL>
                  </a:tcPr>
                </a:tc>
                <a:tc>
                  <a:txBody>
                    <a:bodyPr/>
                    <a:lstStyle/>
                    <a:p>
                      <a:pPr algn="ctr">
                        <a:lnSpc>
                          <a:spcPct val="115000"/>
                        </a:lnSpc>
                        <a:spcAft>
                          <a:spcPts val="0"/>
                        </a:spcAft>
                      </a:pPr>
                      <a:r>
                        <a:rPr lang="en-US" sz="1800" dirty="0"/>
                        <a:t>None</a:t>
                      </a:r>
                      <a:endParaRPr lang="en-US" sz="1800" b="1" dirty="0">
                        <a:solidFill>
                          <a:srgbClr val="0070C0"/>
                        </a:solidFill>
                        <a:latin typeface="Garamond" pitchFamily="18" charset="0"/>
                        <a:ea typeface="Calibri"/>
                        <a:cs typeface="Arial"/>
                      </a:endParaRPr>
                    </a:p>
                  </a:txBody>
                  <a:tcPr marL="27788" marR="27788" marT="27787" marB="27787">
                    <a:lnR w="12700" cap="flat" cmpd="sng" algn="ctr">
                      <a:solidFill>
                        <a:schemeClr val="tx1"/>
                      </a:solidFill>
                      <a:prstDash val="solid"/>
                      <a:round/>
                      <a:headEnd type="none" w="med" len="med"/>
                      <a:tailEnd type="none" w="med" len="med"/>
                    </a:lnR>
                  </a:tcPr>
                </a:tc>
              </a:tr>
              <a:tr h="355728">
                <a:tc>
                  <a:txBody>
                    <a:bodyPr/>
                    <a:lstStyle/>
                    <a:p>
                      <a:pPr algn="l" rtl="0">
                        <a:lnSpc>
                          <a:spcPct val="115000"/>
                        </a:lnSpc>
                        <a:spcAft>
                          <a:spcPts val="0"/>
                        </a:spcAft>
                      </a:pPr>
                      <a:r>
                        <a:rPr lang="en-US" sz="1800" dirty="0" smtClean="0"/>
                        <a:t> Δ </a:t>
                      </a:r>
                      <a:r>
                        <a:rPr lang="en-US" sz="1800" dirty="0"/>
                        <a:t>HDL</a:t>
                      </a:r>
                      <a:endParaRPr lang="en-US" sz="1800" b="1" dirty="0">
                        <a:solidFill>
                          <a:srgbClr val="002060"/>
                        </a:solidFill>
                        <a:latin typeface="Garamond" pitchFamily="18" charset="0"/>
                        <a:ea typeface="Calibri"/>
                        <a:cs typeface="Arial"/>
                      </a:endParaRPr>
                    </a:p>
                  </a:txBody>
                  <a:tcPr marL="27788" marR="27788" marT="27787" marB="27787">
                    <a:lnL w="12700" cap="flat" cmpd="sng" algn="ctr">
                      <a:solidFill>
                        <a:schemeClr val="tx1"/>
                      </a:solidFill>
                      <a:prstDash val="solid"/>
                      <a:round/>
                      <a:headEnd type="none" w="med" len="med"/>
                      <a:tailEnd type="none" w="med" len="med"/>
                    </a:lnL>
                  </a:tcPr>
                </a:tc>
                <a:tc>
                  <a:txBody>
                    <a:bodyPr/>
                    <a:lstStyle/>
                    <a:p>
                      <a:pPr algn="ctr">
                        <a:lnSpc>
                          <a:spcPct val="115000"/>
                        </a:lnSpc>
                        <a:spcAft>
                          <a:spcPts val="0"/>
                        </a:spcAft>
                      </a:pPr>
                      <a:r>
                        <a:rPr lang="en-US" sz="1800" dirty="0"/>
                        <a:t>None</a:t>
                      </a:r>
                      <a:endParaRPr lang="en-US" sz="1800" b="1" dirty="0">
                        <a:solidFill>
                          <a:srgbClr val="0070C0"/>
                        </a:solidFill>
                        <a:latin typeface="Garamond" pitchFamily="18" charset="0"/>
                        <a:ea typeface="Calibri"/>
                        <a:cs typeface="Arial"/>
                      </a:endParaRPr>
                    </a:p>
                  </a:txBody>
                  <a:tcPr marL="27788" marR="27788" marT="27787" marB="27787">
                    <a:lnR w="12700" cap="flat" cmpd="sng" algn="ctr">
                      <a:solidFill>
                        <a:schemeClr val="tx1"/>
                      </a:solidFill>
                      <a:prstDash val="solid"/>
                      <a:round/>
                      <a:headEnd type="none" w="med" len="med"/>
                      <a:tailEnd type="none" w="med" len="med"/>
                    </a:lnR>
                  </a:tcPr>
                </a:tc>
              </a:tr>
              <a:tr h="355728">
                <a:tc>
                  <a:txBody>
                    <a:bodyPr/>
                    <a:lstStyle/>
                    <a:p>
                      <a:pPr algn="l" rtl="0">
                        <a:lnSpc>
                          <a:spcPct val="115000"/>
                        </a:lnSpc>
                        <a:spcAft>
                          <a:spcPts val="0"/>
                        </a:spcAft>
                      </a:pPr>
                      <a:r>
                        <a:rPr lang="en-US" sz="1800" dirty="0" smtClean="0"/>
                        <a:t> Δ </a:t>
                      </a:r>
                      <a:r>
                        <a:rPr lang="en-US" sz="1800" dirty="0"/>
                        <a:t>TG</a:t>
                      </a:r>
                      <a:endParaRPr lang="en-US" sz="1800" b="1" dirty="0">
                        <a:solidFill>
                          <a:srgbClr val="002060"/>
                        </a:solidFill>
                        <a:latin typeface="Garamond" pitchFamily="18" charset="0"/>
                        <a:ea typeface="Calibri"/>
                        <a:cs typeface="Arial"/>
                      </a:endParaRPr>
                    </a:p>
                  </a:txBody>
                  <a:tcPr marL="27788" marR="27788" marT="27787" marB="27787">
                    <a:lnL w="12700" cap="flat" cmpd="sng" algn="ctr">
                      <a:solidFill>
                        <a:schemeClr val="tx1"/>
                      </a:solidFill>
                      <a:prstDash val="solid"/>
                      <a:round/>
                      <a:headEnd type="none" w="med" len="med"/>
                      <a:tailEnd type="none" w="med" len="med"/>
                    </a:lnL>
                  </a:tcPr>
                </a:tc>
                <a:tc>
                  <a:txBody>
                    <a:bodyPr/>
                    <a:lstStyle/>
                    <a:p>
                      <a:pPr algn="ctr">
                        <a:lnSpc>
                          <a:spcPct val="115000"/>
                        </a:lnSpc>
                        <a:spcAft>
                          <a:spcPts val="0"/>
                        </a:spcAft>
                      </a:pPr>
                      <a:r>
                        <a:rPr lang="en-US" sz="1800" dirty="0"/>
                        <a:t>None</a:t>
                      </a:r>
                      <a:endParaRPr lang="en-US" sz="1800" b="1" dirty="0">
                        <a:solidFill>
                          <a:srgbClr val="0070C0"/>
                        </a:solidFill>
                        <a:latin typeface="Garamond" pitchFamily="18" charset="0"/>
                        <a:ea typeface="Calibri"/>
                        <a:cs typeface="Arial"/>
                      </a:endParaRPr>
                    </a:p>
                  </a:txBody>
                  <a:tcPr marL="27788" marR="27788" marT="27787" marB="27787">
                    <a:lnR w="12700" cap="flat" cmpd="sng" algn="ctr">
                      <a:solidFill>
                        <a:schemeClr val="tx1"/>
                      </a:solidFill>
                      <a:prstDash val="solid"/>
                      <a:round/>
                      <a:headEnd type="none" w="med" len="med"/>
                      <a:tailEnd type="none" w="med" len="med"/>
                    </a:lnR>
                  </a:tcPr>
                </a:tc>
              </a:tr>
              <a:tr h="355728">
                <a:tc>
                  <a:txBody>
                    <a:bodyPr/>
                    <a:lstStyle/>
                    <a:p>
                      <a:pPr algn="l" rtl="0">
                        <a:lnSpc>
                          <a:spcPct val="115000"/>
                        </a:lnSpc>
                        <a:spcAft>
                          <a:spcPts val="0"/>
                        </a:spcAft>
                      </a:pPr>
                      <a:r>
                        <a:rPr lang="en-US" sz="1800" dirty="0" smtClean="0"/>
                        <a:t> Common </a:t>
                      </a:r>
                      <a:r>
                        <a:rPr lang="en-US" sz="1800" dirty="0"/>
                        <a:t>problem</a:t>
                      </a:r>
                      <a:endParaRPr lang="en-US" sz="1800" b="1" dirty="0">
                        <a:solidFill>
                          <a:srgbClr val="002060"/>
                        </a:solidFill>
                        <a:latin typeface="Garamond" pitchFamily="18" charset="0"/>
                        <a:ea typeface="Calibri"/>
                        <a:cs typeface="Arial"/>
                      </a:endParaRPr>
                    </a:p>
                  </a:txBody>
                  <a:tcPr marL="27788" marR="27788" marT="27787" marB="27787">
                    <a:lnL w="12700" cap="flat" cmpd="sng" algn="ctr">
                      <a:solidFill>
                        <a:schemeClr val="tx1"/>
                      </a:solidFill>
                      <a:prstDash val="solid"/>
                      <a:round/>
                      <a:headEnd type="none" w="med" len="med"/>
                      <a:tailEnd type="none" w="med" len="med"/>
                    </a:lnL>
                  </a:tcPr>
                </a:tc>
                <a:tc>
                  <a:txBody>
                    <a:bodyPr/>
                    <a:lstStyle/>
                    <a:p>
                      <a:pPr algn="ctr">
                        <a:lnSpc>
                          <a:spcPct val="115000"/>
                        </a:lnSpc>
                        <a:spcAft>
                          <a:spcPts val="0"/>
                        </a:spcAft>
                      </a:pPr>
                      <a:r>
                        <a:rPr lang="en-US" sz="1800" dirty="0"/>
                        <a:t>Hypoglycemia, weight gain</a:t>
                      </a:r>
                      <a:endParaRPr lang="en-US" sz="1800" b="1" dirty="0">
                        <a:solidFill>
                          <a:srgbClr val="0070C0"/>
                        </a:solidFill>
                        <a:latin typeface="Garamond" pitchFamily="18" charset="0"/>
                        <a:ea typeface="Calibri"/>
                        <a:cs typeface="Arial"/>
                      </a:endParaRPr>
                    </a:p>
                  </a:txBody>
                  <a:tcPr marL="27788" marR="27788" marT="27787" marB="27787">
                    <a:lnR w="12700" cap="flat" cmpd="sng" algn="ctr">
                      <a:solidFill>
                        <a:schemeClr val="tx1"/>
                      </a:solidFill>
                      <a:prstDash val="solid"/>
                      <a:round/>
                      <a:headEnd type="none" w="med" len="med"/>
                      <a:tailEnd type="none" w="med" len="med"/>
                    </a:lnR>
                  </a:tcPr>
                </a:tc>
              </a:tr>
              <a:tr h="355728">
                <a:tc>
                  <a:txBody>
                    <a:bodyPr/>
                    <a:lstStyle/>
                    <a:p>
                      <a:pPr algn="l" rtl="0">
                        <a:lnSpc>
                          <a:spcPct val="115000"/>
                        </a:lnSpc>
                        <a:spcAft>
                          <a:spcPts val="0"/>
                        </a:spcAft>
                      </a:pPr>
                      <a:r>
                        <a:rPr lang="en-US" sz="1800" dirty="0" smtClean="0"/>
                        <a:t> Contraindications</a:t>
                      </a:r>
                      <a:r>
                        <a:rPr lang="en-US" sz="1800" dirty="0"/>
                        <a:t> </a:t>
                      </a:r>
                      <a:endParaRPr lang="en-US" sz="1800" b="1" dirty="0">
                        <a:solidFill>
                          <a:srgbClr val="002060"/>
                        </a:solidFill>
                        <a:latin typeface="Garamond" pitchFamily="18" charset="0"/>
                        <a:ea typeface="Calibri"/>
                        <a:cs typeface="Arial"/>
                      </a:endParaRPr>
                    </a:p>
                  </a:txBody>
                  <a:tcPr marL="27788" marR="27788" marT="27787" marB="27787">
                    <a:lnL w="12700" cap="flat" cmpd="sng" algn="ctr">
                      <a:solidFill>
                        <a:schemeClr val="tx1"/>
                      </a:solidFill>
                      <a:prstDash val="solid"/>
                      <a:round/>
                      <a:headEnd type="none" w="med" len="med"/>
                      <a:tailEnd type="none" w="med" len="med"/>
                    </a:lnL>
                  </a:tcPr>
                </a:tc>
                <a:tc>
                  <a:txBody>
                    <a:bodyPr/>
                    <a:lstStyle/>
                    <a:p>
                      <a:pPr algn="ctr">
                        <a:lnSpc>
                          <a:spcPct val="115000"/>
                        </a:lnSpc>
                        <a:spcAft>
                          <a:spcPts val="0"/>
                        </a:spcAft>
                      </a:pPr>
                      <a:r>
                        <a:rPr lang="en-US" sz="1800" dirty="0" smtClean="0"/>
                        <a:t>Allergy</a:t>
                      </a:r>
                      <a:r>
                        <a:rPr lang="en-US" sz="1800" dirty="0"/>
                        <a:t> </a:t>
                      </a:r>
                      <a:endParaRPr lang="en-US" sz="1800" b="1" dirty="0">
                        <a:solidFill>
                          <a:srgbClr val="0070C0"/>
                        </a:solidFill>
                        <a:latin typeface="Garamond" pitchFamily="18" charset="0"/>
                        <a:ea typeface="Calibri"/>
                        <a:cs typeface="Arial"/>
                      </a:endParaRPr>
                    </a:p>
                  </a:txBody>
                  <a:tcPr marL="27788" marR="27788" marT="27787" marB="27787">
                    <a:lnR w="12700" cap="flat" cmpd="sng" algn="ctr">
                      <a:solidFill>
                        <a:schemeClr val="tx1"/>
                      </a:solidFill>
                      <a:prstDash val="solid"/>
                      <a:round/>
                      <a:headEnd type="none" w="med" len="med"/>
                      <a:tailEnd type="none" w="med" len="med"/>
                    </a:lnR>
                  </a:tcPr>
                </a:tc>
              </a:tr>
              <a:tr h="355728">
                <a:tc>
                  <a:txBody>
                    <a:bodyPr/>
                    <a:lstStyle/>
                    <a:p>
                      <a:pPr algn="l" rtl="0">
                        <a:lnSpc>
                          <a:spcPct val="115000"/>
                        </a:lnSpc>
                        <a:spcAft>
                          <a:spcPts val="0"/>
                        </a:spcAft>
                      </a:pPr>
                      <a:r>
                        <a:rPr lang="en-US" sz="1800" dirty="0" smtClean="0"/>
                        <a:t> Maximum </a:t>
                      </a:r>
                      <a:r>
                        <a:rPr lang="en-US" sz="1800" dirty="0"/>
                        <a:t>effective dose</a:t>
                      </a:r>
                      <a:endParaRPr lang="en-US" sz="1800" b="1" dirty="0">
                        <a:solidFill>
                          <a:srgbClr val="002060"/>
                        </a:solidFill>
                        <a:latin typeface="Garamond" pitchFamily="18" charset="0"/>
                        <a:ea typeface="Calibri"/>
                        <a:cs typeface="Arial"/>
                      </a:endParaRPr>
                    </a:p>
                  </a:txBody>
                  <a:tcPr marL="27788" marR="27788" marT="27787" marB="27787">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FFC000"/>
                    </a:solidFill>
                  </a:tcPr>
                </a:tc>
                <a:tc>
                  <a:txBody>
                    <a:bodyPr/>
                    <a:lstStyle/>
                    <a:p>
                      <a:pPr algn="ctr">
                        <a:lnSpc>
                          <a:spcPct val="115000"/>
                        </a:lnSpc>
                        <a:spcAft>
                          <a:spcPts val="0"/>
                        </a:spcAft>
                      </a:pPr>
                      <a:r>
                        <a:rPr lang="en-US" sz="1800" dirty="0"/>
                        <a:t>½ </a:t>
                      </a:r>
                      <a:r>
                        <a:rPr lang="en-US" sz="1800" dirty="0" smtClean="0"/>
                        <a:t>max</a:t>
                      </a:r>
                      <a:endParaRPr lang="en-US" sz="1800" b="1" dirty="0">
                        <a:solidFill>
                          <a:srgbClr val="0070C0"/>
                        </a:solidFill>
                        <a:latin typeface="Garamond" pitchFamily="18" charset="0"/>
                        <a:ea typeface="Calibri"/>
                        <a:cs typeface="Arial"/>
                      </a:endParaRPr>
                    </a:p>
                  </a:txBody>
                  <a:tcPr marL="27788" marR="27788" marT="27787" marB="27787">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FC000"/>
                    </a:solidFill>
                  </a:tcPr>
                </a:tc>
              </a:tr>
            </a:tbl>
          </a:graphicData>
        </a:graphic>
      </p:graphicFrame>
      <p:sp>
        <p:nvSpPr>
          <p:cNvPr id="5" name="Rectangle 4"/>
          <p:cNvSpPr>
            <a:spLocks noChangeArrowheads="1"/>
          </p:cNvSpPr>
          <p:nvPr/>
        </p:nvSpPr>
        <p:spPr bwMode="auto">
          <a:xfrm>
            <a:off x="0" y="6581025"/>
            <a:ext cx="9144000" cy="276999"/>
          </a:xfrm>
          <a:prstGeom prst="rect">
            <a:avLst/>
          </a:prstGeom>
          <a:noFill/>
          <a:ln w="9525">
            <a:noFill/>
            <a:miter lim="800000"/>
            <a:headEnd/>
            <a:tailEnd/>
          </a:ln>
        </p:spPr>
        <p:txBody>
          <a:bodyPr wrap="square" anchor="ctr">
            <a:spAutoFit/>
          </a:bodyPr>
          <a:lstStyle/>
          <a:p>
            <a:pPr algn="ctr" eaLnBrk="0" hangingPunct="0"/>
            <a:r>
              <a:rPr lang="en-US" sz="1200" b="1" i="1" dirty="0" err="1">
                <a:solidFill>
                  <a:srgbClr val="002060"/>
                </a:solidFill>
                <a:latin typeface="Calibri" pitchFamily="34" charset="0"/>
              </a:rPr>
              <a:t>Kronenberg</a:t>
            </a:r>
            <a:r>
              <a:rPr lang="en-US" sz="1200" b="1" i="1" dirty="0">
                <a:solidFill>
                  <a:srgbClr val="002060"/>
                </a:solidFill>
                <a:latin typeface="Calibri" pitchFamily="34" charset="0"/>
              </a:rPr>
              <a:t>: Williams Textbook of Endocrinology, 11</a:t>
            </a:r>
            <a:r>
              <a:rPr lang="en-US" sz="1200" b="1" i="1" baseline="30000" dirty="0">
                <a:solidFill>
                  <a:srgbClr val="002060"/>
                </a:solidFill>
                <a:latin typeface="Calibri" pitchFamily="34" charset="0"/>
              </a:rPr>
              <a:t>th</a:t>
            </a:r>
            <a:r>
              <a:rPr lang="en-US" sz="1200" b="1" i="1" dirty="0">
                <a:solidFill>
                  <a:srgbClr val="002060"/>
                </a:solidFill>
                <a:latin typeface="Calibri" pitchFamily="34" charset="0"/>
              </a:rPr>
              <a:t> ed. 2008 Saunders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4"/>
          </a:lnRef>
          <a:fillRef idx="3">
            <a:schemeClr val="accent4"/>
          </a:fillRef>
          <a:effectRef idx="3">
            <a:schemeClr val="accent4"/>
          </a:effectRef>
          <a:fontRef idx="minor">
            <a:schemeClr val="lt1"/>
          </a:fontRef>
        </p:style>
        <p:txBody>
          <a:bodyPr>
            <a:normAutofit/>
          </a:bodyPr>
          <a:lstStyle/>
          <a:p>
            <a:r>
              <a:rPr lang="en-US" dirty="0" smtClean="0"/>
              <a:t>Comparisons of Oral Anti-diabetic Drugs </a:t>
            </a:r>
            <a:endParaRPr lang="fa-IR" dirty="0"/>
          </a:p>
        </p:txBody>
      </p:sp>
      <p:sp>
        <p:nvSpPr>
          <p:cNvPr id="5" name="Rectangle 4"/>
          <p:cNvSpPr>
            <a:spLocks noChangeArrowheads="1"/>
          </p:cNvSpPr>
          <p:nvPr/>
        </p:nvSpPr>
        <p:spPr bwMode="auto">
          <a:xfrm>
            <a:off x="0" y="6565636"/>
            <a:ext cx="9144000" cy="276999"/>
          </a:xfrm>
          <a:prstGeom prst="rect">
            <a:avLst/>
          </a:prstGeom>
          <a:noFill/>
          <a:ln w="9525">
            <a:noFill/>
            <a:miter lim="800000"/>
            <a:headEnd/>
            <a:tailEnd/>
          </a:ln>
        </p:spPr>
        <p:txBody>
          <a:bodyPr wrap="square" anchor="ctr">
            <a:spAutoFit/>
          </a:bodyPr>
          <a:lstStyle/>
          <a:p>
            <a:pPr algn="ctr" eaLnBrk="0" hangingPunct="0"/>
            <a:r>
              <a:rPr lang="en-US" sz="1200" b="1" i="1" dirty="0" err="1">
                <a:solidFill>
                  <a:srgbClr val="002060"/>
                </a:solidFill>
                <a:latin typeface="Calibri" pitchFamily="34" charset="0"/>
              </a:rPr>
              <a:t>Kronenberg</a:t>
            </a:r>
            <a:r>
              <a:rPr lang="en-US" sz="1200" b="1" i="1" dirty="0">
                <a:solidFill>
                  <a:srgbClr val="002060"/>
                </a:solidFill>
                <a:latin typeface="Calibri" pitchFamily="34" charset="0"/>
              </a:rPr>
              <a:t>: Williams Textbook of Endocrinology, 11</a:t>
            </a:r>
            <a:r>
              <a:rPr lang="en-US" sz="1200" b="1" i="1" baseline="30000" dirty="0">
                <a:solidFill>
                  <a:srgbClr val="002060"/>
                </a:solidFill>
                <a:latin typeface="Calibri" pitchFamily="34" charset="0"/>
              </a:rPr>
              <a:t>th</a:t>
            </a:r>
            <a:r>
              <a:rPr lang="en-US" sz="1200" b="1" i="1" dirty="0">
                <a:solidFill>
                  <a:srgbClr val="002060"/>
                </a:solidFill>
                <a:latin typeface="Calibri" pitchFamily="34" charset="0"/>
              </a:rPr>
              <a:t> ed. 2008 Saunders</a:t>
            </a:r>
          </a:p>
        </p:txBody>
      </p:sp>
      <p:graphicFrame>
        <p:nvGraphicFramePr>
          <p:cNvPr id="6" name="Table 5"/>
          <p:cNvGraphicFramePr>
            <a:graphicFrameLocks noGrp="1"/>
          </p:cNvGraphicFramePr>
          <p:nvPr/>
        </p:nvGraphicFramePr>
        <p:xfrm>
          <a:off x="1000100" y="1357298"/>
          <a:ext cx="7000925" cy="5179667"/>
        </p:xfrm>
        <a:graphic>
          <a:graphicData uri="http://schemas.openxmlformats.org/drawingml/2006/table">
            <a:tbl>
              <a:tblPr>
                <a:tableStyleId>{BC89EF96-8CEA-46FF-86C4-4CE0E7609802}</a:tableStyleId>
              </a:tblPr>
              <a:tblGrid>
                <a:gridCol w="2428892"/>
                <a:gridCol w="2500330"/>
                <a:gridCol w="2071703"/>
              </a:tblGrid>
              <a:tr h="494202">
                <a:tc>
                  <a:txBody>
                    <a:bodyPr/>
                    <a:lstStyle/>
                    <a:p>
                      <a:pPr algn="ctr" rtl="0">
                        <a:lnSpc>
                          <a:spcPct val="115000"/>
                        </a:lnSpc>
                        <a:spcAft>
                          <a:spcPts val="0"/>
                        </a:spcAft>
                      </a:pPr>
                      <a:r>
                        <a:rPr lang="en-US" sz="1400" b="1" dirty="0"/>
                        <a:t>Property</a:t>
                      </a:r>
                      <a:endParaRPr lang="en-US" sz="1400" b="1" dirty="0">
                        <a:solidFill>
                          <a:srgbClr val="002060"/>
                        </a:solidFill>
                        <a:latin typeface="Garamond" pitchFamily="18" charset="0"/>
                        <a:ea typeface="Calibri"/>
                        <a:cs typeface="Arial"/>
                      </a:endParaRPr>
                    </a:p>
                  </a:txBody>
                  <a:tcPr marL="17368" marR="17368" marT="17369" marB="17369"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lnSpc>
                          <a:spcPct val="115000"/>
                        </a:lnSpc>
                        <a:spcAft>
                          <a:spcPts val="0"/>
                        </a:spcAft>
                      </a:pPr>
                      <a:r>
                        <a:rPr lang="en-US" sz="1400" b="1" dirty="0"/>
                        <a:t>Sulfonylureas</a:t>
                      </a:r>
                      <a:endParaRPr lang="en-US" sz="1400" b="1" dirty="0">
                        <a:solidFill>
                          <a:srgbClr val="002060"/>
                        </a:solidFill>
                        <a:latin typeface="Garamond" pitchFamily="18" charset="0"/>
                        <a:ea typeface="Calibri"/>
                        <a:cs typeface="Arial"/>
                      </a:endParaRPr>
                    </a:p>
                  </a:txBody>
                  <a:tcPr marL="17368" marR="17368" marT="17369" marB="17369"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lnSpc>
                          <a:spcPct val="115000"/>
                        </a:lnSpc>
                        <a:spcAft>
                          <a:spcPts val="0"/>
                        </a:spcAft>
                      </a:pPr>
                      <a:r>
                        <a:rPr lang="en-US" sz="1400" b="1" dirty="0"/>
                        <a:t>Metformin</a:t>
                      </a:r>
                      <a:endParaRPr lang="en-US" sz="1400" b="1" dirty="0">
                        <a:solidFill>
                          <a:srgbClr val="002060"/>
                        </a:solidFill>
                        <a:latin typeface="Garamond" pitchFamily="18" charset="0"/>
                        <a:ea typeface="Calibri"/>
                        <a:cs typeface="Arial"/>
                      </a:endParaRPr>
                    </a:p>
                  </a:txBody>
                  <a:tcPr marL="17368" marR="17368" marT="17369" marB="17369"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2657">
                <a:tc>
                  <a:txBody>
                    <a:bodyPr/>
                    <a:lstStyle/>
                    <a:p>
                      <a:pPr algn="l" rtl="0">
                        <a:lnSpc>
                          <a:spcPct val="115000"/>
                        </a:lnSpc>
                        <a:spcAft>
                          <a:spcPts val="0"/>
                        </a:spcAft>
                      </a:pPr>
                      <a:r>
                        <a:rPr lang="en-US" sz="1200" dirty="0" smtClean="0"/>
                        <a:t> Target </a:t>
                      </a:r>
                      <a:r>
                        <a:rPr lang="en-US" sz="1200" dirty="0"/>
                        <a:t>tissue</a:t>
                      </a:r>
                      <a:endParaRPr lang="en-US" sz="1200" b="1" dirty="0">
                        <a:solidFill>
                          <a:srgbClr val="002060"/>
                        </a:solidFill>
                        <a:latin typeface="Garamond" pitchFamily="18" charset="0"/>
                        <a:ea typeface="Calibri"/>
                        <a:cs typeface="Arial"/>
                      </a:endParaRPr>
                    </a:p>
                  </a:txBody>
                  <a:tcPr marL="27788" marR="27788" marT="27789" marB="27789">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rtl="0">
                        <a:lnSpc>
                          <a:spcPct val="115000"/>
                        </a:lnSpc>
                        <a:spcAft>
                          <a:spcPts val="0"/>
                        </a:spcAft>
                      </a:pPr>
                      <a:r>
                        <a:rPr lang="en-US" sz="1200"/>
                        <a:t>Beta cell</a:t>
                      </a:r>
                      <a:endParaRPr lang="en-US" sz="1200" b="1">
                        <a:solidFill>
                          <a:srgbClr val="002060"/>
                        </a:solidFill>
                        <a:latin typeface="Garamond" pitchFamily="18" charset="0"/>
                        <a:ea typeface="Calibri"/>
                        <a:cs typeface="Arial"/>
                      </a:endParaRPr>
                    </a:p>
                  </a:txBody>
                  <a:tcPr marL="27788" marR="27788" marT="27789" marB="27789">
                    <a:lnT w="12700" cap="flat" cmpd="sng" algn="ctr">
                      <a:solidFill>
                        <a:schemeClr val="tx1"/>
                      </a:solidFill>
                      <a:prstDash val="solid"/>
                      <a:round/>
                      <a:headEnd type="none" w="med" len="med"/>
                      <a:tailEnd type="none" w="med" len="med"/>
                    </a:lnT>
                  </a:tcPr>
                </a:tc>
                <a:tc>
                  <a:txBody>
                    <a:bodyPr/>
                    <a:lstStyle/>
                    <a:p>
                      <a:pPr algn="ctr" rtl="0">
                        <a:lnSpc>
                          <a:spcPct val="115000"/>
                        </a:lnSpc>
                        <a:spcAft>
                          <a:spcPts val="0"/>
                        </a:spcAft>
                      </a:pPr>
                      <a:r>
                        <a:rPr lang="en-US" sz="1200"/>
                        <a:t>Liver</a:t>
                      </a:r>
                      <a:endParaRPr lang="en-US" sz="1200" b="1">
                        <a:solidFill>
                          <a:srgbClr val="002060"/>
                        </a:solidFill>
                        <a:latin typeface="Garamond" pitchFamily="18" charset="0"/>
                        <a:ea typeface="Calibri"/>
                        <a:cs typeface="Arial"/>
                      </a:endParaRPr>
                    </a:p>
                  </a:txBody>
                  <a:tcPr marL="27788" marR="27788" marT="27789" marB="27789">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242657">
                <a:tc>
                  <a:txBody>
                    <a:bodyPr/>
                    <a:lstStyle/>
                    <a:p>
                      <a:pPr algn="l" rtl="0">
                        <a:lnSpc>
                          <a:spcPct val="115000"/>
                        </a:lnSpc>
                        <a:spcAft>
                          <a:spcPts val="0"/>
                        </a:spcAft>
                      </a:pPr>
                      <a:r>
                        <a:rPr lang="en-US" sz="1200" dirty="0" smtClean="0"/>
                        <a:t> Δ </a:t>
                      </a:r>
                      <a:r>
                        <a:rPr lang="en-US" sz="1200" dirty="0"/>
                        <a:t>HbA</a:t>
                      </a:r>
                      <a:r>
                        <a:rPr lang="en-US" sz="1200" baseline="-25000" dirty="0"/>
                        <a:t>1c</a:t>
                      </a:r>
                      <a:r>
                        <a:rPr lang="en-US" sz="1200" dirty="0"/>
                        <a:t> </a:t>
                      </a:r>
                      <a:r>
                        <a:rPr lang="en-US" sz="1200" dirty="0" smtClean="0"/>
                        <a:t>  (</a:t>
                      </a:r>
                      <a:r>
                        <a:rPr lang="en-US" sz="1200" dirty="0" err="1"/>
                        <a:t>monotherapy</a:t>
                      </a:r>
                      <a:r>
                        <a:rPr lang="en-US" sz="1200" dirty="0"/>
                        <a:t>)</a:t>
                      </a:r>
                      <a:endParaRPr lang="en-US" sz="1200" b="1" dirty="0">
                        <a:solidFill>
                          <a:srgbClr val="002060"/>
                        </a:solidFill>
                        <a:latin typeface="Garamond" pitchFamily="18" charset="0"/>
                        <a:ea typeface="Calibri"/>
                        <a:cs typeface="Arial"/>
                      </a:endParaRPr>
                    </a:p>
                  </a:txBody>
                  <a:tcPr marL="27788" marR="27788" marT="27789" marB="27789">
                    <a:lnL w="12700" cap="flat" cmpd="sng" algn="ctr">
                      <a:solidFill>
                        <a:schemeClr val="tx1"/>
                      </a:solidFill>
                      <a:prstDash val="solid"/>
                      <a:round/>
                      <a:headEnd type="none" w="med" len="med"/>
                      <a:tailEnd type="none" w="med" len="med"/>
                    </a:lnL>
                    <a:solidFill>
                      <a:schemeClr val="accent3">
                        <a:lumMod val="40000"/>
                        <a:lumOff val="60000"/>
                      </a:schemeClr>
                    </a:solidFill>
                  </a:tcPr>
                </a:tc>
                <a:tc>
                  <a:txBody>
                    <a:bodyPr/>
                    <a:lstStyle/>
                    <a:p>
                      <a:pPr algn="ctr" rtl="0">
                        <a:lnSpc>
                          <a:spcPct val="115000"/>
                        </a:lnSpc>
                        <a:spcAft>
                          <a:spcPts val="0"/>
                        </a:spcAft>
                      </a:pPr>
                      <a:r>
                        <a:rPr lang="en-US" sz="1200" dirty="0"/>
                        <a:t>1%-2%</a:t>
                      </a:r>
                      <a:endParaRPr lang="en-US" sz="1200" b="1" dirty="0">
                        <a:solidFill>
                          <a:srgbClr val="002060"/>
                        </a:solidFill>
                        <a:latin typeface="Garamond" pitchFamily="18" charset="0"/>
                        <a:ea typeface="Calibri"/>
                        <a:cs typeface="Arial"/>
                      </a:endParaRPr>
                    </a:p>
                  </a:txBody>
                  <a:tcPr marL="27788" marR="27788" marT="27789" marB="27789">
                    <a:solidFill>
                      <a:schemeClr val="accent3">
                        <a:lumMod val="40000"/>
                        <a:lumOff val="60000"/>
                      </a:schemeClr>
                    </a:solidFill>
                  </a:tcPr>
                </a:tc>
                <a:tc>
                  <a:txBody>
                    <a:bodyPr/>
                    <a:lstStyle/>
                    <a:p>
                      <a:pPr algn="ctr" rtl="0">
                        <a:lnSpc>
                          <a:spcPct val="115000"/>
                        </a:lnSpc>
                        <a:spcAft>
                          <a:spcPts val="0"/>
                        </a:spcAft>
                      </a:pPr>
                      <a:r>
                        <a:rPr lang="en-US" sz="1200" dirty="0"/>
                        <a:t>1%-2%</a:t>
                      </a:r>
                      <a:endParaRPr lang="en-US" sz="1200" b="1" dirty="0">
                        <a:solidFill>
                          <a:srgbClr val="002060"/>
                        </a:solidFill>
                        <a:latin typeface="Garamond" pitchFamily="18" charset="0"/>
                        <a:ea typeface="Calibri"/>
                        <a:cs typeface="Arial"/>
                      </a:endParaRPr>
                    </a:p>
                  </a:txBody>
                  <a:tcPr marL="27788" marR="27788" marT="27789" marB="27789">
                    <a:lnR w="12700" cap="flat" cmpd="sng" algn="ctr">
                      <a:solidFill>
                        <a:schemeClr val="tx1"/>
                      </a:solidFill>
                      <a:prstDash val="solid"/>
                      <a:round/>
                      <a:headEnd type="none" w="med" len="med"/>
                      <a:tailEnd type="none" w="med" len="med"/>
                    </a:lnR>
                    <a:solidFill>
                      <a:schemeClr val="accent3">
                        <a:lumMod val="40000"/>
                        <a:lumOff val="60000"/>
                      </a:schemeClr>
                    </a:solidFill>
                  </a:tcPr>
                </a:tc>
              </a:tr>
              <a:tr h="252965">
                <a:tc>
                  <a:txBody>
                    <a:bodyPr/>
                    <a:lstStyle/>
                    <a:p>
                      <a:pPr algn="l" rtl="0">
                        <a:lnSpc>
                          <a:spcPct val="115000"/>
                        </a:lnSpc>
                        <a:spcAft>
                          <a:spcPts val="0"/>
                        </a:spcAft>
                      </a:pPr>
                      <a:r>
                        <a:rPr lang="en-US" sz="1200" dirty="0" smtClean="0"/>
                        <a:t> Fasting </a:t>
                      </a:r>
                      <a:r>
                        <a:rPr lang="en-US" sz="1200" dirty="0"/>
                        <a:t>effect</a:t>
                      </a:r>
                      <a:endParaRPr lang="en-US" sz="1200" b="1" dirty="0">
                        <a:solidFill>
                          <a:srgbClr val="002060"/>
                        </a:solidFill>
                        <a:latin typeface="Garamond" pitchFamily="18" charset="0"/>
                        <a:ea typeface="Calibri"/>
                        <a:cs typeface="Arial"/>
                      </a:endParaRPr>
                    </a:p>
                  </a:txBody>
                  <a:tcPr marL="27788" marR="27788" marT="27789" marB="27789">
                    <a:lnL w="12700" cap="flat" cmpd="sng" algn="ctr">
                      <a:solidFill>
                        <a:schemeClr val="tx1"/>
                      </a:solidFill>
                      <a:prstDash val="solid"/>
                      <a:round/>
                      <a:headEnd type="none" w="med" len="med"/>
                      <a:tailEnd type="none" w="med" len="med"/>
                    </a:lnL>
                    <a:solidFill>
                      <a:schemeClr val="accent3">
                        <a:lumMod val="40000"/>
                        <a:lumOff val="60000"/>
                      </a:schemeClr>
                    </a:solidFill>
                  </a:tcPr>
                </a:tc>
                <a:tc>
                  <a:txBody>
                    <a:bodyPr/>
                    <a:lstStyle/>
                    <a:p>
                      <a:pPr algn="ctr" rtl="0">
                        <a:lnSpc>
                          <a:spcPct val="115000"/>
                        </a:lnSpc>
                        <a:spcAft>
                          <a:spcPts val="0"/>
                        </a:spcAft>
                      </a:pPr>
                      <a:r>
                        <a:rPr lang="en-US" sz="1200" dirty="0"/>
                        <a:t>Good</a:t>
                      </a:r>
                      <a:endParaRPr lang="en-US" sz="1200" b="1" dirty="0">
                        <a:solidFill>
                          <a:srgbClr val="002060"/>
                        </a:solidFill>
                        <a:latin typeface="Garamond" pitchFamily="18" charset="0"/>
                        <a:ea typeface="Calibri"/>
                        <a:cs typeface="Arial"/>
                      </a:endParaRPr>
                    </a:p>
                  </a:txBody>
                  <a:tcPr marL="27788" marR="27788" marT="27789" marB="27789">
                    <a:solidFill>
                      <a:schemeClr val="accent3">
                        <a:lumMod val="40000"/>
                        <a:lumOff val="60000"/>
                      </a:schemeClr>
                    </a:solidFill>
                  </a:tcPr>
                </a:tc>
                <a:tc>
                  <a:txBody>
                    <a:bodyPr/>
                    <a:lstStyle/>
                    <a:p>
                      <a:pPr algn="ctr" rtl="0">
                        <a:lnSpc>
                          <a:spcPct val="115000"/>
                        </a:lnSpc>
                        <a:spcAft>
                          <a:spcPts val="0"/>
                        </a:spcAft>
                      </a:pPr>
                      <a:r>
                        <a:rPr lang="en-US" sz="1200" dirty="0"/>
                        <a:t>Good</a:t>
                      </a:r>
                      <a:endParaRPr lang="en-US" sz="1200" b="1" dirty="0">
                        <a:solidFill>
                          <a:srgbClr val="002060"/>
                        </a:solidFill>
                        <a:latin typeface="Garamond" pitchFamily="18" charset="0"/>
                        <a:ea typeface="Calibri"/>
                        <a:cs typeface="Arial"/>
                      </a:endParaRPr>
                    </a:p>
                  </a:txBody>
                  <a:tcPr marL="27788" marR="27788" marT="27789" marB="27789">
                    <a:lnR w="12700" cap="flat" cmpd="sng" algn="ctr">
                      <a:solidFill>
                        <a:schemeClr val="tx1"/>
                      </a:solidFill>
                      <a:prstDash val="solid"/>
                      <a:round/>
                      <a:headEnd type="none" w="med" len="med"/>
                      <a:tailEnd type="none" w="med" len="med"/>
                    </a:lnR>
                    <a:solidFill>
                      <a:schemeClr val="accent3">
                        <a:lumMod val="40000"/>
                        <a:lumOff val="60000"/>
                      </a:schemeClr>
                    </a:solidFill>
                  </a:tcPr>
                </a:tc>
              </a:tr>
              <a:tr h="252965">
                <a:tc>
                  <a:txBody>
                    <a:bodyPr/>
                    <a:lstStyle/>
                    <a:p>
                      <a:pPr algn="l" rtl="0">
                        <a:lnSpc>
                          <a:spcPct val="115000"/>
                        </a:lnSpc>
                        <a:spcAft>
                          <a:spcPts val="0"/>
                        </a:spcAft>
                      </a:pPr>
                      <a:r>
                        <a:rPr lang="en-US" sz="1200" dirty="0" smtClean="0"/>
                        <a:t> Postprandial </a:t>
                      </a:r>
                      <a:r>
                        <a:rPr lang="en-US" sz="1200" dirty="0"/>
                        <a:t>effect</a:t>
                      </a:r>
                      <a:endParaRPr lang="en-US" sz="1200" b="1" dirty="0">
                        <a:solidFill>
                          <a:srgbClr val="002060"/>
                        </a:solidFill>
                        <a:latin typeface="Garamond" pitchFamily="18" charset="0"/>
                        <a:ea typeface="Calibri"/>
                        <a:cs typeface="Arial"/>
                      </a:endParaRPr>
                    </a:p>
                  </a:txBody>
                  <a:tcPr marL="27788" marR="27788" marT="27789" marB="27789">
                    <a:lnL w="12700" cap="flat" cmpd="sng" algn="ctr">
                      <a:solidFill>
                        <a:schemeClr val="tx1"/>
                      </a:solidFill>
                      <a:prstDash val="solid"/>
                      <a:round/>
                      <a:headEnd type="none" w="med" len="med"/>
                      <a:tailEnd type="none" w="med" len="med"/>
                    </a:lnL>
                    <a:solidFill>
                      <a:schemeClr val="accent3">
                        <a:lumMod val="40000"/>
                        <a:lumOff val="60000"/>
                      </a:schemeClr>
                    </a:solidFill>
                  </a:tcPr>
                </a:tc>
                <a:tc>
                  <a:txBody>
                    <a:bodyPr/>
                    <a:lstStyle/>
                    <a:p>
                      <a:pPr algn="ctr" rtl="0">
                        <a:lnSpc>
                          <a:spcPct val="115000"/>
                        </a:lnSpc>
                        <a:spcAft>
                          <a:spcPts val="0"/>
                        </a:spcAft>
                      </a:pPr>
                      <a:r>
                        <a:rPr lang="en-US" sz="1200"/>
                        <a:t>Good</a:t>
                      </a:r>
                      <a:endParaRPr lang="en-US" sz="1200" b="1">
                        <a:solidFill>
                          <a:srgbClr val="002060"/>
                        </a:solidFill>
                        <a:latin typeface="Garamond" pitchFamily="18" charset="0"/>
                        <a:ea typeface="Calibri"/>
                        <a:cs typeface="Arial"/>
                      </a:endParaRPr>
                    </a:p>
                  </a:txBody>
                  <a:tcPr marL="27788" marR="27788" marT="27789" marB="27789">
                    <a:solidFill>
                      <a:schemeClr val="accent3">
                        <a:lumMod val="40000"/>
                        <a:lumOff val="60000"/>
                      </a:schemeClr>
                    </a:solidFill>
                  </a:tcPr>
                </a:tc>
                <a:tc>
                  <a:txBody>
                    <a:bodyPr/>
                    <a:lstStyle/>
                    <a:p>
                      <a:pPr algn="ctr" rtl="0">
                        <a:lnSpc>
                          <a:spcPct val="115000"/>
                        </a:lnSpc>
                        <a:spcAft>
                          <a:spcPts val="0"/>
                        </a:spcAft>
                      </a:pPr>
                      <a:r>
                        <a:rPr lang="en-US" sz="1200" dirty="0"/>
                        <a:t>Good</a:t>
                      </a:r>
                      <a:endParaRPr lang="en-US" sz="1200" b="1" dirty="0">
                        <a:solidFill>
                          <a:srgbClr val="002060"/>
                        </a:solidFill>
                        <a:latin typeface="Garamond" pitchFamily="18" charset="0"/>
                        <a:ea typeface="Calibri"/>
                        <a:cs typeface="Arial"/>
                      </a:endParaRPr>
                    </a:p>
                  </a:txBody>
                  <a:tcPr marL="27788" marR="27788" marT="27789" marB="27789">
                    <a:lnR w="12700" cap="flat" cmpd="sng" algn="ctr">
                      <a:solidFill>
                        <a:schemeClr val="tx1"/>
                      </a:solidFill>
                      <a:prstDash val="solid"/>
                      <a:round/>
                      <a:headEnd type="none" w="med" len="med"/>
                      <a:tailEnd type="none" w="med" len="med"/>
                    </a:lnR>
                    <a:solidFill>
                      <a:schemeClr val="accent3">
                        <a:lumMod val="40000"/>
                        <a:lumOff val="60000"/>
                      </a:schemeClr>
                    </a:solidFill>
                  </a:tcPr>
                </a:tc>
              </a:tr>
              <a:tr h="242657">
                <a:tc>
                  <a:txBody>
                    <a:bodyPr/>
                    <a:lstStyle/>
                    <a:p>
                      <a:pPr algn="l" rtl="0">
                        <a:lnSpc>
                          <a:spcPct val="115000"/>
                        </a:lnSpc>
                        <a:spcAft>
                          <a:spcPts val="0"/>
                        </a:spcAft>
                      </a:pPr>
                      <a:r>
                        <a:rPr lang="en-US" sz="1200" dirty="0" smtClean="0"/>
                        <a:t> Severe </a:t>
                      </a:r>
                      <a:r>
                        <a:rPr lang="en-US" sz="1200" dirty="0"/>
                        <a:t>hypoglycemia</a:t>
                      </a:r>
                      <a:endParaRPr lang="en-US" sz="1200" b="1" dirty="0">
                        <a:solidFill>
                          <a:srgbClr val="002060"/>
                        </a:solidFill>
                        <a:latin typeface="Garamond" pitchFamily="18" charset="0"/>
                        <a:ea typeface="Calibri"/>
                        <a:cs typeface="Arial"/>
                      </a:endParaRPr>
                    </a:p>
                  </a:txBody>
                  <a:tcPr marL="27788" marR="27788" marT="27789" marB="27789">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pPr algn="ctr" rtl="0">
                        <a:lnSpc>
                          <a:spcPct val="115000"/>
                        </a:lnSpc>
                        <a:spcAft>
                          <a:spcPts val="0"/>
                        </a:spcAft>
                      </a:pPr>
                      <a:r>
                        <a:rPr lang="en-US" sz="1200"/>
                        <a:t>Yes</a:t>
                      </a:r>
                      <a:endParaRPr lang="en-US" sz="1200" b="1">
                        <a:solidFill>
                          <a:srgbClr val="002060"/>
                        </a:solidFill>
                        <a:latin typeface="Garamond" pitchFamily="18" charset="0"/>
                        <a:ea typeface="Calibri"/>
                        <a:cs typeface="Arial"/>
                      </a:endParaRPr>
                    </a:p>
                  </a:txBody>
                  <a:tcPr marL="27788" marR="27788" marT="27789" marB="27789">
                    <a:solidFill>
                      <a:schemeClr val="accent6">
                        <a:lumMod val="20000"/>
                        <a:lumOff val="80000"/>
                      </a:schemeClr>
                    </a:solidFill>
                  </a:tcPr>
                </a:tc>
                <a:tc>
                  <a:txBody>
                    <a:bodyPr/>
                    <a:lstStyle/>
                    <a:p>
                      <a:pPr algn="ctr" rtl="0">
                        <a:lnSpc>
                          <a:spcPct val="115000"/>
                        </a:lnSpc>
                        <a:spcAft>
                          <a:spcPts val="0"/>
                        </a:spcAft>
                      </a:pPr>
                      <a:r>
                        <a:rPr lang="en-US" sz="1200" dirty="0"/>
                        <a:t>No</a:t>
                      </a:r>
                      <a:endParaRPr lang="en-US" sz="1200" b="1" dirty="0">
                        <a:solidFill>
                          <a:srgbClr val="002060"/>
                        </a:solidFill>
                        <a:latin typeface="Garamond" pitchFamily="18" charset="0"/>
                        <a:ea typeface="Calibri"/>
                        <a:cs typeface="Arial"/>
                      </a:endParaRPr>
                    </a:p>
                  </a:txBody>
                  <a:tcPr marL="27788" marR="27788" marT="27789" marB="27789">
                    <a:lnR w="12700" cap="flat" cmpd="sng" algn="ctr">
                      <a:solidFill>
                        <a:schemeClr val="tx1"/>
                      </a:solidFill>
                      <a:prstDash val="solid"/>
                      <a:round/>
                      <a:headEnd type="none" w="med" len="med"/>
                      <a:tailEnd type="none" w="med" len="med"/>
                    </a:lnR>
                    <a:solidFill>
                      <a:schemeClr val="accent6">
                        <a:lumMod val="20000"/>
                        <a:lumOff val="80000"/>
                      </a:schemeClr>
                    </a:solidFill>
                  </a:tcPr>
                </a:tc>
              </a:tr>
              <a:tr h="252965">
                <a:tc>
                  <a:txBody>
                    <a:bodyPr/>
                    <a:lstStyle/>
                    <a:p>
                      <a:pPr algn="l" rtl="0">
                        <a:lnSpc>
                          <a:spcPct val="115000"/>
                        </a:lnSpc>
                        <a:spcAft>
                          <a:spcPts val="0"/>
                        </a:spcAft>
                      </a:pPr>
                      <a:r>
                        <a:rPr lang="en-US" sz="1200" dirty="0" smtClean="0"/>
                        <a:t> Dosing </a:t>
                      </a:r>
                      <a:r>
                        <a:rPr lang="en-US" sz="1200" dirty="0"/>
                        <a:t>interval</a:t>
                      </a:r>
                      <a:endParaRPr lang="en-US" sz="1200" b="1" dirty="0">
                        <a:solidFill>
                          <a:srgbClr val="002060"/>
                        </a:solidFill>
                        <a:latin typeface="Garamond" pitchFamily="18" charset="0"/>
                        <a:ea typeface="Calibri"/>
                        <a:cs typeface="Arial"/>
                      </a:endParaRPr>
                    </a:p>
                  </a:txBody>
                  <a:tcPr marL="27788" marR="27788" marT="27789" marB="27789">
                    <a:lnL w="12700" cap="flat" cmpd="sng" algn="ctr">
                      <a:solidFill>
                        <a:schemeClr val="tx1"/>
                      </a:solidFill>
                      <a:prstDash val="solid"/>
                      <a:round/>
                      <a:headEnd type="none" w="med" len="med"/>
                      <a:tailEnd type="none" w="med" len="med"/>
                    </a:lnL>
                  </a:tcPr>
                </a:tc>
                <a:tc>
                  <a:txBody>
                    <a:bodyPr/>
                    <a:lstStyle/>
                    <a:p>
                      <a:pPr algn="ctr" rtl="0">
                        <a:lnSpc>
                          <a:spcPct val="115000"/>
                        </a:lnSpc>
                        <a:spcAft>
                          <a:spcPts val="0"/>
                        </a:spcAft>
                      </a:pPr>
                      <a:r>
                        <a:rPr lang="en-US" sz="1200"/>
                        <a:t>qd to tid</a:t>
                      </a:r>
                      <a:endParaRPr lang="en-US" sz="1200" b="1">
                        <a:solidFill>
                          <a:srgbClr val="002060"/>
                        </a:solidFill>
                        <a:latin typeface="Garamond" pitchFamily="18" charset="0"/>
                        <a:ea typeface="Calibri"/>
                        <a:cs typeface="Arial"/>
                      </a:endParaRPr>
                    </a:p>
                  </a:txBody>
                  <a:tcPr marL="27788" marR="27788" marT="27789" marB="27789"/>
                </a:tc>
                <a:tc>
                  <a:txBody>
                    <a:bodyPr/>
                    <a:lstStyle/>
                    <a:p>
                      <a:pPr algn="ctr" rtl="0">
                        <a:lnSpc>
                          <a:spcPct val="115000"/>
                        </a:lnSpc>
                        <a:spcAft>
                          <a:spcPts val="0"/>
                        </a:spcAft>
                      </a:pPr>
                      <a:r>
                        <a:rPr lang="en-US" sz="1200"/>
                        <a:t>bid or tid</a:t>
                      </a:r>
                      <a:endParaRPr lang="en-US" sz="1200" b="1">
                        <a:solidFill>
                          <a:srgbClr val="002060"/>
                        </a:solidFill>
                        <a:latin typeface="Garamond" pitchFamily="18" charset="0"/>
                        <a:ea typeface="Calibri"/>
                        <a:cs typeface="Arial"/>
                      </a:endParaRPr>
                    </a:p>
                  </a:txBody>
                  <a:tcPr marL="27788" marR="27788" marT="27789" marB="27789">
                    <a:lnR w="12700" cap="flat" cmpd="sng" algn="ctr">
                      <a:solidFill>
                        <a:schemeClr val="tx1"/>
                      </a:solidFill>
                      <a:prstDash val="solid"/>
                      <a:round/>
                      <a:headEnd type="none" w="med" len="med"/>
                      <a:tailEnd type="none" w="med" len="med"/>
                    </a:lnR>
                  </a:tcPr>
                </a:tc>
              </a:tr>
              <a:tr h="252965">
                <a:tc>
                  <a:txBody>
                    <a:bodyPr/>
                    <a:lstStyle/>
                    <a:p>
                      <a:pPr algn="l" rtl="0">
                        <a:lnSpc>
                          <a:spcPct val="115000"/>
                        </a:lnSpc>
                        <a:spcAft>
                          <a:spcPts val="0"/>
                        </a:spcAft>
                      </a:pPr>
                      <a:r>
                        <a:rPr lang="en-US" sz="1200" dirty="0" smtClean="0"/>
                        <a:t> Δ </a:t>
                      </a:r>
                      <a:r>
                        <a:rPr lang="en-US" sz="1200" dirty="0"/>
                        <a:t>Weight (lb/yr)</a:t>
                      </a:r>
                      <a:endParaRPr lang="en-US" sz="1200" b="1" dirty="0">
                        <a:solidFill>
                          <a:srgbClr val="002060"/>
                        </a:solidFill>
                        <a:latin typeface="Garamond" pitchFamily="18" charset="0"/>
                        <a:ea typeface="Calibri"/>
                        <a:cs typeface="Arial"/>
                      </a:endParaRPr>
                    </a:p>
                  </a:txBody>
                  <a:tcPr marL="27788" marR="27788" marT="27789" marB="27789">
                    <a:lnL w="12700" cap="flat" cmpd="sng" algn="ctr">
                      <a:solidFill>
                        <a:schemeClr val="tx1"/>
                      </a:solidFill>
                      <a:prstDash val="solid"/>
                      <a:round/>
                      <a:headEnd type="none" w="med" len="med"/>
                      <a:tailEnd type="none" w="med" len="med"/>
                    </a:lnL>
                  </a:tcPr>
                </a:tc>
                <a:tc>
                  <a:txBody>
                    <a:bodyPr/>
                    <a:lstStyle/>
                    <a:p>
                      <a:pPr algn="ctr" rtl="0">
                        <a:lnSpc>
                          <a:spcPct val="115000"/>
                        </a:lnSpc>
                        <a:spcAft>
                          <a:spcPts val="0"/>
                        </a:spcAft>
                      </a:pPr>
                      <a:r>
                        <a:rPr lang="en-US" sz="1200" dirty="0"/>
                        <a:t>+1-3</a:t>
                      </a:r>
                      <a:endParaRPr lang="en-US" sz="1200" b="1" dirty="0">
                        <a:solidFill>
                          <a:srgbClr val="002060"/>
                        </a:solidFill>
                        <a:latin typeface="Garamond" pitchFamily="18" charset="0"/>
                        <a:ea typeface="Calibri"/>
                        <a:cs typeface="Arial"/>
                      </a:endParaRPr>
                    </a:p>
                  </a:txBody>
                  <a:tcPr marL="27788" marR="27788" marT="27789" marB="27789"/>
                </a:tc>
                <a:tc>
                  <a:txBody>
                    <a:bodyPr/>
                    <a:lstStyle/>
                    <a:p>
                      <a:pPr algn="ctr" rtl="0">
                        <a:lnSpc>
                          <a:spcPct val="115000"/>
                        </a:lnSpc>
                        <a:spcAft>
                          <a:spcPts val="0"/>
                        </a:spcAft>
                      </a:pPr>
                      <a:r>
                        <a:rPr lang="en-US" sz="1200" dirty="0"/>
                        <a:t>0 to - 6</a:t>
                      </a:r>
                      <a:endParaRPr lang="en-US" sz="1200" b="1" dirty="0">
                        <a:solidFill>
                          <a:srgbClr val="002060"/>
                        </a:solidFill>
                        <a:latin typeface="Garamond" pitchFamily="18" charset="0"/>
                        <a:ea typeface="Calibri"/>
                        <a:cs typeface="Arial"/>
                      </a:endParaRPr>
                    </a:p>
                  </a:txBody>
                  <a:tcPr marL="27788" marR="27788" marT="27789" marB="27789">
                    <a:lnR w="12700" cap="flat" cmpd="sng" algn="ctr">
                      <a:solidFill>
                        <a:schemeClr val="tx1"/>
                      </a:solidFill>
                      <a:prstDash val="solid"/>
                      <a:round/>
                      <a:headEnd type="none" w="med" len="med"/>
                      <a:tailEnd type="none" w="med" len="med"/>
                    </a:lnR>
                  </a:tcPr>
                </a:tc>
              </a:tr>
              <a:tr h="453056">
                <a:tc>
                  <a:txBody>
                    <a:bodyPr/>
                    <a:lstStyle/>
                    <a:p>
                      <a:pPr algn="l" rtl="0">
                        <a:lnSpc>
                          <a:spcPct val="115000"/>
                        </a:lnSpc>
                        <a:spcAft>
                          <a:spcPts val="0"/>
                        </a:spcAft>
                      </a:pPr>
                      <a:r>
                        <a:rPr lang="en-US" sz="1200" dirty="0" smtClean="0"/>
                        <a:t> Δ </a:t>
                      </a:r>
                      <a:r>
                        <a:rPr lang="en-US" sz="1200" dirty="0"/>
                        <a:t>Insulin</a:t>
                      </a:r>
                      <a:endParaRPr lang="en-US" sz="1200" b="1" dirty="0">
                        <a:solidFill>
                          <a:srgbClr val="002060"/>
                        </a:solidFill>
                        <a:latin typeface="Garamond" pitchFamily="18" charset="0"/>
                        <a:ea typeface="Calibri"/>
                        <a:cs typeface="Arial"/>
                      </a:endParaRPr>
                    </a:p>
                  </a:txBody>
                  <a:tcPr marL="27788" marR="27788" marT="27789" marB="27789">
                    <a:lnL w="12700" cap="flat" cmpd="sng" algn="ctr">
                      <a:solidFill>
                        <a:schemeClr val="tx1"/>
                      </a:solidFill>
                      <a:prstDash val="solid"/>
                      <a:round/>
                      <a:headEnd type="none" w="med" len="med"/>
                      <a:tailEnd type="none" w="med" len="med"/>
                    </a:lnL>
                  </a:tcPr>
                </a:tc>
                <a:tc>
                  <a:txBody>
                    <a:bodyPr/>
                    <a:lstStyle/>
                    <a:p>
                      <a:pPr algn="ctr" rtl="0">
                        <a:lnSpc>
                          <a:spcPct val="115000"/>
                        </a:lnSpc>
                        <a:spcAft>
                          <a:spcPts val="0"/>
                        </a:spcAft>
                      </a:pPr>
                      <a:r>
                        <a:rPr lang="en-US" sz="1200" dirty="0"/>
                        <a:t>Increase</a:t>
                      </a:r>
                      <a:endParaRPr lang="en-US" sz="1200" b="1" dirty="0">
                        <a:solidFill>
                          <a:srgbClr val="002060"/>
                        </a:solidFill>
                        <a:latin typeface="Garamond" pitchFamily="18" charset="0"/>
                        <a:ea typeface="Calibri"/>
                        <a:cs typeface="Arial"/>
                      </a:endParaRPr>
                    </a:p>
                  </a:txBody>
                  <a:tcPr marL="27788" marR="27788" marT="27789" marB="27789"/>
                </a:tc>
                <a:tc>
                  <a:txBody>
                    <a:bodyPr/>
                    <a:lstStyle/>
                    <a:p>
                      <a:pPr algn="ctr" rtl="0">
                        <a:lnSpc>
                          <a:spcPct val="115000"/>
                        </a:lnSpc>
                        <a:spcAft>
                          <a:spcPts val="0"/>
                        </a:spcAft>
                      </a:pPr>
                      <a:r>
                        <a:rPr lang="en-US" sz="1200"/>
                        <a:t>Modest decrease</a:t>
                      </a:r>
                      <a:endParaRPr lang="en-US" sz="1200" b="1">
                        <a:solidFill>
                          <a:srgbClr val="002060"/>
                        </a:solidFill>
                        <a:latin typeface="Garamond" pitchFamily="18" charset="0"/>
                        <a:ea typeface="Calibri"/>
                        <a:cs typeface="Arial"/>
                      </a:endParaRPr>
                    </a:p>
                  </a:txBody>
                  <a:tcPr marL="27788" marR="27788" marT="27789" marB="27789">
                    <a:lnR w="12700" cap="flat" cmpd="sng" algn="ctr">
                      <a:solidFill>
                        <a:schemeClr val="tx1"/>
                      </a:solidFill>
                      <a:prstDash val="solid"/>
                      <a:round/>
                      <a:headEnd type="none" w="med" len="med"/>
                      <a:tailEnd type="none" w="med" len="med"/>
                    </a:lnR>
                  </a:tcPr>
                </a:tc>
              </a:tr>
              <a:tr h="252965">
                <a:tc>
                  <a:txBody>
                    <a:bodyPr/>
                    <a:lstStyle/>
                    <a:p>
                      <a:pPr algn="l" rtl="0">
                        <a:lnSpc>
                          <a:spcPct val="115000"/>
                        </a:lnSpc>
                        <a:spcAft>
                          <a:spcPts val="0"/>
                        </a:spcAft>
                      </a:pPr>
                      <a:r>
                        <a:rPr lang="en-US" sz="1200" dirty="0" smtClean="0"/>
                        <a:t> Δ </a:t>
                      </a:r>
                      <a:r>
                        <a:rPr lang="en-US" sz="1200" dirty="0"/>
                        <a:t>LDL</a:t>
                      </a:r>
                      <a:endParaRPr lang="en-US" sz="1200" b="1" dirty="0">
                        <a:solidFill>
                          <a:srgbClr val="002060"/>
                        </a:solidFill>
                        <a:latin typeface="Garamond" pitchFamily="18" charset="0"/>
                        <a:ea typeface="Calibri"/>
                        <a:cs typeface="Arial"/>
                      </a:endParaRPr>
                    </a:p>
                  </a:txBody>
                  <a:tcPr marL="27788" marR="27788" marT="27789" marB="27789">
                    <a:lnL w="12700" cap="flat" cmpd="sng" algn="ctr">
                      <a:solidFill>
                        <a:schemeClr val="tx1"/>
                      </a:solidFill>
                      <a:prstDash val="solid"/>
                      <a:round/>
                      <a:headEnd type="none" w="med" len="med"/>
                      <a:tailEnd type="none" w="med" len="med"/>
                    </a:lnL>
                  </a:tcPr>
                </a:tc>
                <a:tc>
                  <a:txBody>
                    <a:bodyPr/>
                    <a:lstStyle/>
                    <a:p>
                      <a:pPr algn="ctr" rtl="0">
                        <a:lnSpc>
                          <a:spcPct val="115000"/>
                        </a:lnSpc>
                        <a:spcAft>
                          <a:spcPts val="0"/>
                        </a:spcAft>
                      </a:pPr>
                      <a:r>
                        <a:rPr lang="en-US" sz="1200" dirty="0"/>
                        <a:t>None</a:t>
                      </a:r>
                      <a:endParaRPr lang="en-US" sz="1200" b="1" dirty="0">
                        <a:solidFill>
                          <a:srgbClr val="002060"/>
                        </a:solidFill>
                        <a:latin typeface="Garamond" pitchFamily="18" charset="0"/>
                        <a:ea typeface="Calibri"/>
                        <a:cs typeface="Arial"/>
                      </a:endParaRPr>
                    </a:p>
                  </a:txBody>
                  <a:tcPr marL="27788" marR="27788" marT="27789" marB="27789"/>
                </a:tc>
                <a:tc>
                  <a:txBody>
                    <a:bodyPr/>
                    <a:lstStyle/>
                    <a:p>
                      <a:pPr algn="ctr" rtl="0">
                        <a:lnSpc>
                          <a:spcPct val="115000"/>
                        </a:lnSpc>
                        <a:spcAft>
                          <a:spcPts val="0"/>
                        </a:spcAft>
                      </a:pPr>
                      <a:r>
                        <a:rPr lang="en-US" sz="1200"/>
                        <a:t>Decrease</a:t>
                      </a:r>
                      <a:endParaRPr lang="en-US" sz="1200" b="1">
                        <a:solidFill>
                          <a:srgbClr val="002060"/>
                        </a:solidFill>
                        <a:latin typeface="Garamond" pitchFamily="18" charset="0"/>
                        <a:ea typeface="Calibri"/>
                        <a:cs typeface="Arial"/>
                      </a:endParaRPr>
                    </a:p>
                  </a:txBody>
                  <a:tcPr marL="27788" marR="27788" marT="27789" marB="27789">
                    <a:lnR w="12700" cap="flat" cmpd="sng" algn="ctr">
                      <a:solidFill>
                        <a:schemeClr val="tx1"/>
                      </a:solidFill>
                      <a:prstDash val="solid"/>
                      <a:round/>
                      <a:headEnd type="none" w="med" len="med"/>
                      <a:tailEnd type="none" w="med" len="med"/>
                    </a:lnR>
                  </a:tcPr>
                </a:tc>
              </a:tr>
              <a:tr h="252965">
                <a:tc>
                  <a:txBody>
                    <a:bodyPr/>
                    <a:lstStyle/>
                    <a:p>
                      <a:pPr algn="l" rtl="0">
                        <a:lnSpc>
                          <a:spcPct val="115000"/>
                        </a:lnSpc>
                        <a:spcAft>
                          <a:spcPts val="0"/>
                        </a:spcAft>
                      </a:pPr>
                      <a:r>
                        <a:rPr lang="en-US" sz="1200" dirty="0" smtClean="0"/>
                        <a:t> Δ </a:t>
                      </a:r>
                      <a:r>
                        <a:rPr lang="en-US" sz="1200" dirty="0"/>
                        <a:t>HDL</a:t>
                      </a:r>
                      <a:endParaRPr lang="en-US" sz="1200" b="1" dirty="0">
                        <a:solidFill>
                          <a:srgbClr val="002060"/>
                        </a:solidFill>
                        <a:latin typeface="Garamond" pitchFamily="18" charset="0"/>
                        <a:ea typeface="Calibri"/>
                        <a:cs typeface="Arial"/>
                      </a:endParaRPr>
                    </a:p>
                  </a:txBody>
                  <a:tcPr marL="27788" marR="27788" marT="27789" marB="27789">
                    <a:lnL w="12700" cap="flat" cmpd="sng" algn="ctr">
                      <a:solidFill>
                        <a:schemeClr val="tx1"/>
                      </a:solidFill>
                      <a:prstDash val="solid"/>
                      <a:round/>
                      <a:headEnd type="none" w="med" len="med"/>
                      <a:tailEnd type="none" w="med" len="med"/>
                    </a:lnL>
                  </a:tcPr>
                </a:tc>
                <a:tc>
                  <a:txBody>
                    <a:bodyPr/>
                    <a:lstStyle/>
                    <a:p>
                      <a:pPr algn="ctr" rtl="0">
                        <a:lnSpc>
                          <a:spcPct val="115000"/>
                        </a:lnSpc>
                        <a:spcAft>
                          <a:spcPts val="0"/>
                        </a:spcAft>
                      </a:pPr>
                      <a:r>
                        <a:rPr lang="en-US" sz="1200" dirty="0"/>
                        <a:t>None</a:t>
                      </a:r>
                      <a:endParaRPr lang="en-US" sz="1200" b="1" dirty="0">
                        <a:solidFill>
                          <a:srgbClr val="002060"/>
                        </a:solidFill>
                        <a:latin typeface="Garamond" pitchFamily="18" charset="0"/>
                        <a:ea typeface="Calibri"/>
                        <a:cs typeface="Arial"/>
                      </a:endParaRPr>
                    </a:p>
                  </a:txBody>
                  <a:tcPr marL="27788" marR="27788" marT="27789" marB="27789"/>
                </a:tc>
                <a:tc>
                  <a:txBody>
                    <a:bodyPr/>
                    <a:lstStyle/>
                    <a:p>
                      <a:pPr algn="ctr" rtl="0">
                        <a:lnSpc>
                          <a:spcPct val="115000"/>
                        </a:lnSpc>
                        <a:spcAft>
                          <a:spcPts val="0"/>
                        </a:spcAft>
                      </a:pPr>
                      <a:r>
                        <a:rPr lang="en-US" sz="1200"/>
                        <a:t>Increase</a:t>
                      </a:r>
                      <a:endParaRPr lang="en-US" sz="1200" b="1">
                        <a:solidFill>
                          <a:srgbClr val="002060"/>
                        </a:solidFill>
                        <a:latin typeface="Garamond" pitchFamily="18" charset="0"/>
                        <a:ea typeface="Calibri"/>
                        <a:cs typeface="Arial"/>
                      </a:endParaRPr>
                    </a:p>
                  </a:txBody>
                  <a:tcPr marL="27788" marR="27788" marT="27789" marB="27789">
                    <a:lnR w="12700" cap="flat" cmpd="sng" algn="ctr">
                      <a:solidFill>
                        <a:schemeClr val="tx1"/>
                      </a:solidFill>
                      <a:prstDash val="solid"/>
                      <a:round/>
                      <a:headEnd type="none" w="med" len="med"/>
                      <a:tailEnd type="none" w="med" len="med"/>
                    </a:lnR>
                  </a:tcPr>
                </a:tc>
              </a:tr>
              <a:tr h="252965">
                <a:tc>
                  <a:txBody>
                    <a:bodyPr/>
                    <a:lstStyle/>
                    <a:p>
                      <a:pPr algn="l" rtl="0">
                        <a:lnSpc>
                          <a:spcPct val="115000"/>
                        </a:lnSpc>
                        <a:spcAft>
                          <a:spcPts val="0"/>
                        </a:spcAft>
                      </a:pPr>
                      <a:r>
                        <a:rPr lang="en-US" sz="1200" dirty="0" smtClean="0"/>
                        <a:t> Δ </a:t>
                      </a:r>
                      <a:r>
                        <a:rPr lang="en-US" sz="1200" dirty="0"/>
                        <a:t>TG</a:t>
                      </a:r>
                      <a:endParaRPr lang="en-US" sz="1200" b="1" dirty="0">
                        <a:solidFill>
                          <a:srgbClr val="002060"/>
                        </a:solidFill>
                        <a:latin typeface="Garamond" pitchFamily="18" charset="0"/>
                        <a:ea typeface="Calibri"/>
                        <a:cs typeface="Arial"/>
                      </a:endParaRPr>
                    </a:p>
                  </a:txBody>
                  <a:tcPr marL="27788" marR="27788" marT="27789" marB="27789">
                    <a:lnL w="12700" cap="flat" cmpd="sng" algn="ctr">
                      <a:solidFill>
                        <a:schemeClr val="tx1"/>
                      </a:solidFill>
                      <a:prstDash val="solid"/>
                      <a:round/>
                      <a:headEnd type="none" w="med" len="med"/>
                      <a:tailEnd type="none" w="med" len="med"/>
                    </a:lnL>
                  </a:tcPr>
                </a:tc>
                <a:tc>
                  <a:txBody>
                    <a:bodyPr/>
                    <a:lstStyle/>
                    <a:p>
                      <a:pPr algn="ctr" rtl="0">
                        <a:lnSpc>
                          <a:spcPct val="115000"/>
                        </a:lnSpc>
                        <a:spcAft>
                          <a:spcPts val="0"/>
                        </a:spcAft>
                      </a:pPr>
                      <a:r>
                        <a:rPr lang="en-US" sz="1200"/>
                        <a:t>None</a:t>
                      </a:r>
                      <a:endParaRPr lang="en-US" sz="1200" b="1">
                        <a:solidFill>
                          <a:srgbClr val="002060"/>
                        </a:solidFill>
                        <a:latin typeface="Garamond" pitchFamily="18" charset="0"/>
                        <a:ea typeface="Calibri"/>
                        <a:cs typeface="Arial"/>
                      </a:endParaRPr>
                    </a:p>
                  </a:txBody>
                  <a:tcPr marL="27788" marR="27788" marT="27789" marB="27789"/>
                </a:tc>
                <a:tc>
                  <a:txBody>
                    <a:bodyPr/>
                    <a:lstStyle/>
                    <a:p>
                      <a:pPr algn="ctr" rtl="0">
                        <a:lnSpc>
                          <a:spcPct val="115000"/>
                        </a:lnSpc>
                        <a:spcAft>
                          <a:spcPts val="0"/>
                        </a:spcAft>
                      </a:pPr>
                      <a:r>
                        <a:rPr lang="en-US" sz="1200"/>
                        <a:t>Decrease</a:t>
                      </a:r>
                      <a:endParaRPr lang="en-US" sz="1200" b="1">
                        <a:solidFill>
                          <a:srgbClr val="002060"/>
                        </a:solidFill>
                        <a:latin typeface="Garamond" pitchFamily="18" charset="0"/>
                        <a:ea typeface="Calibri"/>
                        <a:cs typeface="Arial"/>
                      </a:endParaRPr>
                    </a:p>
                  </a:txBody>
                  <a:tcPr marL="27788" marR="27788" marT="27789" marB="27789">
                    <a:lnR w="12700" cap="flat" cmpd="sng" algn="ctr">
                      <a:solidFill>
                        <a:schemeClr val="tx1"/>
                      </a:solidFill>
                      <a:prstDash val="solid"/>
                      <a:round/>
                      <a:headEnd type="none" w="med" len="med"/>
                      <a:tailEnd type="none" w="med" len="med"/>
                    </a:lnR>
                  </a:tcPr>
                </a:tc>
              </a:tr>
              <a:tr h="453056">
                <a:tc>
                  <a:txBody>
                    <a:bodyPr/>
                    <a:lstStyle/>
                    <a:p>
                      <a:pPr algn="l" rtl="0">
                        <a:lnSpc>
                          <a:spcPct val="115000"/>
                        </a:lnSpc>
                        <a:spcAft>
                          <a:spcPts val="0"/>
                        </a:spcAft>
                      </a:pPr>
                      <a:r>
                        <a:rPr lang="en-US" sz="1200" dirty="0" smtClean="0"/>
                        <a:t> Common </a:t>
                      </a:r>
                      <a:r>
                        <a:rPr lang="en-US" sz="1200" dirty="0"/>
                        <a:t>problem</a:t>
                      </a:r>
                      <a:endParaRPr lang="en-US" sz="1200" b="1" dirty="0">
                        <a:solidFill>
                          <a:srgbClr val="002060"/>
                        </a:solidFill>
                        <a:latin typeface="Garamond" pitchFamily="18" charset="0"/>
                        <a:ea typeface="Calibri"/>
                        <a:cs typeface="Arial"/>
                      </a:endParaRPr>
                    </a:p>
                  </a:txBody>
                  <a:tcPr marL="27788" marR="27788" marT="27789" marB="27789">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pPr algn="ctr" rtl="0">
                        <a:lnSpc>
                          <a:spcPct val="115000"/>
                        </a:lnSpc>
                        <a:spcAft>
                          <a:spcPts val="0"/>
                        </a:spcAft>
                      </a:pPr>
                      <a:r>
                        <a:rPr lang="en-US" sz="1200" dirty="0"/>
                        <a:t>Hypoglycemia, weight gain</a:t>
                      </a:r>
                      <a:endParaRPr lang="en-US" sz="1200" b="1" dirty="0">
                        <a:solidFill>
                          <a:srgbClr val="002060"/>
                        </a:solidFill>
                        <a:latin typeface="Garamond" pitchFamily="18" charset="0"/>
                        <a:ea typeface="Calibri"/>
                        <a:cs typeface="Arial"/>
                      </a:endParaRPr>
                    </a:p>
                  </a:txBody>
                  <a:tcPr marL="27788" marR="27788" marT="27789" marB="27789">
                    <a:solidFill>
                      <a:schemeClr val="accent6">
                        <a:lumMod val="20000"/>
                        <a:lumOff val="80000"/>
                      </a:schemeClr>
                    </a:solidFill>
                  </a:tcPr>
                </a:tc>
                <a:tc>
                  <a:txBody>
                    <a:bodyPr/>
                    <a:lstStyle/>
                    <a:p>
                      <a:pPr algn="ctr" rtl="0">
                        <a:lnSpc>
                          <a:spcPct val="115000"/>
                        </a:lnSpc>
                        <a:spcAft>
                          <a:spcPts val="0"/>
                        </a:spcAft>
                      </a:pPr>
                      <a:r>
                        <a:rPr lang="en-US" sz="1200" dirty="0"/>
                        <a:t>Transient GI</a:t>
                      </a:r>
                      <a:endParaRPr lang="en-US" sz="1200" b="1" dirty="0">
                        <a:solidFill>
                          <a:srgbClr val="002060"/>
                        </a:solidFill>
                        <a:latin typeface="Garamond" pitchFamily="18" charset="0"/>
                        <a:ea typeface="Calibri"/>
                        <a:cs typeface="Arial"/>
                      </a:endParaRPr>
                    </a:p>
                  </a:txBody>
                  <a:tcPr marL="27788" marR="27788" marT="27789" marB="27789">
                    <a:lnR w="12700" cap="flat" cmpd="sng" algn="ctr">
                      <a:solidFill>
                        <a:schemeClr val="tx1"/>
                      </a:solidFill>
                      <a:prstDash val="solid"/>
                      <a:round/>
                      <a:headEnd type="none" w="med" len="med"/>
                      <a:tailEnd type="none" w="med" len="med"/>
                    </a:lnR>
                    <a:solidFill>
                      <a:schemeClr val="accent6">
                        <a:lumMod val="20000"/>
                        <a:lumOff val="80000"/>
                      </a:schemeClr>
                    </a:solidFill>
                  </a:tcPr>
                </a:tc>
              </a:tr>
              <a:tr h="242657">
                <a:tc>
                  <a:txBody>
                    <a:bodyPr/>
                    <a:lstStyle/>
                    <a:p>
                      <a:pPr algn="l" rtl="0">
                        <a:lnSpc>
                          <a:spcPct val="115000"/>
                        </a:lnSpc>
                        <a:spcAft>
                          <a:spcPts val="0"/>
                        </a:spcAft>
                      </a:pPr>
                      <a:r>
                        <a:rPr lang="en-US" sz="1200" dirty="0" smtClean="0"/>
                        <a:t> Rare </a:t>
                      </a:r>
                      <a:r>
                        <a:rPr lang="en-US" sz="1200" dirty="0"/>
                        <a:t>problem</a:t>
                      </a:r>
                      <a:endParaRPr lang="en-US" sz="1200" b="1" dirty="0">
                        <a:solidFill>
                          <a:srgbClr val="002060"/>
                        </a:solidFill>
                        <a:latin typeface="Garamond" pitchFamily="18" charset="0"/>
                        <a:ea typeface="Calibri"/>
                        <a:cs typeface="Arial"/>
                      </a:endParaRPr>
                    </a:p>
                  </a:txBody>
                  <a:tcPr marL="27788" marR="27788" marT="27789" marB="27789">
                    <a:lnL w="12700" cap="flat" cmpd="sng" algn="ctr">
                      <a:solidFill>
                        <a:schemeClr val="tx1"/>
                      </a:solidFill>
                      <a:prstDash val="solid"/>
                      <a:round/>
                      <a:headEnd type="none" w="med" len="med"/>
                      <a:tailEnd type="none" w="med" len="med"/>
                    </a:lnL>
                  </a:tcPr>
                </a:tc>
                <a:tc>
                  <a:txBody>
                    <a:bodyPr/>
                    <a:lstStyle/>
                    <a:p>
                      <a:pPr algn="ctr" rtl="0">
                        <a:lnSpc>
                          <a:spcPct val="115000"/>
                        </a:lnSpc>
                        <a:spcAft>
                          <a:spcPts val="0"/>
                        </a:spcAft>
                      </a:pPr>
                      <a:r>
                        <a:rPr lang="en-US" sz="1200"/>
                        <a:t> </a:t>
                      </a:r>
                      <a:endParaRPr lang="en-US" sz="1200" b="1">
                        <a:solidFill>
                          <a:srgbClr val="002060"/>
                        </a:solidFill>
                        <a:latin typeface="Garamond" pitchFamily="18" charset="0"/>
                        <a:ea typeface="Calibri"/>
                        <a:cs typeface="Arial"/>
                      </a:endParaRPr>
                    </a:p>
                  </a:txBody>
                  <a:tcPr marL="27788" marR="27788" marT="27789" marB="27789"/>
                </a:tc>
                <a:tc>
                  <a:txBody>
                    <a:bodyPr/>
                    <a:lstStyle/>
                    <a:p>
                      <a:pPr algn="ctr" rtl="0">
                        <a:lnSpc>
                          <a:spcPct val="115000"/>
                        </a:lnSpc>
                        <a:spcAft>
                          <a:spcPts val="0"/>
                        </a:spcAft>
                      </a:pPr>
                      <a:r>
                        <a:rPr lang="en-US" sz="1200" dirty="0" smtClean="0"/>
                        <a:t>Lactic </a:t>
                      </a:r>
                      <a:r>
                        <a:rPr lang="en-US" sz="1200" dirty="0"/>
                        <a:t>acidosis</a:t>
                      </a:r>
                      <a:endParaRPr lang="en-US" sz="1200" b="1" dirty="0">
                        <a:solidFill>
                          <a:srgbClr val="002060"/>
                        </a:solidFill>
                        <a:latin typeface="Garamond" pitchFamily="18" charset="0"/>
                        <a:ea typeface="Calibri"/>
                        <a:cs typeface="Arial"/>
                      </a:endParaRPr>
                    </a:p>
                  </a:txBody>
                  <a:tcPr marL="27788" marR="27788" marT="27789" marB="27789">
                    <a:lnR w="12700" cap="flat" cmpd="sng" algn="ctr">
                      <a:solidFill>
                        <a:schemeClr val="tx1"/>
                      </a:solidFill>
                      <a:prstDash val="solid"/>
                      <a:round/>
                      <a:headEnd type="none" w="med" len="med"/>
                      <a:tailEnd type="none" w="med" len="med"/>
                    </a:lnR>
                  </a:tcPr>
                </a:tc>
              </a:tr>
              <a:tr h="497373">
                <a:tc>
                  <a:txBody>
                    <a:bodyPr/>
                    <a:lstStyle/>
                    <a:p>
                      <a:pPr algn="l" rtl="0">
                        <a:lnSpc>
                          <a:spcPct val="115000"/>
                        </a:lnSpc>
                        <a:spcAft>
                          <a:spcPts val="0"/>
                        </a:spcAft>
                      </a:pPr>
                      <a:r>
                        <a:rPr lang="en-US" sz="1200" dirty="0" smtClean="0"/>
                        <a:t> Contraindications</a:t>
                      </a:r>
                      <a:endParaRPr lang="en-US" sz="1200" dirty="0"/>
                    </a:p>
                    <a:p>
                      <a:pPr algn="l" rtl="0">
                        <a:lnSpc>
                          <a:spcPct val="115000"/>
                        </a:lnSpc>
                        <a:spcAft>
                          <a:spcPts val="0"/>
                        </a:spcAft>
                      </a:pPr>
                      <a:r>
                        <a:rPr lang="en-US" sz="1200" dirty="0"/>
                        <a:t> </a:t>
                      </a:r>
                      <a:endParaRPr lang="en-US" sz="1200" b="1" dirty="0">
                        <a:solidFill>
                          <a:srgbClr val="002060"/>
                        </a:solidFill>
                        <a:latin typeface="Garamond" pitchFamily="18" charset="0"/>
                        <a:ea typeface="Calibri"/>
                        <a:cs typeface="Arial"/>
                      </a:endParaRPr>
                    </a:p>
                  </a:txBody>
                  <a:tcPr marL="27788" marR="27788" marT="27789" marB="27789">
                    <a:lnL w="12700" cap="flat" cmpd="sng" algn="ctr">
                      <a:solidFill>
                        <a:schemeClr val="tx1"/>
                      </a:solidFill>
                      <a:prstDash val="solid"/>
                      <a:round/>
                      <a:headEnd type="none" w="med" len="med"/>
                      <a:tailEnd type="none" w="med" len="med"/>
                    </a:lnL>
                  </a:tcPr>
                </a:tc>
                <a:tc>
                  <a:txBody>
                    <a:bodyPr/>
                    <a:lstStyle/>
                    <a:p>
                      <a:pPr algn="ctr" rtl="0">
                        <a:lnSpc>
                          <a:spcPct val="115000"/>
                        </a:lnSpc>
                        <a:spcAft>
                          <a:spcPts val="0"/>
                        </a:spcAft>
                      </a:pPr>
                      <a:r>
                        <a:rPr lang="en-US" sz="1200" dirty="0"/>
                        <a:t>Allergy</a:t>
                      </a:r>
                    </a:p>
                    <a:p>
                      <a:pPr algn="ctr" rtl="0">
                        <a:lnSpc>
                          <a:spcPct val="115000"/>
                        </a:lnSpc>
                        <a:spcAft>
                          <a:spcPts val="0"/>
                        </a:spcAft>
                      </a:pPr>
                      <a:r>
                        <a:rPr lang="en-US" sz="1200" dirty="0"/>
                        <a:t> </a:t>
                      </a:r>
                      <a:endParaRPr lang="en-US" sz="1200" b="1" dirty="0">
                        <a:solidFill>
                          <a:srgbClr val="002060"/>
                        </a:solidFill>
                        <a:latin typeface="Garamond" pitchFamily="18" charset="0"/>
                        <a:ea typeface="Calibri"/>
                        <a:cs typeface="Arial"/>
                      </a:endParaRPr>
                    </a:p>
                  </a:txBody>
                  <a:tcPr marL="27788" marR="27788" marT="27789" marB="27789"/>
                </a:tc>
                <a:tc>
                  <a:txBody>
                    <a:bodyPr/>
                    <a:lstStyle/>
                    <a:p>
                      <a:pPr algn="ctr" rtl="0">
                        <a:lnSpc>
                          <a:spcPct val="115000"/>
                        </a:lnSpc>
                        <a:spcAft>
                          <a:spcPts val="0"/>
                        </a:spcAft>
                      </a:pPr>
                      <a:r>
                        <a:rPr lang="en-US" sz="1200" dirty="0" smtClean="0"/>
                        <a:t>Renal or</a:t>
                      </a:r>
                      <a:r>
                        <a:rPr lang="en-US" sz="1200" baseline="0" dirty="0" smtClean="0"/>
                        <a:t> Liver</a:t>
                      </a:r>
                      <a:r>
                        <a:rPr lang="en-US" sz="1200" dirty="0" smtClean="0"/>
                        <a:t> failure</a:t>
                      </a:r>
                      <a:endParaRPr lang="en-US" sz="1200" dirty="0"/>
                    </a:p>
                    <a:p>
                      <a:pPr algn="ctr" rtl="0">
                        <a:lnSpc>
                          <a:spcPct val="115000"/>
                        </a:lnSpc>
                        <a:spcAft>
                          <a:spcPts val="0"/>
                        </a:spcAft>
                      </a:pPr>
                      <a:r>
                        <a:rPr lang="en-US" sz="1200" dirty="0"/>
                        <a:t> CHF &gt;80 yr old</a:t>
                      </a:r>
                      <a:endParaRPr lang="en-US" sz="1200" b="1" dirty="0">
                        <a:solidFill>
                          <a:srgbClr val="002060"/>
                        </a:solidFill>
                        <a:latin typeface="Garamond" pitchFamily="18" charset="0"/>
                        <a:ea typeface="Calibri"/>
                        <a:cs typeface="Arial"/>
                      </a:endParaRPr>
                    </a:p>
                  </a:txBody>
                  <a:tcPr marL="27788" marR="27788" marT="27789" marB="27789">
                    <a:lnR w="12700" cap="flat" cmpd="sng" algn="ctr">
                      <a:solidFill>
                        <a:schemeClr val="tx1"/>
                      </a:solidFill>
                      <a:prstDash val="solid"/>
                      <a:round/>
                      <a:headEnd type="none" w="med" len="med"/>
                      <a:tailEnd type="none" w="med" len="med"/>
                    </a:lnR>
                  </a:tcPr>
                </a:tc>
              </a:tr>
              <a:tr h="357190">
                <a:tc>
                  <a:txBody>
                    <a:bodyPr/>
                    <a:lstStyle/>
                    <a:p>
                      <a:pPr algn="l" rtl="0">
                        <a:lnSpc>
                          <a:spcPct val="115000"/>
                        </a:lnSpc>
                        <a:spcAft>
                          <a:spcPts val="0"/>
                        </a:spcAft>
                      </a:pPr>
                      <a:r>
                        <a:rPr lang="en-US" sz="1200" dirty="0" smtClean="0"/>
                        <a:t> Maximum </a:t>
                      </a:r>
                      <a:r>
                        <a:rPr lang="en-US" sz="1200" dirty="0"/>
                        <a:t>effective dose</a:t>
                      </a:r>
                      <a:endParaRPr lang="en-US" sz="1200" b="1" dirty="0">
                        <a:solidFill>
                          <a:srgbClr val="002060"/>
                        </a:solidFill>
                        <a:latin typeface="Garamond" pitchFamily="18" charset="0"/>
                        <a:ea typeface="Calibri"/>
                        <a:cs typeface="Arial"/>
                      </a:endParaRPr>
                    </a:p>
                  </a:txBody>
                  <a:tcPr marL="27788" marR="27788" marT="27789" marB="27789">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rtl="0">
                        <a:lnSpc>
                          <a:spcPct val="115000"/>
                        </a:lnSpc>
                        <a:spcAft>
                          <a:spcPts val="0"/>
                        </a:spcAft>
                      </a:pPr>
                      <a:r>
                        <a:rPr lang="en-US" sz="1200" dirty="0"/>
                        <a:t>½ max or double starting</a:t>
                      </a:r>
                      <a:endParaRPr lang="en-US" sz="1200" b="1" dirty="0">
                        <a:solidFill>
                          <a:srgbClr val="002060"/>
                        </a:solidFill>
                        <a:latin typeface="Garamond" pitchFamily="18" charset="0"/>
                        <a:ea typeface="Calibri"/>
                        <a:cs typeface="Arial"/>
                      </a:endParaRPr>
                    </a:p>
                  </a:txBody>
                  <a:tcPr marL="27788" marR="27788" marT="27789" marB="27789">
                    <a:lnB w="12700" cap="flat" cmpd="sng" algn="ctr">
                      <a:solidFill>
                        <a:schemeClr val="tx1"/>
                      </a:solidFill>
                      <a:prstDash val="solid"/>
                      <a:round/>
                      <a:headEnd type="none" w="med" len="med"/>
                      <a:tailEnd type="none" w="med" len="med"/>
                    </a:lnB>
                  </a:tcPr>
                </a:tc>
                <a:tc>
                  <a:txBody>
                    <a:bodyPr/>
                    <a:lstStyle/>
                    <a:p>
                      <a:pPr algn="ctr" rtl="0">
                        <a:lnSpc>
                          <a:spcPct val="115000"/>
                        </a:lnSpc>
                        <a:spcAft>
                          <a:spcPts val="0"/>
                        </a:spcAft>
                      </a:pPr>
                      <a:r>
                        <a:rPr lang="en-US" sz="1200" dirty="0"/>
                        <a:t>1000 mg bid</a:t>
                      </a:r>
                      <a:endParaRPr lang="en-US" sz="1200" b="1" dirty="0">
                        <a:solidFill>
                          <a:srgbClr val="002060"/>
                        </a:solidFill>
                        <a:latin typeface="Garamond" pitchFamily="18" charset="0"/>
                        <a:ea typeface="Calibri"/>
                        <a:cs typeface="Arial"/>
                      </a:endParaRPr>
                    </a:p>
                  </a:txBody>
                  <a:tcPr marL="27788" marR="27788" marT="27789" marB="27789">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1438" y="928670"/>
            <a:ext cx="9001156" cy="2000264"/>
          </a:xfrm>
          <a:prstGeom prst="roundRect">
            <a:avLst/>
          </a:prstGeom>
          <a:solidFill>
            <a:srgbClr val="69075B"/>
          </a:solidFill>
          <a:ln/>
        </p:spPr>
        <p:style>
          <a:lnRef idx="0">
            <a:schemeClr val="accent2"/>
          </a:lnRef>
          <a:fillRef idx="3">
            <a:schemeClr val="accent2"/>
          </a:fillRef>
          <a:effectRef idx="3">
            <a:schemeClr val="accent2"/>
          </a:effectRef>
          <a:fontRef idx="minor">
            <a:schemeClr val="lt1"/>
          </a:fontRef>
        </p:style>
        <p:txBody>
          <a:bodyPr vert="horz" lIns="91440" tIns="45720" rIns="91440" bIns="45720" rtlCol="1" anchor="ctr">
            <a:normAutofit/>
          </a:bodyPr>
          <a:lstStyle/>
          <a:p>
            <a:pPr lvl="0" algn="ctr" rtl="0">
              <a:spcBef>
                <a:spcPct val="0"/>
              </a:spcBef>
            </a:pPr>
            <a:r>
              <a:rPr lang="en-US" sz="4000" b="1" dirty="0" smtClean="0">
                <a:solidFill>
                  <a:prstClr val="white"/>
                </a:solidFill>
                <a:effectLst>
                  <a:outerShdw blurRad="38100" dist="38100" dir="2700000" algn="tl">
                    <a:srgbClr val="000000">
                      <a:alpha val="43137"/>
                    </a:srgbClr>
                  </a:outerShdw>
                </a:effectLst>
                <a:latin typeface="Garamond" pitchFamily="18" charset="0"/>
                <a:ea typeface="+mj-ea"/>
                <a:cs typeface="+mj-cs"/>
              </a:rPr>
              <a:t>Prandial Insulins</a:t>
            </a:r>
            <a:endParaRPr kumimoji="0" lang="fa-IR" sz="44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Garamond" pitchFamily="18" charset="0"/>
              <a:ea typeface="+mj-ea"/>
              <a:cs typeface="+mj-cs"/>
            </a:endParaRPr>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4"/>
          </a:lnRef>
          <a:fillRef idx="3">
            <a:schemeClr val="accent4"/>
          </a:fillRef>
          <a:effectRef idx="3">
            <a:schemeClr val="accent4"/>
          </a:effectRef>
          <a:fontRef idx="minor">
            <a:schemeClr val="lt1"/>
          </a:fontRef>
        </p:style>
        <p:txBody>
          <a:bodyPr/>
          <a:lstStyle/>
          <a:p>
            <a:r>
              <a:rPr lang="en-CA" dirty="0" smtClean="0"/>
              <a:t>Regular Human Insulin</a:t>
            </a:r>
            <a:endParaRPr lang="fa-IR" dirty="0"/>
          </a:p>
        </p:txBody>
      </p:sp>
      <p:sp>
        <p:nvSpPr>
          <p:cNvPr id="5" name="Content Placeholder 4"/>
          <p:cNvSpPr>
            <a:spLocks noGrp="1"/>
          </p:cNvSpPr>
          <p:nvPr>
            <p:ph idx="1"/>
          </p:nvPr>
        </p:nvSpPr>
        <p:spPr>
          <a:xfrm>
            <a:off x="457200" y="1714488"/>
            <a:ext cx="8229600" cy="4525963"/>
          </a:xfrm>
        </p:spPr>
        <p:txBody>
          <a:bodyPr>
            <a:normAutofit/>
          </a:bodyPr>
          <a:lstStyle/>
          <a:p>
            <a:pPr>
              <a:defRPr/>
            </a:pPr>
            <a:r>
              <a:rPr lang="en-CA" sz="2400" dirty="0" smtClean="0"/>
              <a:t>After  SQ injection regular insulin tends to </a:t>
            </a:r>
          </a:p>
          <a:p>
            <a:pPr>
              <a:buNone/>
              <a:defRPr/>
            </a:pPr>
            <a:r>
              <a:rPr lang="en-CA" sz="2400" dirty="0" smtClean="0"/>
              <a:t>dissociate from its normal </a:t>
            </a:r>
            <a:r>
              <a:rPr lang="en-CA" sz="2400" dirty="0" err="1" smtClean="0">
                <a:solidFill>
                  <a:srgbClr val="FF0000"/>
                </a:solidFill>
              </a:rPr>
              <a:t>hexameric</a:t>
            </a:r>
            <a:r>
              <a:rPr lang="en-CA" sz="2400" dirty="0" smtClean="0"/>
              <a:t> form, first </a:t>
            </a:r>
          </a:p>
          <a:p>
            <a:pPr>
              <a:buNone/>
              <a:defRPr/>
            </a:pPr>
            <a:r>
              <a:rPr lang="en-CA" sz="2400" dirty="0" smtClean="0"/>
              <a:t>into </a:t>
            </a:r>
            <a:r>
              <a:rPr lang="en-CA" sz="2400" dirty="0" err="1" smtClean="0">
                <a:solidFill>
                  <a:srgbClr val="FF0000"/>
                </a:solidFill>
              </a:rPr>
              <a:t>dimers</a:t>
            </a:r>
            <a:r>
              <a:rPr lang="en-CA" sz="2400" dirty="0" smtClean="0"/>
              <a:t> and then </a:t>
            </a:r>
            <a:r>
              <a:rPr lang="en-CA" sz="2400" dirty="0" smtClean="0">
                <a:solidFill>
                  <a:srgbClr val="FF0000"/>
                </a:solidFill>
              </a:rPr>
              <a:t>monomers</a:t>
            </a:r>
            <a:r>
              <a:rPr lang="en-CA" sz="2400" dirty="0" smtClean="0"/>
              <a:t>.</a:t>
            </a:r>
          </a:p>
          <a:p>
            <a:pPr lvl="1">
              <a:buClr>
                <a:srgbClr val="FF0000"/>
              </a:buClr>
              <a:defRPr/>
            </a:pPr>
            <a:r>
              <a:rPr lang="en-CA" sz="1900" dirty="0" smtClean="0"/>
              <a:t>Only </a:t>
            </a:r>
            <a:r>
              <a:rPr lang="en-CA" sz="1900" dirty="0" err="1" smtClean="0"/>
              <a:t>dimeric</a:t>
            </a:r>
            <a:r>
              <a:rPr lang="en-CA" sz="1900" dirty="0" smtClean="0"/>
              <a:t> &amp; </a:t>
            </a:r>
            <a:r>
              <a:rPr lang="en-CA" sz="1900" dirty="0" err="1" smtClean="0"/>
              <a:t>monomeric</a:t>
            </a:r>
            <a:r>
              <a:rPr lang="en-CA" sz="1900" dirty="0" smtClean="0"/>
              <a:t> forms can pass through the endothelium.</a:t>
            </a:r>
          </a:p>
          <a:p>
            <a:pPr>
              <a:defRPr/>
            </a:pPr>
            <a:endParaRPr lang="en-CA" sz="2400" dirty="0" smtClean="0"/>
          </a:p>
          <a:p>
            <a:pPr>
              <a:defRPr/>
            </a:pPr>
            <a:r>
              <a:rPr lang="en-CA" sz="2400" dirty="0" smtClean="0"/>
              <a:t>The resulting delay in the onset and duration of action, limits its effectiveness in controlling postprandial glucose.</a:t>
            </a:r>
          </a:p>
          <a:p>
            <a:pPr>
              <a:defRPr/>
            </a:pPr>
            <a:endParaRPr lang="en-CA" sz="2400" dirty="0" smtClean="0">
              <a:solidFill>
                <a:schemeClr val="accent6">
                  <a:lumMod val="40000"/>
                  <a:lumOff val="60000"/>
                </a:schemeClr>
              </a:solidFill>
              <a:effectLst>
                <a:outerShdw blurRad="38100" dist="38100" dir="2700000" algn="tl">
                  <a:srgbClr val="000000">
                    <a:alpha val="43137"/>
                  </a:srgbClr>
                </a:outerShdw>
              </a:effectLst>
            </a:endParaRPr>
          </a:p>
          <a:p>
            <a:pPr>
              <a:defRPr/>
            </a:pPr>
            <a:r>
              <a:rPr lang="en-CA" sz="2400" dirty="0" smtClean="0">
                <a:solidFill>
                  <a:srgbClr val="FA680E"/>
                </a:solidFill>
                <a:effectLst>
                  <a:outerShdw blurRad="38100" dist="38100" dir="2700000" algn="tl">
                    <a:srgbClr val="000000">
                      <a:alpha val="43137"/>
                    </a:srgbClr>
                  </a:outerShdw>
                </a:effectLst>
              </a:rPr>
              <a:t>Dose dependent pharmacokinetics</a:t>
            </a:r>
            <a:r>
              <a:rPr lang="en-CA" sz="2400" dirty="0" smtClean="0"/>
              <a:t>, with prolonged onset, peak, duration of action with </a:t>
            </a:r>
            <a:r>
              <a:rPr lang="en-CA" sz="2400" dirty="0" smtClean="0">
                <a:solidFill>
                  <a:srgbClr val="FA680E"/>
                </a:solidFill>
                <a:effectLst>
                  <a:outerShdw blurRad="38100" dist="38100" dir="2700000" algn="tl">
                    <a:srgbClr val="000000">
                      <a:alpha val="43137"/>
                    </a:srgbClr>
                  </a:outerShdw>
                </a:effectLst>
              </a:rPr>
              <a:t>higher doses</a:t>
            </a:r>
            <a:r>
              <a:rPr lang="en-CA" sz="2400" dirty="0" smtClean="0"/>
              <a:t>. </a:t>
            </a:r>
          </a:p>
        </p:txBody>
      </p:sp>
      <p:sp>
        <p:nvSpPr>
          <p:cNvPr id="4" name="Rectangle 3"/>
          <p:cNvSpPr>
            <a:spLocks noChangeArrowheads="1"/>
          </p:cNvSpPr>
          <p:nvPr/>
        </p:nvSpPr>
        <p:spPr bwMode="auto">
          <a:xfrm>
            <a:off x="0" y="6519470"/>
            <a:ext cx="9144000" cy="338554"/>
          </a:xfrm>
          <a:prstGeom prst="rect">
            <a:avLst/>
          </a:prstGeom>
          <a:noFill/>
          <a:ln w="9525">
            <a:noFill/>
            <a:miter lim="800000"/>
            <a:headEnd/>
            <a:tailEnd/>
          </a:ln>
        </p:spPr>
        <p:txBody>
          <a:bodyPr wrap="square">
            <a:spAutoFit/>
          </a:bodyPr>
          <a:lstStyle/>
          <a:p>
            <a:pPr algn="ctr" rtl="0" fontAlgn="base">
              <a:spcBef>
                <a:spcPct val="0"/>
              </a:spcBef>
              <a:spcAft>
                <a:spcPct val="0"/>
              </a:spcAft>
            </a:pPr>
            <a:r>
              <a:rPr lang="en-CA" sz="1600" dirty="0">
                <a:latin typeface="Garamond" pitchFamily="18" charset="0"/>
                <a:cs typeface="Arial" charset="0"/>
              </a:rPr>
              <a:t>Med </a:t>
            </a:r>
            <a:r>
              <a:rPr lang="en-CA" sz="1600" dirty="0" err="1">
                <a:latin typeface="Garamond" pitchFamily="18" charset="0"/>
                <a:cs typeface="Arial" charset="0"/>
              </a:rPr>
              <a:t>Clin</a:t>
            </a:r>
            <a:r>
              <a:rPr lang="en-CA" sz="1600" dirty="0">
                <a:latin typeface="Garamond" pitchFamily="18" charset="0"/>
                <a:cs typeface="Arial" charset="0"/>
              </a:rPr>
              <a:t> North Am 1998</a:t>
            </a:r>
            <a:endParaRPr lang="en-US" sz="1600" dirty="0">
              <a:latin typeface="Garamond" pitchFamily="18" charset="0"/>
              <a:cs typeface="Arial" charset="0"/>
            </a:endParaRPr>
          </a:p>
        </p:txBody>
      </p:sp>
      <p:pic>
        <p:nvPicPr>
          <p:cNvPr id="1027" name="Picture 3"/>
          <p:cNvPicPr>
            <a:picLocks noChangeAspect="1" noChangeArrowheads="1"/>
          </p:cNvPicPr>
          <p:nvPr/>
        </p:nvPicPr>
        <p:blipFill>
          <a:blip r:embed="rId2" cstate="print"/>
          <a:srcRect/>
          <a:stretch>
            <a:fillRect/>
          </a:stretch>
        </p:blipFill>
        <p:spPr bwMode="auto">
          <a:xfrm>
            <a:off x="7046816" y="1285860"/>
            <a:ext cx="1882902" cy="183673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slide(fromBottom)">
                                      <p:cBhvr>
                                        <p:cTn id="7" dur="1000"/>
                                        <p:tgtEl>
                                          <p:spTgt spid="5">
                                            <p:txEl>
                                              <p:pRg st="0" end="0"/>
                                            </p:txEl>
                                          </p:spTgt>
                                        </p:tgtEl>
                                      </p:cBhvr>
                                    </p:animEffect>
                                  </p:childTnLst>
                                </p:cTn>
                              </p:par>
                              <p:par>
                                <p:cTn id="8" presetID="12" presetClass="entr" presetSubtype="4"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slide(fromBottom)">
                                      <p:cBhvr>
                                        <p:cTn id="10" dur="1000"/>
                                        <p:tgtEl>
                                          <p:spTgt spid="5">
                                            <p:txEl>
                                              <p:pRg st="1" end="1"/>
                                            </p:txEl>
                                          </p:spTgt>
                                        </p:tgtEl>
                                      </p:cBhvr>
                                    </p:animEffect>
                                  </p:childTnLst>
                                </p:cTn>
                              </p:par>
                              <p:par>
                                <p:cTn id="11" presetID="12" presetClass="entr" presetSubtype="4"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slide(fromBottom)">
                                      <p:cBhvr>
                                        <p:cTn id="13" dur="1000"/>
                                        <p:tgtEl>
                                          <p:spTgt spid="5">
                                            <p:txEl>
                                              <p:pRg st="2" end="2"/>
                                            </p:txEl>
                                          </p:spTgt>
                                        </p:tgtEl>
                                      </p:cBhvr>
                                    </p:animEffect>
                                  </p:childTnLst>
                                </p:cTn>
                              </p:par>
                            </p:childTnLst>
                          </p:cTn>
                        </p:par>
                        <p:par>
                          <p:cTn id="14" fill="hold">
                            <p:stCondLst>
                              <p:cond delay="1000"/>
                            </p:stCondLst>
                            <p:childTnLst>
                              <p:par>
                                <p:cTn id="15" presetID="12" presetClass="entr" presetSubtype="4" fill="hold" nodeType="after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slide(fromBottom)">
                                      <p:cBhvr>
                                        <p:cTn id="17" dur="500"/>
                                        <p:tgtEl>
                                          <p:spTgt spid="5">
                                            <p:txEl>
                                              <p:pRg st="3" end="3"/>
                                            </p:txEl>
                                          </p:spTgt>
                                        </p:tgtEl>
                                      </p:cBhvr>
                                    </p:animEffect>
                                  </p:childTnLst>
                                </p:cTn>
                              </p:par>
                            </p:childTnLst>
                          </p:cTn>
                        </p:par>
                        <p:par>
                          <p:cTn id="18" fill="hold">
                            <p:stCondLst>
                              <p:cond delay="1500"/>
                            </p:stCondLst>
                            <p:childTnLst>
                              <p:par>
                                <p:cTn id="19" presetID="12" presetClass="entr" presetSubtype="4" fill="hold" nodeType="afterEffect">
                                  <p:stCondLst>
                                    <p:cond delay="1500"/>
                                  </p:stCondLst>
                                  <p:childTnLst>
                                    <p:set>
                                      <p:cBhvr>
                                        <p:cTn id="20" dur="1" fill="hold">
                                          <p:stCondLst>
                                            <p:cond delay="0"/>
                                          </p:stCondLst>
                                        </p:cTn>
                                        <p:tgtEl>
                                          <p:spTgt spid="5">
                                            <p:txEl>
                                              <p:pRg st="5" end="5"/>
                                            </p:txEl>
                                          </p:spTgt>
                                        </p:tgtEl>
                                        <p:attrNameLst>
                                          <p:attrName>style.visibility</p:attrName>
                                        </p:attrNameLst>
                                      </p:cBhvr>
                                      <p:to>
                                        <p:strVal val="visible"/>
                                      </p:to>
                                    </p:set>
                                    <p:animEffect transition="in" filter="slide(fromBottom)">
                                      <p:cBhvr>
                                        <p:cTn id="21" dur="1000"/>
                                        <p:tgtEl>
                                          <p:spTgt spid="5">
                                            <p:txEl>
                                              <p:pRg st="5" end="5"/>
                                            </p:txEl>
                                          </p:spTgt>
                                        </p:tgtEl>
                                      </p:cBhvr>
                                    </p:animEffect>
                                  </p:childTnLst>
                                </p:cTn>
                              </p:par>
                            </p:childTnLst>
                          </p:cTn>
                        </p:par>
                        <p:par>
                          <p:cTn id="22" fill="hold">
                            <p:stCondLst>
                              <p:cond delay="4000"/>
                            </p:stCondLst>
                            <p:childTnLst>
                              <p:par>
                                <p:cTn id="23" presetID="12" presetClass="entr" presetSubtype="4" fill="hold" nodeType="afterEffect">
                                  <p:stCondLst>
                                    <p:cond delay="0"/>
                                  </p:stCondLst>
                                  <p:childTnLst>
                                    <p:set>
                                      <p:cBhvr>
                                        <p:cTn id="24" dur="1" fill="hold">
                                          <p:stCondLst>
                                            <p:cond delay="0"/>
                                          </p:stCondLst>
                                        </p:cTn>
                                        <p:tgtEl>
                                          <p:spTgt spid="5">
                                            <p:txEl>
                                              <p:pRg st="7" end="7"/>
                                            </p:txEl>
                                          </p:spTgt>
                                        </p:tgtEl>
                                        <p:attrNameLst>
                                          <p:attrName>style.visibility</p:attrName>
                                        </p:attrNameLst>
                                      </p:cBhvr>
                                      <p:to>
                                        <p:strVal val="visible"/>
                                      </p:to>
                                    </p:set>
                                    <p:animEffect transition="in" filter="slide(fromBottom)">
                                      <p:cBhvr>
                                        <p:cTn id="25" dur="10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8" y="71414"/>
            <a:ext cx="9001156" cy="1357322"/>
          </a:xfrm>
        </p:spPr>
        <p:style>
          <a:lnRef idx="0">
            <a:schemeClr val="accent4"/>
          </a:lnRef>
          <a:fillRef idx="3">
            <a:schemeClr val="accent4"/>
          </a:fillRef>
          <a:effectRef idx="3">
            <a:schemeClr val="accent4"/>
          </a:effectRef>
          <a:fontRef idx="minor">
            <a:schemeClr val="lt1"/>
          </a:fontRef>
        </p:style>
        <p:txBody>
          <a:bodyPr>
            <a:normAutofit/>
          </a:bodyPr>
          <a:lstStyle/>
          <a:p>
            <a:r>
              <a:rPr lang="en-CA" dirty="0" smtClean="0"/>
              <a:t>Pharmacokinetic Properties of </a:t>
            </a:r>
            <a:br>
              <a:rPr lang="en-CA" dirty="0" smtClean="0"/>
            </a:br>
            <a:r>
              <a:rPr lang="en-CA" dirty="0" smtClean="0">
                <a:solidFill>
                  <a:srgbClr val="FFFF00"/>
                </a:solidFill>
              </a:rPr>
              <a:t>Regular Insulin</a:t>
            </a:r>
            <a:endParaRPr lang="fa-IR" dirty="0">
              <a:solidFill>
                <a:srgbClr val="FFFF00"/>
              </a:solidFill>
            </a:endParaRPr>
          </a:p>
        </p:txBody>
      </p:sp>
      <p:sp>
        <p:nvSpPr>
          <p:cNvPr id="5" name="Content Placeholder 4"/>
          <p:cNvSpPr>
            <a:spLocks noGrp="1"/>
          </p:cNvSpPr>
          <p:nvPr>
            <p:ph idx="1"/>
          </p:nvPr>
        </p:nvSpPr>
        <p:spPr>
          <a:xfrm>
            <a:off x="642910" y="2285992"/>
            <a:ext cx="8229600" cy="2571768"/>
          </a:xfrm>
        </p:spPr>
        <p:txBody>
          <a:bodyPr>
            <a:normAutofit/>
          </a:bodyPr>
          <a:lstStyle/>
          <a:p>
            <a:pPr>
              <a:buNone/>
            </a:pPr>
            <a:r>
              <a:rPr lang="en-CA" b="1" i="1" dirty="0" smtClean="0"/>
              <a:t>Regular Insulin</a:t>
            </a:r>
          </a:p>
          <a:p>
            <a:r>
              <a:rPr lang="en-CA" dirty="0" smtClean="0"/>
              <a:t>Onset of action: 0.5-1 hr</a:t>
            </a:r>
          </a:p>
          <a:p>
            <a:r>
              <a:rPr lang="en-CA" dirty="0" smtClean="0"/>
              <a:t>Peak activity: 2-4 hrs</a:t>
            </a:r>
          </a:p>
          <a:p>
            <a:r>
              <a:rPr lang="en-CA" dirty="0" smtClean="0"/>
              <a:t>Duration of activity: 6-8 hrs</a:t>
            </a:r>
            <a:endParaRPr lang="fa-IR" dirty="0"/>
          </a:p>
        </p:txBody>
      </p:sp>
      <p:sp>
        <p:nvSpPr>
          <p:cNvPr id="4" name="Rectangle 3"/>
          <p:cNvSpPr/>
          <p:nvPr/>
        </p:nvSpPr>
        <p:spPr>
          <a:xfrm>
            <a:off x="0" y="6376594"/>
            <a:ext cx="9144000" cy="338554"/>
          </a:xfrm>
          <a:prstGeom prst="rect">
            <a:avLst/>
          </a:prstGeom>
        </p:spPr>
        <p:txBody>
          <a:bodyPr wrap="square">
            <a:spAutoFit/>
          </a:bodyPr>
          <a:lstStyle/>
          <a:p>
            <a:pPr algn="ctr">
              <a:defRPr/>
            </a:pPr>
            <a:r>
              <a:rPr lang="en-CA" sz="1600" dirty="0">
                <a:latin typeface="Garamond" pitchFamily="18" charset="0"/>
              </a:rPr>
              <a:t> Med </a:t>
            </a:r>
            <a:r>
              <a:rPr lang="en-CA" sz="1600" dirty="0" err="1">
                <a:latin typeface="Garamond" pitchFamily="18" charset="0"/>
              </a:rPr>
              <a:t>Clin</a:t>
            </a:r>
            <a:r>
              <a:rPr lang="en-CA" sz="1600" dirty="0">
                <a:latin typeface="Garamond" pitchFamily="18" charset="0"/>
              </a:rPr>
              <a:t> North Am 1998</a:t>
            </a:r>
            <a:endParaRPr lang="en-US" sz="1600" i="1" dirty="0">
              <a:solidFill>
                <a:srgbClr val="F79646">
                  <a:lumMod val="40000"/>
                  <a:lumOff val="60000"/>
                </a:srgbClr>
              </a:solidFill>
              <a:latin typeface="Garamond" pitchFamily="18"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2000"/>
                                        <p:tgtEl>
                                          <p:spTgt spid="5">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2000"/>
                                        <p:tgtEl>
                                          <p:spTgt spid="5">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fade">
                                      <p:cBhvr>
                                        <p:cTn id="16" dur="2000"/>
                                        <p:tgtEl>
                                          <p:spTgt spid="5">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8" y="71414"/>
            <a:ext cx="9001156" cy="1428760"/>
          </a:xfrm>
        </p:spPr>
        <p:style>
          <a:lnRef idx="0">
            <a:schemeClr val="accent4"/>
          </a:lnRef>
          <a:fillRef idx="3">
            <a:schemeClr val="accent4"/>
          </a:fillRef>
          <a:effectRef idx="3">
            <a:schemeClr val="accent4"/>
          </a:effectRef>
          <a:fontRef idx="minor">
            <a:schemeClr val="lt1"/>
          </a:fontRef>
        </p:style>
        <p:txBody>
          <a:bodyPr>
            <a:normAutofit/>
          </a:bodyPr>
          <a:lstStyle/>
          <a:p>
            <a:r>
              <a:rPr lang="en-CA" dirty="0" smtClean="0"/>
              <a:t>Pharmacokinetic Properties of </a:t>
            </a:r>
            <a:br>
              <a:rPr lang="en-CA" dirty="0" smtClean="0"/>
            </a:br>
            <a:r>
              <a:rPr lang="en-CA" dirty="0" smtClean="0">
                <a:solidFill>
                  <a:srgbClr val="FFFF00"/>
                </a:solidFill>
              </a:rPr>
              <a:t>Rapid acting insulin Preparations</a:t>
            </a:r>
            <a:endParaRPr lang="fa-IR" dirty="0">
              <a:solidFill>
                <a:srgbClr val="FFFF00"/>
              </a:solidFill>
            </a:endParaRPr>
          </a:p>
        </p:txBody>
      </p:sp>
      <p:sp>
        <p:nvSpPr>
          <p:cNvPr id="5" name="Content Placeholder 4"/>
          <p:cNvSpPr>
            <a:spLocks noGrp="1"/>
          </p:cNvSpPr>
          <p:nvPr>
            <p:ph idx="1"/>
          </p:nvPr>
        </p:nvSpPr>
        <p:spPr>
          <a:xfrm>
            <a:off x="642910" y="2658572"/>
            <a:ext cx="8229600" cy="2714644"/>
          </a:xfrm>
        </p:spPr>
        <p:txBody>
          <a:bodyPr>
            <a:normAutofit/>
          </a:bodyPr>
          <a:lstStyle/>
          <a:p>
            <a:pPr>
              <a:buNone/>
            </a:pPr>
            <a:r>
              <a:rPr lang="en-CA" b="1" i="1" dirty="0" smtClean="0"/>
              <a:t>Rapid acting insulins</a:t>
            </a:r>
          </a:p>
          <a:p>
            <a:pPr>
              <a:buNone/>
            </a:pPr>
            <a:endParaRPr lang="en-CA" b="1" i="1" dirty="0" smtClean="0"/>
          </a:p>
          <a:p>
            <a:r>
              <a:rPr lang="en-CA" dirty="0" smtClean="0"/>
              <a:t>Onset of action: 15 minutes</a:t>
            </a:r>
          </a:p>
          <a:p>
            <a:r>
              <a:rPr lang="en-CA" dirty="0" smtClean="0"/>
              <a:t>Peak activity: 1 hr</a:t>
            </a:r>
          </a:p>
          <a:p>
            <a:r>
              <a:rPr lang="en-CA" dirty="0" smtClean="0"/>
              <a:t>Duration of activity: 3-4 hrs</a:t>
            </a:r>
          </a:p>
        </p:txBody>
      </p:sp>
      <p:sp>
        <p:nvSpPr>
          <p:cNvPr id="4" name="Rectangle 3"/>
          <p:cNvSpPr/>
          <p:nvPr/>
        </p:nvSpPr>
        <p:spPr>
          <a:xfrm>
            <a:off x="0" y="6448032"/>
            <a:ext cx="9144000" cy="338554"/>
          </a:xfrm>
          <a:prstGeom prst="rect">
            <a:avLst/>
          </a:prstGeom>
        </p:spPr>
        <p:txBody>
          <a:bodyPr wrap="square">
            <a:spAutoFit/>
          </a:bodyPr>
          <a:lstStyle/>
          <a:p>
            <a:pPr algn="ctr">
              <a:defRPr/>
            </a:pPr>
            <a:r>
              <a:rPr lang="en-CA" sz="1600" dirty="0">
                <a:solidFill>
                  <a:srgbClr val="002060"/>
                </a:solidFill>
                <a:latin typeface="Garamond" pitchFamily="18" charset="0"/>
                <a:cs typeface="Arial" charset="0"/>
              </a:rPr>
              <a:t> Lancet 1997 Jan  </a:t>
            </a:r>
            <a:endParaRPr lang="en-US" sz="1600" dirty="0">
              <a:solidFill>
                <a:srgbClr val="002060"/>
              </a:solidFill>
              <a:latin typeface="Garamond" pitchFamily="18" charset="0"/>
              <a:cs typeface="Arial" charset="0"/>
            </a:endParaRPr>
          </a:p>
        </p:txBody>
      </p:sp>
      <p:pic>
        <p:nvPicPr>
          <p:cNvPr id="3" name="Picture 2"/>
          <p:cNvPicPr>
            <a:picLocks noChangeAspect="1" noChangeArrowheads="1"/>
          </p:cNvPicPr>
          <p:nvPr/>
        </p:nvPicPr>
        <p:blipFill>
          <a:blip r:embed="rId2" cstate="print"/>
          <a:srcRect/>
          <a:stretch>
            <a:fillRect/>
          </a:stretch>
        </p:blipFill>
        <p:spPr bwMode="auto">
          <a:xfrm rot="5400000">
            <a:off x="5257076" y="2455892"/>
            <a:ext cx="3886432" cy="3096344"/>
          </a:xfrm>
          <a:prstGeom prst="roundRect">
            <a:avLst>
              <a:gd name="adj" fmla="val 8594"/>
            </a:avLst>
          </a:prstGeom>
          <a:solidFill>
            <a:srgbClr val="FFFFFF">
              <a:shade val="85000"/>
            </a:srgbClr>
          </a:solidFill>
          <a:ln w="38100">
            <a:solidFill>
              <a:srgbClr val="FA680E"/>
            </a:solid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fade">
                                      <p:cBhvr>
                                        <p:cTn id="10" dur="2000"/>
                                        <p:tgtEl>
                                          <p:spTgt spid="5">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Effect transition="in" filter="fade">
                                      <p:cBhvr>
                                        <p:cTn id="13" dur="2000"/>
                                        <p:tgtEl>
                                          <p:spTgt spid="5">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
                                            <p:txEl>
                                              <p:pRg st="4" end="4"/>
                                            </p:txEl>
                                          </p:spTgt>
                                        </p:tgtEl>
                                        <p:attrNameLst>
                                          <p:attrName>style.visibility</p:attrName>
                                        </p:attrNameLst>
                                      </p:cBhvr>
                                      <p:to>
                                        <p:strVal val="visible"/>
                                      </p:to>
                                    </p:set>
                                    <p:animEffect transition="in" filter="fade">
                                      <p:cBhvr>
                                        <p:cTn id="16" dur="2000"/>
                                        <p:tgtEl>
                                          <p:spTgt spid="5">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4"/>
          </a:lnRef>
          <a:fillRef idx="3">
            <a:schemeClr val="accent4"/>
          </a:fillRef>
          <a:effectRef idx="3">
            <a:schemeClr val="accent4"/>
          </a:effectRef>
          <a:fontRef idx="minor">
            <a:schemeClr val="lt1"/>
          </a:fontRef>
        </p:style>
        <p:txBody>
          <a:bodyPr>
            <a:normAutofit/>
          </a:bodyPr>
          <a:lstStyle/>
          <a:p>
            <a:r>
              <a:rPr lang="en-US" dirty="0" smtClean="0">
                <a:solidFill>
                  <a:prstClr val="white"/>
                </a:solidFill>
                <a:cs typeface="Arial" charset="0"/>
              </a:rPr>
              <a:t>Structural Formula of Insulin </a:t>
            </a:r>
            <a:r>
              <a:rPr lang="en-US" dirty="0" smtClean="0">
                <a:solidFill>
                  <a:srgbClr val="FFFF00"/>
                </a:solidFill>
                <a:cs typeface="Arial" charset="0"/>
              </a:rPr>
              <a:t>Aspart</a:t>
            </a:r>
            <a:endParaRPr lang="fa-IR" dirty="0">
              <a:solidFill>
                <a:srgbClr val="FFFF00"/>
              </a:solidFill>
            </a:endParaRPr>
          </a:p>
        </p:txBody>
      </p:sp>
      <p:pic>
        <p:nvPicPr>
          <p:cNvPr id="4" name="Content Placeholder 5" descr="novolog1.gif"/>
          <p:cNvPicPr>
            <a:picLocks noGrp="1" noChangeAspect="1"/>
          </p:cNvPicPr>
          <p:nvPr>
            <p:ph idx="1"/>
          </p:nvPr>
        </p:nvPicPr>
        <p:blipFill>
          <a:blip r:embed="rId2" cstate="print"/>
          <a:stretch>
            <a:fillRect/>
          </a:stretch>
        </p:blipFill>
        <p:spPr>
          <a:xfrm>
            <a:off x="1000100" y="2214554"/>
            <a:ext cx="7215238" cy="3429024"/>
          </a:xfrm>
          <a:prstGeom prst="roundRect">
            <a:avLst>
              <a:gd name="adj" fmla="val 8594"/>
            </a:avLst>
          </a:prstGeom>
          <a:solidFill>
            <a:srgbClr val="FFFFFF">
              <a:shade val="85000"/>
            </a:srgbClr>
          </a:solidFill>
          <a:ln w="28575">
            <a:solidFill>
              <a:srgbClr val="FA680E"/>
            </a:solidFill>
            <a:prstDash val="dash"/>
          </a:ln>
          <a:effectLst>
            <a:reflection blurRad="12700" stA="38000" endPos="28000" dist="5000" dir="5400000" sy="-100000" algn="bl" rotWithShape="0"/>
          </a:effectLst>
        </p:spPr>
      </p:pic>
      <p:sp>
        <p:nvSpPr>
          <p:cNvPr id="6" name="Isosceles Triangle 5"/>
          <p:cNvSpPr/>
          <p:nvPr/>
        </p:nvSpPr>
        <p:spPr>
          <a:xfrm rot="10800000">
            <a:off x="7143769" y="3786188"/>
            <a:ext cx="785813" cy="1571625"/>
          </a:xfrm>
          <a:prstGeom prst="triangle">
            <a:avLst>
              <a:gd name="adj" fmla="val 51249"/>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iterate type="lt">
                                    <p:tmPct val="0"/>
                                  </p:iterate>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par>
                          <p:cTn id="8" fill="hold">
                            <p:stCondLst>
                              <p:cond delay="2000"/>
                            </p:stCondLst>
                            <p:childTnLst>
                              <p:par>
                                <p:cTn id="9" presetID="4"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ox(in)">
                                      <p:cBhvr>
                                        <p:cTn id="1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6" descr="4.f.ii.monomer.jpg"/>
          <p:cNvPicPr>
            <a:picLocks noChangeAspect="1"/>
          </p:cNvPicPr>
          <p:nvPr/>
        </p:nvPicPr>
        <p:blipFill>
          <a:blip r:embed="rId2" cstate="print"/>
          <a:srcRect/>
          <a:stretch>
            <a:fillRect/>
          </a:stretch>
        </p:blipFill>
        <p:spPr bwMode="auto">
          <a:xfrm>
            <a:off x="4860032" y="1428736"/>
            <a:ext cx="3816424" cy="5133841"/>
          </a:xfrm>
          <a:prstGeom prst="roundRect">
            <a:avLst>
              <a:gd name="adj" fmla="val 8594"/>
            </a:avLst>
          </a:prstGeom>
          <a:solidFill>
            <a:srgbClr val="FFFFFF">
              <a:shade val="85000"/>
            </a:srgbClr>
          </a:solidFill>
          <a:ln w="38100">
            <a:solidFill>
              <a:srgbClr val="7030A0"/>
            </a:solidFill>
          </a:ln>
          <a:effectLst>
            <a:reflection blurRad="12700" stA="38000" endPos="28000" dist="5000" dir="5400000" sy="-100000" algn="bl" rotWithShape="0"/>
          </a:effectLst>
        </p:spPr>
      </p:pic>
      <p:pic>
        <p:nvPicPr>
          <p:cNvPr id="87043" name="Picture 5" descr="4.f.ii.humaninsulin_rev1.jpg"/>
          <p:cNvPicPr>
            <a:picLocks noChangeAspect="1"/>
          </p:cNvPicPr>
          <p:nvPr/>
        </p:nvPicPr>
        <p:blipFill>
          <a:blip r:embed="rId3" cstate="print"/>
          <a:srcRect/>
          <a:stretch>
            <a:fillRect/>
          </a:stretch>
        </p:blipFill>
        <p:spPr bwMode="auto">
          <a:xfrm>
            <a:off x="539552" y="1428736"/>
            <a:ext cx="3744416" cy="5078278"/>
          </a:xfrm>
          <a:prstGeom prst="roundRect">
            <a:avLst>
              <a:gd name="adj" fmla="val 8594"/>
            </a:avLst>
          </a:prstGeom>
          <a:solidFill>
            <a:srgbClr val="FFFFFF">
              <a:shade val="85000"/>
            </a:srgbClr>
          </a:solidFill>
          <a:ln w="38100">
            <a:solidFill>
              <a:srgbClr val="7030A0"/>
            </a:solidFill>
          </a:ln>
          <a:effectLst>
            <a:reflection blurRad="12700" stA="38000" endPos="28000" dist="5000" dir="5400000" sy="-100000" algn="bl" rotWithShape="0"/>
          </a:effectLst>
        </p:spPr>
      </p:pic>
      <p:sp>
        <p:nvSpPr>
          <p:cNvPr id="4" name="Title 1"/>
          <p:cNvSpPr>
            <a:spLocks noGrp="1"/>
          </p:cNvSpPr>
          <p:nvPr>
            <p:ph type="title"/>
          </p:nvPr>
        </p:nvSpPr>
        <p:spPr>
          <a:xfrm>
            <a:off x="71438" y="71414"/>
            <a:ext cx="9001156" cy="1143000"/>
          </a:xfrm>
        </p:spPr>
        <p:style>
          <a:lnRef idx="0">
            <a:schemeClr val="accent4"/>
          </a:lnRef>
          <a:fillRef idx="3">
            <a:schemeClr val="accent4"/>
          </a:fillRef>
          <a:effectRef idx="3">
            <a:schemeClr val="accent4"/>
          </a:effectRef>
          <a:fontRef idx="minor">
            <a:schemeClr val="lt1"/>
          </a:fontRef>
        </p:style>
        <p:txBody>
          <a:bodyPr>
            <a:normAutofit/>
          </a:bodyPr>
          <a:lstStyle/>
          <a:p>
            <a:r>
              <a:rPr lang="en-US" dirty="0" smtClean="0">
                <a:solidFill>
                  <a:prstClr val="white"/>
                </a:solidFill>
                <a:cs typeface="Arial" charset="0"/>
              </a:rPr>
              <a:t>Regular Insulin     </a:t>
            </a:r>
            <a:r>
              <a:rPr lang="en-US" i="1" dirty="0" smtClean="0">
                <a:solidFill>
                  <a:prstClr val="white"/>
                </a:solidFill>
                <a:cs typeface="Arial" charset="0"/>
              </a:rPr>
              <a:t>vs</a:t>
            </a:r>
            <a:r>
              <a:rPr lang="en-US" dirty="0" smtClean="0">
                <a:solidFill>
                  <a:prstClr val="white"/>
                </a:solidFill>
                <a:cs typeface="Arial" charset="0"/>
              </a:rPr>
              <a:t>.  Rapid Analogue</a:t>
            </a:r>
            <a:endParaRPr lang="fa-IR"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87043"/>
                                        </p:tgtEl>
                                        <p:attrNameLst>
                                          <p:attrName>style.visibility</p:attrName>
                                        </p:attrNameLst>
                                      </p:cBhvr>
                                      <p:to>
                                        <p:strVal val="visible"/>
                                      </p:to>
                                    </p:set>
                                    <p:animEffect transition="in" filter="slide(fromLeft)">
                                      <p:cBhvr>
                                        <p:cTn id="7" dur="1000"/>
                                        <p:tgtEl>
                                          <p:spTgt spid="87043"/>
                                        </p:tgtEl>
                                      </p:cBhvr>
                                    </p:animEffect>
                                  </p:childTnLst>
                                </p:cTn>
                              </p:par>
                              <p:par>
                                <p:cTn id="8" presetID="12" presetClass="entr" presetSubtype="8" fill="hold" nodeType="withEffect">
                                  <p:stCondLst>
                                    <p:cond delay="0"/>
                                  </p:stCondLst>
                                  <p:childTnLst>
                                    <p:set>
                                      <p:cBhvr>
                                        <p:cTn id="9" dur="1" fill="hold">
                                          <p:stCondLst>
                                            <p:cond delay="0"/>
                                          </p:stCondLst>
                                        </p:cTn>
                                        <p:tgtEl>
                                          <p:spTgt spid="87042"/>
                                        </p:tgtEl>
                                        <p:attrNameLst>
                                          <p:attrName>style.visibility</p:attrName>
                                        </p:attrNameLst>
                                      </p:cBhvr>
                                      <p:to>
                                        <p:strVal val="visible"/>
                                      </p:to>
                                    </p:set>
                                    <p:animEffect transition="in" filter="slide(fromLeft)">
                                      <p:cBhvr>
                                        <p:cTn id="10" dur="1000"/>
                                        <p:tgtEl>
                                          <p:spTgt spid="870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428596" y="1500174"/>
            <a:ext cx="8215370" cy="2485787"/>
          </a:xfrm>
          <a:prstGeom prst="roundRect">
            <a:avLst/>
          </a:prstGeom>
          <a:ln/>
        </p:spPr>
        <p:style>
          <a:lnRef idx="2">
            <a:schemeClr val="accent3"/>
          </a:lnRef>
          <a:fillRef idx="1">
            <a:schemeClr val="lt1"/>
          </a:fillRef>
          <a:effectRef idx="0">
            <a:schemeClr val="accent3"/>
          </a:effectRef>
          <a:fontRef idx="minor">
            <a:schemeClr val="dk1"/>
          </a:fontRef>
        </p:style>
        <p:txBody>
          <a:bodyPr wrap="square">
            <a:spAutoFit/>
          </a:bodyPr>
          <a:lstStyle/>
          <a:p>
            <a:pPr marL="82296" indent="0" algn="l" rtl="0">
              <a:buClr>
                <a:srgbClr val="C00000"/>
              </a:buClr>
              <a:buFont typeface="Wingdings" pitchFamily="2" charset="2"/>
              <a:buChar char="§"/>
            </a:pPr>
            <a:r>
              <a:rPr lang="en-US" sz="2400" b="1" dirty="0" smtClean="0">
                <a:solidFill>
                  <a:srgbClr val="002060"/>
                </a:solidFill>
                <a:latin typeface="Garamond" pitchFamily="18" charset="0"/>
              </a:rPr>
              <a:t>Overt diabetes </a:t>
            </a:r>
            <a:r>
              <a:rPr lang="en-US" sz="2000" b="1" dirty="0" smtClean="0">
                <a:solidFill>
                  <a:srgbClr val="002060"/>
                </a:solidFill>
                <a:latin typeface="Garamond" pitchFamily="18" charset="0"/>
              </a:rPr>
              <a:t>(type 1 or 2)</a:t>
            </a:r>
            <a:r>
              <a:rPr lang="en-US" sz="2400" b="1" dirty="0" smtClean="0">
                <a:solidFill>
                  <a:srgbClr val="002060"/>
                </a:solidFill>
                <a:latin typeface="Garamond" pitchFamily="18" charset="0"/>
              </a:rPr>
              <a:t> in initial visit:</a:t>
            </a:r>
          </a:p>
          <a:p>
            <a:pPr lvl="1" algn="l" rtl="0">
              <a:buClr>
                <a:srgbClr val="00B050"/>
              </a:buClr>
              <a:buSzPct val="80000"/>
              <a:buFont typeface="Courier New" pitchFamily="49" charset="0"/>
              <a:buChar char="o"/>
            </a:pPr>
            <a:r>
              <a:rPr lang="en-US" sz="2000" dirty="0" smtClean="0">
                <a:latin typeface="Garamond" pitchFamily="18" charset="0"/>
              </a:rPr>
              <a:t> FPG ≥126 </a:t>
            </a:r>
            <a:r>
              <a:rPr lang="en-US" i="1" dirty="0" smtClean="0">
                <a:latin typeface="Garamond" pitchFamily="18" charset="0"/>
              </a:rPr>
              <a:t>mg/dl</a:t>
            </a:r>
            <a:endParaRPr lang="en-US" sz="2000" i="1" dirty="0" smtClean="0">
              <a:latin typeface="Garamond" pitchFamily="18" charset="0"/>
            </a:endParaRPr>
          </a:p>
          <a:p>
            <a:pPr lvl="1" algn="l" rtl="0">
              <a:buClr>
                <a:srgbClr val="00B050"/>
              </a:buClr>
              <a:buSzPct val="80000"/>
              <a:buFont typeface="Courier New" pitchFamily="49" charset="0"/>
              <a:buChar char="o"/>
            </a:pPr>
            <a:r>
              <a:rPr lang="en-US" sz="2000" dirty="0" smtClean="0">
                <a:latin typeface="Garamond" pitchFamily="18" charset="0"/>
              </a:rPr>
              <a:t> Random PG ≥200 </a:t>
            </a:r>
            <a:r>
              <a:rPr lang="en-US" sz="2000" i="1" dirty="0" smtClean="0">
                <a:latin typeface="Garamond" pitchFamily="18" charset="0"/>
              </a:rPr>
              <a:t>mg/dl</a:t>
            </a:r>
          </a:p>
          <a:p>
            <a:pPr lvl="1" algn="l" rtl="0">
              <a:buClr>
                <a:srgbClr val="00B050"/>
              </a:buClr>
              <a:buSzPct val="80000"/>
              <a:buFont typeface="Courier New" pitchFamily="49" charset="0"/>
              <a:buChar char="o"/>
            </a:pPr>
            <a:r>
              <a:rPr lang="en-US" sz="2000" dirty="0" smtClean="0">
                <a:latin typeface="Garamond" pitchFamily="18" charset="0"/>
              </a:rPr>
              <a:t> A</a:t>
            </a:r>
            <a:r>
              <a:rPr lang="en-US" sz="2000" baseline="-25000" dirty="0" smtClean="0">
                <a:latin typeface="Garamond" pitchFamily="18" charset="0"/>
              </a:rPr>
              <a:t>1C</a:t>
            </a:r>
            <a:r>
              <a:rPr lang="en-US" sz="2000" dirty="0" smtClean="0">
                <a:latin typeface="Garamond" pitchFamily="18" charset="0"/>
              </a:rPr>
              <a:t> ≥ 6.5%</a:t>
            </a:r>
          </a:p>
          <a:p>
            <a:pPr lvl="1" algn="l" rtl="0">
              <a:buClr>
                <a:srgbClr val="00B050"/>
              </a:buClr>
              <a:buSzPct val="80000"/>
              <a:buFont typeface="Courier New" pitchFamily="49" charset="0"/>
              <a:buChar char="o"/>
            </a:pPr>
            <a:endParaRPr lang="en-US" sz="2000" dirty="0" smtClean="0">
              <a:latin typeface="Garamond" pitchFamily="18" charset="0"/>
            </a:endParaRPr>
          </a:p>
          <a:p>
            <a:pPr marL="82296" lvl="0" indent="0" algn="ctr" rtl="0">
              <a:buNone/>
            </a:pPr>
            <a:r>
              <a:rPr lang="en-US" dirty="0" smtClean="0">
                <a:solidFill>
                  <a:srgbClr val="204C82"/>
                </a:solidFill>
                <a:latin typeface="Garamond" pitchFamily="18" charset="0"/>
              </a:rPr>
              <a:t>these women are at increased risk of having a child with a </a:t>
            </a:r>
            <a:r>
              <a:rPr lang="en-US" b="1" u="sng" dirty="0" smtClean="0">
                <a:solidFill>
                  <a:srgbClr val="204C82"/>
                </a:solidFill>
                <a:latin typeface="Garamond" pitchFamily="18" charset="0"/>
              </a:rPr>
              <a:t>congenital anomaly</a:t>
            </a:r>
            <a:r>
              <a:rPr lang="en-US" dirty="0" smtClean="0">
                <a:solidFill>
                  <a:srgbClr val="204C82"/>
                </a:solidFill>
                <a:latin typeface="Garamond" pitchFamily="18" charset="0"/>
              </a:rPr>
              <a:t> and may be at increased risk of </a:t>
            </a:r>
            <a:r>
              <a:rPr lang="en-US" b="1" u="sng" dirty="0" smtClean="0">
                <a:solidFill>
                  <a:srgbClr val="204C82"/>
                </a:solidFill>
                <a:latin typeface="Garamond" pitchFamily="18" charset="0"/>
              </a:rPr>
              <a:t>complications</a:t>
            </a:r>
            <a:r>
              <a:rPr lang="en-US" dirty="0" smtClean="0">
                <a:solidFill>
                  <a:srgbClr val="204C82"/>
                </a:solidFill>
                <a:latin typeface="Garamond" pitchFamily="18" charset="0"/>
              </a:rPr>
              <a:t> from diabetes.</a:t>
            </a:r>
          </a:p>
        </p:txBody>
      </p:sp>
      <p:sp>
        <p:nvSpPr>
          <p:cNvPr id="6" name="Rounded Rectangle 5"/>
          <p:cNvSpPr/>
          <p:nvPr/>
        </p:nvSpPr>
        <p:spPr>
          <a:xfrm>
            <a:off x="428596" y="4113514"/>
            <a:ext cx="8215370" cy="2673072"/>
          </a:xfrm>
          <a:prstGeom prst="roundRect">
            <a:avLst/>
          </a:prstGeom>
          <a:ln/>
        </p:spPr>
        <p:style>
          <a:lnRef idx="2">
            <a:schemeClr val="accent2"/>
          </a:lnRef>
          <a:fillRef idx="1">
            <a:schemeClr val="lt1"/>
          </a:fillRef>
          <a:effectRef idx="0">
            <a:schemeClr val="accent2"/>
          </a:effectRef>
          <a:fontRef idx="minor">
            <a:schemeClr val="dk1"/>
          </a:fontRef>
        </p:style>
        <p:txBody>
          <a:bodyPr wrap="square">
            <a:spAutoFit/>
          </a:bodyPr>
          <a:lstStyle/>
          <a:p>
            <a:pPr marL="82296" indent="0" algn="l" rtl="0">
              <a:buClr>
                <a:srgbClr val="C00000"/>
              </a:buClr>
              <a:buFont typeface="Wingdings" pitchFamily="2" charset="2"/>
              <a:buChar char="§"/>
            </a:pPr>
            <a:r>
              <a:rPr lang="en-US" sz="2400" b="1" dirty="0" smtClean="0">
                <a:solidFill>
                  <a:srgbClr val="002060"/>
                </a:solidFill>
                <a:effectLst>
                  <a:outerShdw blurRad="38100" dist="38100" dir="2700000" algn="tl">
                    <a:srgbClr val="000000">
                      <a:alpha val="43137"/>
                    </a:srgbClr>
                  </a:outerShdw>
                </a:effectLst>
                <a:latin typeface="Garamond" pitchFamily="18" charset="0"/>
              </a:rPr>
              <a:t>Gestational diabetes: </a:t>
            </a:r>
          </a:p>
          <a:p>
            <a:pPr lvl="1" algn="l" rtl="0">
              <a:buClr>
                <a:srgbClr val="007E39"/>
              </a:buClr>
              <a:buSzPct val="80000"/>
              <a:buFont typeface="Courier New" pitchFamily="49" charset="0"/>
              <a:buChar char="o"/>
            </a:pPr>
            <a:r>
              <a:rPr lang="en-US" sz="2000" dirty="0" smtClean="0">
                <a:latin typeface="Garamond" pitchFamily="18" charset="0"/>
              </a:rPr>
              <a:t> 92 ≤ FPG &lt;126 </a:t>
            </a:r>
            <a:r>
              <a:rPr lang="en-US" sz="2000" i="1" dirty="0" smtClean="0">
                <a:latin typeface="Garamond" pitchFamily="18" charset="0"/>
              </a:rPr>
              <a:t>mg/dl</a:t>
            </a:r>
            <a:r>
              <a:rPr lang="en-US" sz="2000" dirty="0" smtClean="0">
                <a:latin typeface="Garamond" pitchFamily="18" charset="0"/>
              </a:rPr>
              <a:t> at any gestational age </a:t>
            </a:r>
          </a:p>
          <a:p>
            <a:pPr lvl="1" algn="l" rtl="0">
              <a:buClr>
                <a:srgbClr val="007E39"/>
              </a:buClr>
              <a:buSzPct val="80000"/>
              <a:buFont typeface="Courier New" pitchFamily="49" charset="0"/>
              <a:buChar char="o"/>
            </a:pPr>
            <a:r>
              <a:rPr lang="en-US" sz="2000" dirty="0" smtClean="0">
                <a:latin typeface="Garamond" pitchFamily="18" charset="0"/>
              </a:rPr>
              <a:t> At 24-28 weeks of gestation: 75 </a:t>
            </a:r>
            <a:r>
              <a:rPr lang="en-US" sz="2000" dirty="0" err="1" smtClean="0">
                <a:latin typeface="Garamond" pitchFamily="18" charset="0"/>
              </a:rPr>
              <a:t>gr</a:t>
            </a:r>
            <a:r>
              <a:rPr lang="en-US" sz="2000" dirty="0" smtClean="0">
                <a:latin typeface="Garamond" pitchFamily="18" charset="0"/>
              </a:rPr>
              <a:t> 2-hr OGTT with </a:t>
            </a:r>
            <a:r>
              <a:rPr lang="en-US" sz="2000" u="sng" dirty="0" smtClean="0">
                <a:effectLst>
                  <a:outerShdw blurRad="38100" dist="38100" dir="2700000" algn="tl">
                    <a:srgbClr val="000000">
                      <a:alpha val="43137"/>
                    </a:srgbClr>
                  </a:outerShdw>
                </a:effectLst>
                <a:latin typeface="Garamond" pitchFamily="18" charset="0"/>
              </a:rPr>
              <a:t>any</a:t>
            </a:r>
            <a:r>
              <a:rPr lang="en-US" sz="2000" dirty="0" smtClean="0">
                <a:effectLst>
                  <a:outerShdw blurRad="38100" dist="38100" dir="2700000" algn="tl">
                    <a:srgbClr val="000000">
                      <a:alpha val="43137"/>
                    </a:srgbClr>
                  </a:outerShdw>
                </a:effectLst>
                <a:latin typeface="Garamond" pitchFamily="18" charset="0"/>
              </a:rPr>
              <a:t> </a:t>
            </a:r>
            <a:r>
              <a:rPr lang="en-US" sz="2000" dirty="0" smtClean="0">
                <a:latin typeface="Garamond" pitchFamily="18" charset="0"/>
              </a:rPr>
              <a:t>of the below: </a:t>
            </a:r>
          </a:p>
          <a:p>
            <a:pPr lvl="2" algn="l" rtl="0">
              <a:buClr>
                <a:srgbClr val="FA680E"/>
              </a:buClr>
              <a:buSzPct val="60000"/>
              <a:buFont typeface="Wingdings" pitchFamily="2" charset="2"/>
              <a:buChar char="ü"/>
            </a:pPr>
            <a:r>
              <a:rPr lang="en-US" sz="2000" dirty="0" smtClean="0">
                <a:latin typeface="Garamond" pitchFamily="18" charset="0"/>
              </a:rPr>
              <a:t> FPG ≥92</a:t>
            </a:r>
            <a:r>
              <a:rPr lang="en-US" sz="2000" i="1" dirty="0" smtClean="0">
                <a:latin typeface="Garamond" pitchFamily="18" charset="0"/>
              </a:rPr>
              <a:t> </a:t>
            </a:r>
            <a:r>
              <a:rPr lang="en-US" i="1" dirty="0" smtClean="0">
                <a:latin typeface="Garamond" pitchFamily="18" charset="0"/>
              </a:rPr>
              <a:t>mg/dl</a:t>
            </a:r>
            <a:endParaRPr lang="en-US" sz="2000" dirty="0" smtClean="0">
              <a:latin typeface="Garamond" pitchFamily="18" charset="0"/>
            </a:endParaRPr>
          </a:p>
          <a:p>
            <a:pPr lvl="2" algn="l" rtl="0">
              <a:buClr>
                <a:srgbClr val="FA680E"/>
              </a:buClr>
              <a:buSzPct val="60000"/>
              <a:buFont typeface="Wingdings" pitchFamily="2" charset="2"/>
              <a:buChar char="ü"/>
            </a:pPr>
            <a:r>
              <a:rPr lang="en-US" sz="2000" dirty="0" smtClean="0">
                <a:latin typeface="Garamond" pitchFamily="18" charset="0"/>
              </a:rPr>
              <a:t> 1-hr ≥180</a:t>
            </a:r>
            <a:r>
              <a:rPr lang="en-US" sz="2000" i="1" dirty="0" smtClean="0">
                <a:latin typeface="Garamond" pitchFamily="18" charset="0"/>
              </a:rPr>
              <a:t> </a:t>
            </a:r>
            <a:r>
              <a:rPr lang="en-US" i="1" dirty="0" smtClean="0">
                <a:latin typeface="Garamond" pitchFamily="18" charset="0"/>
              </a:rPr>
              <a:t>mg/dl</a:t>
            </a:r>
            <a:endParaRPr lang="en-US" sz="2000" dirty="0" smtClean="0">
              <a:latin typeface="Garamond" pitchFamily="18" charset="0"/>
            </a:endParaRPr>
          </a:p>
          <a:p>
            <a:pPr lvl="2" algn="l" rtl="0">
              <a:buClr>
                <a:srgbClr val="FA680E"/>
              </a:buClr>
              <a:buSzPct val="60000"/>
              <a:buFont typeface="Wingdings" pitchFamily="2" charset="2"/>
              <a:buChar char="ü"/>
            </a:pPr>
            <a:r>
              <a:rPr lang="en-US" sz="2000" dirty="0" smtClean="0">
                <a:latin typeface="Garamond" pitchFamily="18" charset="0"/>
              </a:rPr>
              <a:t> 2-hr ≥153 </a:t>
            </a:r>
            <a:r>
              <a:rPr lang="en-US" i="1" dirty="0" smtClean="0">
                <a:latin typeface="Garamond" pitchFamily="18" charset="0"/>
              </a:rPr>
              <a:t>mg/dl</a:t>
            </a:r>
            <a:endParaRPr lang="en-US" sz="2000" i="1" dirty="0" smtClean="0">
              <a:latin typeface="Garamond" pitchFamily="18" charset="0"/>
            </a:endParaRPr>
          </a:p>
          <a:p>
            <a:pPr marL="82296" lvl="0" indent="0" algn="ctr" rtl="0">
              <a:lnSpc>
                <a:spcPct val="150000"/>
              </a:lnSpc>
              <a:buNone/>
            </a:pPr>
            <a:r>
              <a:rPr lang="en-US" dirty="0" smtClean="0">
                <a:solidFill>
                  <a:srgbClr val="204C82"/>
                </a:solidFill>
                <a:latin typeface="Garamond" pitchFamily="18" charset="0"/>
              </a:rPr>
              <a:t>NIH &amp; ACOG still believe on 2 step approach &amp; old criteria.</a:t>
            </a:r>
          </a:p>
        </p:txBody>
      </p:sp>
      <p:sp>
        <p:nvSpPr>
          <p:cNvPr id="7" name="Title 5"/>
          <p:cNvSpPr>
            <a:spLocks noGrp="1"/>
          </p:cNvSpPr>
          <p:nvPr>
            <p:ph type="title"/>
          </p:nvPr>
        </p:nvSpPr>
        <p:spPr>
          <a:xfrm>
            <a:off x="71406" y="142852"/>
            <a:ext cx="8933688" cy="1214446"/>
          </a:xfrm>
        </p:spPr>
        <p:style>
          <a:lnRef idx="0">
            <a:schemeClr val="accent4"/>
          </a:lnRef>
          <a:fillRef idx="3">
            <a:schemeClr val="accent4"/>
          </a:fillRef>
          <a:effectRef idx="3">
            <a:schemeClr val="accent4"/>
          </a:effectRef>
          <a:fontRef idx="minor">
            <a:schemeClr val="lt1"/>
          </a:fontRef>
        </p:style>
        <p:txBody>
          <a:bodyPr>
            <a:normAutofit/>
          </a:bodyPr>
          <a:lstStyle/>
          <a:p>
            <a:r>
              <a:rPr lang="en-US" dirty="0" smtClean="0"/>
              <a:t>Diabetes in Pregnancy: </a:t>
            </a:r>
            <a:r>
              <a:rPr lang="en-US" dirty="0" smtClean="0">
                <a:solidFill>
                  <a:srgbClr val="FFFF00"/>
                </a:solidFill>
              </a:rPr>
              <a:t>Current</a:t>
            </a:r>
            <a:r>
              <a:rPr lang="en-US" dirty="0" smtClean="0"/>
              <a:t> Definitions</a:t>
            </a:r>
            <a:br>
              <a:rPr lang="en-US" dirty="0" smtClean="0"/>
            </a:br>
            <a:r>
              <a:rPr lang="en-US" sz="2800" dirty="0" smtClean="0">
                <a:solidFill>
                  <a:srgbClr val="FFFF00"/>
                </a:solidFill>
              </a:rPr>
              <a:t>(IADPSG &amp; ADA)</a:t>
            </a:r>
            <a:endParaRPr lang="en-US" sz="2800" dirty="0">
              <a:solidFill>
                <a:srgbClr val="FFFF00"/>
              </a:solidFill>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1438" y="928670"/>
            <a:ext cx="9001156" cy="2000264"/>
          </a:xfrm>
          <a:prstGeom prst="roundRect">
            <a:avLst/>
          </a:prstGeom>
          <a:solidFill>
            <a:srgbClr val="69075B"/>
          </a:solidFill>
          <a:ln/>
        </p:spPr>
        <p:style>
          <a:lnRef idx="0">
            <a:schemeClr val="accent2"/>
          </a:lnRef>
          <a:fillRef idx="3">
            <a:schemeClr val="accent2"/>
          </a:fillRef>
          <a:effectRef idx="3">
            <a:schemeClr val="accent2"/>
          </a:effectRef>
          <a:fontRef idx="minor">
            <a:schemeClr val="lt1"/>
          </a:fontRef>
        </p:style>
        <p:txBody>
          <a:bodyPr vert="horz" lIns="91440" tIns="45720" rIns="91440" bIns="45720" rtlCol="1" anchor="ctr">
            <a:normAutofit/>
          </a:bodyPr>
          <a:lstStyle/>
          <a:p>
            <a:pPr lvl="0" algn="ctr" rtl="0">
              <a:spcBef>
                <a:spcPct val="0"/>
              </a:spcBef>
            </a:pPr>
            <a:r>
              <a:rPr lang="en-US" sz="4000" b="1" dirty="0" smtClean="0">
                <a:solidFill>
                  <a:prstClr val="white"/>
                </a:solidFill>
                <a:effectLst>
                  <a:outerShdw blurRad="38100" dist="38100" dir="2700000" algn="tl">
                    <a:srgbClr val="000000">
                      <a:alpha val="43137"/>
                    </a:srgbClr>
                  </a:outerShdw>
                </a:effectLst>
                <a:latin typeface="Garamond" pitchFamily="18" charset="0"/>
                <a:ea typeface="+mj-ea"/>
                <a:cs typeface="+mj-cs"/>
              </a:rPr>
              <a:t>Basal Insulins</a:t>
            </a:r>
            <a:endParaRPr kumimoji="0" lang="fa-IR" sz="44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Garamond" pitchFamily="18" charset="0"/>
              <a:ea typeface="+mj-ea"/>
              <a:cs typeface="+mj-cs"/>
            </a:endParaRPr>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71438" y="71414"/>
            <a:ext cx="9001156" cy="1285884"/>
          </a:xfrm>
        </p:spPr>
        <p:style>
          <a:lnRef idx="0">
            <a:schemeClr val="accent4"/>
          </a:lnRef>
          <a:fillRef idx="3">
            <a:schemeClr val="accent4"/>
          </a:fillRef>
          <a:effectRef idx="3">
            <a:schemeClr val="accent4"/>
          </a:effectRef>
          <a:fontRef idx="minor">
            <a:schemeClr val="lt1"/>
          </a:fontRef>
        </p:style>
        <p:txBody>
          <a:bodyPr>
            <a:normAutofit fontScale="90000"/>
          </a:bodyPr>
          <a:lstStyle/>
          <a:p>
            <a:r>
              <a:rPr lang="en-US" dirty="0" smtClean="0"/>
              <a:t>Pharmacokinetic Properties of</a:t>
            </a:r>
            <a:br>
              <a:rPr lang="en-US" dirty="0" smtClean="0"/>
            </a:br>
            <a:r>
              <a:rPr lang="en-US" dirty="0" smtClean="0">
                <a:solidFill>
                  <a:srgbClr val="FFFF00"/>
                </a:solidFill>
              </a:rPr>
              <a:t>Basal Insulin Preparation</a:t>
            </a:r>
          </a:p>
        </p:txBody>
      </p:sp>
      <p:sp>
        <p:nvSpPr>
          <p:cNvPr id="21507" name="Content Placeholder 2"/>
          <p:cNvSpPr>
            <a:spLocks noGrp="1"/>
          </p:cNvSpPr>
          <p:nvPr>
            <p:ph idx="1"/>
          </p:nvPr>
        </p:nvSpPr>
        <p:spPr>
          <a:xfrm>
            <a:off x="457200" y="1600200"/>
            <a:ext cx="8229600" cy="4900634"/>
          </a:xfrm>
        </p:spPr>
        <p:txBody>
          <a:bodyPr>
            <a:normAutofit fontScale="92500" lnSpcReduction="10000"/>
          </a:bodyPr>
          <a:lstStyle/>
          <a:p>
            <a:pPr>
              <a:spcAft>
                <a:spcPts val="1200"/>
              </a:spcAft>
            </a:pPr>
            <a:r>
              <a:rPr lang="en-US" b="1" dirty="0" smtClean="0"/>
              <a:t>NPH Insulin</a:t>
            </a:r>
          </a:p>
          <a:p>
            <a:pPr lvl="1">
              <a:spcAft>
                <a:spcPts val="1200"/>
              </a:spcAft>
            </a:pPr>
            <a:r>
              <a:rPr lang="en-US" dirty="0" smtClean="0"/>
              <a:t>   Onset of action: 1-4 hrs</a:t>
            </a:r>
          </a:p>
          <a:p>
            <a:pPr lvl="1">
              <a:spcAft>
                <a:spcPts val="1200"/>
              </a:spcAft>
            </a:pPr>
            <a:r>
              <a:rPr lang="en-US" dirty="0" smtClean="0"/>
              <a:t>   Peak activity: 6-10 hrs</a:t>
            </a:r>
          </a:p>
          <a:p>
            <a:pPr lvl="1">
              <a:spcAft>
                <a:spcPts val="1200"/>
              </a:spcAft>
            </a:pPr>
            <a:r>
              <a:rPr lang="en-US" dirty="0" smtClean="0"/>
              <a:t>   Duration of activity: 10-16 hrs</a:t>
            </a:r>
          </a:p>
          <a:p>
            <a:pPr>
              <a:lnSpc>
                <a:spcPct val="210000"/>
              </a:lnSpc>
              <a:spcAft>
                <a:spcPts val="1200"/>
              </a:spcAft>
            </a:pPr>
            <a:r>
              <a:rPr lang="en-US" b="1" dirty="0" smtClean="0">
                <a:effectLst>
                  <a:outerShdw blurRad="38100" dist="38100" dir="2700000" algn="tl">
                    <a:srgbClr val="000000">
                      <a:alpha val="43137"/>
                    </a:srgbClr>
                  </a:outerShdw>
                </a:effectLst>
              </a:rPr>
              <a:t>Long Acting Insulin Analogous: </a:t>
            </a:r>
            <a:r>
              <a:rPr lang="en-US" b="1" i="1" dirty="0" smtClean="0">
                <a:solidFill>
                  <a:srgbClr val="7030A0"/>
                </a:solidFill>
                <a:effectLst>
                  <a:outerShdw blurRad="38100" dist="38100" dir="2700000" algn="tl">
                    <a:srgbClr val="000000">
                      <a:alpha val="43137"/>
                    </a:srgbClr>
                  </a:outerShdw>
                </a:effectLst>
              </a:rPr>
              <a:t>Glargine</a:t>
            </a:r>
            <a:r>
              <a:rPr lang="en-US" b="1" i="1" dirty="0" smtClean="0"/>
              <a:t>  &amp; </a:t>
            </a:r>
            <a:r>
              <a:rPr lang="en-US" b="1" i="1" dirty="0" smtClean="0">
                <a:solidFill>
                  <a:schemeClr val="accent3">
                    <a:lumMod val="50000"/>
                  </a:schemeClr>
                </a:solidFill>
                <a:effectLst>
                  <a:outerShdw blurRad="38100" dist="38100" dir="2700000" algn="tl">
                    <a:srgbClr val="000000">
                      <a:alpha val="43137"/>
                    </a:srgbClr>
                  </a:outerShdw>
                </a:effectLst>
              </a:rPr>
              <a:t>Detemir </a:t>
            </a:r>
          </a:p>
          <a:p>
            <a:pPr lvl="1">
              <a:spcAft>
                <a:spcPts val="1200"/>
              </a:spcAft>
            </a:pPr>
            <a:r>
              <a:rPr lang="en-US" dirty="0" smtClean="0"/>
              <a:t> Were  designed  to provide a reliable, constant basal insulin concentration to control basal metabolism.</a:t>
            </a:r>
          </a:p>
          <a:p>
            <a:pPr lvl="1">
              <a:spcAft>
                <a:spcPts val="1200"/>
              </a:spcAft>
            </a:pPr>
            <a:r>
              <a:rPr lang="en-US" dirty="0" smtClean="0"/>
              <a:t> They are </a:t>
            </a:r>
            <a:r>
              <a:rPr lang="en-US" dirty="0" smtClean="0">
                <a:solidFill>
                  <a:srgbClr val="FF0000"/>
                </a:solidFill>
              </a:rPr>
              <a:t>more predictable </a:t>
            </a:r>
            <a:r>
              <a:rPr lang="en-US" dirty="0" smtClean="0"/>
              <a:t>than conventional insulins and allow simplified insulin-replacement strategies.</a:t>
            </a:r>
          </a:p>
        </p:txBody>
      </p:sp>
      <p:sp>
        <p:nvSpPr>
          <p:cNvPr id="4" name="Slide Number Placeholder 3"/>
          <p:cNvSpPr>
            <a:spLocks noGrp="1"/>
          </p:cNvSpPr>
          <p:nvPr>
            <p:ph type="sldNum" sz="quarter" idx="12"/>
          </p:nvPr>
        </p:nvSpPr>
        <p:spPr/>
        <p:txBody>
          <a:bodyPr/>
          <a:lstStyle/>
          <a:p>
            <a:pPr>
              <a:defRPr/>
            </a:pPr>
            <a:fld id="{1268E055-D7DE-4F97-8DF3-0BE8C4FAE6D3}" type="slidenum">
              <a:rPr lang="en-US" smtClean="0"/>
              <a:pPr>
                <a:defRPr/>
              </a:pPr>
              <a:t>81</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slide(fromBottom)">
                                      <p:cBhvr>
                                        <p:cTn id="7" dur="500"/>
                                        <p:tgtEl>
                                          <p:spTgt spid="21507">
                                            <p:txEl>
                                              <p:pRg st="0" end="0"/>
                                            </p:txEl>
                                          </p:spTgt>
                                        </p:tgtEl>
                                      </p:cBhvr>
                                    </p:animEffect>
                                  </p:childTnLst>
                                </p:cTn>
                              </p:par>
                              <p:par>
                                <p:cTn id="8" presetID="12" presetClass="entr" presetSubtype="4" fill="hold" nodeType="withEffect">
                                  <p:stCondLst>
                                    <p:cond delay="0"/>
                                  </p:stCondLst>
                                  <p:childTnLst>
                                    <p:set>
                                      <p:cBhvr>
                                        <p:cTn id="9" dur="1" fill="hold">
                                          <p:stCondLst>
                                            <p:cond delay="0"/>
                                          </p:stCondLst>
                                        </p:cTn>
                                        <p:tgtEl>
                                          <p:spTgt spid="21507">
                                            <p:txEl>
                                              <p:pRg st="1" end="1"/>
                                            </p:txEl>
                                          </p:spTgt>
                                        </p:tgtEl>
                                        <p:attrNameLst>
                                          <p:attrName>style.visibility</p:attrName>
                                        </p:attrNameLst>
                                      </p:cBhvr>
                                      <p:to>
                                        <p:strVal val="visible"/>
                                      </p:to>
                                    </p:set>
                                    <p:animEffect transition="in" filter="slide(fromBottom)">
                                      <p:cBhvr>
                                        <p:cTn id="10" dur="500"/>
                                        <p:tgtEl>
                                          <p:spTgt spid="21507">
                                            <p:txEl>
                                              <p:pRg st="1" end="1"/>
                                            </p:txEl>
                                          </p:spTgt>
                                        </p:tgtEl>
                                      </p:cBhvr>
                                    </p:animEffect>
                                  </p:childTnLst>
                                </p:cTn>
                              </p:par>
                              <p:par>
                                <p:cTn id="11" presetID="12" presetClass="entr" presetSubtype="4" fill="hold" nodeType="withEffect">
                                  <p:stCondLst>
                                    <p:cond delay="0"/>
                                  </p:stCondLst>
                                  <p:childTnLst>
                                    <p:set>
                                      <p:cBhvr>
                                        <p:cTn id="12" dur="1" fill="hold">
                                          <p:stCondLst>
                                            <p:cond delay="0"/>
                                          </p:stCondLst>
                                        </p:cTn>
                                        <p:tgtEl>
                                          <p:spTgt spid="21507">
                                            <p:txEl>
                                              <p:pRg st="2" end="2"/>
                                            </p:txEl>
                                          </p:spTgt>
                                        </p:tgtEl>
                                        <p:attrNameLst>
                                          <p:attrName>style.visibility</p:attrName>
                                        </p:attrNameLst>
                                      </p:cBhvr>
                                      <p:to>
                                        <p:strVal val="visible"/>
                                      </p:to>
                                    </p:set>
                                    <p:animEffect transition="in" filter="slide(fromBottom)">
                                      <p:cBhvr>
                                        <p:cTn id="13" dur="500"/>
                                        <p:tgtEl>
                                          <p:spTgt spid="21507">
                                            <p:txEl>
                                              <p:pRg st="2" end="2"/>
                                            </p:txEl>
                                          </p:spTgt>
                                        </p:tgtEl>
                                      </p:cBhvr>
                                    </p:animEffect>
                                  </p:childTnLst>
                                </p:cTn>
                              </p:par>
                              <p:par>
                                <p:cTn id="14" presetID="12" presetClass="entr" presetSubtype="4" fill="hold" nodeType="withEffect">
                                  <p:stCondLst>
                                    <p:cond delay="0"/>
                                  </p:stCondLst>
                                  <p:childTnLst>
                                    <p:set>
                                      <p:cBhvr>
                                        <p:cTn id="15" dur="1" fill="hold">
                                          <p:stCondLst>
                                            <p:cond delay="0"/>
                                          </p:stCondLst>
                                        </p:cTn>
                                        <p:tgtEl>
                                          <p:spTgt spid="21507">
                                            <p:txEl>
                                              <p:pRg st="3" end="3"/>
                                            </p:txEl>
                                          </p:spTgt>
                                        </p:tgtEl>
                                        <p:attrNameLst>
                                          <p:attrName>style.visibility</p:attrName>
                                        </p:attrNameLst>
                                      </p:cBhvr>
                                      <p:to>
                                        <p:strVal val="visible"/>
                                      </p:to>
                                    </p:set>
                                    <p:animEffect transition="in" filter="slide(fromBottom)">
                                      <p:cBhvr>
                                        <p:cTn id="16" dur="500"/>
                                        <p:tgtEl>
                                          <p:spTgt spid="21507">
                                            <p:txEl>
                                              <p:pRg st="3" end="3"/>
                                            </p:txEl>
                                          </p:spTgt>
                                        </p:tgtEl>
                                      </p:cBhvr>
                                    </p:animEffect>
                                  </p:childTnLst>
                                </p:cTn>
                              </p:par>
                            </p:childTnLst>
                          </p:cTn>
                        </p:par>
                        <p:par>
                          <p:cTn id="17" fill="hold">
                            <p:stCondLst>
                              <p:cond delay="500"/>
                            </p:stCondLst>
                            <p:childTnLst>
                              <p:par>
                                <p:cTn id="18" presetID="12" presetClass="entr" presetSubtype="4" fill="hold" nodeType="afterEffect">
                                  <p:stCondLst>
                                    <p:cond delay="6000"/>
                                  </p:stCondLst>
                                  <p:childTnLst>
                                    <p:set>
                                      <p:cBhvr>
                                        <p:cTn id="19" dur="1" fill="hold">
                                          <p:stCondLst>
                                            <p:cond delay="0"/>
                                          </p:stCondLst>
                                        </p:cTn>
                                        <p:tgtEl>
                                          <p:spTgt spid="21507">
                                            <p:txEl>
                                              <p:pRg st="4" end="4"/>
                                            </p:txEl>
                                          </p:spTgt>
                                        </p:tgtEl>
                                        <p:attrNameLst>
                                          <p:attrName>style.visibility</p:attrName>
                                        </p:attrNameLst>
                                      </p:cBhvr>
                                      <p:to>
                                        <p:strVal val="visible"/>
                                      </p:to>
                                    </p:set>
                                    <p:animEffect transition="in" filter="slide(fromBottom)">
                                      <p:cBhvr>
                                        <p:cTn id="20" dur="500"/>
                                        <p:tgtEl>
                                          <p:spTgt spid="21507">
                                            <p:txEl>
                                              <p:pRg st="4" end="4"/>
                                            </p:txEl>
                                          </p:spTgt>
                                        </p:tgtEl>
                                      </p:cBhvr>
                                    </p:animEffect>
                                  </p:childTnLst>
                                </p:cTn>
                              </p:par>
                              <p:par>
                                <p:cTn id="21" presetID="12" presetClass="entr" presetSubtype="4" fill="hold" nodeType="withEffect">
                                  <p:stCondLst>
                                    <p:cond delay="6000"/>
                                  </p:stCondLst>
                                  <p:childTnLst>
                                    <p:set>
                                      <p:cBhvr>
                                        <p:cTn id="22" dur="1" fill="hold">
                                          <p:stCondLst>
                                            <p:cond delay="0"/>
                                          </p:stCondLst>
                                        </p:cTn>
                                        <p:tgtEl>
                                          <p:spTgt spid="21507">
                                            <p:txEl>
                                              <p:pRg st="5" end="5"/>
                                            </p:txEl>
                                          </p:spTgt>
                                        </p:tgtEl>
                                        <p:attrNameLst>
                                          <p:attrName>style.visibility</p:attrName>
                                        </p:attrNameLst>
                                      </p:cBhvr>
                                      <p:to>
                                        <p:strVal val="visible"/>
                                      </p:to>
                                    </p:set>
                                    <p:animEffect transition="in" filter="slide(fromBottom)">
                                      <p:cBhvr>
                                        <p:cTn id="23" dur="500"/>
                                        <p:tgtEl>
                                          <p:spTgt spid="21507">
                                            <p:txEl>
                                              <p:pRg st="5" end="5"/>
                                            </p:txEl>
                                          </p:spTgt>
                                        </p:tgtEl>
                                      </p:cBhvr>
                                    </p:animEffect>
                                  </p:childTnLst>
                                </p:cTn>
                              </p:par>
                              <p:par>
                                <p:cTn id="24" presetID="12" presetClass="entr" presetSubtype="4" fill="hold" nodeType="withEffect">
                                  <p:stCondLst>
                                    <p:cond delay="6000"/>
                                  </p:stCondLst>
                                  <p:childTnLst>
                                    <p:set>
                                      <p:cBhvr>
                                        <p:cTn id="25" dur="1" fill="hold">
                                          <p:stCondLst>
                                            <p:cond delay="0"/>
                                          </p:stCondLst>
                                        </p:cTn>
                                        <p:tgtEl>
                                          <p:spTgt spid="21507">
                                            <p:txEl>
                                              <p:pRg st="6" end="6"/>
                                            </p:txEl>
                                          </p:spTgt>
                                        </p:tgtEl>
                                        <p:attrNameLst>
                                          <p:attrName>style.visibility</p:attrName>
                                        </p:attrNameLst>
                                      </p:cBhvr>
                                      <p:to>
                                        <p:strVal val="visible"/>
                                      </p:to>
                                    </p:set>
                                    <p:animEffect transition="in" filter="slide(fromBottom)">
                                      <p:cBhvr>
                                        <p:cTn id="26" dur="500"/>
                                        <p:tgtEl>
                                          <p:spTgt spid="2150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4"/>
          </a:lnRef>
          <a:fillRef idx="3">
            <a:schemeClr val="accent4"/>
          </a:fillRef>
          <a:effectRef idx="3">
            <a:schemeClr val="accent4"/>
          </a:effectRef>
          <a:fontRef idx="minor">
            <a:schemeClr val="lt1"/>
          </a:fontRef>
        </p:style>
        <p:txBody>
          <a:bodyPr>
            <a:normAutofit/>
          </a:bodyPr>
          <a:lstStyle/>
          <a:p>
            <a:r>
              <a:rPr lang="fr-FR" dirty="0" smtClean="0"/>
              <a:t>Types Of Basal Insulin</a:t>
            </a:r>
            <a:endParaRPr lang="fa-IR" dirty="0"/>
          </a:p>
        </p:txBody>
      </p:sp>
      <p:graphicFrame>
        <p:nvGraphicFramePr>
          <p:cNvPr id="4" name="Group 4"/>
          <p:cNvGraphicFramePr>
            <a:graphicFrameLocks/>
          </p:cNvGraphicFramePr>
          <p:nvPr/>
        </p:nvGraphicFramePr>
        <p:xfrm>
          <a:off x="642911" y="1852610"/>
          <a:ext cx="7858180" cy="4076720"/>
        </p:xfrm>
        <a:graphic>
          <a:graphicData uri="http://schemas.openxmlformats.org/drawingml/2006/table">
            <a:tbl>
              <a:tblPr/>
              <a:tblGrid>
                <a:gridCol w="1500197"/>
                <a:gridCol w="3000396"/>
                <a:gridCol w="3357587"/>
              </a:tblGrid>
              <a:tr h="1088547">
                <a:tc>
                  <a:txBody>
                    <a:bodyPr/>
                    <a:lstStyle/>
                    <a:p>
                      <a:pPr marL="0" marR="0" lvl="0" indent="0" algn="l" defTabSz="914400" rtl="0" eaLnBrk="1" fontAlgn="base" latinLnBrk="0" hangingPunct="1">
                        <a:lnSpc>
                          <a:spcPct val="85000"/>
                        </a:lnSpc>
                        <a:spcBef>
                          <a:spcPct val="0"/>
                        </a:spcBef>
                        <a:spcAft>
                          <a:spcPct val="0"/>
                        </a:spcAft>
                        <a:buClr>
                          <a:srgbClr val="FFCC00"/>
                        </a:buClr>
                        <a:buSzPct val="70000"/>
                        <a:buFont typeface="Wingdings" pitchFamily="2" charset="2"/>
                        <a:buNone/>
                        <a:tabLst/>
                      </a:pPr>
                      <a:endParaRPr kumimoji="0" lang="en-US" sz="1800" b="0" i="0" u="none" strike="noStrike" cap="none" normalizeH="0" baseline="0" dirty="0" smtClean="0">
                        <a:ln>
                          <a:noFill/>
                        </a:ln>
                        <a:solidFill>
                          <a:schemeClr val="tx1"/>
                        </a:solidFill>
                        <a:effectLst/>
                        <a:latin typeface="Garamond" pitchFamily="18" charset="0"/>
                        <a:ea typeface="ＭＳ Ｐゴシック" pitchFamily="34" charset="-128"/>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0"/>
                        </a:spcBef>
                        <a:spcAft>
                          <a:spcPct val="0"/>
                        </a:spcAft>
                        <a:buClr>
                          <a:srgbClr val="FFCC00"/>
                        </a:buClr>
                        <a:buSzPct val="70000"/>
                        <a:buFont typeface="Wingdings" pitchFamily="2" charset="2"/>
                        <a:buNone/>
                        <a:tabLst/>
                      </a:pPr>
                      <a:r>
                        <a:rPr kumimoji="0" lang="en-US" sz="2200" b="1" i="0" u="none" strike="noStrike" cap="none" normalizeH="0" baseline="0" dirty="0" smtClean="0">
                          <a:ln>
                            <a:noFill/>
                          </a:ln>
                          <a:solidFill>
                            <a:srgbClr val="002060"/>
                          </a:solidFill>
                          <a:effectLst>
                            <a:outerShdw blurRad="38100" dist="38100" dir="2700000" algn="tl">
                              <a:srgbClr val="000000">
                                <a:alpha val="43137"/>
                              </a:srgbClr>
                            </a:outerShdw>
                          </a:effectLst>
                          <a:latin typeface="Garamond" pitchFamily="18" charset="0"/>
                          <a:ea typeface="ＭＳ Ｐゴシック" pitchFamily="34" charset="-128"/>
                          <a:cs typeface="Arial" charset="0"/>
                        </a:rPr>
                        <a:t>Intermediate-Acting </a:t>
                      </a:r>
                    </a:p>
                    <a:p>
                      <a:pPr marL="0" marR="0" lvl="0" indent="0" algn="ctr" defTabSz="914400" rtl="0" eaLnBrk="1" fontAlgn="base" latinLnBrk="0" hangingPunct="1">
                        <a:lnSpc>
                          <a:spcPct val="85000"/>
                        </a:lnSpc>
                        <a:spcBef>
                          <a:spcPct val="0"/>
                        </a:spcBef>
                        <a:spcAft>
                          <a:spcPct val="0"/>
                        </a:spcAft>
                        <a:buClr>
                          <a:srgbClr val="FFCC00"/>
                        </a:buClr>
                        <a:buSzPct val="70000"/>
                        <a:buFont typeface="Wingdings" pitchFamily="2" charset="2"/>
                        <a:buNone/>
                        <a:tabLst/>
                      </a:pPr>
                      <a:r>
                        <a:rPr kumimoji="0" lang="en-US" sz="2200" b="1" i="0" u="none" strike="noStrike" cap="none" normalizeH="0" baseline="0" dirty="0" smtClean="0">
                          <a:ln>
                            <a:noFill/>
                          </a:ln>
                          <a:solidFill>
                            <a:srgbClr val="002060"/>
                          </a:solidFill>
                          <a:effectLst>
                            <a:outerShdw blurRad="38100" dist="38100" dir="2700000" algn="tl">
                              <a:srgbClr val="000000">
                                <a:alpha val="43137"/>
                              </a:srgbClr>
                            </a:outerShdw>
                          </a:effectLst>
                          <a:latin typeface="Garamond" pitchFamily="18" charset="0"/>
                          <a:ea typeface="ＭＳ Ｐゴシック" pitchFamily="34" charset="-128"/>
                          <a:cs typeface="Arial" charset="0"/>
                        </a:rPr>
                        <a:t>NPH</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85000"/>
                        </a:lnSpc>
                        <a:spcBef>
                          <a:spcPct val="0"/>
                        </a:spcBef>
                        <a:spcAft>
                          <a:spcPct val="0"/>
                        </a:spcAft>
                        <a:buClr>
                          <a:srgbClr val="FFCC00"/>
                        </a:buClr>
                        <a:buSzPct val="70000"/>
                        <a:buFont typeface="Wingdings" pitchFamily="2" charset="2"/>
                        <a:buNone/>
                        <a:tabLst/>
                      </a:pPr>
                      <a:r>
                        <a:rPr kumimoji="0" lang="en-US" sz="2200" b="1" i="0" u="none" strike="noStrike" cap="none" normalizeH="0" baseline="0" dirty="0" smtClean="0">
                          <a:ln>
                            <a:noFill/>
                          </a:ln>
                          <a:solidFill>
                            <a:srgbClr val="002060"/>
                          </a:solidFill>
                          <a:effectLst>
                            <a:outerShdw blurRad="38100" dist="38100" dir="2700000" algn="tl">
                              <a:srgbClr val="000000">
                                <a:alpha val="43137"/>
                              </a:srgbClr>
                            </a:outerShdw>
                          </a:effectLst>
                          <a:latin typeface="Garamond" pitchFamily="18" charset="0"/>
                          <a:ea typeface="ＭＳ Ｐゴシック" pitchFamily="34" charset="-128"/>
                          <a:cs typeface="Arial" charset="0"/>
                        </a:rPr>
                        <a:t>Long-Acting Analogues</a:t>
                      </a:r>
                    </a:p>
                    <a:p>
                      <a:pPr marL="0" marR="0" lvl="0" indent="0" algn="ctr" defTabSz="914400" rtl="0" eaLnBrk="1" fontAlgn="base" latinLnBrk="0" hangingPunct="1">
                        <a:lnSpc>
                          <a:spcPct val="85000"/>
                        </a:lnSpc>
                        <a:spcBef>
                          <a:spcPct val="0"/>
                        </a:spcBef>
                        <a:spcAft>
                          <a:spcPct val="0"/>
                        </a:spcAft>
                        <a:buClr>
                          <a:srgbClr val="FFCC00"/>
                        </a:buClr>
                        <a:buSzPct val="70000"/>
                        <a:buFont typeface="Wingdings" pitchFamily="2" charset="2"/>
                        <a:buNone/>
                        <a:tabLst/>
                      </a:pPr>
                      <a:r>
                        <a:rPr kumimoji="0" lang="en-US" sz="2200" b="1" i="0" u="none" strike="noStrike" cap="none" normalizeH="0" baseline="0" dirty="0" smtClean="0">
                          <a:ln>
                            <a:noFill/>
                          </a:ln>
                          <a:solidFill>
                            <a:srgbClr val="002060"/>
                          </a:solidFill>
                          <a:effectLst>
                            <a:outerShdw blurRad="38100" dist="38100" dir="2700000" algn="tl">
                              <a:srgbClr val="000000">
                                <a:alpha val="43137"/>
                              </a:srgbClr>
                            </a:outerShdw>
                          </a:effectLst>
                          <a:latin typeface="Garamond" pitchFamily="18" charset="0"/>
                          <a:ea typeface="ＭＳ Ｐゴシック" pitchFamily="34" charset="-128"/>
                          <a:cs typeface="Arial" charset="0"/>
                        </a:rPr>
                        <a:t>Glargine, Detemir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r>
              <a:tr h="933645">
                <a:tc>
                  <a:txBody>
                    <a:bodyPr/>
                    <a:lstStyle/>
                    <a:p>
                      <a:pPr marL="93663" marR="0" lvl="0" indent="0" algn="l" defTabSz="914400" rtl="0" eaLnBrk="1" fontAlgn="base" latinLnBrk="0" hangingPunct="1">
                        <a:lnSpc>
                          <a:spcPct val="85000"/>
                        </a:lnSpc>
                        <a:spcBef>
                          <a:spcPct val="0"/>
                        </a:spcBef>
                        <a:spcAft>
                          <a:spcPct val="0"/>
                        </a:spcAft>
                        <a:buClr>
                          <a:srgbClr val="FFCC00"/>
                        </a:buClr>
                        <a:buSzPct val="70000"/>
                        <a:buFont typeface="Wingdings" pitchFamily="2" charset="2"/>
                        <a:buNone/>
                        <a:tabLst/>
                      </a:pPr>
                      <a:r>
                        <a:rPr kumimoji="0" lang="en-US" sz="2200" b="1" i="0" u="none" strike="noStrike" cap="none" normalizeH="0" baseline="0" dirty="0" smtClean="0">
                          <a:ln>
                            <a:noFill/>
                          </a:ln>
                          <a:solidFill>
                            <a:srgbClr val="C00000"/>
                          </a:solidFill>
                          <a:effectLst>
                            <a:outerShdw blurRad="38100" dist="38100" dir="2700000" algn="tl">
                              <a:srgbClr val="000000">
                                <a:alpha val="43137"/>
                              </a:srgbClr>
                            </a:outerShdw>
                          </a:effectLst>
                          <a:latin typeface="Garamond" pitchFamily="18" charset="0"/>
                          <a:ea typeface="ＭＳ Ｐゴシック" pitchFamily="34" charset="-128"/>
                          <a:cs typeface="Arial" charset="0"/>
                        </a:rPr>
                        <a:t>Onset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EAEAEA"/>
                        </a:gs>
                        <a:gs pos="100000">
                          <a:srgbClr val="B2B2B2"/>
                        </a:gs>
                      </a:gsLst>
                      <a:lin ang="0" scaled="1"/>
                    </a:gradFill>
                  </a:tcPr>
                </a:tc>
                <a:tc>
                  <a:txBody>
                    <a:bodyPr/>
                    <a:lstStyle/>
                    <a:p>
                      <a:pPr marL="0" marR="0" lvl="0" indent="0" algn="ctr" defTabSz="914400" rtl="0" eaLnBrk="1" fontAlgn="base" latinLnBrk="0" hangingPunct="1">
                        <a:lnSpc>
                          <a:spcPct val="85000"/>
                        </a:lnSpc>
                        <a:spcBef>
                          <a:spcPct val="0"/>
                        </a:spcBef>
                        <a:spcAft>
                          <a:spcPct val="0"/>
                        </a:spcAft>
                        <a:buClr>
                          <a:srgbClr val="FFCC00"/>
                        </a:buClr>
                        <a:buSzPct val="70000"/>
                        <a:buFont typeface="Wingdings" pitchFamily="2" charset="2"/>
                        <a:buNone/>
                        <a:tabLst/>
                      </a:pPr>
                      <a:r>
                        <a:rPr kumimoji="0" lang="en-US" sz="2000" b="1" i="0" u="none" strike="noStrike" cap="none" normalizeH="0" baseline="0" dirty="0" smtClean="0">
                          <a:ln>
                            <a:noFill/>
                          </a:ln>
                          <a:solidFill>
                            <a:schemeClr val="tx1"/>
                          </a:solidFill>
                          <a:effectLst/>
                          <a:latin typeface="Garamond" pitchFamily="18" charset="0"/>
                          <a:ea typeface="ＭＳ Ｐゴシック" pitchFamily="34" charset="-128"/>
                          <a:cs typeface="Arial" charset="0"/>
                        </a:rPr>
                        <a:t>1-3 hrs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0"/>
                        </a:spcBef>
                        <a:spcAft>
                          <a:spcPct val="0"/>
                        </a:spcAft>
                        <a:buClr>
                          <a:srgbClr val="FFCC00"/>
                        </a:buClr>
                        <a:buSzPct val="70000"/>
                        <a:buFont typeface="Wingdings" pitchFamily="2" charset="2"/>
                        <a:buNone/>
                        <a:tabLst/>
                      </a:pPr>
                      <a:r>
                        <a:rPr kumimoji="0" lang="en-US" sz="1800" b="1" i="0" u="none" strike="noStrike" cap="none" normalizeH="0" baseline="0" dirty="0" smtClean="0">
                          <a:ln>
                            <a:noFill/>
                          </a:ln>
                          <a:solidFill>
                            <a:schemeClr val="tx1"/>
                          </a:solidFill>
                          <a:effectLst/>
                          <a:latin typeface="Garamond" pitchFamily="18" charset="0"/>
                          <a:ea typeface="ＭＳ Ｐゴシック" pitchFamily="34" charset="-128"/>
                          <a:cs typeface="Arial" charset="0"/>
                        </a:rPr>
                        <a:t>1.5 - 3 hrs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lg"/>
                    </a:lnB>
                    <a:lnTlToBr>
                      <a:noFill/>
                    </a:lnTlToBr>
                    <a:lnBlToTr>
                      <a:noFill/>
                    </a:lnBlToTr>
                    <a:noFill/>
                  </a:tcPr>
                </a:tc>
              </a:tr>
              <a:tr h="1057225">
                <a:tc>
                  <a:txBody>
                    <a:bodyPr/>
                    <a:lstStyle/>
                    <a:p>
                      <a:pPr marL="93663" marR="0" lvl="0" indent="0" algn="l" defTabSz="914400" rtl="0" eaLnBrk="1" fontAlgn="base" latinLnBrk="0" hangingPunct="1">
                        <a:lnSpc>
                          <a:spcPct val="85000"/>
                        </a:lnSpc>
                        <a:spcBef>
                          <a:spcPct val="0"/>
                        </a:spcBef>
                        <a:spcAft>
                          <a:spcPct val="0"/>
                        </a:spcAft>
                        <a:buClr>
                          <a:srgbClr val="FFCC00"/>
                        </a:buClr>
                        <a:buSzPct val="70000"/>
                        <a:buFont typeface="Wingdings" pitchFamily="2" charset="2"/>
                        <a:buNone/>
                        <a:tabLst/>
                      </a:pPr>
                      <a:r>
                        <a:rPr kumimoji="0" lang="en-US" sz="2200" b="1" i="0" u="none" strike="noStrike" cap="none" normalizeH="0" baseline="0" dirty="0" smtClean="0">
                          <a:ln>
                            <a:noFill/>
                          </a:ln>
                          <a:solidFill>
                            <a:srgbClr val="C00000"/>
                          </a:solidFill>
                          <a:effectLst>
                            <a:outerShdw blurRad="38100" dist="38100" dir="2700000" algn="tl">
                              <a:srgbClr val="000000">
                                <a:alpha val="43137"/>
                              </a:srgbClr>
                            </a:outerShdw>
                          </a:effectLst>
                          <a:latin typeface="Garamond" pitchFamily="18" charset="0"/>
                          <a:ea typeface="ＭＳ Ｐゴシック" pitchFamily="34" charset="-128"/>
                          <a:cs typeface="Arial" charset="0"/>
                        </a:rPr>
                        <a:t>Peak</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EAEAEA"/>
                        </a:gs>
                        <a:gs pos="100000">
                          <a:srgbClr val="B2B2B2"/>
                        </a:gs>
                      </a:gsLst>
                      <a:lin ang="0" scaled="1"/>
                    </a:gradFill>
                  </a:tcPr>
                </a:tc>
                <a:tc>
                  <a:txBody>
                    <a:bodyPr/>
                    <a:lstStyle/>
                    <a:p>
                      <a:pPr marL="0" marR="0" lvl="0" indent="0" algn="ctr" defTabSz="914400" rtl="0" eaLnBrk="1" fontAlgn="base" latinLnBrk="0" hangingPunct="1">
                        <a:lnSpc>
                          <a:spcPct val="85000"/>
                        </a:lnSpc>
                        <a:spcBef>
                          <a:spcPct val="0"/>
                        </a:spcBef>
                        <a:spcAft>
                          <a:spcPct val="0"/>
                        </a:spcAft>
                        <a:buClr>
                          <a:srgbClr val="FFCC00"/>
                        </a:buClr>
                        <a:buSzTx/>
                        <a:buFontTx/>
                        <a:buNone/>
                        <a:tabLst/>
                      </a:pPr>
                      <a:r>
                        <a:rPr kumimoji="0" lang="en-US" sz="2000" b="1" i="0" u="none" strike="noStrike" cap="none" normalizeH="0" baseline="0" dirty="0" smtClean="0">
                          <a:ln>
                            <a:noFill/>
                          </a:ln>
                          <a:solidFill>
                            <a:schemeClr val="tx1"/>
                          </a:solidFill>
                          <a:effectLst/>
                          <a:latin typeface="Garamond" pitchFamily="18" charset="0"/>
                          <a:ea typeface="ＭＳ Ｐゴシック" pitchFamily="34" charset="-128"/>
                          <a:cs typeface="Arial" charset="0"/>
                        </a:rPr>
                        <a:t>5-8 hrs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0"/>
                        </a:spcBef>
                        <a:spcAft>
                          <a:spcPct val="0"/>
                        </a:spcAft>
                        <a:buClr>
                          <a:srgbClr val="FFCC00"/>
                        </a:buClr>
                        <a:buSzTx/>
                        <a:buFontTx/>
                        <a:buNone/>
                        <a:tabLst/>
                      </a:pPr>
                      <a:r>
                        <a:rPr kumimoji="0" lang="en-US" sz="1800" b="1" i="0" u="none" strike="noStrike" cap="none" normalizeH="0" baseline="0" dirty="0" smtClean="0">
                          <a:ln>
                            <a:noFill/>
                          </a:ln>
                          <a:solidFill>
                            <a:schemeClr val="tx1"/>
                          </a:solidFill>
                          <a:effectLst/>
                          <a:latin typeface="Garamond" pitchFamily="18" charset="0"/>
                          <a:ea typeface="ＭＳ Ｐゴシック" pitchFamily="34" charset="-128"/>
                          <a:cs typeface="Arial" charset="0"/>
                        </a:rPr>
                        <a:t>Glargine: No peak</a:t>
                      </a:r>
                    </a:p>
                    <a:p>
                      <a:pPr marL="0" marR="0" lvl="0" indent="0" algn="ctr" defTabSz="914400" rtl="0" eaLnBrk="1" fontAlgn="base" latinLnBrk="0" hangingPunct="1">
                        <a:lnSpc>
                          <a:spcPct val="85000"/>
                        </a:lnSpc>
                        <a:spcBef>
                          <a:spcPct val="0"/>
                        </a:spcBef>
                        <a:spcAft>
                          <a:spcPct val="0"/>
                        </a:spcAft>
                        <a:buClr>
                          <a:srgbClr val="FFCC00"/>
                        </a:buClr>
                        <a:buSzTx/>
                        <a:buFontTx/>
                        <a:buNone/>
                        <a:tabLst/>
                      </a:pPr>
                      <a:r>
                        <a:rPr kumimoji="0" lang="en-US" sz="1800" b="1" i="0" u="none" strike="noStrike" cap="none" normalizeH="0" baseline="0" dirty="0" smtClean="0">
                          <a:ln>
                            <a:noFill/>
                          </a:ln>
                          <a:solidFill>
                            <a:schemeClr val="tx1"/>
                          </a:solidFill>
                          <a:effectLst/>
                          <a:latin typeface="Garamond" pitchFamily="18" charset="0"/>
                          <a:ea typeface="ＭＳ Ｐゴシック" pitchFamily="34" charset="-128"/>
                          <a:cs typeface="Arial" charset="0"/>
                        </a:rPr>
                        <a:t>Detemir: dose-dependent peak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r>
              <a:tr h="997303">
                <a:tc>
                  <a:txBody>
                    <a:bodyPr/>
                    <a:lstStyle/>
                    <a:p>
                      <a:pPr marL="93663" marR="0" lvl="0" indent="0" algn="l" defTabSz="914400" rtl="0" eaLnBrk="1" fontAlgn="base" latinLnBrk="0" hangingPunct="1">
                        <a:lnSpc>
                          <a:spcPct val="85000"/>
                        </a:lnSpc>
                        <a:spcBef>
                          <a:spcPct val="0"/>
                        </a:spcBef>
                        <a:spcAft>
                          <a:spcPct val="0"/>
                        </a:spcAft>
                        <a:buClr>
                          <a:srgbClr val="FFCC00"/>
                        </a:buClr>
                        <a:buSzPct val="70000"/>
                        <a:buFont typeface="Wingdings" pitchFamily="2" charset="2"/>
                        <a:buNone/>
                        <a:tabLst/>
                      </a:pPr>
                      <a:r>
                        <a:rPr kumimoji="0" lang="en-US" sz="2200" b="1" i="0" u="none" strike="noStrike" cap="none" normalizeH="0" baseline="0" dirty="0" smtClean="0">
                          <a:ln>
                            <a:noFill/>
                          </a:ln>
                          <a:solidFill>
                            <a:srgbClr val="C00000"/>
                          </a:solidFill>
                          <a:effectLst>
                            <a:outerShdw blurRad="38100" dist="38100" dir="2700000" algn="tl">
                              <a:srgbClr val="000000">
                                <a:alpha val="43137"/>
                              </a:srgbClr>
                            </a:outerShdw>
                          </a:effectLst>
                          <a:latin typeface="Garamond" pitchFamily="18" charset="0"/>
                          <a:ea typeface="ＭＳ Ｐゴシック" pitchFamily="34" charset="-128"/>
                          <a:cs typeface="Arial" charset="0"/>
                        </a:rPr>
                        <a:t>Duration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EAEAEA"/>
                        </a:gs>
                        <a:gs pos="100000">
                          <a:srgbClr val="B2B2B2"/>
                        </a:gs>
                      </a:gsLst>
                      <a:lin ang="0" scaled="1"/>
                    </a:gradFill>
                  </a:tcPr>
                </a:tc>
                <a:tc>
                  <a:txBody>
                    <a:bodyPr/>
                    <a:lstStyle/>
                    <a:p>
                      <a:pPr marL="0" marR="0" lvl="0" indent="0" algn="ctr" defTabSz="914400" rtl="0" eaLnBrk="1" fontAlgn="base" latinLnBrk="0" hangingPunct="1">
                        <a:lnSpc>
                          <a:spcPct val="85000"/>
                        </a:lnSpc>
                        <a:spcBef>
                          <a:spcPct val="0"/>
                        </a:spcBef>
                        <a:spcAft>
                          <a:spcPct val="0"/>
                        </a:spcAft>
                        <a:buClr>
                          <a:srgbClr val="FFCC00"/>
                        </a:buClr>
                        <a:buSzTx/>
                        <a:buFontTx/>
                        <a:buNone/>
                        <a:tabLst/>
                      </a:pPr>
                      <a:r>
                        <a:rPr kumimoji="0" lang="en-US" sz="2000" b="1" i="0" u="none" strike="noStrike" cap="none" normalizeH="0" baseline="0" dirty="0" smtClean="0">
                          <a:ln>
                            <a:noFill/>
                          </a:ln>
                          <a:solidFill>
                            <a:schemeClr val="tx1"/>
                          </a:solidFill>
                          <a:effectLst/>
                          <a:latin typeface="Garamond" pitchFamily="18" charset="0"/>
                          <a:ea typeface="ＭＳ Ｐゴシック" pitchFamily="34" charset="-128"/>
                          <a:cs typeface="Arial" charset="0"/>
                        </a:rPr>
                        <a:t>Up to 18 hrs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0"/>
                        </a:spcBef>
                        <a:spcAft>
                          <a:spcPct val="0"/>
                        </a:spcAft>
                        <a:buClr>
                          <a:srgbClr val="FFCC00"/>
                        </a:buClr>
                        <a:buSzPct val="70000"/>
                        <a:buFont typeface="Wingdings" pitchFamily="2" charset="2"/>
                        <a:buNone/>
                        <a:tabLst/>
                      </a:pPr>
                      <a:r>
                        <a:rPr kumimoji="0" lang="en-US" sz="1800" b="1" i="0" u="none" strike="noStrike" cap="none" normalizeH="0" baseline="0" dirty="0" smtClean="0">
                          <a:ln>
                            <a:noFill/>
                          </a:ln>
                          <a:solidFill>
                            <a:schemeClr val="tx1"/>
                          </a:solidFill>
                          <a:effectLst/>
                          <a:latin typeface="Garamond" pitchFamily="18" charset="0"/>
                          <a:ea typeface="ＭＳ Ｐゴシック" pitchFamily="34" charset="-128"/>
                          <a:cs typeface="Arial" charset="0"/>
                        </a:rPr>
                        <a:t>Detemir: 9-24 hrs</a:t>
                      </a:r>
                    </a:p>
                    <a:p>
                      <a:pPr marL="0" marR="0" lvl="0" indent="0" algn="ctr" defTabSz="914400" rtl="0" eaLnBrk="1" fontAlgn="base" latinLnBrk="0" hangingPunct="1">
                        <a:lnSpc>
                          <a:spcPct val="85000"/>
                        </a:lnSpc>
                        <a:spcBef>
                          <a:spcPct val="0"/>
                        </a:spcBef>
                        <a:spcAft>
                          <a:spcPct val="0"/>
                        </a:spcAft>
                        <a:buClr>
                          <a:srgbClr val="FFCC00"/>
                        </a:buClr>
                        <a:buSzPct val="70000"/>
                        <a:buFont typeface="Wingdings" pitchFamily="2" charset="2"/>
                        <a:buNone/>
                        <a:tabLst/>
                      </a:pPr>
                      <a:r>
                        <a:rPr kumimoji="0" lang="en-US" sz="1800" b="1" i="0" u="none" strike="noStrike" cap="none" normalizeH="0" baseline="0" dirty="0" smtClean="0">
                          <a:ln>
                            <a:noFill/>
                          </a:ln>
                          <a:solidFill>
                            <a:schemeClr val="tx1"/>
                          </a:solidFill>
                          <a:effectLst/>
                          <a:latin typeface="Garamond" pitchFamily="18" charset="0"/>
                          <a:ea typeface="ＭＳ Ｐゴシック" pitchFamily="34" charset="-128"/>
                          <a:cs typeface="Arial" charset="0"/>
                        </a:rPr>
                        <a:t>Glargine: 20-24 hrs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lg"/>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8594" name="Picture 2" descr="Idealized insulin time-action profiles after subcutaneous injection of insulin aspart, insulin lispro, insulin glulisine, regular insulin, NPH insulin, insulin detemir, and insulin glargine."/>
          <p:cNvPicPr>
            <a:picLocks noChangeAspect="1" noChangeArrowheads="1"/>
          </p:cNvPicPr>
          <p:nvPr/>
        </p:nvPicPr>
        <p:blipFill>
          <a:blip r:embed="rId3" cstate="print"/>
          <a:srcRect/>
          <a:stretch>
            <a:fillRect/>
          </a:stretch>
        </p:blipFill>
        <p:spPr bwMode="auto">
          <a:xfrm>
            <a:off x="304800" y="692696"/>
            <a:ext cx="8534400" cy="5399088"/>
          </a:xfrm>
          <a:prstGeom prst="roundRect">
            <a:avLst>
              <a:gd name="adj" fmla="val 8594"/>
            </a:avLst>
          </a:prstGeom>
          <a:solidFill>
            <a:srgbClr val="FFFFFF">
              <a:shade val="85000"/>
            </a:srgbClr>
          </a:solidFill>
          <a:ln w="28575">
            <a:solidFill>
              <a:srgbClr val="FF0000"/>
            </a:solidFill>
          </a:ln>
          <a:effectLst>
            <a:reflection blurRad="12700" stA="38000" endPos="28000" dist="5000" dir="5400000" sy="-100000" algn="bl" rotWithShape="0"/>
          </a:effectLst>
        </p:spPr>
      </p:pic>
      <p:sp>
        <p:nvSpPr>
          <p:cNvPr id="27651" name="Text Box 3"/>
          <p:cNvSpPr txBox="1">
            <a:spLocks noChangeArrowheads="1"/>
          </p:cNvSpPr>
          <p:nvPr/>
        </p:nvSpPr>
        <p:spPr bwMode="auto">
          <a:xfrm>
            <a:off x="3347864" y="6403230"/>
            <a:ext cx="2514600" cy="338138"/>
          </a:xfrm>
          <a:prstGeom prst="rect">
            <a:avLst/>
          </a:prstGeom>
          <a:noFill/>
          <a:ln w="9525">
            <a:noFill/>
            <a:miter lim="800000"/>
            <a:headEnd/>
            <a:tailEnd/>
          </a:ln>
        </p:spPr>
        <p:txBody>
          <a:bodyPr>
            <a:spAutoFit/>
          </a:bodyPr>
          <a:lstStyle/>
          <a:p>
            <a:pPr algn="ctr" eaLnBrk="0" hangingPunct="0">
              <a:spcBef>
                <a:spcPct val="50000"/>
              </a:spcBef>
              <a:defRPr/>
            </a:pPr>
            <a:r>
              <a:rPr lang="en-US" sz="1600" b="1" i="1" dirty="0"/>
              <a:t>Endotext.com</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38594"/>
                                        </p:tgtEl>
                                        <p:attrNameLst>
                                          <p:attrName>style.visibility</p:attrName>
                                        </p:attrNameLst>
                                      </p:cBhvr>
                                      <p:to>
                                        <p:strVal val="visible"/>
                                      </p:to>
                                    </p:set>
                                    <p:animEffect transition="in" filter="wipe(left)">
                                      <p:cBhvr>
                                        <p:cTn id="7" dur="1000"/>
                                        <p:tgtEl>
                                          <p:spTgt spid="2385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solidFill>
          <a:srgbClr val="000054">
            <a:alpha val="69000"/>
          </a:srgbClr>
        </a:solidFill>
        <a:effectLst/>
      </p:bgPr>
    </p:bg>
    <p:spTree>
      <p:nvGrpSpPr>
        <p:cNvPr id="1" name=""/>
        <p:cNvGrpSpPr/>
        <p:nvPr/>
      </p:nvGrpSpPr>
      <p:grpSpPr>
        <a:xfrm>
          <a:off x="0" y="0"/>
          <a:ext cx="0" cy="0"/>
          <a:chOff x="0" y="0"/>
          <a:chExt cx="0" cy="0"/>
        </a:xfrm>
      </p:grpSpPr>
      <p:sp>
        <p:nvSpPr>
          <p:cNvPr id="27650" name="Freeform 2"/>
          <p:cNvSpPr>
            <a:spLocks/>
          </p:cNvSpPr>
          <p:nvPr/>
        </p:nvSpPr>
        <p:spPr bwMode="white">
          <a:xfrm>
            <a:off x="1752600" y="2590800"/>
            <a:ext cx="6189663" cy="2409825"/>
          </a:xfrm>
          <a:custGeom>
            <a:avLst/>
            <a:gdLst>
              <a:gd name="T0" fmla="*/ 2147483647 w 2196"/>
              <a:gd name="T1" fmla="*/ 2147483647 h 1088"/>
              <a:gd name="T2" fmla="*/ 2147483647 w 2196"/>
              <a:gd name="T3" fmla="*/ 2147483647 h 1088"/>
              <a:gd name="T4" fmla="*/ 2147483647 w 2196"/>
              <a:gd name="T5" fmla="*/ 2147483647 h 1088"/>
              <a:gd name="T6" fmla="*/ 2147483647 w 2196"/>
              <a:gd name="T7" fmla="*/ 2147483647 h 1088"/>
              <a:gd name="T8" fmla="*/ 2147483647 w 2196"/>
              <a:gd name="T9" fmla="*/ 2147483647 h 1088"/>
              <a:gd name="T10" fmla="*/ 2147483647 w 2196"/>
              <a:gd name="T11" fmla="*/ 2147483647 h 1088"/>
              <a:gd name="T12" fmla="*/ 2147483647 w 2196"/>
              <a:gd name="T13" fmla="*/ 2147483647 h 1088"/>
              <a:gd name="T14" fmla="*/ 2147483647 w 2196"/>
              <a:gd name="T15" fmla="*/ 2147483647 h 1088"/>
              <a:gd name="T16" fmla="*/ 2147483647 w 2196"/>
              <a:gd name="T17" fmla="*/ 2147483647 h 1088"/>
              <a:gd name="T18" fmla="*/ 2147483647 w 2196"/>
              <a:gd name="T19" fmla="*/ 2147483647 h 1088"/>
              <a:gd name="T20" fmla="*/ 2147483647 w 2196"/>
              <a:gd name="T21" fmla="*/ 2147483647 h 1088"/>
              <a:gd name="T22" fmla="*/ 2147483647 w 2196"/>
              <a:gd name="T23" fmla="*/ 2147483647 h 1088"/>
              <a:gd name="T24" fmla="*/ 2147483647 w 2196"/>
              <a:gd name="T25" fmla="*/ 2147483647 h 1088"/>
              <a:gd name="T26" fmla="*/ 2147483647 w 2196"/>
              <a:gd name="T27" fmla="*/ 2147483647 h 1088"/>
              <a:gd name="T28" fmla="*/ 2147483647 w 2196"/>
              <a:gd name="T29" fmla="*/ 2147483647 h 1088"/>
              <a:gd name="T30" fmla="*/ 2147483647 w 2196"/>
              <a:gd name="T31" fmla="*/ 2147483647 h 1088"/>
              <a:gd name="T32" fmla="*/ 2147483647 w 2196"/>
              <a:gd name="T33" fmla="*/ 2147483647 h 1088"/>
              <a:gd name="T34" fmla="*/ 2147483647 w 2196"/>
              <a:gd name="T35" fmla="*/ 0 h 1088"/>
              <a:gd name="T36" fmla="*/ 2147483647 w 2196"/>
              <a:gd name="T37" fmla="*/ 2147483647 h 1088"/>
              <a:gd name="T38" fmla="*/ 2147483647 w 2196"/>
              <a:gd name="T39" fmla="*/ 2147483647 h 1088"/>
              <a:gd name="T40" fmla="*/ 2147483647 w 2196"/>
              <a:gd name="T41" fmla="*/ 2147483647 h 1088"/>
              <a:gd name="T42" fmla="*/ 2147483647 w 2196"/>
              <a:gd name="T43" fmla="*/ 2147483647 h 1088"/>
              <a:gd name="T44" fmla="*/ 2147483647 w 2196"/>
              <a:gd name="T45" fmla="*/ 2147483647 h 1088"/>
              <a:gd name="T46" fmla="*/ 2147483647 w 2196"/>
              <a:gd name="T47" fmla="*/ 2147483647 h 1088"/>
              <a:gd name="T48" fmla="*/ 2147483647 w 2196"/>
              <a:gd name="T49" fmla="*/ 2147483647 h 1088"/>
              <a:gd name="T50" fmla="*/ 2147483647 w 2196"/>
              <a:gd name="T51" fmla="*/ 2147483647 h 1088"/>
              <a:gd name="T52" fmla="*/ 2147483647 w 2196"/>
              <a:gd name="T53" fmla="*/ 2147483647 h 1088"/>
              <a:gd name="T54" fmla="*/ 2147483647 w 2196"/>
              <a:gd name="T55" fmla="*/ 2147483647 h 1088"/>
              <a:gd name="T56" fmla="*/ 2147483647 w 2196"/>
              <a:gd name="T57" fmla="*/ 2147483647 h 1088"/>
              <a:gd name="T58" fmla="*/ 2147483647 w 2196"/>
              <a:gd name="T59" fmla="*/ 2147483647 h 1088"/>
              <a:gd name="T60" fmla="*/ 2147483647 w 2196"/>
              <a:gd name="T61" fmla="*/ 2147483647 h 1088"/>
              <a:gd name="T62" fmla="*/ 2147483647 w 2196"/>
              <a:gd name="T63" fmla="*/ 2147483647 h 1088"/>
              <a:gd name="T64" fmla="*/ 2147483647 w 2196"/>
              <a:gd name="T65" fmla="*/ 2147483647 h 1088"/>
              <a:gd name="T66" fmla="*/ 2147483647 w 2196"/>
              <a:gd name="T67" fmla="*/ 2147483647 h 1088"/>
              <a:gd name="T68" fmla="*/ 2147483647 w 2196"/>
              <a:gd name="T69" fmla="*/ 2147483647 h 108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196"/>
              <a:gd name="T106" fmla="*/ 0 h 1088"/>
              <a:gd name="T107" fmla="*/ 2196 w 2196"/>
              <a:gd name="T108" fmla="*/ 1088 h 108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196" h="1088">
                <a:moveTo>
                  <a:pt x="0" y="1068"/>
                </a:moveTo>
                <a:lnTo>
                  <a:pt x="30" y="1088"/>
                </a:lnTo>
                <a:lnTo>
                  <a:pt x="90" y="1088"/>
                </a:lnTo>
                <a:lnTo>
                  <a:pt x="150" y="1088"/>
                </a:lnTo>
                <a:lnTo>
                  <a:pt x="210" y="1068"/>
                </a:lnTo>
                <a:lnTo>
                  <a:pt x="270" y="1088"/>
                </a:lnTo>
                <a:lnTo>
                  <a:pt x="310" y="699"/>
                </a:lnTo>
                <a:lnTo>
                  <a:pt x="320" y="519"/>
                </a:lnTo>
                <a:lnTo>
                  <a:pt x="330" y="499"/>
                </a:lnTo>
                <a:lnTo>
                  <a:pt x="330" y="459"/>
                </a:lnTo>
                <a:lnTo>
                  <a:pt x="340" y="409"/>
                </a:lnTo>
                <a:lnTo>
                  <a:pt x="340" y="359"/>
                </a:lnTo>
                <a:lnTo>
                  <a:pt x="340" y="319"/>
                </a:lnTo>
                <a:lnTo>
                  <a:pt x="340" y="299"/>
                </a:lnTo>
                <a:lnTo>
                  <a:pt x="340" y="279"/>
                </a:lnTo>
                <a:lnTo>
                  <a:pt x="340" y="250"/>
                </a:lnTo>
                <a:lnTo>
                  <a:pt x="340" y="220"/>
                </a:lnTo>
                <a:lnTo>
                  <a:pt x="340" y="190"/>
                </a:lnTo>
                <a:lnTo>
                  <a:pt x="340" y="180"/>
                </a:lnTo>
                <a:lnTo>
                  <a:pt x="409" y="210"/>
                </a:lnTo>
                <a:lnTo>
                  <a:pt x="449" y="309"/>
                </a:lnTo>
                <a:lnTo>
                  <a:pt x="489" y="529"/>
                </a:lnTo>
                <a:lnTo>
                  <a:pt x="499" y="589"/>
                </a:lnTo>
                <a:lnTo>
                  <a:pt x="539" y="659"/>
                </a:lnTo>
                <a:lnTo>
                  <a:pt x="579" y="729"/>
                </a:lnTo>
                <a:lnTo>
                  <a:pt x="639" y="818"/>
                </a:lnTo>
                <a:lnTo>
                  <a:pt x="629" y="579"/>
                </a:lnTo>
                <a:lnTo>
                  <a:pt x="649" y="559"/>
                </a:lnTo>
                <a:lnTo>
                  <a:pt x="659" y="489"/>
                </a:lnTo>
                <a:lnTo>
                  <a:pt x="669" y="110"/>
                </a:lnTo>
                <a:lnTo>
                  <a:pt x="679" y="110"/>
                </a:lnTo>
                <a:lnTo>
                  <a:pt x="689" y="90"/>
                </a:lnTo>
                <a:lnTo>
                  <a:pt x="689" y="70"/>
                </a:lnTo>
                <a:lnTo>
                  <a:pt x="689" y="40"/>
                </a:lnTo>
                <a:lnTo>
                  <a:pt x="699" y="10"/>
                </a:lnTo>
                <a:lnTo>
                  <a:pt x="699" y="0"/>
                </a:lnTo>
                <a:lnTo>
                  <a:pt x="719" y="10"/>
                </a:lnTo>
                <a:lnTo>
                  <a:pt x="749" y="210"/>
                </a:lnTo>
                <a:lnTo>
                  <a:pt x="789" y="269"/>
                </a:lnTo>
                <a:lnTo>
                  <a:pt x="809" y="379"/>
                </a:lnTo>
                <a:lnTo>
                  <a:pt x="889" y="559"/>
                </a:lnTo>
                <a:lnTo>
                  <a:pt x="899" y="589"/>
                </a:lnTo>
                <a:lnTo>
                  <a:pt x="948" y="699"/>
                </a:lnTo>
                <a:lnTo>
                  <a:pt x="998" y="818"/>
                </a:lnTo>
                <a:lnTo>
                  <a:pt x="1048" y="878"/>
                </a:lnTo>
                <a:lnTo>
                  <a:pt x="1118" y="948"/>
                </a:lnTo>
                <a:lnTo>
                  <a:pt x="1118" y="659"/>
                </a:lnTo>
                <a:lnTo>
                  <a:pt x="1158" y="339"/>
                </a:lnTo>
                <a:lnTo>
                  <a:pt x="1178" y="250"/>
                </a:lnTo>
                <a:lnTo>
                  <a:pt x="1218" y="419"/>
                </a:lnTo>
                <a:lnTo>
                  <a:pt x="1278" y="379"/>
                </a:lnTo>
                <a:lnTo>
                  <a:pt x="1328" y="509"/>
                </a:lnTo>
                <a:lnTo>
                  <a:pt x="1358" y="519"/>
                </a:lnTo>
                <a:lnTo>
                  <a:pt x="1428" y="649"/>
                </a:lnTo>
                <a:lnTo>
                  <a:pt x="1458" y="659"/>
                </a:lnTo>
                <a:lnTo>
                  <a:pt x="1507" y="769"/>
                </a:lnTo>
                <a:lnTo>
                  <a:pt x="1517" y="818"/>
                </a:lnTo>
                <a:lnTo>
                  <a:pt x="1567" y="908"/>
                </a:lnTo>
                <a:lnTo>
                  <a:pt x="1597" y="908"/>
                </a:lnTo>
                <a:lnTo>
                  <a:pt x="1647" y="888"/>
                </a:lnTo>
                <a:lnTo>
                  <a:pt x="1727" y="978"/>
                </a:lnTo>
                <a:lnTo>
                  <a:pt x="1777" y="968"/>
                </a:lnTo>
                <a:lnTo>
                  <a:pt x="1827" y="988"/>
                </a:lnTo>
                <a:lnTo>
                  <a:pt x="1867" y="968"/>
                </a:lnTo>
                <a:lnTo>
                  <a:pt x="1917" y="998"/>
                </a:lnTo>
                <a:lnTo>
                  <a:pt x="1967" y="1028"/>
                </a:lnTo>
                <a:lnTo>
                  <a:pt x="2007" y="1018"/>
                </a:lnTo>
                <a:lnTo>
                  <a:pt x="2047" y="1038"/>
                </a:lnTo>
                <a:lnTo>
                  <a:pt x="2096" y="1028"/>
                </a:lnTo>
                <a:lnTo>
                  <a:pt x="2146" y="1038"/>
                </a:lnTo>
                <a:lnTo>
                  <a:pt x="2196" y="1058"/>
                </a:lnTo>
              </a:path>
            </a:pathLst>
          </a:custGeom>
          <a:noFill/>
          <a:ln w="76200">
            <a:solidFill>
              <a:srgbClr val="FBC93D"/>
            </a:solidFill>
            <a:round/>
            <a:headEnd/>
            <a:tailEnd/>
          </a:ln>
        </p:spPr>
        <p:txBody>
          <a:bodyPr/>
          <a:lstStyle/>
          <a:p>
            <a:pPr algn="l" rtl="0" fontAlgn="base">
              <a:spcBef>
                <a:spcPct val="0"/>
              </a:spcBef>
              <a:spcAft>
                <a:spcPct val="0"/>
              </a:spcAft>
            </a:pPr>
            <a:endParaRPr lang="en-US">
              <a:solidFill>
                <a:srgbClr val="FFFFFF"/>
              </a:solidFill>
              <a:ea typeface="MS PGothic" pitchFamily="34" charset="-128"/>
            </a:endParaRPr>
          </a:p>
        </p:txBody>
      </p:sp>
      <p:grpSp>
        <p:nvGrpSpPr>
          <p:cNvPr id="2" name="Group 3"/>
          <p:cNvGrpSpPr>
            <a:grpSpLocks/>
          </p:cNvGrpSpPr>
          <p:nvPr/>
        </p:nvGrpSpPr>
        <p:grpSpPr bwMode="auto">
          <a:xfrm>
            <a:off x="1568450" y="5399088"/>
            <a:ext cx="6659563" cy="282575"/>
            <a:chOff x="1112" y="3321"/>
            <a:chExt cx="4719" cy="178"/>
          </a:xfrm>
        </p:grpSpPr>
        <p:sp>
          <p:nvSpPr>
            <p:cNvPr id="14386" name="Rectangle 4"/>
            <p:cNvSpPr>
              <a:spLocks noChangeArrowheads="1"/>
            </p:cNvSpPr>
            <p:nvPr/>
          </p:nvSpPr>
          <p:spPr bwMode="auto">
            <a:xfrm>
              <a:off x="1112" y="3321"/>
              <a:ext cx="264" cy="173"/>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b="1">
                  <a:solidFill>
                    <a:srgbClr val="FEFEFE"/>
                  </a:solidFill>
                  <a:latin typeface="Arial Narrow" pitchFamily="34" charset="0"/>
                  <a:ea typeface="MS PGothic" pitchFamily="34" charset="-128"/>
                </a:rPr>
                <a:t>0600</a:t>
              </a:r>
              <a:endParaRPr lang="en-US">
                <a:solidFill>
                  <a:srgbClr val="FFFFFF"/>
                </a:solidFill>
                <a:latin typeface="Arial Narrow" pitchFamily="34" charset="0"/>
                <a:ea typeface="MS PGothic" pitchFamily="34" charset="-128"/>
              </a:endParaRPr>
            </a:p>
          </p:txBody>
        </p:sp>
        <p:sp>
          <p:nvSpPr>
            <p:cNvPr id="14387" name="Rectangle 5"/>
            <p:cNvSpPr>
              <a:spLocks noChangeArrowheads="1"/>
            </p:cNvSpPr>
            <p:nvPr/>
          </p:nvSpPr>
          <p:spPr bwMode="auto">
            <a:xfrm>
              <a:off x="1615" y="3324"/>
              <a:ext cx="264" cy="173"/>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b="1">
                  <a:solidFill>
                    <a:srgbClr val="FEFEFE"/>
                  </a:solidFill>
                  <a:latin typeface="Arial Narrow" pitchFamily="34" charset="0"/>
                  <a:ea typeface="MS PGothic" pitchFamily="34" charset="-128"/>
                </a:rPr>
                <a:t>0800</a:t>
              </a:r>
              <a:endParaRPr lang="en-US">
                <a:solidFill>
                  <a:srgbClr val="FFFFFF"/>
                </a:solidFill>
                <a:latin typeface="Arial Narrow" pitchFamily="34" charset="0"/>
                <a:ea typeface="MS PGothic" pitchFamily="34" charset="-128"/>
              </a:endParaRPr>
            </a:p>
          </p:txBody>
        </p:sp>
        <p:sp>
          <p:nvSpPr>
            <p:cNvPr id="14388" name="Rectangle 6"/>
            <p:cNvSpPr>
              <a:spLocks noChangeArrowheads="1"/>
            </p:cNvSpPr>
            <p:nvPr/>
          </p:nvSpPr>
          <p:spPr bwMode="auto">
            <a:xfrm>
              <a:off x="3424" y="3321"/>
              <a:ext cx="264" cy="173"/>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b="1">
                  <a:solidFill>
                    <a:srgbClr val="FEFEFE"/>
                  </a:solidFill>
                  <a:latin typeface="Arial Narrow" pitchFamily="34" charset="0"/>
                  <a:ea typeface="MS PGothic" pitchFamily="34" charset="-128"/>
                </a:rPr>
                <a:t>1800</a:t>
              </a:r>
              <a:endParaRPr lang="en-US">
                <a:solidFill>
                  <a:srgbClr val="FFFFFF"/>
                </a:solidFill>
                <a:latin typeface="Arial Narrow" pitchFamily="34" charset="0"/>
                <a:ea typeface="MS PGothic" pitchFamily="34" charset="-128"/>
              </a:endParaRPr>
            </a:p>
          </p:txBody>
        </p:sp>
        <p:sp>
          <p:nvSpPr>
            <p:cNvPr id="14389" name="Rectangle 7"/>
            <p:cNvSpPr>
              <a:spLocks noChangeArrowheads="1"/>
            </p:cNvSpPr>
            <p:nvPr/>
          </p:nvSpPr>
          <p:spPr bwMode="auto">
            <a:xfrm>
              <a:off x="2405" y="3326"/>
              <a:ext cx="264" cy="173"/>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b="1">
                  <a:solidFill>
                    <a:srgbClr val="FEFEFE"/>
                  </a:solidFill>
                  <a:latin typeface="Arial Narrow" pitchFamily="34" charset="0"/>
                  <a:ea typeface="MS PGothic" pitchFamily="34" charset="-128"/>
                </a:rPr>
                <a:t>1200</a:t>
              </a:r>
              <a:endParaRPr lang="en-US">
                <a:solidFill>
                  <a:srgbClr val="FFFFFF"/>
                </a:solidFill>
                <a:latin typeface="Arial Narrow" pitchFamily="34" charset="0"/>
                <a:ea typeface="MS PGothic" pitchFamily="34" charset="-128"/>
              </a:endParaRPr>
            </a:p>
          </p:txBody>
        </p:sp>
        <p:sp>
          <p:nvSpPr>
            <p:cNvPr id="14390" name="Rectangle 8"/>
            <p:cNvSpPr>
              <a:spLocks noChangeArrowheads="1"/>
            </p:cNvSpPr>
            <p:nvPr/>
          </p:nvSpPr>
          <p:spPr bwMode="auto">
            <a:xfrm>
              <a:off x="4430" y="3326"/>
              <a:ext cx="264" cy="173"/>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b="1">
                  <a:solidFill>
                    <a:srgbClr val="FEFEFE"/>
                  </a:solidFill>
                  <a:latin typeface="Arial Narrow" pitchFamily="34" charset="0"/>
                  <a:ea typeface="MS PGothic" pitchFamily="34" charset="-128"/>
                </a:rPr>
                <a:t>2400</a:t>
              </a:r>
              <a:endParaRPr lang="en-US">
                <a:solidFill>
                  <a:srgbClr val="FFFFFF"/>
                </a:solidFill>
                <a:latin typeface="Arial Narrow" pitchFamily="34" charset="0"/>
                <a:ea typeface="MS PGothic" pitchFamily="34" charset="-128"/>
              </a:endParaRPr>
            </a:p>
          </p:txBody>
        </p:sp>
        <p:sp>
          <p:nvSpPr>
            <p:cNvPr id="14391" name="Rectangle 9"/>
            <p:cNvSpPr>
              <a:spLocks noChangeArrowheads="1"/>
            </p:cNvSpPr>
            <p:nvPr/>
          </p:nvSpPr>
          <p:spPr bwMode="auto">
            <a:xfrm>
              <a:off x="5567" y="3324"/>
              <a:ext cx="264" cy="173"/>
            </a:xfrm>
            <a:prstGeom prst="rect">
              <a:avLst/>
            </a:prstGeom>
            <a:noFill/>
            <a:ln w="9525">
              <a:noFill/>
              <a:miter lim="800000"/>
              <a:headEnd/>
              <a:tailEnd/>
            </a:ln>
          </p:spPr>
          <p:txBody>
            <a:bodyPr wrap="none" lIns="0" tIns="0" rIns="0" bIns="0">
              <a:spAutoFit/>
            </a:bodyPr>
            <a:lstStyle/>
            <a:p>
              <a:pPr algn="l" rtl="0" eaLnBrk="0" fontAlgn="base" hangingPunct="0">
                <a:spcBef>
                  <a:spcPct val="0"/>
                </a:spcBef>
                <a:spcAft>
                  <a:spcPct val="0"/>
                </a:spcAft>
              </a:pPr>
              <a:r>
                <a:rPr lang="en-US" b="1">
                  <a:solidFill>
                    <a:srgbClr val="FEFEFE"/>
                  </a:solidFill>
                  <a:latin typeface="Arial Narrow" pitchFamily="34" charset="0"/>
                  <a:ea typeface="MS PGothic" pitchFamily="34" charset="-128"/>
                </a:rPr>
                <a:t>0600</a:t>
              </a:r>
              <a:endParaRPr lang="en-US">
                <a:solidFill>
                  <a:srgbClr val="FFFFFF"/>
                </a:solidFill>
                <a:latin typeface="Arial Narrow" pitchFamily="34" charset="0"/>
                <a:ea typeface="MS PGothic" pitchFamily="34" charset="-128"/>
              </a:endParaRPr>
            </a:p>
          </p:txBody>
        </p:sp>
      </p:grpSp>
      <p:sp>
        <p:nvSpPr>
          <p:cNvPr id="14340" name="Rectangle 10"/>
          <p:cNvSpPr>
            <a:spLocks noChangeArrowheads="1"/>
          </p:cNvSpPr>
          <p:nvPr/>
        </p:nvSpPr>
        <p:spPr bwMode="auto">
          <a:xfrm>
            <a:off x="1625600" y="5791200"/>
            <a:ext cx="6570663" cy="304800"/>
          </a:xfrm>
          <a:prstGeom prst="rect">
            <a:avLst/>
          </a:prstGeom>
          <a:noFill/>
          <a:ln w="9525">
            <a:noFill/>
            <a:miter lim="800000"/>
            <a:headEnd/>
            <a:tailEnd/>
          </a:ln>
        </p:spPr>
        <p:txBody>
          <a:bodyPr lIns="0" tIns="0" rIns="0" bIns="0">
            <a:spAutoFit/>
          </a:bodyPr>
          <a:lstStyle/>
          <a:p>
            <a:pPr algn="ctr" rtl="0" eaLnBrk="0" fontAlgn="base" hangingPunct="0">
              <a:spcBef>
                <a:spcPct val="0"/>
              </a:spcBef>
              <a:spcAft>
                <a:spcPct val="0"/>
              </a:spcAft>
            </a:pPr>
            <a:r>
              <a:rPr lang="en-US" sz="2000" b="1">
                <a:solidFill>
                  <a:srgbClr val="FEFEFE"/>
                </a:solidFill>
                <a:latin typeface="Arial Narrow" pitchFamily="34" charset="0"/>
                <a:ea typeface="MS PGothic" pitchFamily="34" charset="-128"/>
              </a:rPr>
              <a:t>Time of day</a:t>
            </a:r>
            <a:endParaRPr lang="en-US" sz="2000">
              <a:solidFill>
                <a:srgbClr val="FFFFFF"/>
              </a:solidFill>
              <a:latin typeface="Arial Narrow" pitchFamily="34" charset="0"/>
              <a:ea typeface="MS PGothic" pitchFamily="34" charset="-128"/>
            </a:endParaRPr>
          </a:p>
        </p:txBody>
      </p:sp>
      <p:sp>
        <p:nvSpPr>
          <p:cNvPr id="14341" name="Line 11"/>
          <p:cNvSpPr>
            <a:spLocks noChangeShapeType="1"/>
          </p:cNvSpPr>
          <p:nvPr/>
        </p:nvSpPr>
        <p:spPr bwMode="auto">
          <a:xfrm flipV="1">
            <a:off x="2457450" y="5305425"/>
            <a:ext cx="1588" cy="88900"/>
          </a:xfrm>
          <a:prstGeom prst="line">
            <a:avLst/>
          </a:prstGeom>
          <a:noFill/>
          <a:ln w="15875">
            <a:solidFill>
              <a:srgbClr val="FEFEFE"/>
            </a:solidFill>
            <a:round/>
            <a:headEnd/>
            <a:tailEnd/>
          </a:ln>
        </p:spPr>
        <p:txBody>
          <a:bodyPr/>
          <a:lstStyle/>
          <a:p>
            <a:pPr algn="l" rtl="0" fontAlgn="base">
              <a:spcBef>
                <a:spcPct val="0"/>
              </a:spcBef>
              <a:spcAft>
                <a:spcPct val="0"/>
              </a:spcAft>
            </a:pPr>
            <a:endParaRPr lang="en-US">
              <a:solidFill>
                <a:srgbClr val="FFFFFF"/>
              </a:solidFill>
              <a:ea typeface="MS PGothic" pitchFamily="34" charset="-128"/>
            </a:endParaRPr>
          </a:p>
        </p:txBody>
      </p:sp>
      <p:sp>
        <p:nvSpPr>
          <p:cNvPr id="14342" name="Line 12"/>
          <p:cNvSpPr>
            <a:spLocks noChangeShapeType="1"/>
          </p:cNvSpPr>
          <p:nvPr/>
        </p:nvSpPr>
        <p:spPr bwMode="auto">
          <a:xfrm flipV="1">
            <a:off x="3562350" y="5305425"/>
            <a:ext cx="0" cy="88900"/>
          </a:xfrm>
          <a:prstGeom prst="line">
            <a:avLst/>
          </a:prstGeom>
          <a:noFill/>
          <a:ln w="15875">
            <a:solidFill>
              <a:srgbClr val="FEFEFE"/>
            </a:solidFill>
            <a:round/>
            <a:headEnd/>
            <a:tailEnd/>
          </a:ln>
        </p:spPr>
        <p:txBody>
          <a:bodyPr/>
          <a:lstStyle/>
          <a:p>
            <a:pPr algn="l" rtl="0" fontAlgn="base">
              <a:spcBef>
                <a:spcPct val="0"/>
              </a:spcBef>
              <a:spcAft>
                <a:spcPct val="0"/>
              </a:spcAft>
            </a:pPr>
            <a:endParaRPr lang="en-US">
              <a:solidFill>
                <a:srgbClr val="FFFFFF"/>
              </a:solidFill>
              <a:ea typeface="MS PGothic" pitchFamily="34" charset="-128"/>
            </a:endParaRPr>
          </a:p>
        </p:txBody>
      </p:sp>
      <p:sp>
        <p:nvSpPr>
          <p:cNvPr id="14343" name="Line 13"/>
          <p:cNvSpPr>
            <a:spLocks noChangeShapeType="1"/>
          </p:cNvSpPr>
          <p:nvPr/>
        </p:nvSpPr>
        <p:spPr bwMode="auto">
          <a:xfrm flipV="1">
            <a:off x="1749425" y="5314950"/>
            <a:ext cx="3175" cy="88900"/>
          </a:xfrm>
          <a:prstGeom prst="line">
            <a:avLst/>
          </a:prstGeom>
          <a:noFill/>
          <a:ln w="15875">
            <a:solidFill>
              <a:srgbClr val="FEFEFE"/>
            </a:solidFill>
            <a:round/>
            <a:headEnd/>
            <a:tailEnd/>
          </a:ln>
        </p:spPr>
        <p:txBody>
          <a:bodyPr/>
          <a:lstStyle/>
          <a:p>
            <a:pPr algn="l" rtl="0" fontAlgn="base">
              <a:spcBef>
                <a:spcPct val="0"/>
              </a:spcBef>
              <a:spcAft>
                <a:spcPct val="0"/>
              </a:spcAft>
            </a:pPr>
            <a:endParaRPr lang="en-US">
              <a:solidFill>
                <a:srgbClr val="FFFFFF"/>
              </a:solidFill>
              <a:ea typeface="MS PGothic" pitchFamily="34" charset="-128"/>
            </a:endParaRPr>
          </a:p>
        </p:txBody>
      </p:sp>
      <p:sp>
        <p:nvSpPr>
          <p:cNvPr id="14344" name="Line 14"/>
          <p:cNvSpPr>
            <a:spLocks noChangeShapeType="1"/>
          </p:cNvSpPr>
          <p:nvPr/>
        </p:nvSpPr>
        <p:spPr bwMode="auto">
          <a:xfrm flipV="1">
            <a:off x="5010150" y="5305425"/>
            <a:ext cx="1588" cy="88900"/>
          </a:xfrm>
          <a:prstGeom prst="line">
            <a:avLst/>
          </a:prstGeom>
          <a:noFill/>
          <a:ln w="15875">
            <a:solidFill>
              <a:srgbClr val="FEFEFE"/>
            </a:solidFill>
            <a:round/>
            <a:headEnd/>
            <a:tailEnd/>
          </a:ln>
        </p:spPr>
        <p:txBody>
          <a:bodyPr/>
          <a:lstStyle/>
          <a:p>
            <a:pPr algn="l" rtl="0" fontAlgn="base">
              <a:spcBef>
                <a:spcPct val="0"/>
              </a:spcBef>
              <a:spcAft>
                <a:spcPct val="0"/>
              </a:spcAft>
            </a:pPr>
            <a:endParaRPr lang="en-US">
              <a:solidFill>
                <a:srgbClr val="FFFFFF"/>
              </a:solidFill>
              <a:ea typeface="MS PGothic" pitchFamily="34" charset="-128"/>
            </a:endParaRPr>
          </a:p>
        </p:txBody>
      </p:sp>
      <p:sp>
        <p:nvSpPr>
          <p:cNvPr id="14345" name="Line 15"/>
          <p:cNvSpPr>
            <a:spLocks noChangeShapeType="1"/>
          </p:cNvSpPr>
          <p:nvPr/>
        </p:nvSpPr>
        <p:spPr bwMode="auto">
          <a:xfrm flipV="1">
            <a:off x="8027988" y="5310188"/>
            <a:ext cx="0" cy="96837"/>
          </a:xfrm>
          <a:prstGeom prst="line">
            <a:avLst/>
          </a:prstGeom>
          <a:noFill/>
          <a:ln w="15875">
            <a:solidFill>
              <a:srgbClr val="FEFEFE"/>
            </a:solidFill>
            <a:round/>
            <a:headEnd/>
            <a:tailEnd/>
          </a:ln>
        </p:spPr>
        <p:txBody>
          <a:bodyPr/>
          <a:lstStyle/>
          <a:p>
            <a:pPr algn="l" rtl="0" fontAlgn="base">
              <a:spcBef>
                <a:spcPct val="0"/>
              </a:spcBef>
              <a:spcAft>
                <a:spcPct val="0"/>
              </a:spcAft>
            </a:pPr>
            <a:endParaRPr lang="en-US">
              <a:solidFill>
                <a:srgbClr val="FFFFFF"/>
              </a:solidFill>
              <a:ea typeface="MS PGothic" pitchFamily="34" charset="-128"/>
            </a:endParaRPr>
          </a:p>
        </p:txBody>
      </p:sp>
      <p:sp>
        <p:nvSpPr>
          <p:cNvPr id="14346" name="Line 16"/>
          <p:cNvSpPr>
            <a:spLocks noChangeShapeType="1"/>
          </p:cNvSpPr>
          <p:nvPr/>
        </p:nvSpPr>
        <p:spPr bwMode="auto">
          <a:xfrm flipV="1">
            <a:off x="6434138" y="5307013"/>
            <a:ext cx="0" cy="87312"/>
          </a:xfrm>
          <a:prstGeom prst="line">
            <a:avLst/>
          </a:prstGeom>
          <a:noFill/>
          <a:ln w="15875">
            <a:solidFill>
              <a:srgbClr val="FEFEFE"/>
            </a:solidFill>
            <a:round/>
            <a:headEnd/>
            <a:tailEnd/>
          </a:ln>
        </p:spPr>
        <p:txBody>
          <a:bodyPr/>
          <a:lstStyle/>
          <a:p>
            <a:pPr algn="l" rtl="0" fontAlgn="base">
              <a:spcBef>
                <a:spcPct val="0"/>
              </a:spcBef>
              <a:spcAft>
                <a:spcPct val="0"/>
              </a:spcAft>
            </a:pPr>
            <a:endParaRPr lang="en-US">
              <a:solidFill>
                <a:srgbClr val="FFFFFF"/>
              </a:solidFill>
              <a:ea typeface="MS PGothic" pitchFamily="34" charset="-128"/>
            </a:endParaRPr>
          </a:p>
        </p:txBody>
      </p:sp>
      <p:sp>
        <p:nvSpPr>
          <p:cNvPr id="14347" name="Freeform 17"/>
          <p:cNvSpPr>
            <a:spLocks/>
          </p:cNvSpPr>
          <p:nvPr/>
        </p:nvSpPr>
        <p:spPr bwMode="auto">
          <a:xfrm>
            <a:off x="1749425" y="2032000"/>
            <a:ext cx="6384925" cy="3273425"/>
          </a:xfrm>
          <a:custGeom>
            <a:avLst/>
            <a:gdLst>
              <a:gd name="T0" fmla="*/ 0 w 2266"/>
              <a:gd name="T1" fmla="*/ 0 h 1478"/>
              <a:gd name="T2" fmla="*/ 0 w 2266"/>
              <a:gd name="T3" fmla="*/ 2147483647 h 1478"/>
              <a:gd name="T4" fmla="*/ 2147483647 w 2266"/>
              <a:gd name="T5" fmla="*/ 2147483647 h 1478"/>
              <a:gd name="T6" fmla="*/ 0 60000 65536"/>
              <a:gd name="T7" fmla="*/ 0 60000 65536"/>
              <a:gd name="T8" fmla="*/ 0 60000 65536"/>
              <a:gd name="T9" fmla="*/ 0 w 2266"/>
              <a:gd name="T10" fmla="*/ 0 h 1478"/>
              <a:gd name="T11" fmla="*/ 2266 w 2266"/>
              <a:gd name="T12" fmla="*/ 1478 h 1478"/>
            </a:gdLst>
            <a:ahLst/>
            <a:cxnLst>
              <a:cxn ang="T6">
                <a:pos x="T0" y="T1"/>
              </a:cxn>
              <a:cxn ang="T7">
                <a:pos x="T2" y="T3"/>
              </a:cxn>
              <a:cxn ang="T8">
                <a:pos x="T4" y="T5"/>
              </a:cxn>
            </a:cxnLst>
            <a:rect l="T9" t="T10" r="T11" b="T12"/>
            <a:pathLst>
              <a:path w="2266" h="1478">
                <a:moveTo>
                  <a:pt x="0" y="0"/>
                </a:moveTo>
                <a:lnTo>
                  <a:pt x="0" y="1478"/>
                </a:lnTo>
                <a:lnTo>
                  <a:pt x="2266" y="1478"/>
                </a:lnTo>
              </a:path>
            </a:pathLst>
          </a:custGeom>
          <a:noFill/>
          <a:ln w="15875">
            <a:solidFill>
              <a:srgbClr val="FEFEFE"/>
            </a:solidFill>
            <a:round/>
            <a:headEnd/>
            <a:tailEnd/>
          </a:ln>
        </p:spPr>
        <p:txBody>
          <a:bodyPr/>
          <a:lstStyle/>
          <a:p>
            <a:pPr algn="l" rtl="0" fontAlgn="base">
              <a:spcBef>
                <a:spcPct val="0"/>
              </a:spcBef>
              <a:spcAft>
                <a:spcPct val="0"/>
              </a:spcAft>
            </a:pPr>
            <a:endParaRPr lang="en-US">
              <a:solidFill>
                <a:srgbClr val="FFFFFF"/>
              </a:solidFill>
              <a:ea typeface="MS PGothic" pitchFamily="34" charset="-128"/>
            </a:endParaRPr>
          </a:p>
        </p:txBody>
      </p:sp>
      <p:sp>
        <p:nvSpPr>
          <p:cNvPr id="14348" name="Rectangle 18"/>
          <p:cNvSpPr>
            <a:spLocks noChangeArrowheads="1"/>
          </p:cNvSpPr>
          <p:nvPr/>
        </p:nvSpPr>
        <p:spPr bwMode="auto">
          <a:xfrm>
            <a:off x="1319213" y="4606925"/>
            <a:ext cx="185737" cy="274638"/>
          </a:xfrm>
          <a:prstGeom prst="rect">
            <a:avLst/>
          </a:prstGeom>
          <a:noFill/>
          <a:ln w="9525">
            <a:noFill/>
            <a:miter lim="800000"/>
            <a:headEnd/>
            <a:tailEnd/>
          </a:ln>
        </p:spPr>
        <p:txBody>
          <a:bodyPr wrap="none" lIns="0" tIns="0" rIns="0" bIns="0">
            <a:spAutoFit/>
          </a:bodyPr>
          <a:lstStyle/>
          <a:p>
            <a:pPr rtl="0" eaLnBrk="0" fontAlgn="base" hangingPunct="0">
              <a:spcBef>
                <a:spcPct val="0"/>
              </a:spcBef>
              <a:spcAft>
                <a:spcPct val="0"/>
              </a:spcAft>
            </a:pPr>
            <a:r>
              <a:rPr lang="en-US" b="1">
                <a:solidFill>
                  <a:srgbClr val="FEFEFE"/>
                </a:solidFill>
                <a:latin typeface="Arial Narrow" pitchFamily="34" charset="0"/>
                <a:ea typeface="MS PGothic" pitchFamily="34" charset="-128"/>
              </a:rPr>
              <a:t>20</a:t>
            </a:r>
            <a:endParaRPr lang="en-US">
              <a:solidFill>
                <a:srgbClr val="FFFFFF"/>
              </a:solidFill>
              <a:latin typeface="Arial Narrow" pitchFamily="34" charset="0"/>
              <a:ea typeface="MS PGothic" pitchFamily="34" charset="-128"/>
            </a:endParaRPr>
          </a:p>
        </p:txBody>
      </p:sp>
      <p:sp>
        <p:nvSpPr>
          <p:cNvPr id="14349" name="Rectangle 19"/>
          <p:cNvSpPr>
            <a:spLocks noChangeArrowheads="1"/>
          </p:cNvSpPr>
          <p:nvPr/>
        </p:nvSpPr>
        <p:spPr bwMode="auto">
          <a:xfrm>
            <a:off x="1319213" y="4054475"/>
            <a:ext cx="185737" cy="274638"/>
          </a:xfrm>
          <a:prstGeom prst="rect">
            <a:avLst/>
          </a:prstGeom>
          <a:noFill/>
          <a:ln w="9525">
            <a:noFill/>
            <a:miter lim="800000"/>
            <a:headEnd/>
            <a:tailEnd/>
          </a:ln>
        </p:spPr>
        <p:txBody>
          <a:bodyPr wrap="none" lIns="0" tIns="0" rIns="0" bIns="0">
            <a:spAutoFit/>
          </a:bodyPr>
          <a:lstStyle/>
          <a:p>
            <a:pPr rtl="0" eaLnBrk="0" fontAlgn="base" hangingPunct="0">
              <a:spcBef>
                <a:spcPct val="0"/>
              </a:spcBef>
              <a:spcAft>
                <a:spcPct val="0"/>
              </a:spcAft>
            </a:pPr>
            <a:r>
              <a:rPr lang="en-US" b="1">
                <a:solidFill>
                  <a:srgbClr val="FEFEFE"/>
                </a:solidFill>
                <a:latin typeface="Arial Narrow" pitchFamily="34" charset="0"/>
                <a:ea typeface="MS PGothic" pitchFamily="34" charset="-128"/>
              </a:rPr>
              <a:t>40</a:t>
            </a:r>
            <a:endParaRPr lang="en-US">
              <a:solidFill>
                <a:srgbClr val="FFFFFF"/>
              </a:solidFill>
              <a:latin typeface="Arial Narrow" pitchFamily="34" charset="0"/>
              <a:ea typeface="MS PGothic" pitchFamily="34" charset="-128"/>
            </a:endParaRPr>
          </a:p>
        </p:txBody>
      </p:sp>
      <p:sp>
        <p:nvSpPr>
          <p:cNvPr id="14350" name="Rectangle 20"/>
          <p:cNvSpPr>
            <a:spLocks noChangeArrowheads="1"/>
          </p:cNvSpPr>
          <p:nvPr/>
        </p:nvSpPr>
        <p:spPr bwMode="auto">
          <a:xfrm>
            <a:off x="1319213" y="3522663"/>
            <a:ext cx="185737" cy="274637"/>
          </a:xfrm>
          <a:prstGeom prst="rect">
            <a:avLst/>
          </a:prstGeom>
          <a:noFill/>
          <a:ln w="9525">
            <a:noFill/>
            <a:miter lim="800000"/>
            <a:headEnd/>
            <a:tailEnd/>
          </a:ln>
        </p:spPr>
        <p:txBody>
          <a:bodyPr wrap="none" lIns="0" tIns="0" rIns="0" bIns="0">
            <a:spAutoFit/>
          </a:bodyPr>
          <a:lstStyle/>
          <a:p>
            <a:pPr rtl="0" eaLnBrk="0" fontAlgn="base" hangingPunct="0">
              <a:spcBef>
                <a:spcPct val="0"/>
              </a:spcBef>
              <a:spcAft>
                <a:spcPct val="0"/>
              </a:spcAft>
            </a:pPr>
            <a:r>
              <a:rPr lang="en-US" b="1">
                <a:solidFill>
                  <a:srgbClr val="FEFEFE"/>
                </a:solidFill>
                <a:latin typeface="Arial Narrow" pitchFamily="34" charset="0"/>
                <a:ea typeface="MS PGothic" pitchFamily="34" charset="-128"/>
              </a:rPr>
              <a:t>60</a:t>
            </a:r>
            <a:endParaRPr lang="en-US">
              <a:solidFill>
                <a:srgbClr val="FFFFFF"/>
              </a:solidFill>
              <a:latin typeface="Arial Narrow" pitchFamily="34" charset="0"/>
              <a:ea typeface="MS PGothic" pitchFamily="34" charset="-128"/>
            </a:endParaRPr>
          </a:p>
        </p:txBody>
      </p:sp>
      <p:sp>
        <p:nvSpPr>
          <p:cNvPr id="14351" name="Rectangle 21"/>
          <p:cNvSpPr>
            <a:spLocks noChangeArrowheads="1"/>
          </p:cNvSpPr>
          <p:nvPr/>
        </p:nvSpPr>
        <p:spPr bwMode="auto">
          <a:xfrm>
            <a:off x="1319213" y="2970213"/>
            <a:ext cx="185737" cy="274637"/>
          </a:xfrm>
          <a:prstGeom prst="rect">
            <a:avLst/>
          </a:prstGeom>
          <a:noFill/>
          <a:ln w="9525">
            <a:noFill/>
            <a:miter lim="800000"/>
            <a:headEnd/>
            <a:tailEnd/>
          </a:ln>
        </p:spPr>
        <p:txBody>
          <a:bodyPr wrap="none" lIns="0" tIns="0" rIns="0" bIns="0">
            <a:spAutoFit/>
          </a:bodyPr>
          <a:lstStyle/>
          <a:p>
            <a:pPr rtl="0" eaLnBrk="0" fontAlgn="base" hangingPunct="0">
              <a:spcBef>
                <a:spcPct val="0"/>
              </a:spcBef>
              <a:spcAft>
                <a:spcPct val="0"/>
              </a:spcAft>
            </a:pPr>
            <a:r>
              <a:rPr lang="en-US" b="1">
                <a:solidFill>
                  <a:srgbClr val="FEFEFE"/>
                </a:solidFill>
                <a:latin typeface="Arial Narrow" pitchFamily="34" charset="0"/>
                <a:ea typeface="MS PGothic" pitchFamily="34" charset="-128"/>
              </a:rPr>
              <a:t>80</a:t>
            </a:r>
            <a:endParaRPr lang="en-US">
              <a:solidFill>
                <a:srgbClr val="FFFFFF"/>
              </a:solidFill>
              <a:latin typeface="Arial Narrow" pitchFamily="34" charset="0"/>
              <a:ea typeface="MS PGothic" pitchFamily="34" charset="-128"/>
            </a:endParaRPr>
          </a:p>
        </p:txBody>
      </p:sp>
      <p:sp>
        <p:nvSpPr>
          <p:cNvPr id="14352" name="Rectangle 22"/>
          <p:cNvSpPr>
            <a:spLocks noChangeArrowheads="1"/>
          </p:cNvSpPr>
          <p:nvPr/>
        </p:nvSpPr>
        <p:spPr bwMode="auto">
          <a:xfrm>
            <a:off x="1225550" y="2416175"/>
            <a:ext cx="279400" cy="274638"/>
          </a:xfrm>
          <a:prstGeom prst="rect">
            <a:avLst/>
          </a:prstGeom>
          <a:noFill/>
          <a:ln w="9525">
            <a:noFill/>
            <a:miter lim="800000"/>
            <a:headEnd/>
            <a:tailEnd/>
          </a:ln>
        </p:spPr>
        <p:txBody>
          <a:bodyPr wrap="none" lIns="0" tIns="0" rIns="0" bIns="0">
            <a:spAutoFit/>
          </a:bodyPr>
          <a:lstStyle/>
          <a:p>
            <a:pPr rtl="0" eaLnBrk="0" fontAlgn="base" hangingPunct="0">
              <a:spcBef>
                <a:spcPct val="0"/>
              </a:spcBef>
              <a:spcAft>
                <a:spcPct val="0"/>
              </a:spcAft>
            </a:pPr>
            <a:r>
              <a:rPr lang="en-US" b="1" dirty="0">
                <a:solidFill>
                  <a:srgbClr val="FEFEFE"/>
                </a:solidFill>
                <a:latin typeface="Arial Narrow" pitchFamily="34" charset="0"/>
                <a:ea typeface="MS PGothic" pitchFamily="34" charset="-128"/>
              </a:rPr>
              <a:t>100</a:t>
            </a:r>
            <a:endParaRPr lang="en-US" dirty="0">
              <a:solidFill>
                <a:srgbClr val="FFFFFF"/>
              </a:solidFill>
              <a:latin typeface="Arial Narrow" pitchFamily="34" charset="0"/>
              <a:ea typeface="MS PGothic" pitchFamily="34" charset="-128"/>
            </a:endParaRPr>
          </a:p>
        </p:txBody>
      </p:sp>
      <p:sp>
        <p:nvSpPr>
          <p:cNvPr id="14353" name="Rectangle 23"/>
          <p:cNvSpPr>
            <a:spLocks noChangeArrowheads="1"/>
          </p:cNvSpPr>
          <p:nvPr/>
        </p:nvSpPr>
        <p:spPr bwMode="auto">
          <a:xfrm>
            <a:off x="2417763" y="2644775"/>
            <a:ext cx="52387" cy="276225"/>
          </a:xfrm>
          <a:prstGeom prst="rect">
            <a:avLst/>
          </a:prstGeom>
          <a:noFill/>
          <a:ln w="9525">
            <a:noFill/>
            <a:miter lim="800000"/>
            <a:headEnd/>
            <a:tailEnd/>
          </a:ln>
        </p:spPr>
        <p:txBody>
          <a:bodyPr wrap="none" lIns="0" tIns="0" rIns="0" bIns="0">
            <a:spAutoFit/>
          </a:bodyPr>
          <a:lstStyle/>
          <a:p>
            <a:pPr algn="ctr" rtl="0" eaLnBrk="0" fontAlgn="base" hangingPunct="0">
              <a:spcBef>
                <a:spcPct val="0"/>
              </a:spcBef>
              <a:spcAft>
                <a:spcPct val="0"/>
              </a:spcAft>
            </a:pPr>
            <a:r>
              <a:rPr lang="en-US" b="1">
                <a:solidFill>
                  <a:srgbClr val="FEFEFE"/>
                </a:solidFill>
                <a:latin typeface="Arial Narrow" pitchFamily="34" charset="0"/>
                <a:ea typeface="MS PGothic" pitchFamily="34" charset="-128"/>
              </a:rPr>
              <a:t> </a:t>
            </a:r>
            <a:endParaRPr lang="en-US">
              <a:solidFill>
                <a:srgbClr val="FFFFFF"/>
              </a:solidFill>
              <a:latin typeface="Arial Narrow" pitchFamily="34" charset="0"/>
              <a:ea typeface="MS PGothic" pitchFamily="34" charset="-128"/>
            </a:endParaRPr>
          </a:p>
        </p:txBody>
      </p:sp>
      <p:sp>
        <p:nvSpPr>
          <p:cNvPr id="14354" name="Line 26"/>
          <p:cNvSpPr>
            <a:spLocks noChangeShapeType="1"/>
          </p:cNvSpPr>
          <p:nvPr/>
        </p:nvSpPr>
        <p:spPr bwMode="auto">
          <a:xfrm>
            <a:off x="1611313" y="3136900"/>
            <a:ext cx="138112" cy="1588"/>
          </a:xfrm>
          <a:prstGeom prst="line">
            <a:avLst/>
          </a:prstGeom>
          <a:noFill/>
          <a:ln w="15875">
            <a:solidFill>
              <a:srgbClr val="FEFEFE"/>
            </a:solidFill>
            <a:round/>
            <a:headEnd/>
            <a:tailEnd/>
          </a:ln>
        </p:spPr>
        <p:txBody>
          <a:bodyPr/>
          <a:lstStyle/>
          <a:p>
            <a:pPr algn="l" rtl="0" fontAlgn="base">
              <a:spcBef>
                <a:spcPct val="0"/>
              </a:spcBef>
              <a:spcAft>
                <a:spcPct val="0"/>
              </a:spcAft>
            </a:pPr>
            <a:endParaRPr lang="en-US">
              <a:solidFill>
                <a:srgbClr val="FFFFFF"/>
              </a:solidFill>
              <a:ea typeface="MS PGothic" pitchFamily="34" charset="-128"/>
            </a:endParaRPr>
          </a:p>
        </p:txBody>
      </p:sp>
      <p:sp>
        <p:nvSpPr>
          <p:cNvPr id="14355" name="Line 27"/>
          <p:cNvSpPr>
            <a:spLocks noChangeShapeType="1"/>
          </p:cNvSpPr>
          <p:nvPr/>
        </p:nvSpPr>
        <p:spPr bwMode="auto">
          <a:xfrm>
            <a:off x="1611313" y="2586038"/>
            <a:ext cx="138112" cy="1587"/>
          </a:xfrm>
          <a:prstGeom prst="line">
            <a:avLst/>
          </a:prstGeom>
          <a:noFill/>
          <a:ln w="15875">
            <a:solidFill>
              <a:srgbClr val="FEFEFE"/>
            </a:solidFill>
            <a:round/>
            <a:headEnd/>
            <a:tailEnd/>
          </a:ln>
        </p:spPr>
        <p:txBody>
          <a:bodyPr/>
          <a:lstStyle/>
          <a:p>
            <a:pPr algn="l" rtl="0" fontAlgn="base">
              <a:spcBef>
                <a:spcPct val="0"/>
              </a:spcBef>
              <a:spcAft>
                <a:spcPct val="0"/>
              </a:spcAft>
            </a:pPr>
            <a:endParaRPr lang="en-US">
              <a:solidFill>
                <a:srgbClr val="FFFFFF"/>
              </a:solidFill>
              <a:ea typeface="MS PGothic" pitchFamily="34" charset="-128"/>
            </a:endParaRPr>
          </a:p>
        </p:txBody>
      </p:sp>
      <p:sp>
        <p:nvSpPr>
          <p:cNvPr id="14356" name="Line 28"/>
          <p:cNvSpPr>
            <a:spLocks noChangeShapeType="1"/>
          </p:cNvSpPr>
          <p:nvPr/>
        </p:nvSpPr>
        <p:spPr bwMode="auto">
          <a:xfrm>
            <a:off x="1611313" y="3668713"/>
            <a:ext cx="138112" cy="1587"/>
          </a:xfrm>
          <a:prstGeom prst="line">
            <a:avLst/>
          </a:prstGeom>
          <a:noFill/>
          <a:ln w="15875">
            <a:solidFill>
              <a:srgbClr val="FEFEFE"/>
            </a:solidFill>
            <a:round/>
            <a:headEnd/>
            <a:tailEnd/>
          </a:ln>
        </p:spPr>
        <p:txBody>
          <a:bodyPr/>
          <a:lstStyle/>
          <a:p>
            <a:pPr algn="l" rtl="0" fontAlgn="base">
              <a:spcBef>
                <a:spcPct val="0"/>
              </a:spcBef>
              <a:spcAft>
                <a:spcPct val="0"/>
              </a:spcAft>
            </a:pPr>
            <a:endParaRPr lang="en-US">
              <a:solidFill>
                <a:srgbClr val="FFFFFF"/>
              </a:solidFill>
              <a:ea typeface="MS PGothic" pitchFamily="34" charset="-128"/>
            </a:endParaRPr>
          </a:p>
        </p:txBody>
      </p:sp>
      <p:sp>
        <p:nvSpPr>
          <p:cNvPr id="14357" name="Line 29"/>
          <p:cNvSpPr>
            <a:spLocks noChangeShapeType="1"/>
          </p:cNvSpPr>
          <p:nvPr/>
        </p:nvSpPr>
        <p:spPr bwMode="auto">
          <a:xfrm>
            <a:off x="1611313" y="4222750"/>
            <a:ext cx="138112" cy="1588"/>
          </a:xfrm>
          <a:prstGeom prst="line">
            <a:avLst/>
          </a:prstGeom>
          <a:noFill/>
          <a:ln w="15875">
            <a:solidFill>
              <a:srgbClr val="FEFEFE"/>
            </a:solidFill>
            <a:round/>
            <a:headEnd/>
            <a:tailEnd/>
          </a:ln>
        </p:spPr>
        <p:txBody>
          <a:bodyPr/>
          <a:lstStyle/>
          <a:p>
            <a:pPr algn="l" rtl="0" fontAlgn="base">
              <a:spcBef>
                <a:spcPct val="0"/>
              </a:spcBef>
              <a:spcAft>
                <a:spcPct val="0"/>
              </a:spcAft>
            </a:pPr>
            <a:endParaRPr lang="en-US">
              <a:solidFill>
                <a:srgbClr val="FFFFFF"/>
              </a:solidFill>
              <a:ea typeface="MS PGothic" pitchFamily="34" charset="-128"/>
            </a:endParaRPr>
          </a:p>
        </p:txBody>
      </p:sp>
      <p:sp>
        <p:nvSpPr>
          <p:cNvPr id="14358" name="Line 30"/>
          <p:cNvSpPr>
            <a:spLocks noChangeShapeType="1"/>
          </p:cNvSpPr>
          <p:nvPr/>
        </p:nvSpPr>
        <p:spPr bwMode="auto">
          <a:xfrm>
            <a:off x="1611313" y="4773613"/>
            <a:ext cx="138112" cy="1587"/>
          </a:xfrm>
          <a:prstGeom prst="line">
            <a:avLst/>
          </a:prstGeom>
          <a:noFill/>
          <a:ln w="15875">
            <a:solidFill>
              <a:srgbClr val="FEFEFE"/>
            </a:solidFill>
            <a:round/>
            <a:headEnd/>
            <a:tailEnd/>
          </a:ln>
        </p:spPr>
        <p:txBody>
          <a:bodyPr/>
          <a:lstStyle/>
          <a:p>
            <a:pPr algn="l" rtl="0" fontAlgn="base">
              <a:spcBef>
                <a:spcPct val="0"/>
              </a:spcBef>
              <a:spcAft>
                <a:spcPct val="0"/>
              </a:spcAft>
            </a:pPr>
            <a:endParaRPr lang="en-US">
              <a:solidFill>
                <a:srgbClr val="FFFFFF"/>
              </a:solidFill>
              <a:ea typeface="MS PGothic" pitchFamily="34" charset="-128"/>
            </a:endParaRPr>
          </a:p>
        </p:txBody>
      </p:sp>
      <p:sp>
        <p:nvSpPr>
          <p:cNvPr id="14359" name="Line 31"/>
          <p:cNvSpPr>
            <a:spLocks noChangeShapeType="1"/>
          </p:cNvSpPr>
          <p:nvPr/>
        </p:nvSpPr>
        <p:spPr bwMode="auto">
          <a:xfrm>
            <a:off x="1611313" y="5305425"/>
            <a:ext cx="138112" cy="1588"/>
          </a:xfrm>
          <a:prstGeom prst="line">
            <a:avLst/>
          </a:prstGeom>
          <a:noFill/>
          <a:ln w="15875">
            <a:solidFill>
              <a:srgbClr val="FEFEFE"/>
            </a:solidFill>
            <a:round/>
            <a:headEnd/>
            <a:tailEnd/>
          </a:ln>
        </p:spPr>
        <p:txBody>
          <a:bodyPr/>
          <a:lstStyle/>
          <a:p>
            <a:pPr algn="l" rtl="0" fontAlgn="base">
              <a:spcBef>
                <a:spcPct val="0"/>
              </a:spcBef>
              <a:spcAft>
                <a:spcPct val="0"/>
              </a:spcAft>
            </a:pPr>
            <a:endParaRPr lang="en-US">
              <a:solidFill>
                <a:srgbClr val="FFFFFF"/>
              </a:solidFill>
              <a:ea typeface="MS PGothic" pitchFamily="34" charset="-128"/>
            </a:endParaRPr>
          </a:p>
        </p:txBody>
      </p:sp>
      <p:sp>
        <p:nvSpPr>
          <p:cNvPr id="14360" name="Text Box 35"/>
          <p:cNvSpPr txBox="1">
            <a:spLocks noChangeArrowheads="1"/>
          </p:cNvSpPr>
          <p:nvPr/>
        </p:nvSpPr>
        <p:spPr bwMode="auto">
          <a:xfrm>
            <a:off x="2017713" y="3278188"/>
            <a:ext cx="163512" cy="336550"/>
          </a:xfrm>
          <a:prstGeom prst="rect">
            <a:avLst/>
          </a:prstGeom>
          <a:noFill/>
          <a:ln w="9525">
            <a:noFill/>
            <a:miter lim="800000"/>
            <a:headEnd/>
            <a:tailEnd/>
          </a:ln>
        </p:spPr>
        <p:txBody>
          <a:bodyPr wrap="none">
            <a:spAutoFit/>
          </a:bodyPr>
          <a:lstStyle/>
          <a:p>
            <a:pPr algn="l" rtl="0" fontAlgn="base">
              <a:spcBef>
                <a:spcPct val="0"/>
              </a:spcBef>
              <a:spcAft>
                <a:spcPct val="0"/>
              </a:spcAft>
            </a:pPr>
            <a:endParaRPr lang="en-GB" sz="1600">
              <a:solidFill>
                <a:srgbClr val="FFFF00"/>
              </a:solidFill>
              <a:ea typeface="MS PGothic" pitchFamily="34" charset="-128"/>
            </a:endParaRPr>
          </a:p>
        </p:txBody>
      </p:sp>
      <p:sp>
        <p:nvSpPr>
          <p:cNvPr id="14361" name="Text Box 37"/>
          <p:cNvSpPr txBox="1">
            <a:spLocks noChangeArrowheads="1"/>
          </p:cNvSpPr>
          <p:nvPr/>
        </p:nvSpPr>
        <p:spPr bwMode="auto">
          <a:xfrm>
            <a:off x="2100263" y="3278188"/>
            <a:ext cx="163512" cy="336550"/>
          </a:xfrm>
          <a:prstGeom prst="rect">
            <a:avLst/>
          </a:prstGeom>
          <a:noFill/>
          <a:ln w="9525">
            <a:noFill/>
            <a:miter lim="800000"/>
            <a:headEnd/>
            <a:tailEnd/>
          </a:ln>
        </p:spPr>
        <p:txBody>
          <a:bodyPr wrap="none">
            <a:spAutoFit/>
          </a:bodyPr>
          <a:lstStyle/>
          <a:p>
            <a:pPr algn="l" rtl="0" fontAlgn="base">
              <a:spcBef>
                <a:spcPct val="0"/>
              </a:spcBef>
              <a:spcAft>
                <a:spcPct val="0"/>
              </a:spcAft>
            </a:pPr>
            <a:endParaRPr lang="en-GB" sz="1600">
              <a:solidFill>
                <a:srgbClr val="FFFF00"/>
              </a:solidFill>
              <a:ea typeface="MS PGothic" pitchFamily="34" charset="-128"/>
            </a:endParaRPr>
          </a:p>
        </p:txBody>
      </p:sp>
      <p:sp>
        <p:nvSpPr>
          <p:cNvPr id="14362" name="Text Box 39"/>
          <p:cNvSpPr txBox="1">
            <a:spLocks noChangeArrowheads="1"/>
          </p:cNvSpPr>
          <p:nvPr/>
        </p:nvSpPr>
        <p:spPr bwMode="auto">
          <a:xfrm>
            <a:off x="6013450" y="2674938"/>
            <a:ext cx="165100" cy="336550"/>
          </a:xfrm>
          <a:prstGeom prst="rect">
            <a:avLst/>
          </a:prstGeom>
          <a:noFill/>
          <a:ln w="9525">
            <a:noFill/>
            <a:miter lim="800000"/>
            <a:headEnd/>
            <a:tailEnd/>
          </a:ln>
        </p:spPr>
        <p:txBody>
          <a:bodyPr wrap="none">
            <a:spAutoFit/>
          </a:bodyPr>
          <a:lstStyle/>
          <a:p>
            <a:pPr algn="l" rtl="0" fontAlgn="base">
              <a:spcBef>
                <a:spcPct val="0"/>
              </a:spcBef>
              <a:spcAft>
                <a:spcPct val="0"/>
              </a:spcAft>
            </a:pPr>
            <a:endParaRPr lang="en-GB" sz="1600">
              <a:solidFill>
                <a:srgbClr val="FFFF00"/>
              </a:solidFill>
              <a:ea typeface="MS PGothic" pitchFamily="34" charset="-128"/>
            </a:endParaRPr>
          </a:p>
        </p:txBody>
      </p:sp>
      <p:sp>
        <p:nvSpPr>
          <p:cNvPr id="27682" name="Freeform 40"/>
          <p:cNvSpPr>
            <a:spLocks/>
          </p:cNvSpPr>
          <p:nvPr/>
        </p:nvSpPr>
        <p:spPr bwMode="auto">
          <a:xfrm>
            <a:off x="2573338" y="2971800"/>
            <a:ext cx="1012825" cy="1943100"/>
          </a:xfrm>
          <a:custGeom>
            <a:avLst/>
            <a:gdLst>
              <a:gd name="T0" fmla="*/ 2147483647 w 2204"/>
              <a:gd name="T1" fmla="*/ 2147483647 h 1236"/>
              <a:gd name="T2" fmla="*/ 2147483647 w 2204"/>
              <a:gd name="T3" fmla="*/ 2147483647 h 1236"/>
              <a:gd name="T4" fmla="*/ 2147483647 w 2204"/>
              <a:gd name="T5" fmla="*/ 2147483647 h 1236"/>
              <a:gd name="T6" fmla="*/ 2147483647 w 2204"/>
              <a:gd name="T7" fmla="*/ 2147483647 h 1236"/>
              <a:gd name="T8" fmla="*/ 2147483647 w 2204"/>
              <a:gd name="T9" fmla="*/ 2147483647 h 1236"/>
              <a:gd name="T10" fmla="*/ 2147483647 w 2204"/>
              <a:gd name="T11" fmla="*/ 2147483647 h 1236"/>
              <a:gd name="T12" fmla="*/ 2147483647 w 2204"/>
              <a:gd name="T13" fmla="*/ 2147483647 h 1236"/>
              <a:gd name="T14" fmla="*/ 2147483647 w 2204"/>
              <a:gd name="T15" fmla="*/ 2147483647 h 1236"/>
              <a:gd name="T16" fmla="*/ 2147483647 w 2204"/>
              <a:gd name="T17" fmla="*/ 2147483647 h 1236"/>
              <a:gd name="T18" fmla="*/ 2147483647 w 2204"/>
              <a:gd name="T19" fmla="*/ 2147483647 h 1236"/>
              <a:gd name="T20" fmla="*/ 2147483647 w 2204"/>
              <a:gd name="T21" fmla="*/ 2147483647 h 1236"/>
              <a:gd name="T22" fmla="*/ 2147483647 w 2204"/>
              <a:gd name="T23" fmla="*/ 0 h 1236"/>
              <a:gd name="T24" fmla="*/ 2147483647 w 2204"/>
              <a:gd name="T25" fmla="*/ 2147483647 h 1236"/>
              <a:gd name="T26" fmla="*/ 2147483647 w 2204"/>
              <a:gd name="T27" fmla="*/ 2147483647 h 1236"/>
              <a:gd name="T28" fmla="*/ 2147483647 w 2204"/>
              <a:gd name="T29" fmla="*/ 2147483647 h 1236"/>
              <a:gd name="T30" fmla="*/ 0 w 2204"/>
              <a:gd name="T31" fmla="*/ 2147483647 h 12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204"/>
              <a:gd name="T49" fmla="*/ 0 h 1236"/>
              <a:gd name="T50" fmla="*/ 2204 w 2204"/>
              <a:gd name="T51" fmla="*/ 1236 h 12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204" h="1236">
                <a:moveTo>
                  <a:pt x="2204" y="1115"/>
                </a:moveTo>
                <a:lnTo>
                  <a:pt x="1935" y="1057"/>
                </a:lnTo>
                <a:lnTo>
                  <a:pt x="1692" y="977"/>
                </a:lnTo>
                <a:lnTo>
                  <a:pt x="1452" y="858"/>
                </a:lnTo>
                <a:lnTo>
                  <a:pt x="1209" y="648"/>
                </a:lnTo>
                <a:lnTo>
                  <a:pt x="966" y="429"/>
                </a:lnTo>
                <a:lnTo>
                  <a:pt x="856" y="299"/>
                </a:lnTo>
                <a:lnTo>
                  <a:pt x="726" y="190"/>
                </a:lnTo>
                <a:lnTo>
                  <a:pt x="593" y="80"/>
                </a:lnTo>
                <a:lnTo>
                  <a:pt x="461" y="40"/>
                </a:lnTo>
                <a:lnTo>
                  <a:pt x="351" y="20"/>
                </a:lnTo>
                <a:lnTo>
                  <a:pt x="307" y="0"/>
                </a:lnTo>
                <a:lnTo>
                  <a:pt x="240" y="180"/>
                </a:lnTo>
                <a:lnTo>
                  <a:pt x="132" y="579"/>
                </a:lnTo>
                <a:lnTo>
                  <a:pt x="44" y="1037"/>
                </a:lnTo>
                <a:lnTo>
                  <a:pt x="0" y="1236"/>
                </a:lnTo>
              </a:path>
            </a:pathLst>
          </a:custGeom>
          <a:noFill/>
          <a:ln w="57150">
            <a:solidFill>
              <a:srgbClr val="FF3399"/>
            </a:solidFill>
            <a:round/>
            <a:headEnd/>
            <a:tailEnd/>
          </a:ln>
        </p:spPr>
        <p:txBody>
          <a:bodyPr/>
          <a:lstStyle/>
          <a:p>
            <a:pPr algn="l" rtl="0" fontAlgn="base">
              <a:spcBef>
                <a:spcPct val="0"/>
              </a:spcBef>
              <a:spcAft>
                <a:spcPct val="0"/>
              </a:spcAft>
            </a:pPr>
            <a:endParaRPr lang="en-US">
              <a:solidFill>
                <a:srgbClr val="FFFFFF"/>
              </a:solidFill>
              <a:ea typeface="MS PGothic" pitchFamily="34" charset="-128"/>
            </a:endParaRPr>
          </a:p>
        </p:txBody>
      </p:sp>
      <p:sp>
        <p:nvSpPr>
          <p:cNvPr id="14364" name="Text Box 41"/>
          <p:cNvSpPr txBox="1">
            <a:spLocks noChangeArrowheads="1"/>
          </p:cNvSpPr>
          <p:nvPr/>
        </p:nvSpPr>
        <p:spPr bwMode="auto">
          <a:xfrm>
            <a:off x="6096000" y="3033713"/>
            <a:ext cx="163513" cy="336550"/>
          </a:xfrm>
          <a:prstGeom prst="rect">
            <a:avLst/>
          </a:prstGeom>
          <a:noFill/>
          <a:ln w="9525">
            <a:noFill/>
            <a:miter lim="800000"/>
            <a:headEnd/>
            <a:tailEnd/>
          </a:ln>
        </p:spPr>
        <p:txBody>
          <a:bodyPr wrap="none">
            <a:spAutoFit/>
          </a:bodyPr>
          <a:lstStyle/>
          <a:p>
            <a:pPr algn="l" rtl="0" fontAlgn="base">
              <a:spcBef>
                <a:spcPct val="0"/>
              </a:spcBef>
              <a:spcAft>
                <a:spcPct val="0"/>
              </a:spcAft>
            </a:pPr>
            <a:endParaRPr lang="en-GB" sz="1600">
              <a:solidFill>
                <a:srgbClr val="FFFF00"/>
              </a:solidFill>
              <a:ea typeface="MS PGothic" pitchFamily="34" charset="-128"/>
            </a:endParaRPr>
          </a:p>
        </p:txBody>
      </p:sp>
      <p:sp>
        <p:nvSpPr>
          <p:cNvPr id="27684" name="Freeform 42"/>
          <p:cNvSpPr>
            <a:spLocks/>
          </p:cNvSpPr>
          <p:nvPr/>
        </p:nvSpPr>
        <p:spPr bwMode="auto">
          <a:xfrm>
            <a:off x="4876800" y="3048000"/>
            <a:ext cx="1174750" cy="1657350"/>
          </a:xfrm>
          <a:custGeom>
            <a:avLst/>
            <a:gdLst>
              <a:gd name="T0" fmla="*/ 2147483647 w 2204"/>
              <a:gd name="T1" fmla="*/ 2147483647 h 1236"/>
              <a:gd name="T2" fmla="*/ 2147483647 w 2204"/>
              <a:gd name="T3" fmla="*/ 2147483647 h 1236"/>
              <a:gd name="T4" fmla="*/ 2147483647 w 2204"/>
              <a:gd name="T5" fmla="*/ 2147483647 h 1236"/>
              <a:gd name="T6" fmla="*/ 2147483647 w 2204"/>
              <a:gd name="T7" fmla="*/ 2147483647 h 1236"/>
              <a:gd name="T8" fmla="*/ 2147483647 w 2204"/>
              <a:gd name="T9" fmla="*/ 2147483647 h 1236"/>
              <a:gd name="T10" fmla="*/ 2147483647 w 2204"/>
              <a:gd name="T11" fmla="*/ 2147483647 h 1236"/>
              <a:gd name="T12" fmla="*/ 2147483647 w 2204"/>
              <a:gd name="T13" fmla="*/ 2147483647 h 1236"/>
              <a:gd name="T14" fmla="*/ 2147483647 w 2204"/>
              <a:gd name="T15" fmla="*/ 2147483647 h 1236"/>
              <a:gd name="T16" fmla="*/ 2147483647 w 2204"/>
              <a:gd name="T17" fmla="*/ 2147483647 h 1236"/>
              <a:gd name="T18" fmla="*/ 2147483647 w 2204"/>
              <a:gd name="T19" fmla="*/ 2147483647 h 1236"/>
              <a:gd name="T20" fmla="*/ 2147483647 w 2204"/>
              <a:gd name="T21" fmla="*/ 2147483647 h 1236"/>
              <a:gd name="T22" fmla="*/ 2147483647 w 2204"/>
              <a:gd name="T23" fmla="*/ 0 h 1236"/>
              <a:gd name="T24" fmla="*/ 2147483647 w 2204"/>
              <a:gd name="T25" fmla="*/ 2147483647 h 1236"/>
              <a:gd name="T26" fmla="*/ 2147483647 w 2204"/>
              <a:gd name="T27" fmla="*/ 2147483647 h 1236"/>
              <a:gd name="T28" fmla="*/ 2147483647 w 2204"/>
              <a:gd name="T29" fmla="*/ 2147483647 h 1236"/>
              <a:gd name="T30" fmla="*/ 0 w 2204"/>
              <a:gd name="T31" fmla="*/ 2147483647 h 12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204"/>
              <a:gd name="T49" fmla="*/ 0 h 1236"/>
              <a:gd name="T50" fmla="*/ 2204 w 2204"/>
              <a:gd name="T51" fmla="*/ 1236 h 12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204" h="1236">
                <a:moveTo>
                  <a:pt x="2204" y="1115"/>
                </a:moveTo>
                <a:lnTo>
                  <a:pt x="1935" y="1057"/>
                </a:lnTo>
                <a:lnTo>
                  <a:pt x="1692" y="977"/>
                </a:lnTo>
                <a:lnTo>
                  <a:pt x="1452" y="858"/>
                </a:lnTo>
                <a:lnTo>
                  <a:pt x="1209" y="648"/>
                </a:lnTo>
                <a:lnTo>
                  <a:pt x="966" y="429"/>
                </a:lnTo>
                <a:lnTo>
                  <a:pt x="856" y="299"/>
                </a:lnTo>
                <a:lnTo>
                  <a:pt x="726" y="190"/>
                </a:lnTo>
                <a:lnTo>
                  <a:pt x="593" y="80"/>
                </a:lnTo>
                <a:lnTo>
                  <a:pt x="461" y="40"/>
                </a:lnTo>
                <a:lnTo>
                  <a:pt x="351" y="20"/>
                </a:lnTo>
                <a:lnTo>
                  <a:pt x="307" y="0"/>
                </a:lnTo>
                <a:lnTo>
                  <a:pt x="240" y="180"/>
                </a:lnTo>
                <a:lnTo>
                  <a:pt x="132" y="579"/>
                </a:lnTo>
                <a:lnTo>
                  <a:pt x="44" y="1037"/>
                </a:lnTo>
                <a:lnTo>
                  <a:pt x="0" y="1236"/>
                </a:lnTo>
              </a:path>
            </a:pathLst>
          </a:custGeom>
          <a:noFill/>
          <a:ln w="57150">
            <a:solidFill>
              <a:srgbClr val="FF3399"/>
            </a:solidFill>
            <a:round/>
            <a:headEnd/>
            <a:tailEnd/>
          </a:ln>
        </p:spPr>
        <p:txBody>
          <a:bodyPr/>
          <a:lstStyle/>
          <a:p>
            <a:pPr algn="l" rtl="0" fontAlgn="base">
              <a:spcBef>
                <a:spcPct val="0"/>
              </a:spcBef>
              <a:spcAft>
                <a:spcPct val="0"/>
              </a:spcAft>
            </a:pPr>
            <a:endParaRPr lang="en-US">
              <a:solidFill>
                <a:srgbClr val="FFFFFF"/>
              </a:solidFill>
              <a:ea typeface="MS PGothic" pitchFamily="34" charset="-128"/>
            </a:endParaRPr>
          </a:p>
        </p:txBody>
      </p:sp>
      <p:sp>
        <p:nvSpPr>
          <p:cNvPr id="14366" name="Text Box 43"/>
          <p:cNvSpPr txBox="1">
            <a:spLocks noChangeArrowheads="1"/>
          </p:cNvSpPr>
          <p:nvPr/>
        </p:nvSpPr>
        <p:spPr bwMode="auto">
          <a:xfrm>
            <a:off x="6178550" y="3125788"/>
            <a:ext cx="163513" cy="336550"/>
          </a:xfrm>
          <a:prstGeom prst="rect">
            <a:avLst/>
          </a:prstGeom>
          <a:noFill/>
          <a:ln w="9525">
            <a:noFill/>
            <a:miter lim="800000"/>
            <a:headEnd/>
            <a:tailEnd/>
          </a:ln>
        </p:spPr>
        <p:txBody>
          <a:bodyPr wrap="none">
            <a:spAutoFit/>
          </a:bodyPr>
          <a:lstStyle/>
          <a:p>
            <a:pPr algn="l" rtl="0" fontAlgn="base">
              <a:spcBef>
                <a:spcPct val="0"/>
              </a:spcBef>
              <a:spcAft>
                <a:spcPct val="0"/>
              </a:spcAft>
            </a:pPr>
            <a:endParaRPr lang="en-GB" sz="1600">
              <a:solidFill>
                <a:srgbClr val="FFFF00"/>
              </a:solidFill>
              <a:ea typeface="MS PGothic" pitchFamily="34" charset="-128"/>
            </a:endParaRPr>
          </a:p>
        </p:txBody>
      </p:sp>
      <p:sp>
        <p:nvSpPr>
          <p:cNvPr id="27686" name="Freeform 44"/>
          <p:cNvSpPr>
            <a:spLocks/>
          </p:cNvSpPr>
          <p:nvPr/>
        </p:nvSpPr>
        <p:spPr bwMode="auto">
          <a:xfrm>
            <a:off x="3589338" y="2590800"/>
            <a:ext cx="1287462" cy="2209800"/>
          </a:xfrm>
          <a:custGeom>
            <a:avLst/>
            <a:gdLst>
              <a:gd name="T0" fmla="*/ 2147483647 w 2204"/>
              <a:gd name="T1" fmla="*/ 2147483647 h 1236"/>
              <a:gd name="T2" fmla="*/ 2147483647 w 2204"/>
              <a:gd name="T3" fmla="*/ 2147483647 h 1236"/>
              <a:gd name="T4" fmla="*/ 2147483647 w 2204"/>
              <a:gd name="T5" fmla="*/ 2147483647 h 1236"/>
              <a:gd name="T6" fmla="*/ 2147483647 w 2204"/>
              <a:gd name="T7" fmla="*/ 2147483647 h 1236"/>
              <a:gd name="T8" fmla="*/ 2147483647 w 2204"/>
              <a:gd name="T9" fmla="*/ 2147483647 h 1236"/>
              <a:gd name="T10" fmla="*/ 2147483647 w 2204"/>
              <a:gd name="T11" fmla="*/ 2147483647 h 1236"/>
              <a:gd name="T12" fmla="*/ 2147483647 w 2204"/>
              <a:gd name="T13" fmla="*/ 2147483647 h 1236"/>
              <a:gd name="T14" fmla="*/ 2147483647 w 2204"/>
              <a:gd name="T15" fmla="*/ 2147483647 h 1236"/>
              <a:gd name="T16" fmla="*/ 2147483647 w 2204"/>
              <a:gd name="T17" fmla="*/ 2147483647 h 1236"/>
              <a:gd name="T18" fmla="*/ 2147483647 w 2204"/>
              <a:gd name="T19" fmla="*/ 2147483647 h 1236"/>
              <a:gd name="T20" fmla="*/ 2147483647 w 2204"/>
              <a:gd name="T21" fmla="*/ 2147483647 h 1236"/>
              <a:gd name="T22" fmla="*/ 2147483647 w 2204"/>
              <a:gd name="T23" fmla="*/ 0 h 1236"/>
              <a:gd name="T24" fmla="*/ 2147483647 w 2204"/>
              <a:gd name="T25" fmla="*/ 2147483647 h 1236"/>
              <a:gd name="T26" fmla="*/ 2147483647 w 2204"/>
              <a:gd name="T27" fmla="*/ 2147483647 h 1236"/>
              <a:gd name="T28" fmla="*/ 2147483647 w 2204"/>
              <a:gd name="T29" fmla="*/ 2147483647 h 1236"/>
              <a:gd name="T30" fmla="*/ 0 w 2204"/>
              <a:gd name="T31" fmla="*/ 2147483647 h 12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204"/>
              <a:gd name="T49" fmla="*/ 0 h 1236"/>
              <a:gd name="T50" fmla="*/ 2204 w 2204"/>
              <a:gd name="T51" fmla="*/ 1236 h 12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204" h="1236">
                <a:moveTo>
                  <a:pt x="2204" y="1115"/>
                </a:moveTo>
                <a:lnTo>
                  <a:pt x="1935" y="1057"/>
                </a:lnTo>
                <a:lnTo>
                  <a:pt x="1692" y="977"/>
                </a:lnTo>
                <a:lnTo>
                  <a:pt x="1452" y="858"/>
                </a:lnTo>
                <a:lnTo>
                  <a:pt x="1209" y="648"/>
                </a:lnTo>
                <a:lnTo>
                  <a:pt x="966" y="429"/>
                </a:lnTo>
                <a:lnTo>
                  <a:pt x="856" y="299"/>
                </a:lnTo>
                <a:lnTo>
                  <a:pt x="726" y="190"/>
                </a:lnTo>
                <a:lnTo>
                  <a:pt x="593" y="80"/>
                </a:lnTo>
                <a:lnTo>
                  <a:pt x="461" y="40"/>
                </a:lnTo>
                <a:lnTo>
                  <a:pt x="351" y="20"/>
                </a:lnTo>
                <a:lnTo>
                  <a:pt x="307" y="0"/>
                </a:lnTo>
                <a:lnTo>
                  <a:pt x="240" y="180"/>
                </a:lnTo>
                <a:lnTo>
                  <a:pt x="132" y="579"/>
                </a:lnTo>
                <a:lnTo>
                  <a:pt x="44" y="1037"/>
                </a:lnTo>
                <a:lnTo>
                  <a:pt x="0" y="1236"/>
                </a:lnTo>
              </a:path>
            </a:pathLst>
          </a:custGeom>
          <a:noFill/>
          <a:ln w="57150">
            <a:solidFill>
              <a:srgbClr val="FF3399"/>
            </a:solidFill>
            <a:round/>
            <a:headEnd/>
            <a:tailEnd/>
          </a:ln>
        </p:spPr>
        <p:txBody>
          <a:bodyPr/>
          <a:lstStyle/>
          <a:p>
            <a:pPr algn="l" rtl="0" fontAlgn="base">
              <a:spcBef>
                <a:spcPct val="0"/>
              </a:spcBef>
              <a:spcAft>
                <a:spcPct val="0"/>
              </a:spcAft>
            </a:pPr>
            <a:endParaRPr lang="en-US">
              <a:solidFill>
                <a:srgbClr val="FFFFFF"/>
              </a:solidFill>
              <a:ea typeface="MS PGothic" pitchFamily="34" charset="-128"/>
            </a:endParaRPr>
          </a:p>
        </p:txBody>
      </p:sp>
      <p:sp>
        <p:nvSpPr>
          <p:cNvPr id="27688" name="Freeform 46"/>
          <p:cNvSpPr>
            <a:spLocks/>
          </p:cNvSpPr>
          <p:nvPr/>
        </p:nvSpPr>
        <p:spPr bwMode="auto">
          <a:xfrm>
            <a:off x="6048375" y="4557713"/>
            <a:ext cx="1223963" cy="357187"/>
          </a:xfrm>
          <a:custGeom>
            <a:avLst/>
            <a:gdLst>
              <a:gd name="T0" fmla="*/ 0 w 868"/>
              <a:gd name="T1" fmla="*/ 0 h 225"/>
              <a:gd name="T2" fmla="*/ 2147483647 w 868"/>
              <a:gd name="T3" fmla="*/ 2147483647 h 225"/>
              <a:gd name="T4" fmla="*/ 2147483647 w 868"/>
              <a:gd name="T5" fmla="*/ 2147483647 h 225"/>
              <a:gd name="T6" fmla="*/ 2147483647 w 868"/>
              <a:gd name="T7" fmla="*/ 2147483647 h 225"/>
              <a:gd name="T8" fmla="*/ 2147483647 w 868"/>
              <a:gd name="T9" fmla="*/ 2147483647 h 225"/>
              <a:gd name="T10" fmla="*/ 2147483647 w 868"/>
              <a:gd name="T11" fmla="*/ 2147483647 h 225"/>
              <a:gd name="T12" fmla="*/ 2147483647 w 868"/>
              <a:gd name="T13" fmla="*/ 2147483647 h 225"/>
              <a:gd name="T14" fmla="*/ 2147483647 w 868"/>
              <a:gd name="T15" fmla="*/ 2147483647 h 225"/>
              <a:gd name="T16" fmla="*/ 0 60000 65536"/>
              <a:gd name="T17" fmla="*/ 0 60000 65536"/>
              <a:gd name="T18" fmla="*/ 0 60000 65536"/>
              <a:gd name="T19" fmla="*/ 0 60000 65536"/>
              <a:gd name="T20" fmla="*/ 0 60000 65536"/>
              <a:gd name="T21" fmla="*/ 0 60000 65536"/>
              <a:gd name="T22" fmla="*/ 0 60000 65536"/>
              <a:gd name="T23" fmla="*/ 0 60000 65536"/>
              <a:gd name="T24" fmla="*/ 0 w 868"/>
              <a:gd name="T25" fmla="*/ 0 h 225"/>
              <a:gd name="T26" fmla="*/ 868 w 868"/>
              <a:gd name="T27" fmla="*/ 225 h 2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68" h="225">
                <a:moveTo>
                  <a:pt x="0" y="0"/>
                </a:moveTo>
                <a:cubicBezTo>
                  <a:pt x="25" y="3"/>
                  <a:pt x="51" y="0"/>
                  <a:pt x="75" y="8"/>
                </a:cubicBezTo>
                <a:cubicBezTo>
                  <a:pt x="109" y="19"/>
                  <a:pt x="130" y="49"/>
                  <a:pt x="165" y="60"/>
                </a:cubicBezTo>
                <a:cubicBezTo>
                  <a:pt x="230" y="105"/>
                  <a:pt x="313" y="113"/>
                  <a:pt x="389" y="120"/>
                </a:cubicBezTo>
                <a:cubicBezTo>
                  <a:pt x="431" y="133"/>
                  <a:pt x="474" y="139"/>
                  <a:pt x="516" y="150"/>
                </a:cubicBezTo>
                <a:cubicBezTo>
                  <a:pt x="542" y="156"/>
                  <a:pt x="565" y="168"/>
                  <a:pt x="591" y="172"/>
                </a:cubicBezTo>
                <a:cubicBezTo>
                  <a:pt x="633" y="179"/>
                  <a:pt x="645" y="177"/>
                  <a:pt x="681" y="187"/>
                </a:cubicBezTo>
                <a:cubicBezTo>
                  <a:pt x="740" y="204"/>
                  <a:pt x="806" y="225"/>
                  <a:pt x="868" y="225"/>
                </a:cubicBezTo>
              </a:path>
            </a:pathLst>
          </a:custGeom>
          <a:noFill/>
          <a:ln w="57150">
            <a:solidFill>
              <a:srgbClr val="FF3399"/>
            </a:solidFill>
            <a:round/>
            <a:headEnd/>
            <a:tailEnd/>
          </a:ln>
        </p:spPr>
        <p:txBody>
          <a:bodyPr/>
          <a:lstStyle/>
          <a:p>
            <a:pPr algn="l" rtl="0" fontAlgn="base">
              <a:spcBef>
                <a:spcPct val="0"/>
              </a:spcBef>
              <a:spcAft>
                <a:spcPct val="0"/>
              </a:spcAft>
            </a:pPr>
            <a:endParaRPr lang="en-US">
              <a:solidFill>
                <a:srgbClr val="FFFFFF"/>
              </a:solidFill>
              <a:ea typeface="MS PGothic" pitchFamily="34" charset="-128"/>
            </a:endParaRPr>
          </a:p>
        </p:txBody>
      </p:sp>
      <p:sp>
        <p:nvSpPr>
          <p:cNvPr id="27689" name="Line 47"/>
          <p:cNvSpPr>
            <a:spLocks noChangeShapeType="1"/>
          </p:cNvSpPr>
          <p:nvPr/>
        </p:nvSpPr>
        <p:spPr bwMode="auto">
          <a:xfrm rot="21249764" flipH="1">
            <a:off x="6339124" y="3015901"/>
            <a:ext cx="394840" cy="1754892"/>
          </a:xfrm>
          <a:prstGeom prst="line">
            <a:avLst/>
          </a:prstGeom>
          <a:noFill/>
          <a:ln w="28575">
            <a:solidFill>
              <a:srgbClr val="FF99FF"/>
            </a:solidFill>
            <a:round/>
            <a:headEnd/>
            <a:tailEnd type="triangle" w="med" len="med"/>
          </a:ln>
        </p:spPr>
        <p:txBody>
          <a:bodyPr/>
          <a:lstStyle/>
          <a:p>
            <a:pPr algn="l" rtl="0" fontAlgn="base">
              <a:spcBef>
                <a:spcPct val="0"/>
              </a:spcBef>
              <a:spcAft>
                <a:spcPct val="0"/>
              </a:spcAft>
            </a:pPr>
            <a:endParaRPr lang="en-US">
              <a:solidFill>
                <a:srgbClr val="FFFFFF"/>
              </a:solidFill>
              <a:ea typeface="MS PGothic" pitchFamily="34" charset="-128"/>
            </a:endParaRPr>
          </a:p>
        </p:txBody>
      </p:sp>
      <p:sp>
        <p:nvSpPr>
          <p:cNvPr id="27690" name="Text Box 48"/>
          <p:cNvSpPr txBox="1">
            <a:spLocks noChangeArrowheads="1"/>
          </p:cNvSpPr>
          <p:nvPr/>
        </p:nvSpPr>
        <p:spPr bwMode="auto">
          <a:xfrm>
            <a:off x="6096000" y="2587625"/>
            <a:ext cx="1200150" cy="457200"/>
          </a:xfrm>
          <a:prstGeom prst="rect">
            <a:avLst/>
          </a:prstGeom>
          <a:noFill/>
          <a:ln w="9525">
            <a:noFill/>
            <a:miter lim="800000"/>
            <a:headEnd/>
            <a:tailEnd/>
          </a:ln>
        </p:spPr>
        <p:txBody>
          <a:bodyPr wrap="none">
            <a:spAutoFit/>
          </a:bodyPr>
          <a:lstStyle/>
          <a:p>
            <a:pPr algn="l" rtl="0" fontAlgn="base">
              <a:spcBef>
                <a:spcPct val="0"/>
              </a:spcBef>
              <a:spcAft>
                <a:spcPct val="0"/>
              </a:spcAft>
            </a:pPr>
            <a:r>
              <a:rPr lang="en-US" sz="2400" b="1" dirty="0">
                <a:solidFill>
                  <a:srgbClr val="FF99FF"/>
                </a:solidFill>
                <a:effectLst>
                  <a:outerShdw blurRad="38100" dist="38100" dir="2700000" algn="tl">
                    <a:srgbClr val="000000">
                      <a:alpha val="43137"/>
                    </a:srgbClr>
                  </a:outerShdw>
                </a:effectLst>
                <a:latin typeface="Arial Narrow" pitchFamily="34" charset="0"/>
                <a:ea typeface="MS PGothic" pitchFamily="34" charset="-128"/>
              </a:rPr>
              <a:t>Glargine</a:t>
            </a:r>
          </a:p>
        </p:txBody>
      </p:sp>
      <p:sp>
        <p:nvSpPr>
          <p:cNvPr id="14371" name="Line 49"/>
          <p:cNvSpPr>
            <a:spLocks noChangeShapeType="1"/>
          </p:cNvSpPr>
          <p:nvPr/>
        </p:nvSpPr>
        <p:spPr bwMode="auto">
          <a:xfrm>
            <a:off x="2501900" y="2157413"/>
            <a:ext cx="0" cy="384175"/>
          </a:xfrm>
          <a:prstGeom prst="line">
            <a:avLst/>
          </a:prstGeom>
          <a:noFill/>
          <a:ln w="28575">
            <a:solidFill>
              <a:srgbClr val="FF3399"/>
            </a:solidFill>
            <a:round/>
            <a:headEnd/>
            <a:tailEnd type="triangle" w="med" len="med"/>
          </a:ln>
        </p:spPr>
        <p:txBody>
          <a:bodyPr/>
          <a:lstStyle/>
          <a:p>
            <a:pPr algn="l" rtl="0" fontAlgn="base">
              <a:spcBef>
                <a:spcPct val="0"/>
              </a:spcBef>
              <a:spcAft>
                <a:spcPct val="0"/>
              </a:spcAft>
            </a:pPr>
            <a:endParaRPr lang="en-US">
              <a:solidFill>
                <a:srgbClr val="FFFFFF"/>
              </a:solidFill>
              <a:ea typeface="MS PGothic" pitchFamily="34" charset="-128"/>
            </a:endParaRPr>
          </a:p>
        </p:txBody>
      </p:sp>
      <p:sp>
        <p:nvSpPr>
          <p:cNvPr id="14372" name="Text Box 50"/>
          <p:cNvSpPr txBox="1">
            <a:spLocks noChangeArrowheads="1"/>
          </p:cNvSpPr>
          <p:nvPr/>
        </p:nvSpPr>
        <p:spPr bwMode="auto">
          <a:xfrm>
            <a:off x="3133725" y="1584325"/>
            <a:ext cx="163513" cy="336550"/>
          </a:xfrm>
          <a:prstGeom prst="rect">
            <a:avLst/>
          </a:prstGeom>
          <a:noFill/>
          <a:ln w="9525">
            <a:noFill/>
            <a:miter lim="800000"/>
            <a:headEnd/>
            <a:tailEnd/>
          </a:ln>
        </p:spPr>
        <p:txBody>
          <a:bodyPr wrap="none">
            <a:spAutoFit/>
          </a:bodyPr>
          <a:lstStyle/>
          <a:p>
            <a:pPr algn="l" rtl="0" fontAlgn="base">
              <a:spcBef>
                <a:spcPct val="0"/>
              </a:spcBef>
              <a:spcAft>
                <a:spcPct val="0"/>
              </a:spcAft>
            </a:pPr>
            <a:endParaRPr lang="en-GB" sz="1600">
              <a:solidFill>
                <a:srgbClr val="FFFF00"/>
              </a:solidFill>
              <a:ea typeface="MS PGothic" pitchFamily="34" charset="-128"/>
            </a:endParaRPr>
          </a:p>
        </p:txBody>
      </p:sp>
      <p:sp>
        <p:nvSpPr>
          <p:cNvPr id="14373" name="Line 51"/>
          <p:cNvSpPr>
            <a:spLocks noChangeShapeType="1"/>
          </p:cNvSpPr>
          <p:nvPr/>
        </p:nvSpPr>
        <p:spPr bwMode="auto">
          <a:xfrm>
            <a:off x="3484563" y="2157413"/>
            <a:ext cx="0" cy="384175"/>
          </a:xfrm>
          <a:prstGeom prst="line">
            <a:avLst/>
          </a:prstGeom>
          <a:noFill/>
          <a:ln w="28575">
            <a:solidFill>
              <a:srgbClr val="FF3399"/>
            </a:solidFill>
            <a:round/>
            <a:headEnd/>
            <a:tailEnd type="triangle" w="med" len="med"/>
          </a:ln>
        </p:spPr>
        <p:txBody>
          <a:bodyPr/>
          <a:lstStyle/>
          <a:p>
            <a:pPr algn="l" rtl="0" fontAlgn="base">
              <a:spcBef>
                <a:spcPct val="0"/>
              </a:spcBef>
              <a:spcAft>
                <a:spcPct val="0"/>
              </a:spcAft>
            </a:pPr>
            <a:endParaRPr lang="en-US">
              <a:solidFill>
                <a:srgbClr val="FFFFFF"/>
              </a:solidFill>
              <a:ea typeface="MS PGothic" pitchFamily="34" charset="-128"/>
            </a:endParaRPr>
          </a:p>
        </p:txBody>
      </p:sp>
      <p:sp>
        <p:nvSpPr>
          <p:cNvPr id="14374" name="Text Box 52"/>
          <p:cNvSpPr txBox="1">
            <a:spLocks noChangeArrowheads="1"/>
          </p:cNvSpPr>
          <p:nvPr/>
        </p:nvSpPr>
        <p:spPr bwMode="auto">
          <a:xfrm>
            <a:off x="4117975" y="1939925"/>
            <a:ext cx="163513" cy="336550"/>
          </a:xfrm>
          <a:prstGeom prst="rect">
            <a:avLst/>
          </a:prstGeom>
          <a:noFill/>
          <a:ln w="9525">
            <a:noFill/>
            <a:miter lim="800000"/>
            <a:headEnd/>
            <a:tailEnd/>
          </a:ln>
        </p:spPr>
        <p:txBody>
          <a:bodyPr wrap="none">
            <a:spAutoFit/>
          </a:bodyPr>
          <a:lstStyle/>
          <a:p>
            <a:pPr algn="l" rtl="0" fontAlgn="base">
              <a:spcBef>
                <a:spcPct val="0"/>
              </a:spcBef>
              <a:spcAft>
                <a:spcPct val="0"/>
              </a:spcAft>
            </a:pPr>
            <a:endParaRPr lang="en-GB" sz="1600">
              <a:solidFill>
                <a:srgbClr val="FFFF00"/>
              </a:solidFill>
              <a:ea typeface="MS PGothic" pitchFamily="34" charset="-128"/>
            </a:endParaRPr>
          </a:p>
        </p:txBody>
      </p:sp>
      <p:sp>
        <p:nvSpPr>
          <p:cNvPr id="14375" name="Line 53"/>
          <p:cNvSpPr>
            <a:spLocks noChangeShapeType="1"/>
          </p:cNvSpPr>
          <p:nvPr/>
        </p:nvSpPr>
        <p:spPr bwMode="auto">
          <a:xfrm>
            <a:off x="4902200" y="2201863"/>
            <a:ext cx="0" cy="384175"/>
          </a:xfrm>
          <a:prstGeom prst="line">
            <a:avLst/>
          </a:prstGeom>
          <a:noFill/>
          <a:ln w="28575">
            <a:solidFill>
              <a:srgbClr val="FF3399"/>
            </a:solidFill>
            <a:round/>
            <a:headEnd/>
            <a:tailEnd type="triangle" w="med" len="med"/>
          </a:ln>
        </p:spPr>
        <p:txBody>
          <a:bodyPr/>
          <a:lstStyle/>
          <a:p>
            <a:pPr algn="l" rtl="0" fontAlgn="base">
              <a:spcBef>
                <a:spcPct val="0"/>
              </a:spcBef>
              <a:spcAft>
                <a:spcPct val="0"/>
              </a:spcAft>
            </a:pPr>
            <a:endParaRPr lang="en-US">
              <a:solidFill>
                <a:srgbClr val="FFFFFF"/>
              </a:solidFill>
              <a:ea typeface="MS PGothic" pitchFamily="34" charset="-128"/>
            </a:endParaRPr>
          </a:p>
        </p:txBody>
      </p:sp>
      <p:sp>
        <p:nvSpPr>
          <p:cNvPr id="27696" name="Text Box 54"/>
          <p:cNvSpPr txBox="1">
            <a:spLocks noChangeArrowheads="1"/>
          </p:cNvSpPr>
          <p:nvPr/>
        </p:nvSpPr>
        <p:spPr bwMode="auto">
          <a:xfrm>
            <a:off x="2398713" y="1576388"/>
            <a:ext cx="4949175" cy="461665"/>
          </a:xfrm>
          <a:prstGeom prst="rect">
            <a:avLst/>
          </a:prstGeom>
          <a:noFill/>
          <a:ln w="9525">
            <a:noFill/>
            <a:miter lim="800000"/>
            <a:headEnd/>
            <a:tailEnd/>
          </a:ln>
        </p:spPr>
        <p:txBody>
          <a:bodyPr wrap="none">
            <a:spAutoFit/>
          </a:bodyPr>
          <a:lstStyle/>
          <a:p>
            <a:pPr algn="l" rtl="0" fontAlgn="base">
              <a:spcBef>
                <a:spcPct val="0"/>
              </a:spcBef>
              <a:spcAft>
                <a:spcPct val="0"/>
              </a:spcAft>
            </a:pPr>
            <a:r>
              <a:rPr lang="en-US" sz="2400" b="1" dirty="0" err="1">
                <a:solidFill>
                  <a:srgbClr val="FFFFFF"/>
                </a:solidFill>
                <a:effectLst>
                  <a:outerShdw blurRad="38100" dist="38100" dir="2700000" algn="tl">
                    <a:srgbClr val="000000">
                      <a:alpha val="43137"/>
                    </a:srgbClr>
                  </a:outerShdw>
                </a:effectLst>
                <a:latin typeface="Garamond" pitchFamily="18" charset="0"/>
                <a:ea typeface="MS PGothic" pitchFamily="34" charset="-128"/>
              </a:rPr>
              <a:t>Lispro</a:t>
            </a:r>
            <a:r>
              <a:rPr lang="en-US" sz="2400" b="1" dirty="0">
                <a:solidFill>
                  <a:srgbClr val="FFFFFF"/>
                </a:solidFill>
                <a:effectLst>
                  <a:outerShdw blurRad="38100" dist="38100" dir="2700000" algn="tl">
                    <a:srgbClr val="000000">
                      <a:alpha val="43137"/>
                    </a:srgbClr>
                  </a:outerShdw>
                </a:effectLst>
                <a:latin typeface="Garamond" pitchFamily="18" charset="0"/>
                <a:ea typeface="MS PGothic" pitchFamily="34" charset="-128"/>
              </a:rPr>
              <a:t>, </a:t>
            </a:r>
            <a:r>
              <a:rPr lang="en-US" sz="2400" b="1" dirty="0" err="1">
                <a:solidFill>
                  <a:srgbClr val="FFFFFF"/>
                </a:solidFill>
                <a:effectLst>
                  <a:outerShdw blurRad="38100" dist="38100" dir="2700000" algn="tl">
                    <a:srgbClr val="000000">
                      <a:alpha val="43137"/>
                    </a:srgbClr>
                  </a:outerShdw>
                </a:effectLst>
                <a:latin typeface="Garamond" pitchFamily="18" charset="0"/>
                <a:ea typeface="MS PGothic" pitchFamily="34" charset="-128"/>
              </a:rPr>
              <a:t>glulisine</a:t>
            </a:r>
            <a:r>
              <a:rPr lang="en-US" sz="2400" b="1" dirty="0">
                <a:solidFill>
                  <a:srgbClr val="FFFFFF"/>
                </a:solidFill>
                <a:effectLst>
                  <a:outerShdw blurRad="38100" dist="38100" dir="2700000" algn="tl">
                    <a:srgbClr val="000000">
                      <a:alpha val="43137"/>
                    </a:srgbClr>
                  </a:outerShdw>
                </a:effectLst>
                <a:latin typeface="Garamond" pitchFamily="18" charset="0"/>
                <a:ea typeface="MS PGothic" pitchFamily="34" charset="-128"/>
              </a:rPr>
              <a:t>, or aspart or regular</a:t>
            </a:r>
          </a:p>
        </p:txBody>
      </p:sp>
      <p:sp>
        <p:nvSpPr>
          <p:cNvPr id="24624" name="Text Box 55"/>
          <p:cNvSpPr txBox="1">
            <a:spLocks noChangeArrowheads="1"/>
          </p:cNvSpPr>
          <p:nvPr/>
        </p:nvSpPr>
        <p:spPr bwMode="auto">
          <a:xfrm>
            <a:off x="6840538" y="4038600"/>
            <a:ext cx="1980029" cy="461665"/>
          </a:xfrm>
          <a:prstGeom prst="rect">
            <a:avLst/>
          </a:prstGeom>
          <a:noFill/>
          <a:ln w="9525">
            <a:noFill/>
            <a:miter lim="800000"/>
            <a:headEnd/>
            <a:tailEnd/>
          </a:ln>
        </p:spPr>
        <p:txBody>
          <a:bodyPr wrap="none">
            <a:spAutoFit/>
          </a:bodyPr>
          <a:lstStyle/>
          <a:p>
            <a:pPr algn="l" rtl="0" fontAlgn="base">
              <a:spcBef>
                <a:spcPct val="0"/>
              </a:spcBef>
              <a:spcAft>
                <a:spcPct val="0"/>
              </a:spcAft>
            </a:pPr>
            <a:r>
              <a:rPr lang="en-US" sz="2400" b="1" dirty="0">
                <a:solidFill>
                  <a:srgbClr val="FBC93D"/>
                </a:solidFill>
                <a:effectLst>
                  <a:outerShdw blurRad="38100" dist="38100" dir="2700000" algn="tl">
                    <a:srgbClr val="000000">
                      <a:alpha val="43137"/>
                    </a:srgbClr>
                  </a:outerShdw>
                </a:effectLst>
                <a:latin typeface="Arial Narrow" pitchFamily="34" charset="0"/>
                <a:ea typeface="MS PGothic" pitchFamily="34" charset="-128"/>
              </a:rPr>
              <a:t>Normal pattern</a:t>
            </a:r>
          </a:p>
        </p:txBody>
      </p:sp>
      <p:sp>
        <p:nvSpPr>
          <p:cNvPr id="14378" name="Text Box 56"/>
          <p:cNvSpPr txBox="1">
            <a:spLocks noChangeArrowheads="1"/>
          </p:cNvSpPr>
          <p:nvPr/>
        </p:nvSpPr>
        <p:spPr bwMode="auto">
          <a:xfrm>
            <a:off x="457200" y="1903413"/>
            <a:ext cx="850900" cy="396875"/>
          </a:xfrm>
          <a:prstGeom prst="rect">
            <a:avLst/>
          </a:prstGeom>
          <a:noFill/>
          <a:ln w="9525">
            <a:noFill/>
            <a:miter lim="800000"/>
            <a:headEnd/>
            <a:tailEnd/>
          </a:ln>
        </p:spPr>
        <p:txBody>
          <a:bodyPr wrap="none">
            <a:spAutoFit/>
          </a:bodyPr>
          <a:lstStyle/>
          <a:p>
            <a:pPr algn="l" rtl="0" fontAlgn="base">
              <a:spcBef>
                <a:spcPct val="0"/>
              </a:spcBef>
              <a:spcAft>
                <a:spcPct val="0"/>
              </a:spcAft>
            </a:pPr>
            <a:r>
              <a:rPr lang="en-US" sz="2000" b="1">
                <a:solidFill>
                  <a:srgbClr val="FFFFFF"/>
                </a:solidFill>
                <a:latin typeface="Arial Narrow" pitchFamily="34" charset="0"/>
                <a:ea typeface="MS PGothic" pitchFamily="34" charset="-128"/>
                <a:sym typeface="Symbol" pitchFamily="18" charset="2"/>
              </a:rPr>
              <a:t></a:t>
            </a:r>
            <a:r>
              <a:rPr lang="en-US" sz="2000" b="1">
                <a:solidFill>
                  <a:srgbClr val="FFFFFF"/>
                </a:solidFill>
                <a:latin typeface="Arial Narrow" pitchFamily="34" charset="0"/>
                <a:ea typeface="MS PGothic" pitchFamily="34" charset="-128"/>
                <a:sym typeface="WP Greek Century" pitchFamily="2" charset="2"/>
              </a:rPr>
              <a:t>U/mL</a:t>
            </a:r>
            <a:endParaRPr lang="en-US" sz="1600">
              <a:solidFill>
                <a:srgbClr val="FFFFFF"/>
              </a:solidFill>
              <a:ea typeface="MS PGothic" pitchFamily="34" charset="-128"/>
            </a:endParaRPr>
          </a:p>
        </p:txBody>
      </p:sp>
      <p:sp>
        <p:nvSpPr>
          <p:cNvPr id="27699" name="Freeform 57"/>
          <p:cNvSpPr>
            <a:spLocks/>
          </p:cNvSpPr>
          <p:nvPr/>
        </p:nvSpPr>
        <p:spPr bwMode="gray">
          <a:xfrm>
            <a:off x="1795463" y="4902200"/>
            <a:ext cx="6153150" cy="88900"/>
          </a:xfrm>
          <a:custGeom>
            <a:avLst/>
            <a:gdLst>
              <a:gd name="T0" fmla="*/ 0 w 4361"/>
              <a:gd name="T1" fmla="*/ 2147483647 h 56"/>
              <a:gd name="T2" fmla="*/ 2147483647 w 4361"/>
              <a:gd name="T3" fmla="*/ 2147483647 h 56"/>
              <a:gd name="T4" fmla="*/ 2147483647 w 4361"/>
              <a:gd name="T5" fmla="*/ 0 h 56"/>
              <a:gd name="T6" fmla="*/ 2147483647 w 4361"/>
              <a:gd name="T7" fmla="*/ 2147483647 h 56"/>
              <a:gd name="T8" fmla="*/ 2147483647 w 4361"/>
              <a:gd name="T9" fmla="*/ 2147483647 h 56"/>
              <a:gd name="T10" fmla="*/ 2147483647 w 4361"/>
              <a:gd name="T11" fmla="*/ 2147483647 h 56"/>
              <a:gd name="T12" fmla="*/ 2147483647 w 4361"/>
              <a:gd name="T13" fmla="*/ 2147483647 h 56"/>
              <a:gd name="T14" fmla="*/ 0 60000 65536"/>
              <a:gd name="T15" fmla="*/ 0 60000 65536"/>
              <a:gd name="T16" fmla="*/ 0 60000 65536"/>
              <a:gd name="T17" fmla="*/ 0 60000 65536"/>
              <a:gd name="T18" fmla="*/ 0 60000 65536"/>
              <a:gd name="T19" fmla="*/ 0 60000 65536"/>
              <a:gd name="T20" fmla="*/ 0 60000 65536"/>
              <a:gd name="T21" fmla="*/ 0 w 4361"/>
              <a:gd name="T22" fmla="*/ 0 h 56"/>
              <a:gd name="T23" fmla="*/ 4361 w 4361"/>
              <a:gd name="T24" fmla="*/ 56 h 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61" h="56">
                <a:moveTo>
                  <a:pt x="0" y="30"/>
                </a:moveTo>
                <a:cubicBezTo>
                  <a:pt x="74" y="6"/>
                  <a:pt x="156" y="11"/>
                  <a:pt x="232" y="8"/>
                </a:cubicBezTo>
                <a:cubicBezTo>
                  <a:pt x="469" y="10"/>
                  <a:pt x="1692" y="56"/>
                  <a:pt x="1900" y="0"/>
                </a:cubicBezTo>
                <a:cubicBezTo>
                  <a:pt x="2015" y="5"/>
                  <a:pt x="2137" y="28"/>
                  <a:pt x="2251" y="30"/>
                </a:cubicBezTo>
                <a:cubicBezTo>
                  <a:pt x="2518" y="35"/>
                  <a:pt x="2785" y="35"/>
                  <a:pt x="3052" y="38"/>
                </a:cubicBezTo>
                <a:cubicBezTo>
                  <a:pt x="3371" y="33"/>
                  <a:pt x="3684" y="16"/>
                  <a:pt x="4002" y="8"/>
                </a:cubicBezTo>
                <a:cubicBezTo>
                  <a:pt x="4341" y="15"/>
                  <a:pt x="4221" y="15"/>
                  <a:pt x="4361" y="15"/>
                </a:cubicBezTo>
              </a:path>
            </a:pathLst>
          </a:custGeom>
          <a:noFill/>
          <a:ln w="57150">
            <a:solidFill>
              <a:srgbClr val="00FFFF"/>
            </a:solidFill>
            <a:round/>
            <a:headEnd/>
            <a:tailEnd/>
          </a:ln>
        </p:spPr>
        <p:txBody>
          <a:bodyPr/>
          <a:lstStyle/>
          <a:p>
            <a:pPr algn="l" rtl="0" fontAlgn="base">
              <a:spcBef>
                <a:spcPct val="0"/>
              </a:spcBef>
              <a:spcAft>
                <a:spcPct val="0"/>
              </a:spcAft>
            </a:pPr>
            <a:endParaRPr lang="en-US">
              <a:solidFill>
                <a:srgbClr val="FFFFFF"/>
              </a:solidFill>
              <a:ea typeface="MS PGothic" pitchFamily="34" charset="-128"/>
            </a:endParaRPr>
          </a:p>
        </p:txBody>
      </p:sp>
      <p:sp>
        <p:nvSpPr>
          <p:cNvPr id="14380" name="Line 58"/>
          <p:cNvSpPr>
            <a:spLocks noChangeShapeType="1"/>
          </p:cNvSpPr>
          <p:nvPr/>
        </p:nvSpPr>
        <p:spPr bwMode="auto">
          <a:xfrm flipH="1">
            <a:off x="7380288" y="4484688"/>
            <a:ext cx="269875" cy="152400"/>
          </a:xfrm>
          <a:prstGeom prst="line">
            <a:avLst/>
          </a:prstGeom>
          <a:noFill/>
          <a:ln w="12700">
            <a:solidFill>
              <a:srgbClr val="FBC93D"/>
            </a:solidFill>
            <a:round/>
            <a:headEnd/>
            <a:tailEnd type="triangle" w="med" len="med"/>
          </a:ln>
        </p:spPr>
        <p:txBody>
          <a:bodyPr/>
          <a:lstStyle/>
          <a:p>
            <a:pPr algn="l" rtl="0" fontAlgn="base">
              <a:spcBef>
                <a:spcPct val="0"/>
              </a:spcBef>
              <a:spcAft>
                <a:spcPct val="0"/>
              </a:spcAft>
            </a:pPr>
            <a:endParaRPr lang="en-US">
              <a:solidFill>
                <a:srgbClr val="FFFFFF"/>
              </a:solidFill>
              <a:ea typeface="MS PGothic" pitchFamily="34" charset="-128"/>
            </a:endParaRPr>
          </a:p>
        </p:txBody>
      </p:sp>
      <p:grpSp>
        <p:nvGrpSpPr>
          <p:cNvPr id="3" name="Group 193"/>
          <p:cNvGrpSpPr>
            <a:grpSpLocks/>
          </p:cNvGrpSpPr>
          <p:nvPr/>
        </p:nvGrpSpPr>
        <p:grpSpPr bwMode="auto">
          <a:xfrm>
            <a:off x="2133600" y="4572000"/>
            <a:ext cx="5751513" cy="1757363"/>
            <a:chOff x="1413" y="3053"/>
            <a:chExt cx="3623" cy="1107"/>
          </a:xfrm>
        </p:grpSpPr>
        <p:sp>
          <p:nvSpPr>
            <p:cNvPr id="14384" name="Freeform 154"/>
            <p:cNvSpPr>
              <a:spLocks/>
            </p:cNvSpPr>
            <p:nvPr/>
          </p:nvSpPr>
          <p:spPr bwMode="auto">
            <a:xfrm>
              <a:off x="1413" y="3053"/>
              <a:ext cx="3602" cy="331"/>
            </a:xfrm>
            <a:custGeom>
              <a:avLst/>
              <a:gdLst>
                <a:gd name="T0" fmla="*/ 0 w 3456"/>
                <a:gd name="T1" fmla="*/ 0 h 904"/>
                <a:gd name="T2" fmla="*/ 3786 w 3456"/>
                <a:gd name="T3" fmla="*/ 0 h 904"/>
                <a:gd name="T4" fmla="*/ 7939 w 3456"/>
                <a:gd name="T5" fmla="*/ 0 h 904"/>
                <a:gd name="T6" fmla="*/ 12992 w 3456"/>
                <a:gd name="T7" fmla="*/ 0 h 904"/>
                <a:gd name="T8" fmla="*/ 0 60000 65536"/>
                <a:gd name="T9" fmla="*/ 0 60000 65536"/>
                <a:gd name="T10" fmla="*/ 0 60000 65536"/>
                <a:gd name="T11" fmla="*/ 0 60000 65536"/>
                <a:gd name="T12" fmla="*/ 0 w 3456"/>
                <a:gd name="T13" fmla="*/ 0 h 904"/>
                <a:gd name="T14" fmla="*/ 3456 w 3456"/>
                <a:gd name="T15" fmla="*/ 904 h 904"/>
              </a:gdLst>
              <a:ahLst/>
              <a:cxnLst>
                <a:cxn ang="T8">
                  <a:pos x="T0" y="T1"/>
                </a:cxn>
                <a:cxn ang="T9">
                  <a:pos x="T2" y="T3"/>
                </a:cxn>
                <a:cxn ang="T10">
                  <a:pos x="T4" y="T5"/>
                </a:cxn>
                <a:cxn ang="T11">
                  <a:pos x="T6" y="T7"/>
                </a:cxn>
              </a:cxnLst>
              <a:rect l="T12" t="T13" r="T14" b="T15"/>
              <a:pathLst>
                <a:path w="3456" h="904">
                  <a:moveTo>
                    <a:pt x="0" y="856"/>
                  </a:moveTo>
                  <a:cubicBezTo>
                    <a:pt x="328" y="468"/>
                    <a:pt x="656" y="80"/>
                    <a:pt x="1008" y="40"/>
                  </a:cubicBezTo>
                  <a:cubicBezTo>
                    <a:pt x="1360" y="0"/>
                    <a:pt x="1704" y="472"/>
                    <a:pt x="2112" y="616"/>
                  </a:cubicBezTo>
                  <a:cubicBezTo>
                    <a:pt x="2520" y="760"/>
                    <a:pt x="3224" y="856"/>
                    <a:pt x="3456" y="904"/>
                  </a:cubicBezTo>
                </a:path>
              </a:pathLst>
            </a:custGeom>
            <a:noFill/>
            <a:ln w="57150">
              <a:solidFill>
                <a:srgbClr val="CC0099"/>
              </a:solidFill>
              <a:round/>
              <a:headEnd/>
              <a:tailEnd/>
            </a:ln>
          </p:spPr>
          <p:txBody>
            <a:bodyPr/>
            <a:lstStyle/>
            <a:p>
              <a:pPr algn="l" rtl="0" fontAlgn="base">
                <a:spcBef>
                  <a:spcPct val="0"/>
                </a:spcBef>
                <a:spcAft>
                  <a:spcPct val="0"/>
                </a:spcAft>
              </a:pPr>
              <a:endParaRPr lang="en-US">
                <a:solidFill>
                  <a:srgbClr val="FFFFFF"/>
                </a:solidFill>
                <a:ea typeface="MS PGothic" pitchFamily="34" charset="-128"/>
              </a:endParaRPr>
            </a:p>
          </p:txBody>
        </p:sp>
        <p:sp>
          <p:nvSpPr>
            <p:cNvPr id="14385" name="Text Box 159"/>
            <p:cNvSpPr txBox="1">
              <a:spLocks noChangeArrowheads="1"/>
            </p:cNvSpPr>
            <p:nvPr/>
          </p:nvSpPr>
          <p:spPr bwMode="auto">
            <a:xfrm>
              <a:off x="4197" y="3869"/>
              <a:ext cx="839" cy="291"/>
            </a:xfrm>
            <a:prstGeom prst="rect">
              <a:avLst/>
            </a:prstGeom>
            <a:noFill/>
            <a:ln w="9525">
              <a:noFill/>
              <a:miter lim="800000"/>
              <a:headEnd/>
              <a:tailEnd/>
            </a:ln>
          </p:spPr>
          <p:txBody>
            <a:bodyPr wrap="none">
              <a:spAutoFit/>
            </a:bodyPr>
            <a:lstStyle/>
            <a:p>
              <a:pPr algn="l" rtl="0" fontAlgn="base">
                <a:spcBef>
                  <a:spcPct val="0"/>
                </a:spcBef>
                <a:spcAft>
                  <a:spcPct val="0"/>
                </a:spcAft>
              </a:pPr>
              <a:r>
                <a:rPr lang="en-US" sz="2400" b="1" dirty="0">
                  <a:solidFill>
                    <a:srgbClr val="00FF00"/>
                  </a:solidFill>
                  <a:effectLst>
                    <a:outerShdw blurRad="38100" dist="38100" dir="2700000" algn="tl">
                      <a:srgbClr val="000000">
                        <a:alpha val="43137"/>
                      </a:srgbClr>
                    </a:outerShdw>
                  </a:effectLst>
                  <a:ea typeface="Arial Unicode MS" pitchFamily="34" charset="-128"/>
                  <a:cs typeface="Arial Unicode MS" pitchFamily="34" charset="-128"/>
                </a:rPr>
                <a:t>Detemir</a:t>
              </a:r>
            </a:p>
          </p:txBody>
        </p:sp>
      </p:grpSp>
      <p:cxnSp>
        <p:nvCxnSpPr>
          <p:cNvPr id="63" name="Straight Arrow Connector 62"/>
          <p:cNvCxnSpPr>
            <a:stCxn id="14385" idx="0"/>
          </p:cNvCxnSpPr>
          <p:nvPr/>
        </p:nvCxnSpPr>
        <p:spPr>
          <a:xfrm rot="5400000" flipH="1" flipV="1">
            <a:off x="6847682" y="5476081"/>
            <a:ext cx="762000" cy="2063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6" name="Title 1"/>
          <p:cNvSpPr>
            <a:spLocks noGrp="1"/>
          </p:cNvSpPr>
          <p:nvPr>
            <p:ph type="title"/>
          </p:nvPr>
        </p:nvSpPr>
        <p:spPr>
          <a:xfrm>
            <a:off x="71406" y="71414"/>
            <a:ext cx="9001156" cy="1285884"/>
          </a:xfrm>
          <a:prstGeom prst="roundRect">
            <a:avLst/>
          </a:prstGeom>
          <a:solidFill>
            <a:srgbClr val="0192FF"/>
          </a:solidFill>
        </p:spPr>
        <p:style>
          <a:lnRef idx="0">
            <a:schemeClr val="accent1"/>
          </a:lnRef>
          <a:fillRef idx="3">
            <a:schemeClr val="accent1"/>
          </a:fillRef>
          <a:effectRef idx="3">
            <a:schemeClr val="accent1"/>
          </a:effectRef>
          <a:fontRef idx="minor">
            <a:schemeClr val="lt1"/>
          </a:fontRef>
        </p:style>
        <p:txBody>
          <a:bodyPr>
            <a:normAutofit/>
          </a:bodyPr>
          <a:lstStyle/>
          <a:p>
            <a:pPr algn="ctr"/>
            <a:r>
              <a:rPr lang="en-US" sz="2600" dirty="0" smtClean="0">
                <a:solidFill>
                  <a:schemeClr val="tx1"/>
                </a:solidFill>
                <a:effectLst>
                  <a:outerShdw blurRad="38100" dist="38100" dir="2700000" algn="tl">
                    <a:srgbClr val="000000">
                      <a:alpha val="43137"/>
                    </a:srgbClr>
                  </a:outerShdw>
                </a:effectLst>
                <a:latin typeface="Garamond" pitchFamily="18" charset="0"/>
              </a:rPr>
              <a:t>The new analogues are more predictable than conventional insulins and allow simplified insulin replacement strategies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7650"/>
                                        </p:tgtEl>
                                        <p:attrNameLst>
                                          <p:attrName>style.visibility</p:attrName>
                                        </p:attrNameLst>
                                      </p:cBhvr>
                                      <p:to>
                                        <p:strVal val="visible"/>
                                      </p:to>
                                    </p:set>
                                    <p:animEffect transition="in" filter="blinds(horizontal)">
                                      <p:cBhvr>
                                        <p:cTn id="7" dur="500"/>
                                        <p:tgtEl>
                                          <p:spTgt spid="2765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4624"/>
                                        </p:tgtEl>
                                        <p:attrNameLst>
                                          <p:attrName>style.visibility</p:attrName>
                                        </p:attrNameLst>
                                      </p:cBhvr>
                                      <p:to>
                                        <p:strVal val="visible"/>
                                      </p:to>
                                    </p:set>
                                    <p:animEffect transition="in" filter="blinds(horizontal)">
                                      <p:cBhvr>
                                        <p:cTn id="10" dur="2000"/>
                                        <p:tgtEl>
                                          <p:spTgt spid="24624"/>
                                        </p:tgtEl>
                                      </p:cBhvr>
                                    </p:animEffect>
                                  </p:childTnLst>
                                </p:cTn>
                              </p:par>
                            </p:childTnLst>
                          </p:cTn>
                        </p:par>
                        <p:par>
                          <p:cTn id="11" fill="hold">
                            <p:stCondLst>
                              <p:cond delay="2000"/>
                            </p:stCondLst>
                            <p:childTnLst>
                              <p:par>
                                <p:cTn id="12" presetID="3" presetClass="entr" presetSubtype="10" fill="hold" grpId="0" nodeType="afterEffect">
                                  <p:stCondLst>
                                    <p:cond delay="0"/>
                                  </p:stCondLst>
                                  <p:childTnLst>
                                    <p:set>
                                      <p:cBhvr>
                                        <p:cTn id="13" dur="1" fill="hold">
                                          <p:stCondLst>
                                            <p:cond delay="0"/>
                                          </p:stCondLst>
                                        </p:cTn>
                                        <p:tgtEl>
                                          <p:spTgt spid="27682"/>
                                        </p:tgtEl>
                                        <p:attrNameLst>
                                          <p:attrName>style.visibility</p:attrName>
                                        </p:attrNameLst>
                                      </p:cBhvr>
                                      <p:to>
                                        <p:strVal val="visible"/>
                                      </p:to>
                                    </p:set>
                                    <p:animEffect transition="in" filter="blinds(horizontal)">
                                      <p:cBhvr>
                                        <p:cTn id="14" dur="500"/>
                                        <p:tgtEl>
                                          <p:spTgt spid="27682"/>
                                        </p:tgtEl>
                                      </p:cBhvr>
                                    </p:animEffect>
                                  </p:childTnLst>
                                </p:cTn>
                              </p:par>
                            </p:childTnLst>
                          </p:cTn>
                        </p:par>
                        <p:par>
                          <p:cTn id="15" fill="hold">
                            <p:stCondLst>
                              <p:cond delay="2500"/>
                            </p:stCondLst>
                            <p:childTnLst>
                              <p:par>
                                <p:cTn id="16" presetID="3" presetClass="entr" presetSubtype="10" fill="hold" grpId="0" nodeType="afterEffect">
                                  <p:stCondLst>
                                    <p:cond delay="0"/>
                                  </p:stCondLst>
                                  <p:childTnLst>
                                    <p:set>
                                      <p:cBhvr>
                                        <p:cTn id="17" dur="1" fill="hold">
                                          <p:stCondLst>
                                            <p:cond delay="0"/>
                                          </p:stCondLst>
                                        </p:cTn>
                                        <p:tgtEl>
                                          <p:spTgt spid="27696"/>
                                        </p:tgtEl>
                                        <p:attrNameLst>
                                          <p:attrName>style.visibility</p:attrName>
                                        </p:attrNameLst>
                                      </p:cBhvr>
                                      <p:to>
                                        <p:strVal val="visible"/>
                                      </p:to>
                                    </p:set>
                                    <p:animEffect transition="in" filter="blinds(horizontal)">
                                      <p:cBhvr>
                                        <p:cTn id="18" dur="1000"/>
                                        <p:tgtEl>
                                          <p:spTgt spid="27696"/>
                                        </p:tgtEl>
                                      </p:cBhvr>
                                    </p:animEffect>
                                  </p:childTnLst>
                                </p:cTn>
                              </p:par>
                            </p:childTnLst>
                          </p:cTn>
                        </p:par>
                        <p:par>
                          <p:cTn id="19" fill="hold">
                            <p:stCondLst>
                              <p:cond delay="3500"/>
                            </p:stCondLst>
                            <p:childTnLst>
                              <p:par>
                                <p:cTn id="20" presetID="3" presetClass="entr" presetSubtype="10" fill="hold" grpId="0" nodeType="afterEffect">
                                  <p:stCondLst>
                                    <p:cond delay="0"/>
                                  </p:stCondLst>
                                  <p:childTnLst>
                                    <p:set>
                                      <p:cBhvr>
                                        <p:cTn id="21" dur="1" fill="hold">
                                          <p:stCondLst>
                                            <p:cond delay="0"/>
                                          </p:stCondLst>
                                        </p:cTn>
                                        <p:tgtEl>
                                          <p:spTgt spid="27686"/>
                                        </p:tgtEl>
                                        <p:attrNameLst>
                                          <p:attrName>style.visibility</p:attrName>
                                        </p:attrNameLst>
                                      </p:cBhvr>
                                      <p:to>
                                        <p:strVal val="visible"/>
                                      </p:to>
                                    </p:set>
                                    <p:animEffect transition="in" filter="blinds(horizontal)">
                                      <p:cBhvr>
                                        <p:cTn id="22" dur="500"/>
                                        <p:tgtEl>
                                          <p:spTgt spid="27686"/>
                                        </p:tgtEl>
                                      </p:cBhvr>
                                    </p:animEffect>
                                  </p:childTnLst>
                                </p:cTn>
                              </p:par>
                            </p:childTnLst>
                          </p:cTn>
                        </p:par>
                        <p:par>
                          <p:cTn id="23" fill="hold">
                            <p:stCondLst>
                              <p:cond delay="4000"/>
                            </p:stCondLst>
                            <p:childTnLst>
                              <p:par>
                                <p:cTn id="24" presetID="3" presetClass="entr" presetSubtype="10" fill="hold" grpId="0" nodeType="afterEffect">
                                  <p:stCondLst>
                                    <p:cond delay="0"/>
                                  </p:stCondLst>
                                  <p:childTnLst>
                                    <p:set>
                                      <p:cBhvr>
                                        <p:cTn id="25" dur="1" fill="hold">
                                          <p:stCondLst>
                                            <p:cond delay="0"/>
                                          </p:stCondLst>
                                        </p:cTn>
                                        <p:tgtEl>
                                          <p:spTgt spid="27684"/>
                                        </p:tgtEl>
                                        <p:attrNameLst>
                                          <p:attrName>style.visibility</p:attrName>
                                        </p:attrNameLst>
                                      </p:cBhvr>
                                      <p:to>
                                        <p:strVal val="visible"/>
                                      </p:to>
                                    </p:set>
                                    <p:animEffect transition="in" filter="blinds(horizontal)">
                                      <p:cBhvr>
                                        <p:cTn id="26" dur="500"/>
                                        <p:tgtEl>
                                          <p:spTgt spid="27684"/>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27688"/>
                                        </p:tgtEl>
                                        <p:attrNameLst>
                                          <p:attrName>style.visibility</p:attrName>
                                        </p:attrNameLst>
                                      </p:cBhvr>
                                      <p:to>
                                        <p:strVal val="visible"/>
                                      </p:to>
                                    </p:set>
                                    <p:animEffect transition="in" filter="blinds(horizontal)">
                                      <p:cBhvr>
                                        <p:cTn id="29" dur="2000"/>
                                        <p:tgtEl>
                                          <p:spTgt spid="27688"/>
                                        </p:tgtEl>
                                      </p:cBhvr>
                                    </p:animEffect>
                                  </p:childTnLst>
                                </p:cTn>
                              </p:par>
                            </p:childTnLst>
                          </p:cTn>
                        </p:par>
                        <p:par>
                          <p:cTn id="30" fill="hold">
                            <p:stCondLst>
                              <p:cond delay="6000"/>
                            </p:stCondLst>
                            <p:childTnLst>
                              <p:par>
                                <p:cTn id="31" presetID="2" presetClass="entr" presetSubtype="4" fill="hold" grpId="0" nodeType="afterEffect">
                                  <p:stCondLst>
                                    <p:cond delay="0"/>
                                  </p:stCondLst>
                                  <p:childTnLst>
                                    <p:set>
                                      <p:cBhvr>
                                        <p:cTn id="32" dur="1" fill="hold">
                                          <p:stCondLst>
                                            <p:cond delay="0"/>
                                          </p:stCondLst>
                                        </p:cTn>
                                        <p:tgtEl>
                                          <p:spTgt spid="27699"/>
                                        </p:tgtEl>
                                        <p:attrNameLst>
                                          <p:attrName>style.visibility</p:attrName>
                                        </p:attrNameLst>
                                      </p:cBhvr>
                                      <p:to>
                                        <p:strVal val="visible"/>
                                      </p:to>
                                    </p:set>
                                    <p:anim calcmode="lin" valueType="num">
                                      <p:cBhvr additive="base">
                                        <p:cTn id="33" dur="2000" fill="hold"/>
                                        <p:tgtEl>
                                          <p:spTgt spid="27699"/>
                                        </p:tgtEl>
                                        <p:attrNameLst>
                                          <p:attrName>ppt_x</p:attrName>
                                        </p:attrNameLst>
                                      </p:cBhvr>
                                      <p:tavLst>
                                        <p:tav tm="0">
                                          <p:val>
                                            <p:strVal val="#ppt_x"/>
                                          </p:val>
                                        </p:tav>
                                        <p:tav tm="100000">
                                          <p:val>
                                            <p:strVal val="#ppt_x"/>
                                          </p:val>
                                        </p:tav>
                                      </p:tavLst>
                                    </p:anim>
                                    <p:anim calcmode="lin" valueType="num">
                                      <p:cBhvr additive="base">
                                        <p:cTn id="34" dur="2000" fill="hold"/>
                                        <p:tgtEl>
                                          <p:spTgt spid="27699"/>
                                        </p:tgtEl>
                                        <p:attrNameLst>
                                          <p:attrName>ppt_y</p:attrName>
                                        </p:attrNameLst>
                                      </p:cBhvr>
                                      <p:tavLst>
                                        <p:tav tm="0">
                                          <p:val>
                                            <p:strVal val="1+#ppt_h/2"/>
                                          </p:val>
                                        </p:tav>
                                        <p:tav tm="100000">
                                          <p:val>
                                            <p:strVal val="#ppt_y"/>
                                          </p:val>
                                        </p:tav>
                                      </p:tavLst>
                                    </p:anim>
                                  </p:childTnLst>
                                </p:cTn>
                              </p:par>
                              <p:par>
                                <p:cTn id="35" presetID="3" presetClass="entr" presetSubtype="10" fill="hold" grpId="0" nodeType="withEffect">
                                  <p:stCondLst>
                                    <p:cond delay="0"/>
                                  </p:stCondLst>
                                  <p:childTnLst>
                                    <p:set>
                                      <p:cBhvr>
                                        <p:cTn id="36" dur="1" fill="hold">
                                          <p:stCondLst>
                                            <p:cond delay="0"/>
                                          </p:stCondLst>
                                        </p:cTn>
                                        <p:tgtEl>
                                          <p:spTgt spid="27690"/>
                                        </p:tgtEl>
                                        <p:attrNameLst>
                                          <p:attrName>style.visibility</p:attrName>
                                        </p:attrNameLst>
                                      </p:cBhvr>
                                      <p:to>
                                        <p:strVal val="visible"/>
                                      </p:to>
                                    </p:set>
                                    <p:animEffect transition="in" filter="blinds(horizontal)">
                                      <p:cBhvr>
                                        <p:cTn id="37" dur="2000"/>
                                        <p:tgtEl>
                                          <p:spTgt spid="27690"/>
                                        </p:tgtEl>
                                      </p:cBhvr>
                                    </p:animEffect>
                                  </p:childTnLst>
                                </p:cTn>
                              </p:par>
                            </p:childTnLst>
                          </p:cTn>
                        </p:par>
                        <p:par>
                          <p:cTn id="38" fill="hold">
                            <p:stCondLst>
                              <p:cond delay="8000"/>
                            </p:stCondLst>
                            <p:childTnLst>
                              <p:par>
                                <p:cTn id="39" presetID="3" presetClass="entr" presetSubtype="10" fill="hold" grpId="0" nodeType="afterEffect">
                                  <p:stCondLst>
                                    <p:cond delay="0"/>
                                  </p:stCondLst>
                                  <p:childTnLst>
                                    <p:set>
                                      <p:cBhvr>
                                        <p:cTn id="40" dur="1" fill="hold">
                                          <p:stCondLst>
                                            <p:cond delay="0"/>
                                          </p:stCondLst>
                                        </p:cTn>
                                        <p:tgtEl>
                                          <p:spTgt spid="27689"/>
                                        </p:tgtEl>
                                        <p:attrNameLst>
                                          <p:attrName>style.visibility</p:attrName>
                                        </p:attrNameLst>
                                      </p:cBhvr>
                                      <p:to>
                                        <p:strVal val="visible"/>
                                      </p:to>
                                    </p:set>
                                    <p:animEffect transition="in" filter="blinds(horizontal)">
                                      <p:cBhvr>
                                        <p:cTn id="41" dur="500"/>
                                        <p:tgtEl>
                                          <p:spTgt spid="27689"/>
                                        </p:tgtEl>
                                      </p:cBhvr>
                                    </p:animEffect>
                                  </p:childTnLst>
                                </p:cTn>
                              </p:par>
                            </p:childTnLst>
                          </p:cTn>
                        </p:par>
                        <p:par>
                          <p:cTn id="42" fill="hold">
                            <p:stCondLst>
                              <p:cond delay="8500"/>
                            </p:stCondLst>
                            <p:childTnLst>
                              <p:par>
                                <p:cTn id="43" presetID="10" presetClass="entr" presetSubtype="0"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fade">
                                      <p:cBhvr>
                                        <p:cTn id="45" dur="2000"/>
                                        <p:tgtEl>
                                          <p:spTgt spid="3"/>
                                        </p:tgtEl>
                                      </p:cBhvr>
                                    </p:animEffect>
                                  </p:childTnLst>
                                </p:cTn>
                              </p:par>
                              <p:par>
                                <p:cTn id="46" presetID="3" presetClass="entr" presetSubtype="10" fill="hold" nodeType="withEffect">
                                  <p:stCondLst>
                                    <p:cond delay="0"/>
                                  </p:stCondLst>
                                  <p:childTnLst>
                                    <p:set>
                                      <p:cBhvr>
                                        <p:cTn id="47" dur="1" fill="hold">
                                          <p:stCondLst>
                                            <p:cond delay="0"/>
                                          </p:stCondLst>
                                        </p:cTn>
                                        <p:tgtEl>
                                          <p:spTgt spid="63"/>
                                        </p:tgtEl>
                                        <p:attrNameLst>
                                          <p:attrName>style.visibility</p:attrName>
                                        </p:attrNameLst>
                                      </p:cBhvr>
                                      <p:to>
                                        <p:strVal val="visible"/>
                                      </p:to>
                                    </p:set>
                                    <p:animEffect transition="in" filter="blinds(horizontal)">
                                      <p:cBhvr>
                                        <p:cTn id="48" dur="20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animBg="1"/>
      <p:bldP spid="27682" grpId="0" animBg="1"/>
      <p:bldP spid="27684" grpId="0" animBg="1"/>
      <p:bldP spid="27686" grpId="0" animBg="1"/>
      <p:bldP spid="27688" grpId="0" animBg="1"/>
      <p:bldP spid="27689" grpId="0" animBg="1"/>
      <p:bldP spid="27690" grpId="0"/>
      <p:bldP spid="27696" grpId="0"/>
      <p:bldP spid="24624" grpId="0"/>
      <p:bldP spid="27699"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4"/>
          </a:lnRef>
          <a:fillRef idx="3">
            <a:schemeClr val="accent4"/>
          </a:fillRef>
          <a:effectRef idx="3">
            <a:schemeClr val="accent4"/>
          </a:effectRef>
          <a:fontRef idx="minor">
            <a:schemeClr val="lt1"/>
          </a:fontRef>
        </p:style>
        <p:txBody>
          <a:bodyPr/>
          <a:lstStyle/>
          <a:p>
            <a:r>
              <a:rPr lang="en-US" dirty="0" smtClean="0"/>
              <a:t>Insulin Therapy</a:t>
            </a:r>
            <a:endParaRPr lang="fa-IR" dirty="0"/>
          </a:p>
        </p:txBody>
      </p:sp>
      <p:sp>
        <p:nvSpPr>
          <p:cNvPr id="3" name="Content Placeholder 2"/>
          <p:cNvSpPr>
            <a:spLocks noGrp="1"/>
          </p:cNvSpPr>
          <p:nvPr>
            <p:ph idx="1"/>
          </p:nvPr>
        </p:nvSpPr>
        <p:spPr>
          <a:xfrm>
            <a:off x="457200" y="1600200"/>
            <a:ext cx="8229600" cy="4972072"/>
          </a:xfrm>
        </p:spPr>
        <p:txBody>
          <a:bodyPr>
            <a:normAutofit fontScale="92500" lnSpcReduction="20000"/>
          </a:bodyPr>
          <a:lstStyle/>
          <a:p>
            <a:r>
              <a:rPr lang="en-US" dirty="0" smtClean="0"/>
              <a:t>Dealing with the “</a:t>
            </a:r>
            <a:r>
              <a:rPr lang="en-US" i="1" u="sng" dirty="0" smtClean="0">
                <a:solidFill>
                  <a:srgbClr val="C00000"/>
                </a:solidFill>
                <a:effectLst>
                  <a:outerShdw blurRad="38100" dist="38100" dir="2700000" algn="tl">
                    <a:srgbClr val="000000">
                      <a:alpha val="43137"/>
                    </a:srgbClr>
                  </a:outerShdw>
                </a:effectLst>
              </a:rPr>
              <a:t>Insulin Fear</a:t>
            </a:r>
            <a:r>
              <a:rPr lang="en-US" dirty="0" smtClean="0"/>
              <a:t>”!</a:t>
            </a:r>
          </a:p>
          <a:p>
            <a:r>
              <a:rPr lang="en-US" dirty="0" smtClean="0"/>
              <a:t>Type of insulin to be used?</a:t>
            </a:r>
          </a:p>
          <a:p>
            <a:pPr lvl="1">
              <a:buClr>
                <a:srgbClr val="FA680E"/>
              </a:buClr>
            </a:pPr>
            <a:r>
              <a:rPr lang="en-US" dirty="0" smtClean="0"/>
              <a:t>SMBG patterns</a:t>
            </a:r>
          </a:p>
          <a:p>
            <a:pPr lvl="1">
              <a:buClr>
                <a:srgbClr val="FA680E"/>
              </a:buClr>
            </a:pPr>
            <a:r>
              <a:rPr lang="en-US" dirty="0" smtClean="0"/>
              <a:t>Prandial </a:t>
            </a:r>
            <a:r>
              <a:rPr lang="en-US" i="1" dirty="0" smtClean="0"/>
              <a:t>vs</a:t>
            </a:r>
            <a:r>
              <a:rPr lang="en-US" dirty="0" smtClean="0"/>
              <a:t>. Basal?</a:t>
            </a:r>
          </a:p>
          <a:p>
            <a:pPr lvl="1">
              <a:buClr>
                <a:srgbClr val="FA680E"/>
              </a:buClr>
            </a:pPr>
            <a:r>
              <a:rPr lang="en-US" dirty="0" smtClean="0"/>
              <a:t>Analogues </a:t>
            </a:r>
            <a:r>
              <a:rPr lang="en-US" i="1" dirty="0" smtClean="0"/>
              <a:t>vs</a:t>
            </a:r>
            <a:r>
              <a:rPr lang="en-US" dirty="0" smtClean="0"/>
              <a:t>. Human insulins</a:t>
            </a:r>
          </a:p>
          <a:p>
            <a:pPr lvl="2">
              <a:buClr>
                <a:srgbClr val="00B050"/>
              </a:buClr>
              <a:buSzPct val="90000"/>
              <a:buFont typeface="Courier New" pitchFamily="49" charset="0"/>
              <a:buChar char="o"/>
            </a:pPr>
            <a:r>
              <a:rPr lang="en-US" dirty="0" smtClean="0"/>
              <a:t>Availability?</a:t>
            </a:r>
          </a:p>
          <a:p>
            <a:pPr lvl="2">
              <a:buClr>
                <a:srgbClr val="00B050"/>
              </a:buClr>
              <a:buSzPct val="90000"/>
              <a:buFont typeface="Courier New" pitchFamily="49" charset="0"/>
              <a:buChar char="o"/>
            </a:pPr>
            <a:r>
              <a:rPr lang="en-US" dirty="0" smtClean="0"/>
              <a:t>Cost?</a:t>
            </a:r>
          </a:p>
          <a:p>
            <a:pPr lvl="2">
              <a:buClr>
                <a:srgbClr val="00B050"/>
              </a:buClr>
              <a:buSzPct val="90000"/>
              <a:buFont typeface="Courier New" pitchFamily="49" charset="0"/>
              <a:buChar char="o"/>
            </a:pPr>
            <a:r>
              <a:rPr lang="en-US" dirty="0" smtClean="0"/>
              <a:t>Insurance?</a:t>
            </a:r>
          </a:p>
          <a:p>
            <a:pPr lvl="2">
              <a:buClr>
                <a:srgbClr val="00B050"/>
              </a:buClr>
              <a:buSzPct val="90000"/>
              <a:buFont typeface="Courier New" pitchFamily="49" charset="0"/>
              <a:buChar char="o"/>
            </a:pPr>
            <a:r>
              <a:rPr lang="en-US" dirty="0" smtClean="0"/>
              <a:t>The physician’s experience with insulin therapy</a:t>
            </a:r>
          </a:p>
          <a:p>
            <a:r>
              <a:rPr lang="en-US" dirty="0" smtClean="0"/>
              <a:t>Number of injections?</a:t>
            </a:r>
          </a:p>
          <a:p>
            <a:r>
              <a:rPr lang="en-US" dirty="0" smtClean="0"/>
              <a:t>Starting dose? </a:t>
            </a:r>
            <a:r>
              <a:rPr lang="en-US" sz="2600" i="1" u="sng" dirty="0" smtClean="0">
                <a:effectLst>
                  <a:outerShdw blurRad="38100" dist="38100" dir="2700000" algn="tl">
                    <a:srgbClr val="000000">
                      <a:alpha val="43137"/>
                    </a:srgbClr>
                  </a:outerShdw>
                </a:effectLst>
              </a:rPr>
              <a:t>0.5-1 IU/kg/day </a:t>
            </a:r>
            <a:r>
              <a:rPr lang="en-US" sz="3000" b="1" i="1" u="sng" dirty="0" smtClean="0"/>
              <a:t>?</a:t>
            </a:r>
            <a:endParaRPr lang="en-US" b="1" i="1" u="sng" dirty="0" smtClean="0"/>
          </a:p>
          <a:p>
            <a:r>
              <a:rPr lang="en-US" dirty="0" smtClean="0"/>
              <a:t>Which part of the body to be injected in?</a:t>
            </a:r>
          </a:p>
          <a:p>
            <a:pPr lvl="1">
              <a:buClr>
                <a:srgbClr val="FA680E"/>
              </a:buClr>
            </a:pPr>
            <a:r>
              <a:rPr lang="en-US" dirty="0" smtClean="0"/>
              <a:t>Rapid absorption in the abdominal wall</a:t>
            </a:r>
          </a:p>
          <a:p>
            <a:pPr lvl="1">
              <a:buClr>
                <a:srgbClr val="FA680E"/>
              </a:buClr>
            </a:pPr>
            <a:r>
              <a:rPr lang="en-US" dirty="0" smtClean="0"/>
              <a:t>Delayed absorption in the thigh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lide(fromBottom)">
                                      <p:cBhvr>
                                        <p:cTn id="12" dur="1000"/>
                                        <p:tgtEl>
                                          <p:spTgt spid="3">
                                            <p:txEl>
                                              <p:pRg st="1" end="1"/>
                                            </p:txEl>
                                          </p:spTgt>
                                        </p:tgtEl>
                                      </p:cBhvr>
                                    </p:animEffect>
                                  </p:childTnLst>
                                </p:cTn>
                              </p:par>
                              <p:par>
                                <p:cTn id="13" presetID="1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slide(fromBottom)">
                                      <p:cBhvr>
                                        <p:cTn id="15" dur="2000"/>
                                        <p:tgtEl>
                                          <p:spTgt spid="3">
                                            <p:txEl>
                                              <p:pRg st="2" end="2"/>
                                            </p:txEl>
                                          </p:spTgt>
                                        </p:tgtEl>
                                      </p:cBhvr>
                                    </p:animEffect>
                                  </p:childTnLst>
                                </p:cTn>
                              </p:par>
                              <p:par>
                                <p:cTn id="16" presetID="12" presetClass="entr" presetSubtype="4"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slide(fromBottom)">
                                      <p:cBhvr>
                                        <p:cTn id="18" dur="2000"/>
                                        <p:tgtEl>
                                          <p:spTgt spid="3">
                                            <p:txEl>
                                              <p:pRg st="3" end="3"/>
                                            </p:txEl>
                                          </p:spTgt>
                                        </p:tgtEl>
                                      </p:cBhvr>
                                    </p:animEffect>
                                  </p:childTnLst>
                                </p:cTn>
                              </p:par>
                              <p:par>
                                <p:cTn id="19" presetID="1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slide(fromBottom)">
                                      <p:cBhvr>
                                        <p:cTn id="21" dur="2000"/>
                                        <p:tgtEl>
                                          <p:spTgt spid="3">
                                            <p:txEl>
                                              <p:pRg st="4" end="4"/>
                                            </p:txEl>
                                          </p:spTgt>
                                        </p:tgtEl>
                                      </p:cBhvr>
                                    </p:animEffect>
                                  </p:childTnLst>
                                </p:cTn>
                              </p:par>
                            </p:childTnLst>
                          </p:cTn>
                        </p:par>
                        <p:par>
                          <p:cTn id="22" fill="hold">
                            <p:stCondLst>
                              <p:cond delay="2000"/>
                            </p:stCondLst>
                            <p:childTnLst>
                              <p:par>
                                <p:cTn id="23" presetID="12" presetClass="entr" presetSubtype="4" fill="hold" nodeType="afterEffect">
                                  <p:stCondLst>
                                    <p:cond delay="1000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slide(fromBottom)">
                                      <p:cBhvr>
                                        <p:cTn id="25" dur="1000"/>
                                        <p:tgtEl>
                                          <p:spTgt spid="3">
                                            <p:txEl>
                                              <p:pRg st="5" end="5"/>
                                            </p:txEl>
                                          </p:spTgt>
                                        </p:tgtEl>
                                      </p:cBhvr>
                                    </p:animEffect>
                                  </p:childTnLst>
                                </p:cTn>
                              </p:par>
                            </p:childTnLst>
                          </p:cTn>
                        </p:par>
                        <p:par>
                          <p:cTn id="26" fill="hold">
                            <p:stCondLst>
                              <p:cond delay="13000"/>
                            </p:stCondLst>
                            <p:childTnLst>
                              <p:par>
                                <p:cTn id="27" presetID="12" presetClass="entr" presetSubtype="4" fill="hold" nodeType="after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slide(fromBottom)">
                                      <p:cBhvr>
                                        <p:cTn id="29" dur="1000"/>
                                        <p:tgtEl>
                                          <p:spTgt spid="3">
                                            <p:txEl>
                                              <p:pRg st="6" end="6"/>
                                            </p:txEl>
                                          </p:spTgt>
                                        </p:tgtEl>
                                      </p:cBhvr>
                                    </p:animEffect>
                                  </p:childTnLst>
                                </p:cTn>
                              </p:par>
                            </p:childTnLst>
                          </p:cTn>
                        </p:par>
                        <p:par>
                          <p:cTn id="30" fill="hold">
                            <p:stCondLst>
                              <p:cond delay="14000"/>
                            </p:stCondLst>
                            <p:childTnLst>
                              <p:par>
                                <p:cTn id="31" presetID="12" presetClass="entr" presetSubtype="4" fill="hold" nodeType="after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slide(fromBottom)">
                                      <p:cBhvr>
                                        <p:cTn id="33" dur="1000"/>
                                        <p:tgtEl>
                                          <p:spTgt spid="3">
                                            <p:txEl>
                                              <p:pRg st="7" end="7"/>
                                            </p:txEl>
                                          </p:spTgt>
                                        </p:tgtEl>
                                      </p:cBhvr>
                                    </p:animEffect>
                                  </p:childTnLst>
                                </p:cTn>
                              </p:par>
                            </p:childTnLst>
                          </p:cTn>
                        </p:par>
                        <p:par>
                          <p:cTn id="34" fill="hold">
                            <p:stCondLst>
                              <p:cond delay="15000"/>
                            </p:stCondLst>
                            <p:childTnLst>
                              <p:par>
                                <p:cTn id="35" presetID="12" presetClass="entr" presetSubtype="4" fill="hold" nodeType="after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slide(fromBottom)">
                                      <p:cBhvr>
                                        <p:cTn id="37" dur="1000"/>
                                        <p:tgtEl>
                                          <p:spTgt spid="3">
                                            <p:txEl>
                                              <p:pRg st="8" end="8"/>
                                            </p:txEl>
                                          </p:spTgt>
                                        </p:tgtEl>
                                      </p:cBhvr>
                                    </p:animEffect>
                                  </p:childTnLst>
                                </p:cTn>
                              </p:par>
                            </p:childTnLst>
                          </p:cTn>
                        </p:par>
                        <p:par>
                          <p:cTn id="38" fill="hold">
                            <p:stCondLst>
                              <p:cond delay="16000"/>
                            </p:stCondLst>
                            <p:childTnLst>
                              <p:par>
                                <p:cTn id="39" presetID="12" presetClass="entr" presetSubtype="4" fill="hold" nodeType="afterEffect">
                                  <p:stCondLst>
                                    <p:cond delay="7000"/>
                                  </p:stCondLst>
                                  <p:childTnLst>
                                    <p:set>
                                      <p:cBhvr>
                                        <p:cTn id="40" dur="1" fill="hold">
                                          <p:stCondLst>
                                            <p:cond delay="0"/>
                                          </p:stCondLst>
                                        </p:cTn>
                                        <p:tgtEl>
                                          <p:spTgt spid="3">
                                            <p:txEl>
                                              <p:pRg st="9" end="9"/>
                                            </p:txEl>
                                          </p:spTgt>
                                        </p:tgtEl>
                                        <p:attrNameLst>
                                          <p:attrName>style.visibility</p:attrName>
                                        </p:attrNameLst>
                                      </p:cBhvr>
                                      <p:to>
                                        <p:strVal val="visible"/>
                                      </p:to>
                                    </p:set>
                                    <p:animEffect transition="in" filter="slide(fromBottom)">
                                      <p:cBhvr>
                                        <p:cTn id="41" dur="500"/>
                                        <p:tgtEl>
                                          <p:spTgt spid="3">
                                            <p:txEl>
                                              <p:pRg st="9" end="9"/>
                                            </p:txEl>
                                          </p:spTgt>
                                        </p:tgtEl>
                                      </p:cBhvr>
                                    </p:animEffect>
                                  </p:childTnLst>
                                </p:cTn>
                              </p:par>
                            </p:childTnLst>
                          </p:cTn>
                        </p:par>
                        <p:par>
                          <p:cTn id="42" fill="hold">
                            <p:stCondLst>
                              <p:cond delay="23500"/>
                            </p:stCondLst>
                            <p:childTnLst>
                              <p:par>
                                <p:cTn id="43" presetID="12" presetClass="entr" presetSubtype="4" fill="hold" nodeType="afterEffect">
                                  <p:stCondLst>
                                    <p:cond delay="4000"/>
                                  </p:stCondLst>
                                  <p:childTnLst>
                                    <p:set>
                                      <p:cBhvr>
                                        <p:cTn id="44" dur="1" fill="hold">
                                          <p:stCondLst>
                                            <p:cond delay="0"/>
                                          </p:stCondLst>
                                        </p:cTn>
                                        <p:tgtEl>
                                          <p:spTgt spid="3">
                                            <p:txEl>
                                              <p:pRg st="10" end="10"/>
                                            </p:txEl>
                                          </p:spTgt>
                                        </p:tgtEl>
                                        <p:attrNameLst>
                                          <p:attrName>style.visibility</p:attrName>
                                        </p:attrNameLst>
                                      </p:cBhvr>
                                      <p:to>
                                        <p:strVal val="visible"/>
                                      </p:to>
                                    </p:set>
                                    <p:animEffect transition="in" filter="slide(fromBottom)">
                                      <p:cBhvr>
                                        <p:cTn id="45" dur="1000"/>
                                        <p:tgtEl>
                                          <p:spTgt spid="3">
                                            <p:txEl>
                                              <p:pRg st="10" end="1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2" presetClass="entr" presetSubtype="4" fill="hold" nodeType="clickEffect">
                                  <p:stCondLst>
                                    <p:cond delay="0"/>
                                  </p:stCondLst>
                                  <p:childTnLst>
                                    <p:set>
                                      <p:cBhvr>
                                        <p:cTn id="49" dur="1" fill="hold">
                                          <p:stCondLst>
                                            <p:cond delay="0"/>
                                          </p:stCondLst>
                                        </p:cTn>
                                        <p:tgtEl>
                                          <p:spTgt spid="3">
                                            <p:txEl>
                                              <p:pRg st="11" end="11"/>
                                            </p:txEl>
                                          </p:spTgt>
                                        </p:tgtEl>
                                        <p:attrNameLst>
                                          <p:attrName>style.visibility</p:attrName>
                                        </p:attrNameLst>
                                      </p:cBhvr>
                                      <p:to>
                                        <p:strVal val="visible"/>
                                      </p:to>
                                    </p:set>
                                    <p:animEffect transition="in" filter="slide(fromBottom)">
                                      <p:cBhvr>
                                        <p:cTn id="50" dur="1000"/>
                                        <p:tgtEl>
                                          <p:spTgt spid="3">
                                            <p:txEl>
                                              <p:pRg st="11" end="11"/>
                                            </p:txEl>
                                          </p:spTgt>
                                        </p:tgtEl>
                                      </p:cBhvr>
                                    </p:animEffect>
                                  </p:childTnLst>
                                </p:cTn>
                              </p:par>
                              <p:par>
                                <p:cTn id="51" presetID="12" presetClass="entr" presetSubtype="4" fill="hold" nodeType="withEffect">
                                  <p:stCondLst>
                                    <p:cond delay="0"/>
                                  </p:stCondLst>
                                  <p:childTnLst>
                                    <p:set>
                                      <p:cBhvr>
                                        <p:cTn id="52" dur="1" fill="hold">
                                          <p:stCondLst>
                                            <p:cond delay="0"/>
                                          </p:stCondLst>
                                        </p:cTn>
                                        <p:tgtEl>
                                          <p:spTgt spid="3">
                                            <p:txEl>
                                              <p:pRg st="12" end="12"/>
                                            </p:txEl>
                                          </p:spTgt>
                                        </p:tgtEl>
                                        <p:attrNameLst>
                                          <p:attrName>style.visibility</p:attrName>
                                        </p:attrNameLst>
                                      </p:cBhvr>
                                      <p:to>
                                        <p:strVal val="visible"/>
                                      </p:to>
                                    </p:set>
                                    <p:animEffect transition="in" filter="slide(fromBottom)">
                                      <p:cBhvr>
                                        <p:cTn id="53" dur="2000"/>
                                        <p:tgtEl>
                                          <p:spTgt spid="3">
                                            <p:txEl>
                                              <p:pRg st="12" end="12"/>
                                            </p:txEl>
                                          </p:spTgt>
                                        </p:tgtEl>
                                      </p:cBhvr>
                                    </p:animEffect>
                                  </p:childTnLst>
                                </p:cTn>
                              </p:par>
                              <p:par>
                                <p:cTn id="54" presetID="12" presetClass="entr" presetSubtype="4" fill="hold" nodeType="withEffect">
                                  <p:stCondLst>
                                    <p:cond delay="0"/>
                                  </p:stCondLst>
                                  <p:childTnLst>
                                    <p:set>
                                      <p:cBhvr>
                                        <p:cTn id="55" dur="1" fill="hold">
                                          <p:stCondLst>
                                            <p:cond delay="0"/>
                                          </p:stCondLst>
                                        </p:cTn>
                                        <p:tgtEl>
                                          <p:spTgt spid="3">
                                            <p:txEl>
                                              <p:pRg st="13" end="13"/>
                                            </p:txEl>
                                          </p:spTgt>
                                        </p:tgtEl>
                                        <p:attrNameLst>
                                          <p:attrName>style.visibility</p:attrName>
                                        </p:attrNameLst>
                                      </p:cBhvr>
                                      <p:to>
                                        <p:strVal val="visible"/>
                                      </p:to>
                                    </p:set>
                                    <p:animEffect transition="in" filter="slide(fromBottom)">
                                      <p:cBhvr>
                                        <p:cTn id="56" dur="20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71438" y="71414"/>
            <a:ext cx="9001156" cy="1285884"/>
          </a:xfrm>
        </p:spPr>
        <p:style>
          <a:lnRef idx="0">
            <a:schemeClr val="accent4"/>
          </a:lnRef>
          <a:fillRef idx="3">
            <a:schemeClr val="accent4"/>
          </a:fillRef>
          <a:effectRef idx="3">
            <a:schemeClr val="accent4"/>
          </a:effectRef>
          <a:fontRef idx="minor">
            <a:schemeClr val="lt1"/>
          </a:fontRef>
        </p:style>
        <p:txBody>
          <a:bodyPr>
            <a:normAutofit/>
          </a:bodyPr>
          <a:lstStyle/>
          <a:p>
            <a:r>
              <a:rPr lang="en-US" dirty="0" smtClean="0"/>
              <a:t>Take Home Message- 1</a:t>
            </a:r>
            <a:endParaRPr lang="en-US" dirty="0" smtClean="0">
              <a:solidFill>
                <a:srgbClr val="FFFF00"/>
              </a:solidFill>
            </a:endParaRPr>
          </a:p>
        </p:txBody>
      </p:sp>
      <p:sp>
        <p:nvSpPr>
          <p:cNvPr id="21507" name="Content Placeholder 2"/>
          <p:cNvSpPr>
            <a:spLocks noGrp="1"/>
          </p:cNvSpPr>
          <p:nvPr>
            <p:ph idx="1"/>
          </p:nvPr>
        </p:nvSpPr>
        <p:spPr>
          <a:xfrm>
            <a:off x="485804" y="1689119"/>
            <a:ext cx="8229600" cy="4525963"/>
          </a:xfrm>
        </p:spPr>
        <p:txBody>
          <a:bodyPr>
            <a:normAutofit fontScale="92500" lnSpcReduction="20000"/>
          </a:bodyPr>
          <a:lstStyle/>
          <a:p>
            <a:r>
              <a:rPr lang="en-US" dirty="0" smtClean="0">
                <a:solidFill>
                  <a:srgbClr val="C00000"/>
                </a:solidFill>
              </a:rPr>
              <a:t>Team work!</a:t>
            </a:r>
          </a:p>
          <a:p>
            <a:r>
              <a:rPr lang="en-US" dirty="0" smtClean="0">
                <a:solidFill>
                  <a:srgbClr val="C00000"/>
                </a:solidFill>
              </a:rPr>
              <a:t>Education:</a:t>
            </a:r>
          </a:p>
          <a:p>
            <a:pPr lvl="1"/>
            <a:r>
              <a:rPr lang="en-US" dirty="0" smtClean="0"/>
              <a:t>structured program, experienced educators</a:t>
            </a:r>
          </a:p>
          <a:p>
            <a:pPr lvl="2">
              <a:buClr>
                <a:srgbClr val="FA680E"/>
              </a:buClr>
              <a:buSzPct val="70000"/>
              <a:buFont typeface="Courier New" pitchFamily="49" charset="0"/>
              <a:buChar char="o"/>
            </a:pPr>
            <a:r>
              <a:rPr lang="en-US" dirty="0" smtClean="0">
                <a:solidFill>
                  <a:srgbClr val="C00000"/>
                </a:solidFill>
                <a:effectLst>
                  <a:outerShdw blurRad="38100" dist="38100" dir="2700000" algn="tl">
                    <a:srgbClr val="000000">
                      <a:alpha val="43137"/>
                    </a:srgbClr>
                  </a:outerShdw>
                </a:effectLst>
              </a:rPr>
              <a:t>Gabric</a:t>
            </a:r>
            <a:r>
              <a:rPr lang="en-US" dirty="0" smtClean="0">
                <a:effectLst>
                  <a:outerShdw blurRad="38100" dist="38100" dir="2700000" algn="tl">
                    <a:srgbClr val="000000">
                      <a:alpha val="43137"/>
                    </a:srgbClr>
                  </a:outerShdw>
                </a:effectLst>
              </a:rPr>
              <a:t> </a:t>
            </a:r>
            <a:r>
              <a:rPr lang="en-US" dirty="0" smtClean="0"/>
              <a:t>Diabetes Education Association: </a:t>
            </a:r>
            <a:r>
              <a:rPr lang="en-US" b="1" i="1" dirty="0" smtClean="0"/>
              <a:t>+98 21 82433</a:t>
            </a:r>
          </a:p>
          <a:p>
            <a:pPr lvl="2">
              <a:buClr>
                <a:srgbClr val="FA680E"/>
              </a:buClr>
              <a:buSzPct val="70000"/>
              <a:buFont typeface="Courier New" pitchFamily="49" charset="0"/>
              <a:buChar char="o"/>
            </a:pPr>
            <a:r>
              <a:rPr lang="en-US" dirty="0" smtClean="0">
                <a:solidFill>
                  <a:srgbClr val="C00000"/>
                </a:solidFill>
                <a:effectLst>
                  <a:outerShdw blurRad="38100" dist="38100" dir="2700000" algn="tl">
                    <a:srgbClr val="000000">
                      <a:alpha val="43137"/>
                    </a:srgbClr>
                  </a:outerShdw>
                </a:effectLst>
              </a:rPr>
              <a:t>Iran Diabetes Society</a:t>
            </a:r>
            <a:r>
              <a:rPr lang="en-US" dirty="0" smtClean="0"/>
              <a:t>: </a:t>
            </a:r>
            <a:r>
              <a:rPr lang="en-US" b="1" i="1" dirty="0" smtClean="0"/>
              <a:t>+98 21 8827 5274</a:t>
            </a:r>
          </a:p>
          <a:p>
            <a:pPr lvl="1"/>
            <a:r>
              <a:rPr lang="en-US" dirty="0" smtClean="0"/>
              <a:t>Discuss the fundamental principals in each visit</a:t>
            </a:r>
          </a:p>
          <a:p>
            <a:pPr lvl="2">
              <a:buClr>
                <a:srgbClr val="FA680E"/>
              </a:buClr>
              <a:buSzPct val="70000"/>
              <a:buFont typeface="Courier New" pitchFamily="49" charset="0"/>
              <a:buChar char="o"/>
            </a:pPr>
            <a:r>
              <a:rPr lang="en-US" dirty="0" smtClean="0"/>
              <a:t>Supervise self-adjustments</a:t>
            </a:r>
          </a:p>
          <a:p>
            <a:r>
              <a:rPr lang="en-US" dirty="0" smtClean="0"/>
              <a:t>Importance of </a:t>
            </a:r>
            <a:r>
              <a:rPr lang="en-US" b="1" dirty="0" smtClean="0">
                <a:solidFill>
                  <a:srgbClr val="0070C0"/>
                </a:solidFill>
              </a:rPr>
              <a:t>SMBG</a:t>
            </a:r>
          </a:p>
          <a:p>
            <a:pPr lvl="2">
              <a:buClr>
                <a:srgbClr val="FA680E"/>
              </a:buClr>
              <a:buSzPct val="70000"/>
              <a:buFont typeface="Courier New" pitchFamily="49" charset="0"/>
              <a:buChar char="o"/>
            </a:pPr>
            <a:r>
              <a:rPr lang="en-US" dirty="0" smtClean="0"/>
              <a:t>Have a contact with the patient to assess SMBG chart</a:t>
            </a:r>
          </a:p>
          <a:p>
            <a:r>
              <a:rPr lang="en-US" dirty="0" smtClean="0"/>
              <a:t>Discuss with the patient: OAD or Insulin?</a:t>
            </a:r>
          </a:p>
          <a:p>
            <a:r>
              <a:rPr lang="en-US" dirty="0" smtClean="0"/>
              <a:t>Which prandial insulin: Aspart </a:t>
            </a:r>
            <a:r>
              <a:rPr lang="en-US" i="1" dirty="0" smtClean="0"/>
              <a:t>vs.</a:t>
            </a:r>
            <a:r>
              <a:rPr lang="en-US" dirty="0" smtClean="0"/>
              <a:t> Regular</a:t>
            </a:r>
          </a:p>
          <a:p>
            <a:pPr lvl="1"/>
            <a:r>
              <a:rPr lang="en-US" dirty="0" smtClean="0"/>
              <a:t>Ease of use, Hypos, Eating habits, SMBG chart review</a:t>
            </a:r>
            <a:endParaRPr lang="fa-IR" dirty="0" smtClean="0"/>
          </a:p>
        </p:txBody>
      </p:sp>
      <p:sp>
        <p:nvSpPr>
          <p:cNvPr id="4" name="Slide Number Placeholder 3"/>
          <p:cNvSpPr>
            <a:spLocks noGrp="1"/>
          </p:cNvSpPr>
          <p:nvPr>
            <p:ph type="sldNum" sz="quarter" idx="12"/>
          </p:nvPr>
        </p:nvSpPr>
        <p:spPr/>
        <p:txBody>
          <a:bodyPr/>
          <a:lstStyle/>
          <a:p>
            <a:pPr>
              <a:defRPr/>
            </a:pPr>
            <a:fld id="{1268E055-D7DE-4F97-8DF3-0BE8C4FAE6D3}" type="slidenum">
              <a:rPr lang="en-US" smtClean="0"/>
              <a:pPr>
                <a:defRPr/>
              </a:pPr>
              <a:t>86</a:t>
            </a:fld>
            <a:endParaRPr lang="en-US"/>
          </a:p>
        </p:txBody>
      </p:sp>
      <p:pic>
        <p:nvPicPr>
          <p:cNvPr id="5" name="Picture 2"/>
          <p:cNvPicPr>
            <a:picLocks noChangeAspect="1" noChangeArrowheads="1"/>
          </p:cNvPicPr>
          <p:nvPr/>
        </p:nvPicPr>
        <p:blipFill>
          <a:blip r:embed="rId2" cstate="print"/>
          <a:srcRect/>
          <a:stretch>
            <a:fillRect/>
          </a:stretch>
        </p:blipFill>
        <p:spPr bwMode="auto">
          <a:xfrm>
            <a:off x="7143768" y="2428869"/>
            <a:ext cx="1814689" cy="714379"/>
          </a:xfrm>
          <a:prstGeom prst="roundRect">
            <a:avLst/>
          </a:prstGeom>
          <a:solidFill>
            <a:srgbClr val="FFFFFF">
              <a:shade val="85000"/>
            </a:srgbClr>
          </a:solidFill>
          <a:ln>
            <a:solidFill>
              <a:srgbClr val="7030A0"/>
            </a:solidFill>
            <a:prstDash val="dash"/>
          </a:ln>
          <a:effectLst>
            <a:reflection blurRad="12700" stA="38000" endPos="28000" dist="5000" dir="5400000" sy="-100000" algn="bl" rotWithShape="0"/>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slide(fromBottom)">
                                      <p:cBhvr>
                                        <p:cTn id="7" dur="1000"/>
                                        <p:tgtEl>
                                          <p:spTgt spid="21507">
                                            <p:txEl>
                                              <p:pRg st="0" end="0"/>
                                            </p:txEl>
                                          </p:spTgt>
                                        </p:tgtEl>
                                      </p:cBhvr>
                                    </p:animEffect>
                                  </p:childTnLst>
                                </p:cTn>
                              </p:par>
                            </p:childTnLst>
                          </p:cTn>
                        </p:par>
                        <p:par>
                          <p:cTn id="8" fill="hold">
                            <p:stCondLst>
                              <p:cond delay="1000"/>
                            </p:stCondLst>
                            <p:childTnLst>
                              <p:par>
                                <p:cTn id="9" presetID="12" presetClass="entr" presetSubtype="4" fill="hold" nodeType="afterEffect">
                                  <p:stCondLst>
                                    <p:cond delay="4000"/>
                                  </p:stCondLst>
                                  <p:childTnLst>
                                    <p:set>
                                      <p:cBhvr>
                                        <p:cTn id="10" dur="1" fill="hold">
                                          <p:stCondLst>
                                            <p:cond delay="0"/>
                                          </p:stCondLst>
                                        </p:cTn>
                                        <p:tgtEl>
                                          <p:spTgt spid="21507">
                                            <p:txEl>
                                              <p:pRg st="1" end="1"/>
                                            </p:txEl>
                                          </p:spTgt>
                                        </p:tgtEl>
                                        <p:attrNameLst>
                                          <p:attrName>style.visibility</p:attrName>
                                        </p:attrNameLst>
                                      </p:cBhvr>
                                      <p:to>
                                        <p:strVal val="visible"/>
                                      </p:to>
                                    </p:set>
                                    <p:animEffect transition="in" filter="slide(fromBottom)">
                                      <p:cBhvr>
                                        <p:cTn id="11" dur="500"/>
                                        <p:tgtEl>
                                          <p:spTgt spid="21507">
                                            <p:txEl>
                                              <p:pRg st="1" end="1"/>
                                            </p:txEl>
                                          </p:spTgt>
                                        </p:tgtEl>
                                      </p:cBhvr>
                                    </p:animEffect>
                                  </p:childTnLst>
                                </p:cTn>
                              </p:par>
                            </p:childTnLst>
                          </p:cTn>
                        </p:par>
                        <p:par>
                          <p:cTn id="12" fill="hold">
                            <p:stCondLst>
                              <p:cond delay="5500"/>
                            </p:stCondLst>
                            <p:childTnLst>
                              <p:par>
                                <p:cTn id="13" presetID="12" presetClass="entr" presetSubtype="4" fill="hold" nodeType="afterEffect">
                                  <p:stCondLst>
                                    <p:cond delay="0"/>
                                  </p:stCondLst>
                                  <p:childTnLst>
                                    <p:set>
                                      <p:cBhvr>
                                        <p:cTn id="14" dur="1" fill="hold">
                                          <p:stCondLst>
                                            <p:cond delay="0"/>
                                          </p:stCondLst>
                                        </p:cTn>
                                        <p:tgtEl>
                                          <p:spTgt spid="21507">
                                            <p:txEl>
                                              <p:pRg st="2" end="2"/>
                                            </p:txEl>
                                          </p:spTgt>
                                        </p:tgtEl>
                                        <p:attrNameLst>
                                          <p:attrName>style.visibility</p:attrName>
                                        </p:attrNameLst>
                                      </p:cBhvr>
                                      <p:to>
                                        <p:strVal val="visible"/>
                                      </p:to>
                                    </p:set>
                                    <p:animEffect transition="in" filter="slide(fromBottom)">
                                      <p:cBhvr>
                                        <p:cTn id="15" dur="500"/>
                                        <p:tgtEl>
                                          <p:spTgt spid="21507">
                                            <p:txEl>
                                              <p:pRg st="2" end="2"/>
                                            </p:txEl>
                                          </p:spTgt>
                                        </p:tgtEl>
                                      </p:cBhvr>
                                    </p:animEffect>
                                  </p:childTnLst>
                                </p:cTn>
                              </p:par>
                            </p:childTnLst>
                          </p:cTn>
                        </p:par>
                        <p:par>
                          <p:cTn id="16" fill="hold">
                            <p:stCondLst>
                              <p:cond delay="6000"/>
                            </p:stCondLst>
                            <p:childTnLst>
                              <p:par>
                                <p:cTn id="17" presetID="12" presetClass="entr" presetSubtype="4" fill="hold" nodeType="afterEffect">
                                  <p:stCondLst>
                                    <p:cond delay="500"/>
                                  </p:stCondLst>
                                  <p:childTnLst>
                                    <p:set>
                                      <p:cBhvr>
                                        <p:cTn id="18" dur="1" fill="hold">
                                          <p:stCondLst>
                                            <p:cond delay="0"/>
                                          </p:stCondLst>
                                        </p:cTn>
                                        <p:tgtEl>
                                          <p:spTgt spid="21507">
                                            <p:txEl>
                                              <p:pRg st="3" end="3"/>
                                            </p:txEl>
                                          </p:spTgt>
                                        </p:tgtEl>
                                        <p:attrNameLst>
                                          <p:attrName>style.visibility</p:attrName>
                                        </p:attrNameLst>
                                      </p:cBhvr>
                                      <p:to>
                                        <p:strVal val="visible"/>
                                      </p:to>
                                    </p:set>
                                    <p:animEffect transition="in" filter="slide(fromBottom)">
                                      <p:cBhvr>
                                        <p:cTn id="19" dur="2000"/>
                                        <p:tgtEl>
                                          <p:spTgt spid="21507">
                                            <p:txEl>
                                              <p:pRg st="3" end="3"/>
                                            </p:txEl>
                                          </p:spTgt>
                                        </p:tgtEl>
                                      </p:cBhvr>
                                    </p:animEffect>
                                  </p:childTnLst>
                                </p:cTn>
                              </p:par>
                            </p:childTnLst>
                          </p:cTn>
                        </p:par>
                        <p:par>
                          <p:cTn id="20" fill="hold">
                            <p:stCondLst>
                              <p:cond delay="8500"/>
                            </p:stCondLst>
                            <p:childTnLst>
                              <p:par>
                                <p:cTn id="21" presetID="8" presetClass="entr" presetSubtype="16"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diamond(in)">
                                      <p:cBhvr>
                                        <p:cTn id="23" dur="1000"/>
                                        <p:tgtEl>
                                          <p:spTgt spid="5"/>
                                        </p:tgtEl>
                                      </p:cBhvr>
                                    </p:animEffect>
                                  </p:childTnLst>
                                </p:cTn>
                              </p:par>
                            </p:childTnLst>
                          </p:cTn>
                        </p:par>
                        <p:par>
                          <p:cTn id="24" fill="hold">
                            <p:stCondLst>
                              <p:cond delay="9500"/>
                            </p:stCondLst>
                            <p:childTnLst>
                              <p:par>
                                <p:cTn id="25" presetID="12" presetClass="entr" presetSubtype="4" fill="hold" nodeType="afterEffect">
                                  <p:stCondLst>
                                    <p:cond delay="0"/>
                                  </p:stCondLst>
                                  <p:childTnLst>
                                    <p:set>
                                      <p:cBhvr>
                                        <p:cTn id="26" dur="1" fill="hold">
                                          <p:stCondLst>
                                            <p:cond delay="0"/>
                                          </p:stCondLst>
                                        </p:cTn>
                                        <p:tgtEl>
                                          <p:spTgt spid="21507">
                                            <p:txEl>
                                              <p:pRg st="4" end="4"/>
                                            </p:txEl>
                                          </p:spTgt>
                                        </p:tgtEl>
                                        <p:attrNameLst>
                                          <p:attrName>style.visibility</p:attrName>
                                        </p:attrNameLst>
                                      </p:cBhvr>
                                      <p:to>
                                        <p:strVal val="visible"/>
                                      </p:to>
                                    </p:set>
                                    <p:animEffect transition="in" filter="slide(fromBottom)">
                                      <p:cBhvr>
                                        <p:cTn id="27" dur="1000"/>
                                        <p:tgtEl>
                                          <p:spTgt spid="21507">
                                            <p:txEl>
                                              <p:pRg st="4" end="4"/>
                                            </p:txEl>
                                          </p:spTgt>
                                        </p:tgtEl>
                                      </p:cBhvr>
                                    </p:animEffect>
                                  </p:childTnLst>
                                </p:cTn>
                              </p:par>
                            </p:childTnLst>
                          </p:cTn>
                        </p:par>
                        <p:par>
                          <p:cTn id="28" fill="hold">
                            <p:stCondLst>
                              <p:cond delay="10500"/>
                            </p:stCondLst>
                            <p:childTnLst>
                              <p:par>
                                <p:cTn id="29" presetID="12" presetClass="entr" presetSubtype="4" fill="hold" nodeType="afterEffect">
                                  <p:stCondLst>
                                    <p:cond delay="2000"/>
                                  </p:stCondLst>
                                  <p:childTnLst>
                                    <p:set>
                                      <p:cBhvr>
                                        <p:cTn id="30" dur="1" fill="hold">
                                          <p:stCondLst>
                                            <p:cond delay="0"/>
                                          </p:stCondLst>
                                        </p:cTn>
                                        <p:tgtEl>
                                          <p:spTgt spid="21507">
                                            <p:txEl>
                                              <p:pRg st="5" end="5"/>
                                            </p:txEl>
                                          </p:spTgt>
                                        </p:tgtEl>
                                        <p:attrNameLst>
                                          <p:attrName>style.visibility</p:attrName>
                                        </p:attrNameLst>
                                      </p:cBhvr>
                                      <p:to>
                                        <p:strVal val="visible"/>
                                      </p:to>
                                    </p:set>
                                    <p:animEffect transition="in" filter="slide(fromBottom)">
                                      <p:cBhvr>
                                        <p:cTn id="31" dur="1000"/>
                                        <p:tgtEl>
                                          <p:spTgt spid="21507">
                                            <p:txEl>
                                              <p:pRg st="5" end="5"/>
                                            </p:txEl>
                                          </p:spTgt>
                                        </p:tgtEl>
                                      </p:cBhvr>
                                    </p:animEffect>
                                  </p:childTnLst>
                                </p:cTn>
                              </p:par>
                            </p:childTnLst>
                          </p:cTn>
                        </p:par>
                        <p:par>
                          <p:cTn id="32" fill="hold">
                            <p:stCondLst>
                              <p:cond delay="13500"/>
                            </p:stCondLst>
                            <p:childTnLst>
                              <p:par>
                                <p:cTn id="33" presetID="12" presetClass="entr" presetSubtype="4" fill="hold" nodeType="afterEffect">
                                  <p:stCondLst>
                                    <p:cond delay="1000"/>
                                  </p:stCondLst>
                                  <p:childTnLst>
                                    <p:set>
                                      <p:cBhvr>
                                        <p:cTn id="34" dur="1" fill="hold">
                                          <p:stCondLst>
                                            <p:cond delay="0"/>
                                          </p:stCondLst>
                                        </p:cTn>
                                        <p:tgtEl>
                                          <p:spTgt spid="21507">
                                            <p:txEl>
                                              <p:pRg st="6" end="6"/>
                                            </p:txEl>
                                          </p:spTgt>
                                        </p:tgtEl>
                                        <p:attrNameLst>
                                          <p:attrName>style.visibility</p:attrName>
                                        </p:attrNameLst>
                                      </p:cBhvr>
                                      <p:to>
                                        <p:strVal val="visible"/>
                                      </p:to>
                                    </p:set>
                                    <p:animEffect transition="in" filter="slide(fromBottom)">
                                      <p:cBhvr>
                                        <p:cTn id="35" dur="1000"/>
                                        <p:tgtEl>
                                          <p:spTgt spid="21507">
                                            <p:txEl>
                                              <p:pRg st="6" end="6"/>
                                            </p:txEl>
                                          </p:spTgt>
                                        </p:tgtEl>
                                      </p:cBhvr>
                                    </p:animEffect>
                                  </p:childTnLst>
                                </p:cTn>
                              </p:par>
                            </p:childTnLst>
                          </p:cTn>
                        </p:par>
                        <p:par>
                          <p:cTn id="36" fill="hold">
                            <p:stCondLst>
                              <p:cond delay="15500"/>
                            </p:stCondLst>
                            <p:childTnLst>
                              <p:par>
                                <p:cTn id="37" presetID="12" presetClass="entr" presetSubtype="4" fill="hold" nodeType="afterEffect">
                                  <p:stCondLst>
                                    <p:cond delay="4000"/>
                                  </p:stCondLst>
                                  <p:childTnLst>
                                    <p:set>
                                      <p:cBhvr>
                                        <p:cTn id="38" dur="1" fill="hold">
                                          <p:stCondLst>
                                            <p:cond delay="0"/>
                                          </p:stCondLst>
                                        </p:cTn>
                                        <p:tgtEl>
                                          <p:spTgt spid="21507">
                                            <p:txEl>
                                              <p:pRg st="7" end="7"/>
                                            </p:txEl>
                                          </p:spTgt>
                                        </p:tgtEl>
                                        <p:attrNameLst>
                                          <p:attrName>style.visibility</p:attrName>
                                        </p:attrNameLst>
                                      </p:cBhvr>
                                      <p:to>
                                        <p:strVal val="visible"/>
                                      </p:to>
                                    </p:set>
                                    <p:animEffect transition="in" filter="slide(fromBottom)">
                                      <p:cBhvr>
                                        <p:cTn id="39" dur="1000"/>
                                        <p:tgtEl>
                                          <p:spTgt spid="21507">
                                            <p:txEl>
                                              <p:pRg st="7" end="7"/>
                                            </p:txEl>
                                          </p:spTgt>
                                        </p:tgtEl>
                                      </p:cBhvr>
                                    </p:animEffect>
                                  </p:childTnLst>
                                </p:cTn>
                              </p:par>
                            </p:childTnLst>
                          </p:cTn>
                        </p:par>
                        <p:par>
                          <p:cTn id="40" fill="hold">
                            <p:stCondLst>
                              <p:cond delay="20500"/>
                            </p:stCondLst>
                            <p:childTnLst>
                              <p:par>
                                <p:cTn id="41" presetID="12" presetClass="entr" presetSubtype="4" fill="hold" nodeType="afterEffect">
                                  <p:stCondLst>
                                    <p:cond delay="0"/>
                                  </p:stCondLst>
                                  <p:childTnLst>
                                    <p:set>
                                      <p:cBhvr>
                                        <p:cTn id="42" dur="1" fill="hold">
                                          <p:stCondLst>
                                            <p:cond delay="0"/>
                                          </p:stCondLst>
                                        </p:cTn>
                                        <p:tgtEl>
                                          <p:spTgt spid="21507">
                                            <p:txEl>
                                              <p:pRg st="8" end="8"/>
                                            </p:txEl>
                                          </p:spTgt>
                                        </p:tgtEl>
                                        <p:attrNameLst>
                                          <p:attrName>style.visibility</p:attrName>
                                        </p:attrNameLst>
                                      </p:cBhvr>
                                      <p:to>
                                        <p:strVal val="visible"/>
                                      </p:to>
                                    </p:set>
                                    <p:animEffect transition="in" filter="slide(fromBottom)">
                                      <p:cBhvr>
                                        <p:cTn id="43" dur="1000"/>
                                        <p:tgtEl>
                                          <p:spTgt spid="21507">
                                            <p:txEl>
                                              <p:pRg st="8" end="8"/>
                                            </p:txEl>
                                          </p:spTgt>
                                        </p:tgtEl>
                                      </p:cBhvr>
                                    </p:animEffect>
                                  </p:childTnLst>
                                </p:cTn>
                              </p:par>
                            </p:childTnLst>
                          </p:cTn>
                        </p:par>
                        <p:par>
                          <p:cTn id="44" fill="hold">
                            <p:stCondLst>
                              <p:cond delay="21500"/>
                            </p:stCondLst>
                            <p:childTnLst>
                              <p:par>
                                <p:cTn id="45" presetID="12" presetClass="entr" presetSubtype="4" fill="hold" nodeType="afterEffect">
                                  <p:stCondLst>
                                    <p:cond delay="6000"/>
                                  </p:stCondLst>
                                  <p:childTnLst>
                                    <p:set>
                                      <p:cBhvr>
                                        <p:cTn id="46" dur="1" fill="hold">
                                          <p:stCondLst>
                                            <p:cond delay="0"/>
                                          </p:stCondLst>
                                        </p:cTn>
                                        <p:tgtEl>
                                          <p:spTgt spid="21507">
                                            <p:txEl>
                                              <p:pRg st="9" end="9"/>
                                            </p:txEl>
                                          </p:spTgt>
                                        </p:tgtEl>
                                        <p:attrNameLst>
                                          <p:attrName>style.visibility</p:attrName>
                                        </p:attrNameLst>
                                      </p:cBhvr>
                                      <p:to>
                                        <p:strVal val="visible"/>
                                      </p:to>
                                    </p:set>
                                    <p:animEffect transition="in" filter="slide(fromBottom)">
                                      <p:cBhvr>
                                        <p:cTn id="47" dur="1000"/>
                                        <p:tgtEl>
                                          <p:spTgt spid="21507">
                                            <p:txEl>
                                              <p:pRg st="9" end="9"/>
                                            </p:txEl>
                                          </p:spTgt>
                                        </p:tgtEl>
                                      </p:cBhvr>
                                    </p:animEffect>
                                  </p:childTnLst>
                                </p:cTn>
                              </p:par>
                            </p:childTnLst>
                          </p:cTn>
                        </p:par>
                        <p:par>
                          <p:cTn id="48" fill="hold">
                            <p:stCondLst>
                              <p:cond delay="28500"/>
                            </p:stCondLst>
                            <p:childTnLst>
                              <p:par>
                                <p:cTn id="49" presetID="12" presetClass="entr" presetSubtype="4" fill="hold" nodeType="afterEffect">
                                  <p:stCondLst>
                                    <p:cond delay="6000"/>
                                  </p:stCondLst>
                                  <p:childTnLst>
                                    <p:set>
                                      <p:cBhvr>
                                        <p:cTn id="50" dur="1" fill="hold">
                                          <p:stCondLst>
                                            <p:cond delay="0"/>
                                          </p:stCondLst>
                                        </p:cTn>
                                        <p:tgtEl>
                                          <p:spTgt spid="21507">
                                            <p:txEl>
                                              <p:pRg st="10" end="10"/>
                                            </p:txEl>
                                          </p:spTgt>
                                        </p:tgtEl>
                                        <p:attrNameLst>
                                          <p:attrName>style.visibility</p:attrName>
                                        </p:attrNameLst>
                                      </p:cBhvr>
                                      <p:to>
                                        <p:strVal val="visible"/>
                                      </p:to>
                                    </p:set>
                                    <p:animEffect transition="in" filter="slide(fromBottom)">
                                      <p:cBhvr>
                                        <p:cTn id="51" dur="1000"/>
                                        <p:tgtEl>
                                          <p:spTgt spid="21507">
                                            <p:txEl>
                                              <p:pRg st="10" end="10"/>
                                            </p:txEl>
                                          </p:spTgt>
                                        </p:tgtEl>
                                      </p:cBhvr>
                                    </p:animEffect>
                                  </p:childTnLst>
                                </p:cTn>
                              </p:par>
                              <p:par>
                                <p:cTn id="52" presetID="12" presetClass="entr" presetSubtype="4" fill="hold" nodeType="withEffect">
                                  <p:stCondLst>
                                    <p:cond delay="6000"/>
                                  </p:stCondLst>
                                  <p:childTnLst>
                                    <p:set>
                                      <p:cBhvr>
                                        <p:cTn id="53" dur="1" fill="hold">
                                          <p:stCondLst>
                                            <p:cond delay="0"/>
                                          </p:stCondLst>
                                        </p:cTn>
                                        <p:tgtEl>
                                          <p:spTgt spid="21507">
                                            <p:txEl>
                                              <p:pRg st="11" end="11"/>
                                            </p:txEl>
                                          </p:spTgt>
                                        </p:tgtEl>
                                        <p:attrNameLst>
                                          <p:attrName>style.visibility</p:attrName>
                                        </p:attrNameLst>
                                      </p:cBhvr>
                                      <p:to>
                                        <p:strVal val="visible"/>
                                      </p:to>
                                    </p:set>
                                    <p:animEffect transition="in" filter="slide(fromBottom)">
                                      <p:cBhvr>
                                        <p:cTn id="54" dur="2000"/>
                                        <p:tgtEl>
                                          <p:spTgt spid="21507">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71438" y="71414"/>
            <a:ext cx="9001156" cy="1285884"/>
          </a:xfrm>
        </p:spPr>
        <p:style>
          <a:lnRef idx="0">
            <a:schemeClr val="accent4"/>
          </a:lnRef>
          <a:fillRef idx="3">
            <a:schemeClr val="accent4"/>
          </a:fillRef>
          <a:effectRef idx="3">
            <a:schemeClr val="accent4"/>
          </a:effectRef>
          <a:fontRef idx="minor">
            <a:schemeClr val="lt1"/>
          </a:fontRef>
        </p:style>
        <p:txBody>
          <a:bodyPr>
            <a:normAutofit/>
          </a:bodyPr>
          <a:lstStyle/>
          <a:p>
            <a:r>
              <a:rPr lang="en-US" dirty="0" smtClean="0"/>
              <a:t>Take Home Message- 2</a:t>
            </a:r>
          </a:p>
        </p:txBody>
      </p:sp>
      <p:sp>
        <p:nvSpPr>
          <p:cNvPr id="21507" name="Content Placeholder 2"/>
          <p:cNvSpPr>
            <a:spLocks noGrp="1"/>
          </p:cNvSpPr>
          <p:nvPr>
            <p:ph idx="1"/>
          </p:nvPr>
        </p:nvSpPr>
        <p:spPr/>
        <p:txBody>
          <a:bodyPr>
            <a:normAutofit/>
          </a:bodyPr>
          <a:lstStyle/>
          <a:p>
            <a:pPr>
              <a:spcAft>
                <a:spcPts val="1200"/>
              </a:spcAft>
            </a:pPr>
            <a:r>
              <a:rPr lang="en-US" dirty="0" smtClean="0">
                <a:solidFill>
                  <a:srgbClr val="FF0000"/>
                </a:solidFill>
                <a:effectLst>
                  <a:outerShdw blurRad="38100" dist="38100" dir="2700000" algn="tl">
                    <a:srgbClr val="000000">
                      <a:alpha val="43137"/>
                    </a:srgbClr>
                  </a:outerShdw>
                </a:effectLst>
              </a:rPr>
              <a:t>Individualization</a:t>
            </a:r>
            <a:r>
              <a:rPr lang="en-US" dirty="0" smtClean="0">
                <a:effectLst>
                  <a:outerShdw blurRad="38100" dist="38100" dir="2700000" algn="tl">
                    <a:srgbClr val="000000">
                      <a:alpha val="43137"/>
                    </a:srgbClr>
                  </a:outerShdw>
                </a:effectLst>
              </a:rPr>
              <a:t> </a:t>
            </a:r>
            <a:r>
              <a:rPr lang="en-US" dirty="0" smtClean="0"/>
              <a:t>of therapy is key, incorporating the </a:t>
            </a:r>
            <a:r>
              <a:rPr lang="en-US" dirty="0" smtClean="0">
                <a:solidFill>
                  <a:srgbClr val="FF0000"/>
                </a:solidFill>
              </a:rPr>
              <a:t>degree of hyperglycemia </a:t>
            </a:r>
            <a:r>
              <a:rPr lang="en-US" dirty="0" smtClean="0"/>
              <a:t>needing to be addressed and the overall </a:t>
            </a:r>
            <a:r>
              <a:rPr lang="en-US" dirty="0" smtClean="0">
                <a:solidFill>
                  <a:srgbClr val="FF0000"/>
                </a:solidFill>
              </a:rPr>
              <a:t>capacities</a:t>
            </a:r>
            <a:r>
              <a:rPr lang="en-US" dirty="0" smtClean="0"/>
              <a:t> of the patient.</a:t>
            </a:r>
            <a:endParaRPr lang="en-US" sz="2800" dirty="0" smtClean="0"/>
          </a:p>
        </p:txBody>
      </p:sp>
      <p:sp>
        <p:nvSpPr>
          <p:cNvPr id="4" name="Slide Number Placeholder 3"/>
          <p:cNvSpPr>
            <a:spLocks noGrp="1"/>
          </p:cNvSpPr>
          <p:nvPr>
            <p:ph type="sldNum" sz="quarter" idx="12"/>
          </p:nvPr>
        </p:nvSpPr>
        <p:spPr/>
        <p:txBody>
          <a:bodyPr/>
          <a:lstStyle/>
          <a:p>
            <a:pPr>
              <a:defRPr/>
            </a:pPr>
            <a:fld id="{1268E055-D7DE-4F97-8DF3-0BE8C4FAE6D3}" type="slidenum">
              <a:rPr lang="en-US" smtClean="0"/>
              <a:pPr>
                <a:defRPr/>
              </a:pPr>
              <a:t>87</a:t>
            </a:fld>
            <a:endParaRPr lang="en-US"/>
          </a:p>
        </p:txBody>
      </p:sp>
      <p:pic>
        <p:nvPicPr>
          <p:cNvPr id="5" name="Picture 4"/>
          <p:cNvPicPr>
            <a:picLocks noChangeAspect="1" noChangeArrowheads="1"/>
          </p:cNvPicPr>
          <p:nvPr/>
        </p:nvPicPr>
        <p:blipFill>
          <a:blip r:embed="rId2" cstate="print"/>
          <a:srcRect/>
          <a:stretch>
            <a:fillRect/>
          </a:stretch>
        </p:blipFill>
        <p:spPr bwMode="auto">
          <a:xfrm>
            <a:off x="3714743" y="6143644"/>
            <a:ext cx="1785951" cy="514351"/>
          </a:xfrm>
          <a:prstGeom prst="roundRect">
            <a:avLst>
              <a:gd name="adj" fmla="val 8594"/>
            </a:avLst>
          </a:prstGeom>
          <a:solidFill>
            <a:srgbClr val="FFFFFF">
              <a:shade val="85000"/>
            </a:srgbClr>
          </a:solidFill>
          <a:ln>
            <a:solidFill>
              <a:srgbClr val="C00000"/>
            </a:solidFill>
          </a:ln>
          <a:effectLst>
            <a:reflection blurRad="12700" stA="38000" endPos="28000" dist="5000" dir="5400000" sy="-100000" algn="bl" rotWithShape="0"/>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wipe(left)">
                                      <p:cBhvr>
                                        <p:cTn id="7" dur="2000"/>
                                        <p:tgtEl>
                                          <p:spTgt spid="21507">
                                            <p:txEl>
                                              <p:pRg st="0" end="0"/>
                                            </p:txEl>
                                          </p:spTgt>
                                        </p:tgtEl>
                                      </p:cBhvr>
                                    </p:animEffect>
                                  </p:childTnLst>
                                </p:cTn>
                              </p:par>
                              <p:par>
                                <p:cTn id="8" presetID="13" presetClass="entr" presetSubtype="32"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plus(out)">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B5E5685-2F27-4B91-8144-F994036C80BB}" type="slidenum">
              <a:rPr lang="en-US" smtClean="0"/>
              <a:pPr>
                <a:defRPr/>
              </a:pPr>
              <a:t>88</a:t>
            </a:fld>
            <a:endParaRPr lang="en-US"/>
          </a:p>
        </p:txBody>
      </p:sp>
      <p:pic>
        <p:nvPicPr>
          <p:cNvPr id="193539" name="Picture 6"/>
          <p:cNvPicPr>
            <a:picLocks noChangeAspect="1" noChangeArrowheads="1"/>
          </p:cNvPicPr>
          <p:nvPr/>
        </p:nvPicPr>
        <p:blipFill>
          <a:blip r:embed="rId2" cstate="print"/>
          <a:srcRect/>
          <a:stretch>
            <a:fillRect/>
          </a:stretch>
        </p:blipFill>
        <p:spPr bwMode="auto">
          <a:xfrm>
            <a:off x="1403648" y="642918"/>
            <a:ext cx="6601174" cy="5572163"/>
          </a:xfrm>
          <a:prstGeom prst="ellipse">
            <a:avLst/>
          </a:prstGeom>
          <a:ln w="63500" cap="rnd">
            <a:solidFill>
              <a:srgbClr val="00206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spd="slow" advTm="5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193539"/>
                                        </p:tgtEl>
                                        <p:attrNameLst>
                                          <p:attrName>style.visibility</p:attrName>
                                        </p:attrNameLst>
                                      </p:cBhvr>
                                      <p:to>
                                        <p:strVal val="visible"/>
                                      </p:to>
                                    </p:set>
                                    <p:anim calcmode="lin" valueType="num">
                                      <p:cBhvr>
                                        <p:cTn id="7" dur="2000" fill="hold"/>
                                        <p:tgtEl>
                                          <p:spTgt spid="193539"/>
                                        </p:tgtEl>
                                        <p:attrNameLst>
                                          <p:attrName>ppt_w</p:attrName>
                                        </p:attrNameLst>
                                      </p:cBhvr>
                                      <p:tavLst>
                                        <p:tav tm="0">
                                          <p:val>
                                            <p:strVal val="#ppt_w+.3"/>
                                          </p:val>
                                        </p:tav>
                                        <p:tav tm="100000">
                                          <p:val>
                                            <p:strVal val="#ppt_w"/>
                                          </p:val>
                                        </p:tav>
                                      </p:tavLst>
                                    </p:anim>
                                    <p:anim calcmode="lin" valueType="num">
                                      <p:cBhvr>
                                        <p:cTn id="8" dur="2000" fill="hold"/>
                                        <p:tgtEl>
                                          <p:spTgt spid="193539"/>
                                        </p:tgtEl>
                                        <p:attrNameLst>
                                          <p:attrName>ppt_h</p:attrName>
                                        </p:attrNameLst>
                                      </p:cBhvr>
                                      <p:tavLst>
                                        <p:tav tm="0">
                                          <p:val>
                                            <p:strVal val="#ppt_h"/>
                                          </p:val>
                                        </p:tav>
                                        <p:tav tm="100000">
                                          <p:val>
                                            <p:strVal val="#ppt_h"/>
                                          </p:val>
                                        </p:tav>
                                      </p:tavLst>
                                    </p:anim>
                                    <p:animEffect transition="in" filter="fade">
                                      <p:cBhvr>
                                        <p:cTn id="9" dur="2000"/>
                                        <p:tgtEl>
                                          <p:spTgt spid="1935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1350658" name="Picture 2"/>
          <p:cNvPicPr>
            <a:picLocks noGrp="1" noChangeAspect="1" noChangeArrowheads="1"/>
          </p:cNvPicPr>
          <p:nvPr>
            <p:ph idx="1"/>
          </p:nvPr>
        </p:nvPicPr>
        <p:blipFill>
          <a:blip r:embed="rId2" cstate="print"/>
          <a:srcRect/>
          <a:stretch>
            <a:fillRect/>
          </a:stretch>
        </p:blipFill>
        <p:spPr bwMode="auto">
          <a:xfrm>
            <a:off x="10" y="0"/>
            <a:ext cx="9143999" cy="6858000"/>
          </a:xfrm>
          <a:prstGeom prst="rect">
            <a:avLst/>
          </a:prstGeom>
          <a:ln>
            <a:noFill/>
          </a:ln>
          <a:effectLst>
            <a:outerShdw blurRad="292100" dist="139700" dir="2700000" algn="tl" rotWithShape="0">
              <a:srgbClr val="333333">
                <a:alpha val="65000"/>
              </a:srgbClr>
            </a:outerShdw>
          </a:effectLst>
        </p:spPr>
      </p:pic>
      <p:sp>
        <p:nvSpPr>
          <p:cNvPr id="4" name="TextBox 3"/>
          <p:cNvSpPr txBox="1"/>
          <p:nvPr/>
        </p:nvSpPr>
        <p:spPr>
          <a:xfrm>
            <a:off x="0" y="-13295"/>
            <a:ext cx="9144000" cy="584775"/>
          </a:xfrm>
          <a:prstGeom prst="rect">
            <a:avLst/>
          </a:prstGeom>
          <a:noFill/>
        </p:spPr>
        <p:txBody>
          <a:bodyPr wrap="square" rtlCol="1">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0" fontAlgn="base">
              <a:spcBef>
                <a:spcPct val="0"/>
              </a:spcBef>
              <a:spcAft>
                <a:spcPct val="0"/>
              </a:spcAft>
              <a:defRPr/>
            </a:pPr>
            <a:r>
              <a:rPr lang="en-US" sz="3200" b="1" i="1" spc="50" dirty="0" smtClean="0">
                <a:ln w="11430"/>
                <a:solidFill>
                  <a:srgbClr val="FFFF00"/>
                </a:solidFill>
                <a:effectLst>
                  <a:outerShdw blurRad="76200" dist="50800" dir="5400000" algn="tl" rotWithShape="0">
                    <a:srgbClr val="000000">
                      <a:alpha val="65000"/>
                    </a:srgbClr>
                  </a:outerShdw>
                </a:effectLst>
              </a:rPr>
              <a:t>Thanks for your attention</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3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30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3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8" y="142860"/>
            <a:ext cx="9001156" cy="1143000"/>
          </a:xfrm>
          <a:prstGeom prst="roundRect">
            <a:avLst/>
          </a:prstGeom>
        </p:spPr>
        <p:style>
          <a:lnRef idx="0">
            <a:schemeClr val="accent4"/>
          </a:lnRef>
          <a:fillRef idx="3">
            <a:schemeClr val="accent4"/>
          </a:fillRef>
          <a:effectRef idx="3">
            <a:schemeClr val="accent4"/>
          </a:effectRef>
          <a:fontRef idx="minor">
            <a:schemeClr val="lt1"/>
          </a:fontRef>
        </p:style>
        <p:txBody>
          <a:bodyPr/>
          <a:lstStyle/>
          <a:p>
            <a:r>
              <a:rPr lang="en-US" dirty="0" smtClean="0"/>
              <a:t>GDM Pathogenesis</a:t>
            </a:r>
            <a:endParaRPr lang="fa-IR" dirty="0"/>
          </a:p>
        </p:txBody>
      </p:sp>
      <p:sp>
        <p:nvSpPr>
          <p:cNvPr id="5" name="Content Placeholder 4"/>
          <p:cNvSpPr>
            <a:spLocks noGrp="1"/>
          </p:cNvSpPr>
          <p:nvPr>
            <p:ph idx="1"/>
          </p:nvPr>
        </p:nvSpPr>
        <p:spPr>
          <a:xfrm>
            <a:off x="457200" y="1600200"/>
            <a:ext cx="8229600" cy="4972072"/>
          </a:xfrm>
        </p:spPr>
        <p:txBody>
          <a:bodyPr>
            <a:normAutofit fontScale="85000" lnSpcReduction="20000"/>
          </a:bodyPr>
          <a:lstStyle/>
          <a:p>
            <a:r>
              <a:rPr lang="en-US" dirty="0" smtClean="0"/>
              <a:t>Pregnancy is characterized by insulin resistance and </a:t>
            </a:r>
            <a:r>
              <a:rPr lang="en-US" dirty="0" err="1" smtClean="0"/>
              <a:t>hyperinsulinemia</a:t>
            </a:r>
            <a:r>
              <a:rPr lang="en-US" dirty="0" smtClean="0"/>
              <a:t> due to:</a:t>
            </a:r>
          </a:p>
          <a:p>
            <a:pPr lvl="1"/>
            <a:r>
              <a:rPr lang="en-US" dirty="0" smtClean="0"/>
              <a:t>placental secretion of diabetogenic hormones including:</a:t>
            </a:r>
          </a:p>
          <a:p>
            <a:pPr lvl="2">
              <a:buClr>
                <a:srgbClr val="FA680E"/>
              </a:buClr>
              <a:buSzPct val="80000"/>
              <a:buFont typeface="Wingdings" pitchFamily="2" charset="2"/>
              <a:buChar char="ü"/>
            </a:pPr>
            <a:r>
              <a:rPr lang="en-US" dirty="0" smtClean="0"/>
              <a:t>GH</a:t>
            </a:r>
          </a:p>
          <a:p>
            <a:pPr lvl="2">
              <a:buClr>
                <a:srgbClr val="FA680E"/>
              </a:buClr>
              <a:buSzPct val="80000"/>
              <a:buFont typeface="Wingdings" pitchFamily="2" charset="2"/>
              <a:buChar char="ü"/>
            </a:pPr>
            <a:r>
              <a:rPr lang="en-US" dirty="0" smtClean="0"/>
              <a:t>CRH</a:t>
            </a:r>
          </a:p>
          <a:p>
            <a:pPr lvl="2">
              <a:buClr>
                <a:srgbClr val="FA680E"/>
              </a:buClr>
              <a:buSzPct val="80000"/>
              <a:buFont typeface="Wingdings" pitchFamily="2" charset="2"/>
              <a:buChar char="ü"/>
            </a:pPr>
            <a:r>
              <a:rPr lang="en-US" dirty="0" smtClean="0"/>
              <a:t>Human placental </a:t>
            </a:r>
            <a:r>
              <a:rPr lang="en-US" dirty="0" err="1" smtClean="0"/>
              <a:t>lactogen</a:t>
            </a:r>
            <a:r>
              <a:rPr lang="en-US" dirty="0" smtClean="0"/>
              <a:t> (</a:t>
            </a:r>
            <a:r>
              <a:rPr lang="en-US" dirty="0" err="1" smtClean="0"/>
              <a:t>hPL</a:t>
            </a:r>
            <a:r>
              <a:rPr lang="en-US" dirty="0" smtClean="0"/>
              <a:t>)</a:t>
            </a:r>
          </a:p>
          <a:p>
            <a:pPr lvl="2">
              <a:buClr>
                <a:srgbClr val="FA680E"/>
              </a:buClr>
              <a:buSzPct val="80000"/>
              <a:buFont typeface="Wingdings" pitchFamily="2" charset="2"/>
              <a:buChar char="ü"/>
            </a:pPr>
            <a:r>
              <a:rPr lang="en-US" dirty="0" smtClean="0"/>
              <a:t>Progesterone</a:t>
            </a:r>
          </a:p>
          <a:p>
            <a:pPr lvl="1"/>
            <a:r>
              <a:rPr lang="en-US" dirty="0" smtClean="0"/>
              <a:t>increased maternal adipose deposition</a:t>
            </a:r>
          </a:p>
          <a:p>
            <a:pPr lvl="1"/>
            <a:r>
              <a:rPr lang="en-US" dirty="0" smtClean="0"/>
              <a:t>decreased exercise</a:t>
            </a:r>
          </a:p>
          <a:p>
            <a:pPr lvl="1"/>
            <a:r>
              <a:rPr lang="en-US" dirty="0" smtClean="0"/>
              <a:t>increased caloric intake</a:t>
            </a:r>
          </a:p>
          <a:p>
            <a:r>
              <a:rPr lang="en-US" dirty="0" smtClean="0"/>
              <a:t>These and other endocrinologic and metabolic changes ensure that the fetus has an ample supply of fuel and nutrients at all times.</a:t>
            </a:r>
          </a:p>
          <a:p>
            <a:r>
              <a:rPr lang="en-US" dirty="0" smtClean="0"/>
              <a:t>GDM occurs when pancreatic function is not sufficient to overcome the insulin resistance created by changes in diabetogenic hormones during pregnancy.</a:t>
            </a:r>
            <a:endParaRPr lang="fa-IR"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onception personnalisée">
  <a:themeElements>
    <a:clrScheme name="">
      <a:dk1>
        <a:srgbClr val="969696"/>
      </a:dk1>
      <a:lt1>
        <a:srgbClr val="FFFFFF"/>
      </a:lt1>
      <a:dk2>
        <a:srgbClr val="000066"/>
      </a:dk2>
      <a:lt2>
        <a:srgbClr val="CCFFFF"/>
      </a:lt2>
      <a:accent1>
        <a:srgbClr val="66CCFF"/>
      </a:accent1>
      <a:accent2>
        <a:srgbClr val="FF9900"/>
      </a:accent2>
      <a:accent3>
        <a:srgbClr val="AAAAB8"/>
      </a:accent3>
      <a:accent4>
        <a:srgbClr val="DADADA"/>
      </a:accent4>
      <a:accent5>
        <a:srgbClr val="B8E2FF"/>
      </a:accent5>
      <a:accent6>
        <a:srgbClr val="E78A00"/>
      </a:accent6>
      <a:hlink>
        <a:srgbClr val="FFFFFF"/>
      </a:hlink>
      <a:folHlink>
        <a:srgbClr val="99CC00"/>
      </a:folHlink>
    </a:clrScheme>
    <a:fontScheme name="Conception personnalisé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nception personnalisé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nception personnalisé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nception personnalisé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nception personnalisé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nception personnalisé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nception personnalisé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nception personnalisé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nception personnalisé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nception personnalisé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nception personnalisé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nception personnalisé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onception personnalisée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CC"/>
        </a:hlink>
        <a:folHlink>
          <a:srgbClr val="99CC00"/>
        </a:folHlink>
      </a:clrScheme>
      <a:clrMap bg1="lt1" tx1="dk1" bg2="lt2" tx2="dk2" accent1="accent1" accent2="accent2" accent3="accent3" accent4="accent4" accent5="accent5" accent6="accent6" hlink="hlink" folHlink="folHlink"/>
    </a:extraClrScheme>
    <a:extraClrScheme>
      <a:clrScheme name="Conception personnalisée 14">
        <a:dk1>
          <a:srgbClr val="FFFFFF"/>
        </a:dk1>
        <a:lt1>
          <a:srgbClr val="FFFFFF"/>
        </a:lt1>
        <a:dk2>
          <a:srgbClr val="000000"/>
        </a:dk2>
        <a:lt2>
          <a:srgbClr val="808080"/>
        </a:lt2>
        <a:accent1>
          <a:srgbClr val="BBE0E3"/>
        </a:accent1>
        <a:accent2>
          <a:srgbClr val="333399"/>
        </a:accent2>
        <a:accent3>
          <a:srgbClr val="FFFFFF"/>
        </a:accent3>
        <a:accent4>
          <a:srgbClr val="DADADA"/>
        </a:accent4>
        <a:accent5>
          <a:srgbClr val="DAEDEF"/>
        </a:accent5>
        <a:accent6>
          <a:srgbClr val="2D2D8A"/>
        </a:accent6>
        <a:hlink>
          <a:srgbClr val="FFFFCC"/>
        </a:hlink>
        <a:folHlink>
          <a:srgbClr val="99CC00"/>
        </a:folHlink>
      </a:clrScheme>
      <a:clrMap bg1="lt1" tx1="dk1" bg2="lt2" tx2="dk2" accent1="accent1" accent2="accent2" accent3="accent3" accent4="accent4" accent5="accent5" accent6="accent6" hlink="hlink" folHlink="folHlink"/>
    </a:extraClrScheme>
    <a:extraClrScheme>
      <a:clrScheme name="Conception personnalisée 15">
        <a:dk1>
          <a:srgbClr val="808080"/>
        </a:dk1>
        <a:lt1>
          <a:srgbClr val="FFFFFF"/>
        </a:lt1>
        <a:dk2>
          <a:srgbClr val="003399"/>
        </a:dk2>
        <a:lt2>
          <a:srgbClr val="CCFFFF"/>
        </a:lt2>
        <a:accent1>
          <a:srgbClr val="66CCFF"/>
        </a:accent1>
        <a:accent2>
          <a:srgbClr val="FF9900"/>
        </a:accent2>
        <a:accent3>
          <a:srgbClr val="AAADCA"/>
        </a:accent3>
        <a:accent4>
          <a:srgbClr val="DADADA"/>
        </a:accent4>
        <a:accent5>
          <a:srgbClr val="B8E2FF"/>
        </a:accent5>
        <a:accent6>
          <a:srgbClr val="E78A00"/>
        </a:accent6>
        <a:hlink>
          <a:srgbClr val="FFFFFF"/>
        </a:hlink>
        <a:folHlink>
          <a:srgbClr val="99CC00"/>
        </a:folHlink>
      </a:clrScheme>
      <a:clrMap bg1="dk2" tx1="lt1" bg2="dk1" tx2="lt2" accent1="accent1" accent2="accent2" accent3="accent3" accent4="accent4" accent5="accent5" accent6="accent6" hlink="hlink" folHlink="folHlink"/>
    </a:extraClrScheme>
    <a:extraClrScheme>
      <a:clrScheme name="Conception personnalisée 16">
        <a:dk1>
          <a:srgbClr val="BBE0E3"/>
        </a:dk1>
        <a:lt1>
          <a:srgbClr val="FFFFFF"/>
        </a:lt1>
        <a:dk2>
          <a:srgbClr val="003399"/>
        </a:dk2>
        <a:lt2>
          <a:srgbClr val="CCFFFF"/>
        </a:lt2>
        <a:accent1>
          <a:srgbClr val="66CCFF"/>
        </a:accent1>
        <a:accent2>
          <a:srgbClr val="FF9900"/>
        </a:accent2>
        <a:accent3>
          <a:srgbClr val="AAADCA"/>
        </a:accent3>
        <a:accent4>
          <a:srgbClr val="DADADA"/>
        </a:accent4>
        <a:accent5>
          <a:srgbClr val="B8E2FF"/>
        </a:accent5>
        <a:accent6>
          <a:srgbClr val="E78A00"/>
        </a:accent6>
        <a:hlink>
          <a:srgbClr val="FFFFFF"/>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Garamond"/>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5351</TotalTime>
  <Words>5724</Words>
  <Application>Microsoft Office PowerPoint</Application>
  <PresentationFormat>On-screen Show (4:3)</PresentationFormat>
  <Paragraphs>690</Paragraphs>
  <Slides>89</Slides>
  <Notes>8</Notes>
  <HiddenSlides>0</HiddenSlides>
  <MMClips>0</MMClips>
  <ScaleCrop>false</ScaleCrop>
  <HeadingPairs>
    <vt:vector size="4" baseType="variant">
      <vt:variant>
        <vt:lpstr>Theme</vt:lpstr>
      </vt:variant>
      <vt:variant>
        <vt:i4>8</vt:i4>
      </vt:variant>
      <vt:variant>
        <vt:lpstr>Slide Titles</vt:lpstr>
      </vt:variant>
      <vt:variant>
        <vt:i4>89</vt:i4>
      </vt:variant>
    </vt:vector>
  </HeadingPairs>
  <TitlesOfParts>
    <vt:vector size="97" baseType="lpstr">
      <vt:lpstr>Office Theme</vt:lpstr>
      <vt:lpstr>2_Office Theme</vt:lpstr>
      <vt:lpstr>4_Edge</vt:lpstr>
      <vt:lpstr>1_Office Theme</vt:lpstr>
      <vt:lpstr>Conception personnalisée</vt:lpstr>
      <vt:lpstr>6_Default Design</vt:lpstr>
      <vt:lpstr>4_Office Theme</vt:lpstr>
      <vt:lpstr>5_Office Theme</vt:lpstr>
      <vt:lpstr>Slide 1</vt:lpstr>
      <vt:lpstr>Diabetes Mellitus During Pregnancy </vt:lpstr>
      <vt:lpstr>AGENDA Diabetes in Pregnancy</vt:lpstr>
      <vt:lpstr>Case 1 </vt:lpstr>
      <vt:lpstr>Case 2 </vt:lpstr>
      <vt:lpstr>Case  3 </vt:lpstr>
      <vt:lpstr>GDM: Old Definition</vt:lpstr>
      <vt:lpstr>Diabetes in Pregnancy: Current Definitions (IADPSG &amp; ADA)</vt:lpstr>
      <vt:lpstr>GDM Pathogenesis</vt:lpstr>
      <vt:lpstr>Prevalence of GDM</vt:lpstr>
      <vt:lpstr>Overall Prevalence of  Pregnancy Complicated by DM</vt:lpstr>
      <vt:lpstr>Health Risks of Gestational Diabetes </vt:lpstr>
      <vt:lpstr>Risk Factors for Gestational Diabetes</vt:lpstr>
      <vt:lpstr>SCREENING</vt:lpstr>
      <vt:lpstr>SCREENING</vt:lpstr>
      <vt:lpstr>Old Screening for GDM</vt:lpstr>
      <vt:lpstr>Slide 17</vt:lpstr>
      <vt:lpstr>Are there clear threshold glucose levels above which the risk of adverse neonatal or maternal outcomes increases?</vt:lpstr>
      <vt:lpstr>Slide 19</vt:lpstr>
      <vt:lpstr>International Association of Diabetes and Pregnancy Study Groups (IADPSG)</vt:lpstr>
      <vt:lpstr>Hyperglycemia and Adverse Pregnancy Outcome study (HAPO) </vt:lpstr>
      <vt:lpstr>HAPO Primary Outcomes</vt:lpstr>
      <vt:lpstr>Adjusted OR for Associations between Maternal Glycemia as a Continuous Variable and Primary and Secondary Perinatal Outcomes*</vt:lpstr>
      <vt:lpstr>Are there clear threshold glucose levels above which the risk of adverse neonatal or maternal outcomes increases?</vt:lpstr>
      <vt:lpstr>HAPO Key Messages</vt:lpstr>
      <vt:lpstr>Slide 26</vt:lpstr>
      <vt:lpstr>Threshold Values for Diagnosis of GDM                                     or Overt Diabetes in Pregnancy</vt:lpstr>
      <vt:lpstr>Slide 28</vt:lpstr>
      <vt:lpstr>Slide 29</vt:lpstr>
      <vt:lpstr>Slide 30</vt:lpstr>
      <vt:lpstr>1.0.  Preconception care of women with diabetes </vt:lpstr>
      <vt:lpstr>1.1. Preconception Counseling</vt:lpstr>
      <vt:lpstr>1.2. Preconception Glycemic Control</vt:lpstr>
      <vt:lpstr>1.3. Insulin Therapy-1 Regimens</vt:lpstr>
      <vt:lpstr>1.3. Insulin Therapy-2 Change Time</vt:lpstr>
      <vt:lpstr>1.3. Insulin Therapy-3 Analogues</vt:lpstr>
      <vt:lpstr>1.4. Folic Acid Supplementation</vt:lpstr>
      <vt:lpstr>1.5. Ocular Care: Preconception, During pregnancy, &amp; Postpartum</vt:lpstr>
      <vt:lpstr>Slide 39</vt:lpstr>
      <vt:lpstr>2.1. Testing for overt diabetes in early pregnancy</vt:lpstr>
      <vt:lpstr>1st Prenatal Visit Abnormal Plasma Glucose Classification</vt:lpstr>
      <vt:lpstr>2.2. Testing for GDM at 24-28 weeks gestation-1</vt:lpstr>
      <vt:lpstr>2.2. Testing for GDM at 24-28 weeks gestation-2</vt:lpstr>
      <vt:lpstr>2.3. Management of Elevated Blood Glucose</vt:lpstr>
      <vt:lpstr>2.4. Postpartum Care-1</vt:lpstr>
      <vt:lpstr>2.4. Postpartum Care-2</vt:lpstr>
      <vt:lpstr>Slide 47</vt:lpstr>
      <vt:lpstr>3.1. Self-monitoring of blood glucose (SMBG)</vt:lpstr>
      <vt:lpstr>3.2. Glycemic Targets-1 FPG</vt:lpstr>
      <vt:lpstr>3.2. Glycemic Targets-2 Post Prandials</vt:lpstr>
      <vt:lpstr>3.2. Glycemic Targets-3</vt:lpstr>
      <vt:lpstr>3.3. Continuous Glucose Monitoring System (CGMS)</vt:lpstr>
      <vt:lpstr>Slide 53</vt:lpstr>
      <vt:lpstr>4.1. Nutrition Therapy</vt:lpstr>
      <vt:lpstr>4.2.Weight Management</vt:lpstr>
      <vt:lpstr>4.3. Carbohydrate Intake</vt:lpstr>
      <vt:lpstr>4.4. Nutritional Supplements</vt:lpstr>
      <vt:lpstr>Slide 58</vt:lpstr>
      <vt:lpstr>5.1. Insulin Therapy-1 Basal Insulin Analogues</vt:lpstr>
      <vt:lpstr>5.1. Insulin Therapy-2 Prandial Insulins</vt:lpstr>
      <vt:lpstr>5.2. Noninsulin Anti-hyperglycemic Agent Therapy</vt:lpstr>
      <vt:lpstr>Slide 62</vt:lpstr>
      <vt:lpstr>6.1. Blood Glucose Targets During Labor and Delivery</vt:lpstr>
      <vt:lpstr>6.2. Lactation</vt:lpstr>
      <vt:lpstr>6.3. Postpartum Contraception</vt:lpstr>
      <vt:lpstr>6.4. Screening for Postpartum Thyroiditis</vt:lpstr>
      <vt:lpstr>Slide 67</vt:lpstr>
      <vt:lpstr>Slide 68</vt:lpstr>
      <vt:lpstr>Metformin</vt:lpstr>
      <vt:lpstr>Metformin Characteristics</vt:lpstr>
      <vt:lpstr>Treatment of infertility in PCOS Legro RS. Diagnosis and Treatment of PCOS: An Endocrine Society Clinical Practice Guideline. JCEM 2013; 98: 4565–92.</vt:lpstr>
      <vt:lpstr>Glibenclamide Characteristics</vt:lpstr>
      <vt:lpstr>Comparisons of Oral Anti-diabetic Drugs </vt:lpstr>
      <vt:lpstr>Slide 74</vt:lpstr>
      <vt:lpstr>Regular Human Insulin</vt:lpstr>
      <vt:lpstr>Pharmacokinetic Properties of  Regular Insulin</vt:lpstr>
      <vt:lpstr>Pharmacokinetic Properties of  Rapid acting insulin Preparations</vt:lpstr>
      <vt:lpstr>Structural Formula of Insulin Aspart</vt:lpstr>
      <vt:lpstr>Regular Insulin     vs.  Rapid Analogue</vt:lpstr>
      <vt:lpstr>Slide 80</vt:lpstr>
      <vt:lpstr>Pharmacokinetic Properties of Basal Insulin Preparation</vt:lpstr>
      <vt:lpstr>Types Of Basal Insulin</vt:lpstr>
      <vt:lpstr>Slide 83</vt:lpstr>
      <vt:lpstr>The new analogues are more predictable than conventional insulins and allow simplified insulin replacement strategies</vt:lpstr>
      <vt:lpstr>Insulin Therapy</vt:lpstr>
      <vt:lpstr>Take Home Message- 1</vt:lpstr>
      <vt:lpstr>Take Home Message- 2</vt:lpstr>
      <vt:lpstr>Slide 88</vt:lpstr>
      <vt:lpstr>Slide 89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c:creator>
  <cp:lastModifiedBy>a</cp:lastModifiedBy>
  <cp:revision>534</cp:revision>
  <dcterms:created xsi:type="dcterms:W3CDTF">2013-12-11T07:07:44Z</dcterms:created>
  <dcterms:modified xsi:type="dcterms:W3CDTF">2014-11-27T06:19:10Z</dcterms:modified>
</cp:coreProperties>
</file>