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9"/>
  </p:notesMasterIdLst>
  <p:sldIdLst>
    <p:sldId id="373" r:id="rId2"/>
    <p:sldId id="257" r:id="rId3"/>
    <p:sldId id="367" r:id="rId4"/>
    <p:sldId id="369" r:id="rId5"/>
    <p:sldId id="368" r:id="rId6"/>
    <p:sldId id="370" r:id="rId7"/>
    <p:sldId id="359" r:id="rId8"/>
    <p:sldId id="267" r:id="rId9"/>
    <p:sldId id="263" r:id="rId10"/>
    <p:sldId id="268" r:id="rId11"/>
    <p:sldId id="264" r:id="rId12"/>
    <p:sldId id="271" r:id="rId13"/>
    <p:sldId id="272" r:id="rId14"/>
    <p:sldId id="376" r:id="rId15"/>
    <p:sldId id="273" r:id="rId16"/>
    <p:sldId id="377" r:id="rId17"/>
    <p:sldId id="375" r:id="rId18"/>
    <p:sldId id="270" r:id="rId19"/>
    <p:sldId id="269" r:id="rId20"/>
    <p:sldId id="265" r:id="rId21"/>
    <p:sldId id="266" r:id="rId22"/>
    <p:sldId id="274" r:id="rId23"/>
    <p:sldId id="275" r:id="rId24"/>
    <p:sldId id="361" r:id="rId25"/>
    <p:sldId id="279" r:id="rId26"/>
    <p:sldId id="280" r:id="rId27"/>
    <p:sldId id="281" r:id="rId28"/>
    <p:sldId id="282" r:id="rId29"/>
    <p:sldId id="283" r:id="rId30"/>
    <p:sldId id="284" r:id="rId31"/>
    <p:sldId id="378" r:id="rId32"/>
    <p:sldId id="379" r:id="rId33"/>
    <p:sldId id="380" r:id="rId34"/>
    <p:sldId id="381" r:id="rId35"/>
    <p:sldId id="382" r:id="rId36"/>
    <p:sldId id="383" r:id="rId37"/>
    <p:sldId id="384" r:id="rId38"/>
    <p:sldId id="385" r:id="rId39"/>
    <p:sldId id="386" r:id="rId40"/>
    <p:sldId id="387" r:id="rId41"/>
    <p:sldId id="297" r:id="rId42"/>
    <p:sldId id="298" r:id="rId43"/>
    <p:sldId id="362" r:id="rId44"/>
    <p:sldId id="299" r:id="rId45"/>
    <p:sldId id="300" r:id="rId46"/>
    <p:sldId id="301" r:id="rId47"/>
    <p:sldId id="304" r:id="rId48"/>
    <p:sldId id="302" r:id="rId49"/>
    <p:sldId id="305" r:id="rId50"/>
    <p:sldId id="306" r:id="rId51"/>
    <p:sldId id="307" r:id="rId52"/>
    <p:sldId id="308" r:id="rId53"/>
    <p:sldId id="309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64" r:id="rId68"/>
    <p:sldId id="325" r:id="rId69"/>
    <p:sldId id="326" r:id="rId70"/>
    <p:sldId id="327" r:id="rId71"/>
    <p:sldId id="328" r:id="rId72"/>
    <p:sldId id="329" r:id="rId73"/>
    <p:sldId id="388" r:id="rId74"/>
    <p:sldId id="389" r:id="rId75"/>
    <p:sldId id="390" r:id="rId76"/>
    <p:sldId id="365" r:id="rId77"/>
    <p:sldId id="330" r:id="rId78"/>
    <p:sldId id="331" r:id="rId79"/>
    <p:sldId id="332" r:id="rId80"/>
    <p:sldId id="363" r:id="rId81"/>
    <p:sldId id="333" r:id="rId82"/>
    <p:sldId id="334" r:id="rId83"/>
    <p:sldId id="335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54" r:id="rId98"/>
    <p:sldId id="355" r:id="rId99"/>
    <p:sldId id="356" r:id="rId100"/>
    <p:sldId id="357" r:id="rId101"/>
    <p:sldId id="391" r:id="rId102"/>
    <p:sldId id="392" r:id="rId103"/>
    <p:sldId id="393" r:id="rId104"/>
    <p:sldId id="394" r:id="rId105"/>
    <p:sldId id="395" r:id="rId106"/>
    <p:sldId id="396" r:id="rId107"/>
    <p:sldId id="397" r:id="rId10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80" units="cm"/>
          <inkml:channel name="Y" type="integer" max="1050" units="cm"/>
          <inkml:channel name="T" type="integer" max="2.14748E9" units="dev"/>
        </inkml:traceFormat>
        <inkml:channelProperties>
          <inkml:channelProperty channel="X" name="resolution" value="28.33052" units="1/cm"/>
          <inkml:channelProperty channel="Y" name="resolution" value="28.37838" units="1/cm"/>
          <inkml:channelProperty channel="T" name="resolution" value="1" units="1/dev"/>
        </inkml:channelProperties>
      </inkml:inkSource>
      <inkml:timestamp xml:id="ts0" timeString="2017-11-28T12:42:41.28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20356 6858 0,'19'0'16,"-1"0"-1,-18-18 1,18 18 15,-18 0-31,18 0 16,0-18-1,-18 18-15,18 0 16,0 0 0,1 0-1,17 0-15,0 0 16,-18 0 0,19 0-16,-1 0 15,-18 0 1,0 0-16,0 0 15,-18 0 1,18 0-16,1 0 16,-1 0-1,-18 0 1,18 0 0,-18 0-1,18 0 1,0 0-1,-18 0-15,18 0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80" units="cm"/>
          <inkml:channel name="Y" type="integer" max="1050" units="cm"/>
          <inkml:channel name="T" type="integer" max="2.14748E9" units="dev"/>
        </inkml:traceFormat>
        <inkml:channelProperties>
          <inkml:channelProperty channel="X" name="resolution" value="28.33052" units="1/cm"/>
          <inkml:channelProperty channel="Y" name="resolution" value="28.37838" units="1/cm"/>
          <inkml:channelProperty channel="T" name="resolution" value="1" units="1/dev"/>
        </inkml:channelProperties>
      </inkml:inkSource>
      <inkml:timestamp xml:id="ts0" timeString="2017-11-28T12:43:03.70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21518 12101 0,'18'0'16,"0"0"15,0 0-31,18 0 15,-18 0 1,19 0-16,-1 0 16,0 0-1,-18 0-15,19 0 16,-19 0 0,0 0-16,18 0 15,1 0 1,-19 0-16,0 0 94,-18 18-79,0 1 1,0-1-1,0 0-15,0-18 16,0 36 0,0-36-16,0 18 15,0 0 1,0 1-16,0-19 16,0 18-1,0-18 1,0 18-16,0 0 31,0-18-15,-18 18 15,0-18 16,-1 0-32,1 0 1,-18 18-16,0-18 16,36 0-1,-18 0-15,-1 0 16,19 0 0,-36 0-1,18 0-15,18 0 16,-18 0-1,18 0 32,-18 0-31,0 0-16,-1 0 16,19 0-1,-18 0 1,0-18-1,0 18-15,-18 0 16,36 0 0,-18-18-1,-1 18 63,19-18 32,0 18-79,0-18-15,0 18 15,0-18-31,0 18 31,0-19-15,0 1-1,0 18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28.36879" units="1/cm"/>
          <inkml:channelProperty channel="Y" name="resolution" value="28.30189" units="1/cm"/>
        </inkml:channelProperties>
      </inkml:inkSource>
      <inkml:timestamp xml:id="ts0" timeString="2017-11-29T04:08:48.34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13716 5990,'0'0,"21"0,-21 0,21 0,0 0,-21 0,21 0,-21 0,22 0,-22 0,21 0,0 0,21 0,-21 0,1 0,20 0,-21 0,0 0,0 0,22 0,-43 0,21 0,0 0,-21 0,21 0,0 0,1 0,-1 0,-21 0,21 0,0 0,-21 0,21 0,22 0,-43 0,21 0,0 0,0 0,21 0,-20 0,-1 0,21 0,0 0,1 0,-1 0,0 0,1 0,-22 0,0 0,0 0,0 0,1 0,-22 0,21 0,0 0,0 0,-21 0,42 0,-20 0,-1 0,0 0,-21 0,21 21,0-21,0 0,-21 0,22 0,-1 0,-21 0,21 0,-21 0,42 0,-42 0,21 0,-21 0,22 0,-22 0,21 0,0 0,-21 0,21 0,-21 0,21 0,0 0,1 0,-22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28.36879" units="1/cm"/>
          <inkml:channelProperty channel="Y" name="resolution" value="28.30189" units="1/cm"/>
        </inkml:channelProperties>
      </inkml:inkSource>
      <inkml:timestamp xml:id="ts0" timeString="2017-11-29T04:08:50.95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16383 6054,'21'0,"-21"0,21 0,0 0,-21 0,21 0,-21 0,22 0,-1 0,0 0,21 0,-21 0,1 0,41 0,-21 0,-20 0,-1 0,21 0,-21 0,0 0,1 0,-22 0,42 0,-21 0,0 0,0 0,-21 0,43 0,-22 0,0 0,21 0,-20 0,-1 0,21 0,-21 0,0 0,1 0,20 0,-21 0,0 0,22 0,-1 0,0 0,-21 0,22 0,-43 0,21 0,-21 0,42 0,-21 0,1 0,-22 0,21 0,-21 21,0-21,21 0,-21 0,21 0,0 0,-21 0,21 0,-21 0,0 0,22 0,-1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28.36879" units="1/cm"/>
          <inkml:channelProperty channel="Y" name="resolution" value="28.30189" units="1/cm"/>
        </inkml:channelProperties>
      </inkml:inkSource>
      <inkml:timestamp xml:id="ts0" timeString="2017-11-29T04:08:53.61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11663 6117,'0'0,"0"0,21 0,0 0,-21 0,21 0,0 0,0 0,22 0,-43 0,42 0,0 0,1 0,-22 0,21 0,-21 0,1 0,20 0,21 0,-20 0,-1 0,-21 0,22 0,-22 0,0 0,21 0,-21 0,1 0,-1 0,21 0,-21 0,0 0,22 0,-43 0,21 0,-21 0,21 0,0 0,0 0,-21 0,22 0,-1 0,0 0,-21 0,42 0,-42 0,21 0,-21 0,22 0,-1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28.36879" units="1/cm"/>
          <inkml:channelProperty channel="Y" name="resolution" value="28.30189" units="1/cm"/>
        </inkml:channelProperties>
      </inkml:inkSource>
      <inkml:timestamp xml:id="ts0" timeString="2017-11-01T07:45:52.89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20701 7408,'0'0,"21"0,-21 0,21 0,-21 0,21 0,0 0,1 0,20 0,-21 0,0 0,0 0,1 0,20 0,-21 0,-21 0,42 0,-42 0,43 0,-43 0,21 0,-21 22,21-22,0 0,0 0,1 0,-22 0,42 0,-42 0,21 0,0 0,0 0,22 21,-22-21,0 0,0 0,0 0,22 0,-43 21,21-21,-21 0,21 0,0 0,0 0,-21 0,22 0,-22 0,21 0,0 0,0 0,-21 21,0-21,21 0,0 0,-21 0,22 0,-22 0,21 0,-21 0,21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28.36879" units="1/cm"/>
          <inkml:channelProperty channel="Y" name="resolution" value="28.30189" units="1/cm"/>
        </inkml:channelProperties>
      </inkml:inkSource>
      <inkml:timestamp xml:id="ts0" timeString="2017-11-01T07:46:11.73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7408 7408,'0'0,"21"0,-21 0,21 0,-21 0,22 0,-1 0,-21 0,21 0,-21 0,42 0,-42 0,21 0,-21 0,22 0,-1 0,0 0,-21 0,21 0,-21 22,21-22,-21 0,21 0,-21 0,22 0,-22 0,21 0,-21 0,21 0,-21 0,21 0,-21 0,21 0,-21 21,21-21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28.36879" units="1/cm"/>
          <inkml:channelProperty channel="Y" name="resolution" value="28.30189" units="1/cm"/>
        </inkml:channelProperties>
      </inkml:inkSource>
      <inkml:timestamp xml:id="ts0" timeString="2017-11-01T07:46:14.10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7472 8043,'0'0,"21"0,0 0,-21 0,21 0,-21 0,0 0,21 0,-21 0,21 0,1 0,-22 0,0 0,21 0,-21 0,42 0,-42 0,21 0,-21 0,21 0,-21-21,22 21,-22 0,21 0,0 0,0 0,-21 0,21 0,-21 0,0 0,21 0,-21 0,22 0,-1 0,-21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28.36879" units="1/cm"/>
          <inkml:channelProperty channel="Y" name="resolution" value="28.30189" units="1/cm"/>
        </inkml:channelProperties>
      </inkml:inkSource>
      <inkml:timestamp xml:id="ts0" timeString="2017-11-01T07:46:39.91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5016 7514,'0'0,"21"0,-21 0,22 0,-1 0,-21 0,21 0,-21 0,21 0,0 0,-21 0,21 0,-21 0,22 0,-22 0,21 0,0 0,0 0,-21 0,21 0,-21 0,21 0,-21 0,22 0,-22 0,21 0,-21 21,21-21,-21 0,21 0,-21 0,21 0,-21 0,21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28.36879" units="1/cm"/>
          <inkml:channelProperty channel="Y" name="resolution" value="28.30189" units="1/cm"/>
        </inkml:channelProperties>
      </inkml:inkSource>
      <inkml:timestamp xml:id="ts0" timeString="2017-11-01T07:46:42.10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5016 8043,'0'0,"21"0,1 0,-22 0,21 0,-21 0,0 0,21 0,-21 0,42 0,-21 0,1 0,-22 0,21 0,-21 0,0 22,21-22,0 0,0 0,-21 0,21 0,-21 0,22 0,-1 0,-21 0,21 0,-21 0,21 0,0 0,-21 0,21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28.36879" units="1/cm"/>
          <inkml:channelProperty channel="Y" name="resolution" value="28.30189" units="1/cm"/>
        </inkml:channelProperties>
      </inkml:inkSource>
      <inkml:timestamp xml:id="ts0" timeString="2017-11-29T07:09:36.48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7408 4741,'21'0,"0"0,-21 0,22 0,-22 0,21 0,-21 0,21 0,0 0,-21 0,21 0,-21 0,43 0,-22 0,-21 0,42 0,-42 0,42 0,-20 0,-1 0,0 0,0 0,0 0,0 0,1 0,-1 0,-21 0,21 0,-21 0,0 0,21 0,0 0,-21 0,21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80" units="cm"/>
          <inkml:channel name="Y" type="integer" max="1050" units="cm"/>
          <inkml:channel name="T" type="integer" max="2.14748E9" units="dev"/>
        </inkml:traceFormat>
        <inkml:channelProperties>
          <inkml:channelProperty channel="X" name="resolution" value="28.33052" units="1/cm"/>
          <inkml:channelProperty channel="Y" name="resolution" value="28.37838" units="1/cm"/>
          <inkml:channelProperty channel="T" name="resolution" value="1" units="1/dev"/>
        </inkml:channelProperties>
      </inkml:inkSource>
      <inkml:timestamp xml:id="ts0" timeString="2017-11-28T12:42:42.82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20266 7402 0,'0'-18'15,"18"18"1,0 0-16,55 0 15,-55-18 1,0 18-16,18 0 16,-36 0-1,18-18-15,0 18 47,1 0-31,17 0-1,0 0-15,-18 0 16,19 0 0,-1 0-16,0 0 15,-36 0 1,18 0-16,0 0 31,-18 0 0,19 18-31,-19-18 16,18 0 0,-18 0-16,36 0 15,-36 0 1,18 18-16,-18-18 31,18 0-15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28.36879" units="1/cm"/>
          <inkml:channelProperty channel="Y" name="resolution" value="28.30189" units="1/cm"/>
        </inkml:channelProperties>
      </inkml:inkSource>
      <inkml:timestamp xml:id="ts0" timeString="2017-11-29T07:09:38.36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4974 4720,'0'0,"0"0,0 0,21 0,0 0,-21 0,21 0,1 0,-1 0,0 0,0 0,0 0,-21 0,21 0,-21 0,22 0,-1 0,21 0,-21 0,0 0,1 0,-1 0,0 0,0 0,-21 0,21 0,0 0,-21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28.36879" units="1/cm"/>
          <inkml:channelProperty channel="Y" name="resolution" value="28.30189" units="1/cm"/>
        </inkml:channelProperties>
      </inkml:inkSource>
      <inkml:timestamp xml:id="ts0" timeString="2017-11-29T07:09:42.45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6032 4614,'0'22,"21"-22,-21 0,22 0,-22 0,42 0,-21 0,0 0,22 0,-1 0,0 0,1 0,20 0,1 0,-1 0,1 0,-43 0,-21 0,21 0,0 0,-21 0,21 0,-21 0,21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28.36879" units="1/cm"/>
          <inkml:channelProperty channel="Y" name="resolution" value="28.30189" units="1/cm"/>
        </inkml:channelProperties>
      </inkml:inkSource>
      <inkml:timestamp xml:id="ts0" timeString="2017-11-29T07:09:44.09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3894 4699,'22'0,"-22"0,21 0,-21 0,21 0,0 0,0 0,22 0,-22 0,0 0,21 0,1 0,-1 0,-21 0,21 0,-20 0,-1 0,0 0,0 0,0 0,22 0,-22 0,0 0,-21 0,21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28.36879" units="1/cm"/>
          <inkml:channelProperty channel="Y" name="resolution" value="28.30189" units="1/cm"/>
        </inkml:channelProperties>
      </inkml:inkSource>
      <inkml:timestamp xml:id="ts0" timeString="2017-11-06T05:06:22.08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9546 4551,'0'0,"21"0,-21 0,21 0,0 0,-21 0,22 0,-22 0,21 0,0 0,0 0,-21 0,21 0,-21 0,43 0,-22 0,0 0,-21 0,0 21,21-21,-21 0,42 0,-42 0,22 0,-22 0,21 0,-21 0,21 0,0 0,-21 0,21 0,-21 0,21 0,1 0,-22 0,21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80" units="cm"/>
          <inkml:channel name="Y" type="integer" max="1050" units="cm"/>
          <inkml:channel name="T" type="integer" max="2.14748E9" units="dev"/>
        </inkml:traceFormat>
        <inkml:channelProperties>
          <inkml:channelProperty channel="X" name="resolution" value="28.33052" units="1/cm"/>
          <inkml:channelProperty channel="Y" name="resolution" value="28.37838" units="1/cm"/>
          <inkml:channelProperty channel="T" name="resolution" value="1" units="1/dev"/>
        </inkml:channelProperties>
      </inkml:inkSource>
      <inkml:timestamp xml:id="ts0" timeString="2017-11-28T12:42:44.07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20211 7965 0,'0'0'0,"18"0"16,19-18-1,-19 18-15,0 0 16,0 0 0,0 0-1,0 0-15,1 0 16,-1 0 0,36 0-16,-18 0 15,-17 0 1,17 0-16,18 0 15,-36 0 1,1 0-16,-1 0 16,18 0-1,-18 0-15,0 0 16,0 0 0,1 0-16,-1 0 15,-18 0 1,18-19-1,0 19 17,-18 0-17,18 0 1,-18-18-16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80" units="cm"/>
          <inkml:channel name="Y" type="integer" max="1050" units="cm"/>
          <inkml:channel name="T" type="integer" max="2.14748E9" units="dev"/>
        </inkml:traceFormat>
        <inkml:channelProperties>
          <inkml:channelProperty channel="X" name="resolution" value="28.33052" units="1/cm"/>
          <inkml:channelProperty channel="Y" name="resolution" value="28.37838" units="1/cm"/>
          <inkml:channelProperty channel="T" name="resolution" value="1" units="1/dev"/>
        </inkml:channelProperties>
      </inkml:inkSource>
      <inkml:timestamp xml:id="ts0" timeString="2017-11-28T12:42:47.16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20157 8364 0,'0'0'15,"18"0"1,0 0-16,18 0 15,-36 0 1,19 0-16,35 0 16,-36 0-1,18 0-15,1 0 16,17 0 0,1 0-16,-1 0 15,0 0 1,-17 18-16,-1-18 15,-18 0 1,18 0-16,-17 0 16,-1 0-1,0 0 1,0 0-16,0 0 31,-18 0 0,18 0-15,-18 0 125,18 0-126,1 0 1,-19 0 0,18 0-16,-18 0 437,18 0-421,0 0-1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80" units="cm"/>
          <inkml:channel name="Y" type="integer" max="1050" units="cm"/>
          <inkml:channel name="T" type="integer" max="2.14748E9" units="dev"/>
        </inkml:traceFormat>
        <inkml:channelProperties>
          <inkml:channelProperty channel="X" name="resolution" value="28.33052" units="1/cm"/>
          <inkml:channelProperty channel="Y" name="resolution" value="28.37838" units="1/cm"/>
          <inkml:channelProperty channel="T" name="resolution" value="1" units="1/dev"/>
        </inkml:channelProperties>
      </inkml:inkSource>
      <inkml:timestamp xml:id="ts0" timeString="2017-11-28T12:42:49.83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20211 10704 0,'18'0'15,"19"0"1,-37 0-16,36-18 16,-18 18-1,0 0-15,0 0 16,37 0-1,-19 0-15,0 0 16,1 0 0,-19 0-16,36 0 15,-17 0 1,-19 0-16,18 0 16,18 0-1,-35 0 1,17 0-16,-18 0 15,18 0 1,-18 0-16,19 0 16,-19 0-1,0 0-15,0 0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80" units="cm"/>
          <inkml:channel name="Y" type="integer" max="1050" units="cm"/>
          <inkml:channel name="T" type="integer" max="2.14748E9" units="dev"/>
        </inkml:traceFormat>
        <inkml:channelProperties>
          <inkml:channelProperty channel="X" name="resolution" value="28.33052" units="1/cm"/>
          <inkml:channelProperty channel="Y" name="resolution" value="28.37838" units="1/cm"/>
          <inkml:channelProperty channel="T" name="resolution" value="1" units="1/dev"/>
        </inkml:channelProperties>
      </inkml:inkSource>
      <inkml:timestamp xml:id="ts0" timeString="2017-11-28T12:42:51.12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20211 11249 0,'18'0'15,"1"0"-15,-1 0 16,0 0 0,18 0-16,0 0 15,1 0 1,-1 0-1,-18 0-15,18 0 16,1 0 0,-1 0-16,-18 0 15,18 0 1,1 0-16,-37-19 16,36 19-1,-36 0-15,18 0 16,18 0-1,-17 0-15,-1 0 16,0 0 0,-18 0-16,18 0 47,0 0-32,-18 0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80" units="cm"/>
          <inkml:channel name="Y" type="integer" max="1050" units="cm"/>
          <inkml:channel name="T" type="integer" max="2.14748E9" units="dev"/>
        </inkml:traceFormat>
        <inkml:channelProperties>
          <inkml:channelProperty channel="X" name="resolution" value="28.33052" units="1/cm"/>
          <inkml:channelProperty channel="Y" name="resolution" value="28.37838" units="1/cm"/>
          <inkml:channelProperty channel="T" name="resolution" value="1" units="1/dev"/>
        </inkml:channelProperties>
      </inkml:inkSource>
      <inkml:timestamp xml:id="ts0" timeString="2017-11-28T12:42:52.80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20701 11249 0,'18'0'15,"0"0"1,1 0 15,-19 0-15,18 0-1,-18 0 1,18 0 0,0 0-16,-18 0 15,18 0 1,-18 0-1,18 0 17,0 0-1,-18 0-31,19 0 16,-19 0-1,18-19-15,-18 19 281,18 0-249,0 0-17,-18 0-15,18 0 16,-18 0 0,18-18-1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80" units="cm"/>
          <inkml:channel name="Y" type="integer" max="1050" units="cm"/>
          <inkml:channel name="T" type="integer" max="2.14748E9" units="dev"/>
        </inkml:traceFormat>
        <inkml:channelProperties>
          <inkml:channelProperty channel="X" name="resolution" value="28.33052" units="1/cm"/>
          <inkml:channelProperty channel="Y" name="resolution" value="28.37838" units="1/cm"/>
          <inkml:channelProperty channel="T" name="resolution" value="1" units="1/dev"/>
        </inkml:channelProperties>
      </inkml:inkSource>
      <inkml:timestamp xml:id="ts0" timeString="2017-11-28T12:42:58.2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21518 6749 0,'0'-18'32,"0"18"-1,18 0-15,-18 0-1,18 0 16,-18 0-15,36 0 0,-36 0-16,18 18 15,-18-18 1,18 18-16,1 0 16,-19-18-1,0 19 1,18-19-16,-18 36 31,18-36-31,-18 18 31,0 0-31,18 0 16,-18 0 0,0 1-16,0-1 15,18 0 1,-18 0-16,0-18 15,0 18 1,0-18-16,0 18 16,0-18-1,0 37-15,0-37 16,0 36 0,0-18-1,0-18-15,0 36 16,0-36-1,0 18-15,0 19 16,0-37 0,0 18-16,0 0 15,0 0 1,0-18-16,0 18 16,0 0-1,0 1 1,0-1-1,0 0-15,0-18 32,0 18-17,0 0 1,0 0 0,0-18-1,0 18 1,0-18-1,0 19 1,0-19 15,0 18-15,0 0 0,0-18 93,0 0-78,0 0-31,-18 0 16,0 0 15,18 0-15,-18 0-16,0 0 15,-1 0 1,19 0 31,-18 0-32,0 0 1,0-18-16,0 18 47,0 0-16,18-18-15,-18 18 15,18-19-31,-19 1 31,19 18 32,0-18-48,0 18 1,0-18 0,0 0-16,0 18 31,0-18-31,0 18 16,0-37-1,0 19 1,0 0-1,19 18 1,-19-18 0,18 0 15,-18 0-15,0 18-1,0-18 16,0 18-15,0-19-16,0 1 16,0 0-1,0 0 1,0 0 0,0 18-16,0-18 15,0 18 1,0-18-16,0 18 15,0-19 1,18 1-16,-18 18 16,0-18-1,0 18 1,0-18 0,0 0-1,0 18-15,0-18 31,0 18-31,0-18 16,0 18 0,0-19 15,0 1 94,18 18-78,0 0-47,-18 0 15,18 0 1,19 18 31,-37-18-16,18 0-15,0 19-16,-18-1 109,0-18-93,0 18 15,0-18-15,0 18-16,0-18 31,0 18-31,0 0 16,0 0-1,0-18-15,0 37 16,0-37-1,0 18 1,0 0-16,0 0 16,0-18-1,0 18-15,0-18 16,0 37 0,0-19-16,0 0 15,0-18 48,0 18-48,0-18 126,0 0-79,-18 0 32,18 0-47,-18 0-16,18 0 32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80" units="cm"/>
          <inkml:channel name="Y" type="integer" max="1050" units="cm"/>
          <inkml:channel name="T" type="integer" max="2.14748E9" units="dev"/>
        </inkml:traceFormat>
        <inkml:channelProperties>
          <inkml:channelProperty channel="X" name="resolution" value="28.33052" units="1/cm"/>
          <inkml:channelProperty channel="Y" name="resolution" value="28.37838" units="1/cm"/>
          <inkml:channelProperty channel="T" name="resolution" value="1" units="1/dev"/>
        </inkml:channelProperties>
      </inkml:inkSource>
      <inkml:timestamp xml:id="ts0" timeString="2017-11-28T12:43:00.46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21463 8944 0,'0'0'32,"18"0"-17,-18 0 17,18 0-32,1 0 15,-1 0 1,0 0-16,18-18 15,-36 18 1,18 0 0,-18 0-1,18 0 1,-18 0-16,19 0 16,17 0-1,-18 0-15,0 0 16,-18 0-1,18 0 79,-18 18-78,0 1-1,0-1-15,0 0 16,0 0 0,0 18-1,0 1-15,0-19 16,0 18 0,0 0-16,0-36 15,18 18 1,-18 1-16,0-1 15,0 0 1,0 0-16,0-18 16,0 18-1,19 0-15,-19 0 16,0 1 0,0-19 124,0 0-109,0 0-31,-19 0 16,1 0 0,-18 0-16,0 0 15,18 0 1,-1 0-16,1-19 16,0 19-1,0 0 1,0-18-16,0 18 15,18 0 1,-18-18-16,18 0 234,0 0-218,0 18 0,0-36-16,0 17 15,0 1 1,0 18-16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878E5-191B-4DBA-A524-4FF2D581A236}" type="datetimeFigureOut">
              <a:rPr lang="en-US" smtClean="0"/>
              <a:t>8/7/2018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258559-2A21-4F70-996F-E3C3E75DFA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757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1DE0-0694-4D50-BE76-1D010E7C1643}" type="datetime1">
              <a:rPr lang="en-US" smtClean="0"/>
              <a:t>8/7/2018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362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67880-4620-4E24-8934-5F521299C2EF}" type="datetime1">
              <a:rPr lang="en-US" smtClean="0"/>
              <a:t>8/7/2018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265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F83B7-08DB-4851-A34E-D569ABF362F6}" type="datetime1">
              <a:rPr lang="en-US" smtClean="0"/>
              <a:t>8/7/2018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969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612B7-05FB-4879-A3B3-E2E1732FF93E}" type="datetime1">
              <a:rPr lang="en-US" smtClean="0"/>
              <a:t>8/7/2018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442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B476-FF2D-44A3-820E-7C8916BD9D93}" type="datetime1">
              <a:rPr lang="en-US" smtClean="0"/>
              <a:t>8/7/2018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067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A562-9E22-4CA2-8BEE-2173C0AEB04F}" type="datetime1">
              <a:rPr lang="en-US" smtClean="0"/>
              <a:t>8/7/2018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013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DF521-3E4A-4053-A240-E76437B004C5}" type="datetime1">
              <a:rPr lang="en-US" smtClean="0"/>
              <a:t>8/7/2018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457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101D-D926-49D0-B82B-7D5447933704}" type="datetime1">
              <a:rPr lang="en-US" smtClean="0"/>
              <a:t>8/7/2018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844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0977B-9C16-452B-8F78-0B456D5F819C}" type="datetime1">
              <a:rPr lang="en-US" smtClean="0"/>
              <a:t>8/7/2018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800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1CB5-40CA-49ED-8137-95C5A9F4705E}" type="datetime1">
              <a:rPr lang="en-US" smtClean="0"/>
              <a:t>8/7/2018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90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26AB2-9DA9-4725-A78E-8D1FAF562319}" type="datetime1">
              <a:rPr lang="en-US" smtClean="0"/>
              <a:t>8/7/2018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19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27461-2826-4C0F-AA25-42A54C67689A}" type="datetime1">
              <a:rPr lang="en-US" smtClean="0"/>
              <a:t>8/7/2018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A4EB6-8F7F-4BDD-A16D-849E942CA5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444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images.google.com/imgres?imgurl=http://www.aboutus.org/Special/image/thumb/Wooden_food_groups_set.jpg&amp;imgrefurl=http://www.aboutus.org/BusyBeeToyStore.com&amp;usg=__jeWJS8_drFxq0KwxqRdc-FwVL8o=&amp;h=340&amp;w=500&amp;sz=85&amp;hl=fa&amp;start=71&amp;tbnid=DvCb9vYRH9d9wM:&amp;tbnh=88&amp;tbnw=130&amp;prev=/images?q=food+groups&amp;gbv=2&amp;ndsp=20&amp;hl=fa&amp;sa=N&amp;biw=1003&amp;start=60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0.emf"/><Relationship Id="rId18" Type="http://schemas.openxmlformats.org/officeDocument/2006/relationships/customXml" Target="../ink/ink8.xml"/><Relationship Id="rId3" Type="http://schemas.openxmlformats.org/officeDocument/2006/relationships/image" Target="../media/image5.png"/><Relationship Id="rId21" Type="http://schemas.openxmlformats.org/officeDocument/2006/relationships/image" Target="../media/image14.emf"/><Relationship Id="rId7" Type="http://schemas.openxmlformats.org/officeDocument/2006/relationships/image" Target="../media/image7.emf"/><Relationship Id="rId12" Type="http://schemas.openxmlformats.org/officeDocument/2006/relationships/customXml" Target="../ink/ink5.xml"/><Relationship Id="rId17" Type="http://schemas.openxmlformats.org/officeDocument/2006/relationships/image" Target="../media/image12.emf"/><Relationship Id="rId2" Type="http://schemas.openxmlformats.org/officeDocument/2006/relationships/image" Target="../media/image4.png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11" Type="http://schemas.openxmlformats.org/officeDocument/2006/relationships/image" Target="../media/image9.emf"/><Relationship Id="rId5" Type="http://schemas.openxmlformats.org/officeDocument/2006/relationships/image" Target="../media/image6.emf"/><Relationship Id="rId15" Type="http://schemas.openxmlformats.org/officeDocument/2006/relationships/image" Target="../media/image11.emf"/><Relationship Id="rId23" Type="http://schemas.openxmlformats.org/officeDocument/2006/relationships/image" Target="../media/image15.emf"/><Relationship Id="rId10" Type="http://schemas.openxmlformats.org/officeDocument/2006/relationships/customXml" Target="../ink/ink4.xml"/><Relationship Id="rId19" Type="http://schemas.openxmlformats.org/officeDocument/2006/relationships/image" Target="../media/image13.emf"/><Relationship Id="rId4" Type="http://schemas.openxmlformats.org/officeDocument/2006/relationships/customXml" Target="../ink/ink1.xml"/><Relationship Id="rId9" Type="http://schemas.openxmlformats.org/officeDocument/2006/relationships/image" Target="../media/image8.emf"/><Relationship Id="rId14" Type="http://schemas.openxmlformats.org/officeDocument/2006/relationships/customXml" Target="../ink/ink6.xml"/><Relationship Id="rId22" Type="http://schemas.openxmlformats.org/officeDocument/2006/relationships/customXml" Target="../ink/ink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customXml" Target="../ink/ink11.xml"/><Relationship Id="rId7" Type="http://schemas.openxmlformats.org/officeDocument/2006/relationships/customXml" Target="../ink/ink1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customXml" Target="../ink/ink12.xml"/><Relationship Id="rId4" Type="http://schemas.openxmlformats.org/officeDocument/2006/relationships/image" Target="../media/image2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customXml" Target="../ink/ink14.xml"/><Relationship Id="rId7" Type="http://schemas.openxmlformats.org/officeDocument/2006/relationships/customXml" Target="../ink/ink16.xml"/><Relationship Id="rId12" Type="http://schemas.openxmlformats.org/officeDocument/2006/relationships/image" Target="../media/image56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emf"/><Relationship Id="rId11" Type="http://schemas.openxmlformats.org/officeDocument/2006/relationships/customXml" Target="../ink/ink18.xml"/><Relationship Id="rId5" Type="http://schemas.openxmlformats.org/officeDocument/2006/relationships/customXml" Target="../ink/ink15.xml"/><Relationship Id="rId10" Type="http://schemas.openxmlformats.org/officeDocument/2006/relationships/image" Target="../media/image55.emf"/><Relationship Id="rId4" Type="http://schemas.openxmlformats.org/officeDocument/2006/relationships/image" Target="../media/image52.emf"/><Relationship Id="rId9" Type="http://schemas.openxmlformats.org/officeDocument/2006/relationships/customXml" Target="../ink/ink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82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customXml" Target="../ink/ink19.xml"/><Relationship Id="rId7" Type="http://schemas.openxmlformats.org/officeDocument/2006/relationships/customXml" Target="../ink/ink21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emf"/><Relationship Id="rId5" Type="http://schemas.openxmlformats.org/officeDocument/2006/relationships/customXml" Target="../ink/ink20.xml"/><Relationship Id="rId10" Type="http://schemas.openxmlformats.org/officeDocument/2006/relationships/image" Target="../media/image65.emf"/><Relationship Id="rId4" Type="http://schemas.openxmlformats.org/officeDocument/2006/relationships/image" Target="../media/image62.emf"/><Relationship Id="rId9" Type="http://schemas.openxmlformats.org/officeDocument/2006/relationships/customXml" Target="../ink/ink2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0.emf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57200" y="1828800"/>
            <a:ext cx="8075240" cy="1524000"/>
          </a:xfrm>
        </p:spPr>
        <p:txBody>
          <a:bodyPr>
            <a:noAutofit/>
          </a:bodyPr>
          <a:lstStyle/>
          <a:p>
            <a:pPr rtl="1">
              <a:spcAft>
                <a:spcPts val="1800"/>
              </a:spcAft>
            </a:pPr>
            <a:r>
              <a:rPr lang="fa-IR" sz="3600" b="1" dirty="0" smtClean="0">
                <a:solidFill>
                  <a:srgbClr val="000066"/>
                </a:solidFill>
                <a:latin typeface="Times New Roman"/>
                <a:ea typeface="Times New Roman"/>
                <a:cs typeface="B Titr" pitchFamily="2" charset="-78"/>
              </a:rPr>
              <a:t>تغذیه </a:t>
            </a:r>
            <a:r>
              <a:rPr lang="fa-IR" sz="3600" b="1" dirty="0">
                <a:solidFill>
                  <a:srgbClr val="000066"/>
                </a:solidFill>
                <a:latin typeface="Times New Roman"/>
                <a:ea typeface="Times New Roman"/>
                <a:cs typeface="B Titr" pitchFamily="2" charset="-78"/>
              </a:rPr>
              <a:t>و رژیم درمانی در</a:t>
            </a:r>
            <a:br>
              <a:rPr lang="fa-IR" sz="3600" b="1" dirty="0">
                <a:solidFill>
                  <a:srgbClr val="000066"/>
                </a:solidFill>
                <a:latin typeface="Times New Roman"/>
                <a:ea typeface="Times New Roman"/>
                <a:cs typeface="B Titr" pitchFamily="2" charset="-78"/>
              </a:rPr>
            </a:br>
            <a:r>
              <a:rPr lang="fa-IR" sz="3600" b="1" dirty="0">
                <a:solidFill>
                  <a:srgbClr val="000066"/>
                </a:solidFill>
                <a:latin typeface="Times New Roman"/>
                <a:ea typeface="Times New Roman"/>
                <a:cs typeface="B Titr" pitchFamily="2" charset="-78"/>
              </a:rPr>
              <a:t>پیشگیری و مدیریت چاقی کودکان و نوجوانان</a:t>
            </a:r>
          </a:p>
        </p:txBody>
      </p:sp>
      <p:sp>
        <p:nvSpPr>
          <p:cNvPr id="15" name="副标题 2"/>
          <p:cNvSpPr>
            <a:spLocks noGrp="1"/>
          </p:cNvSpPr>
          <p:nvPr>
            <p:ph type="subTitle" idx="1"/>
          </p:nvPr>
        </p:nvSpPr>
        <p:spPr>
          <a:xfrm>
            <a:off x="1295400" y="3581400"/>
            <a:ext cx="6477000" cy="2971800"/>
          </a:xfrm>
        </p:spPr>
        <p:txBody>
          <a:bodyPr>
            <a:noAutofit/>
          </a:bodyPr>
          <a:lstStyle/>
          <a:p>
            <a:pPr marL="342900" indent="-342900" rtl="1">
              <a:lnSpc>
                <a:spcPct val="90000"/>
              </a:lnSpc>
            </a:pPr>
            <a:endParaRPr lang="en-US" sz="1800" b="1" dirty="0" smtClean="0">
              <a:solidFill>
                <a:srgbClr val="FF6600"/>
              </a:solidFill>
              <a:cs typeface="B Mitra" pitchFamily="2" charset="-78"/>
            </a:endParaRPr>
          </a:p>
          <a:p>
            <a:pPr marL="342900" indent="-342900" rtl="1">
              <a:lnSpc>
                <a:spcPct val="90000"/>
              </a:lnSpc>
            </a:pPr>
            <a:r>
              <a:rPr lang="fa-IR" sz="1800" b="1" dirty="0" smtClean="0">
                <a:solidFill>
                  <a:srgbClr val="FF6600"/>
                </a:solidFill>
                <a:cs typeface="B Mitra" pitchFamily="2" charset="-78"/>
              </a:rPr>
              <a:t>گلاله اصغری</a:t>
            </a:r>
          </a:p>
          <a:p>
            <a:pPr marL="342900" indent="-342900" rtl="1">
              <a:lnSpc>
                <a:spcPct val="90000"/>
              </a:lnSpc>
            </a:pPr>
            <a:endParaRPr lang="fa-IR" sz="1600" b="1" dirty="0" smtClean="0">
              <a:solidFill>
                <a:srgbClr val="800000"/>
              </a:solidFill>
              <a:cs typeface="B Mitra" pitchFamily="2" charset="-78"/>
            </a:endParaRPr>
          </a:p>
          <a:p>
            <a:pPr marL="342900" indent="-342900" rtl="1">
              <a:lnSpc>
                <a:spcPct val="90000"/>
              </a:lnSpc>
            </a:pPr>
            <a:r>
              <a:rPr lang="fa-IR" sz="1600" b="1" dirty="0" smtClean="0">
                <a:solidFill>
                  <a:srgbClr val="800000"/>
                </a:solidFill>
                <a:cs typeface="B Mitra" pitchFamily="2" charset="-78"/>
              </a:rPr>
              <a:t>مرکز تحقیقات تغذیه و غدد درون ریز</a:t>
            </a:r>
          </a:p>
          <a:p>
            <a:pPr marL="342900" indent="-342900" rtl="1">
              <a:lnSpc>
                <a:spcPct val="90000"/>
              </a:lnSpc>
            </a:pPr>
            <a:r>
              <a:rPr lang="fa-IR" sz="1600" b="1" dirty="0" smtClean="0">
                <a:solidFill>
                  <a:srgbClr val="800000"/>
                </a:solidFill>
                <a:cs typeface="B Mitra" pitchFamily="2" charset="-78"/>
              </a:rPr>
              <a:t>پژوهشکده علوم غدد درون ریز و متابولیسم</a:t>
            </a:r>
          </a:p>
          <a:p>
            <a:pPr marL="342900" indent="-342900" rtl="1">
              <a:lnSpc>
                <a:spcPct val="90000"/>
              </a:lnSpc>
            </a:pPr>
            <a:endParaRPr lang="fa-IR" sz="1600" b="1" dirty="0" smtClean="0">
              <a:solidFill>
                <a:srgbClr val="800000"/>
              </a:solidFill>
              <a:cs typeface="B Mitra" pitchFamily="2" charset="-78"/>
            </a:endParaRPr>
          </a:p>
          <a:p>
            <a:pPr marL="342900" indent="-342900" rtl="1">
              <a:lnSpc>
                <a:spcPct val="90000"/>
              </a:lnSpc>
            </a:pPr>
            <a:r>
              <a:rPr lang="fa-IR" sz="1600" b="1" dirty="0" smtClean="0">
                <a:solidFill>
                  <a:srgbClr val="800000"/>
                </a:solidFill>
                <a:cs typeface="B Mitra" pitchFamily="2" charset="-78"/>
              </a:rPr>
              <a:t>17 </a:t>
            </a:r>
            <a:r>
              <a:rPr lang="fa-IR" sz="1600" b="1" dirty="0" smtClean="0">
                <a:solidFill>
                  <a:srgbClr val="800000"/>
                </a:solidFill>
                <a:cs typeface="B Mitra" pitchFamily="2" charset="-78"/>
              </a:rPr>
              <a:t>مرداد ماه 1397</a:t>
            </a:r>
            <a:endParaRPr lang="fa-IR" sz="1600" b="1" dirty="0" smtClean="0">
              <a:solidFill>
                <a:srgbClr val="800000"/>
              </a:solidFill>
              <a:cs typeface="B Mitra" pitchFamily="2" charset="-7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336704" y="1424180"/>
            <a:ext cx="2195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1200" b="1" dirty="0">
                <a:solidFill>
                  <a:prstClr val="black"/>
                </a:solidFill>
                <a:latin typeface="Times New Roman"/>
                <a:ea typeface="Times New Roman"/>
                <a:cs typeface="B Nazanin"/>
              </a:rPr>
              <a:t>دانشگاه علوم پزشکی شهید بهشتی</a:t>
            </a:r>
            <a:endParaRPr lang="en-US" sz="1400" b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594" y="548680"/>
            <a:ext cx="792088" cy="925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2" t="12009"/>
          <a:stretch/>
        </p:blipFill>
        <p:spPr>
          <a:xfrm>
            <a:off x="1043608" y="454127"/>
            <a:ext cx="864794" cy="93904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78486" y="1323201"/>
            <a:ext cx="25373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1200" b="1" dirty="0" smtClean="0">
                <a:solidFill>
                  <a:prstClr val="black"/>
                </a:solidFill>
                <a:latin typeface="Times New Roman"/>
                <a:ea typeface="Times New Roman"/>
                <a:cs typeface="B Nazanin"/>
              </a:rPr>
              <a:t>پژوهشکده علوم غدد درون ریز و متابولیسم</a:t>
            </a:r>
            <a:endParaRPr lang="en-US" sz="1400" b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552" y="132023"/>
            <a:ext cx="1803445" cy="87945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3189-A26B-47E6-88FA-F0598B934182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fa-IR" dirty="0" smtClean="0">
                <a:solidFill>
                  <a:schemeClr val="tx1"/>
                </a:solidFill>
                <a:cs typeface="B Mitra" panose="00000400000000000000" pitchFamily="2" charset="-78"/>
              </a:rPr>
              <a:t>مرکز تحقیقات تغذیه و غدد درون ریز</a:t>
            </a:r>
            <a:endParaRPr lang="en-US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87763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914400"/>
            <a:ext cx="7543800" cy="5791200"/>
          </a:xfrm>
        </p:spPr>
        <p:txBody>
          <a:bodyPr>
            <a:normAutofit/>
          </a:bodyPr>
          <a:lstStyle/>
          <a:p>
            <a:pPr algn="just" rtl="1">
              <a:buClr>
                <a:srgbClr val="FF0000"/>
              </a:buClr>
            </a:pPr>
            <a:r>
              <a:rPr lang="fa-IR" sz="28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چگالی مواد مغذی: </a:t>
            </a:r>
            <a:r>
              <a:rPr lang="fa-IR" sz="28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غذاهایی با کفایت دریافت مواد مغذی با مقادیر کم چربی های اشباع، قندهای افزودنی، غلات تصفیه شده و سدیم</a:t>
            </a:r>
          </a:p>
          <a:p>
            <a:pPr algn="just" rtl="1">
              <a:buClr>
                <a:srgbClr val="FF0000"/>
              </a:buClr>
            </a:pPr>
            <a:r>
              <a:rPr lang="fa-IR" sz="2800" dirty="0">
                <a:solidFill>
                  <a:schemeClr val="tx1"/>
                </a:solidFill>
                <a:cs typeface="B Nazanin" panose="00000400000000000000" pitchFamily="2" charset="-78"/>
              </a:rPr>
              <a:t>غذاهای با چگالی مواد مغذی بالا:</a:t>
            </a:r>
          </a:p>
          <a:p>
            <a:pPr algn="just" rtl="1">
              <a:buClr>
                <a:srgbClr val="FF0000"/>
              </a:buClr>
            </a:pPr>
            <a:r>
              <a:rPr lang="fa-IR" sz="28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سبزی ها، میوه ها، غلات کامل، غذاهای دریایی، تخم مرغ، حبوبات، آجیل بدون نمک، لبنیات کم چربی یا بدون چربی، انواع گوشت ها با چربی و نمک کم تهیه شده باشند.</a:t>
            </a:r>
            <a:endParaRPr lang="en-US" sz="2000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r" rtl="1">
              <a:lnSpc>
                <a:spcPct val="170000"/>
              </a:lnSpc>
            </a:pPr>
            <a:endParaRPr lang="en-US" sz="3400" dirty="0">
              <a:solidFill>
                <a:schemeClr val="tx1"/>
              </a:solidFill>
              <a:latin typeface="+mj-lt"/>
              <a:ea typeface="+mj-ea"/>
              <a:cs typeface="B Nazanin" panose="00000400000000000000" pitchFamily="2" charset="-78"/>
            </a:endParaRPr>
          </a:p>
        </p:txBody>
      </p:sp>
      <p:pic>
        <p:nvPicPr>
          <p:cNvPr id="4098" name="Picture 2" descr="C:\Users\hosseini\Desktop\images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810" y="3733800"/>
            <a:ext cx="3581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320135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U.S. Department of Health and Human Services and U.S. Department of Agriculture.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2015–2020 Dietary Guidelines for Americans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8th Edition. December 2015.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at http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://health.gov/dietaryguidelines/2015/guidelines/.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57200" y="76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40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راهنماهای غذایی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5312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rtl="1"/>
            <a:r>
              <a:rPr lang="fa-IR" b="1" dirty="0">
                <a:solidFill>
                  <a:srgbClr val="00B050"/>
                </a:solidFill>
                <a:cs typeface="B Mitra" pitchFamily="2" charset="-78"/>
              </a:rPr>
              <a:t>توصیه ها جهت اصلاح شیوه زندگی</a:t>
            </a:r>
            <a:endParaRPr lang="en-US" dirty="0">
              <a:solidFill>
                <a:srgbClr val="FF0000"/>
              </a:solidFill>
              <a:cs typeface="B Mitra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2163"/>
          </a:xfrm>
        </p:spPr>
        <p:txBody>
          <a:bodyPr>
            <a:normAutofit fontScale="92500" lnSpcReduction="10000"/>
          </a:bodyPr>
          <a:lstStyle/>
          <a:p>
            <a:pPr algn="r" rtl="1"/>
            <a:r>
              <a:rPr lang="fa-IR" dirty="0">
                <a:cs typeface="B Mitra" pitchFamily="2" charset="-78"/>
              </a:rPr>
              <a:t>در صورتیکه کودک ساعات زیادی را به تماشای تلویزیون می پردازد و یا از بازیهای کامپیوتری استفاده می کند لازم است به تدریج ساعات تماشای تلویزیون و بازیهای کامپیوتری را کاهش دهیم.</a:t>
            </a:r>
            <a:endParaRPr lang="en-US" dirty="0">
              <a:cs typeface="B Mitra" pitchFamily="2" charset="-78"/>
            </a:endParaRPr>
          </a:p>
          <a:p>
            <a:pPr lvl="0" algn="r" rtl="1"/>
            <a:r>
              <a:rPr lang="fa-IR" dirty="0" smtClean="0">
                <a:cs typeface="B Mitra" pitchFamily="2" charset="-78"/>
              </a:rPr>
              <a:t>از </a:t>
            </a:r>
            <a:r>
              <a:rPr lang="fa-IR" dirty="0">
                <a:cs typeface="B Mitra" pitchFamily="2" charset="-78"/>
              </a:rPr>
              <a:t>مصرف غذا در هنگام تماشای </a:t>
            </a:r>
            <a:r>
              <a:rPr lang="fa-IR" dirty="0" smtClean="0">
                <a:cs typeface="B Mitra" pitchFamily="2" charset="-78"/>
              </a:rPr>
              <a:t>تلویزیون </a:t>
            </a:r>
            <a:r>
              <a:rPr lang="fa-IR" dirty="0">
                <a:cs typeface="B Mitra" pitchFamily="2" charset="-78"/>
              </a:rPr>
              <a:t>در خانه پرهیز نمایید ، چرا که این </a:t>
            </a:r>
            <a:r>
              <a:rPr lang="fa-IR" dirty="0" smtClean="0">
                <a:cs typeface="B Mitra" pitchFamily="2" charset="-78"/>
              </a:rPr>
              <a:t>امر سبب </a:t>
            </a:r>
            <a:r>
              <a:rPr lang="fa-IR" dirty="0">
                <a:cs typeface="B Mitra" pitchFamily="2" charset="-78"/>
              </a:rPr>
              <a:t>عدم تمرکز در هنگام غذا خوردن و در نتیجه مصرف بیش از حد </a:t>
            </a:r>
            <a:r>
              <a:rPr lang="fa-IR" dirty="0" smtClean="0">
                <a:cs typeface="B Mitra" pitchFamily="2" charset="-78"/>
              </a:rPr>
              <a:t>مواد غذایی </a:t>
            </a:r>
            <a:r>
              <a:rPr lang="fa-IR" dirty="0">
                <a:cs typeface="B Mitra" pitchFamily="2" charset="-78"/>
              </a:rPr>
              <a:t>می گردد.</a:t>
            </a:r>
          </a:p>
          <a:p>
            <a:pPr lvl="0" algn="r" rtl="1"/>
            <a:r>
              <a:rPr lang="fa-IR" dirty="0" smtClean="0">
                <a:cs typeface="B Mitra" pitchFamily="2" charset="-78"/>
              </a:rPr>
              <a:t> </a:t>
            </a:r>
            <a:r>
              <a:rPr lang="fa-IR" dirty="0">
                <a:cs typeface="B Mitra" pitchFamily="2" charset="-78"/>
              </a:rPr>
              <a:t>از مصرف زیاد مواد اشتها آور همانند آبلیمو ، سرکه و ترشی همراه با غذا </a:t>
            </a:r>
            <a:r>
              <a:rPr lang="fa-IR" dirty="0" smtClean="0">
                <a:cs typeface="B Mitra" pitchFamily="2" charset="-78"/>
              </a:rPr>
              <a:t>پرهیز نمایید.</a:t>
            </a:r>
          </a:p>
          <a:p>
            <a:pPr lvl="0" algn="r" rtl="1"/>
            <a:r>
              <a:rPr lang="fa-IR" dirty="0">
                <a:cs typeface="B Mitra" pitchFamily="2" charset="-78"/>
              </a:rPr>
              <a:t>به کودک یاد بدهید همراه با غذا به میزان کافی از گروه سبزی ها استفاده نماید</a:t>
            </a:r>
            <a:r>
              <a:rPr lang="fa-IR" dirty="0" smtClean="0">
                <a:cs typeface="B Mitra" pitchFamily="2" charset="-78"/>
              </a:rPr>
              <a:t>.</a:t>
            </a:r>
            <a:endParaRPr lang="fa-IR" dirty="0" smtClean="0">
              <a:cs typeface="B Mitra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75947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b="1" dirty="0" smtClean="0">
                <a:solidFill>
                  <a:srgbClr val="00B050"/>
                </a:solidFill>
                <a:cs typeface="B Mitra" panose="00000400000000000000" pitchFamily="2" charset="-78"/>
              </a:rPr>
              <a:t>مطالعه موردی 2</a:t>
            </a:r>
            <a:endParaRPr lang="en-US" b="1" dirty="0">
              <a:solidFill>
                <a:srgbClr val="00B050"/>
              </a:solidFill>
              <a:cs typeface="B Mitra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>
                <a:cs typeface="B Mitra" panose="00000400000000000000" pitchFamily="2" charset="-78"/>
              </a:rPr>
              <a:t>س.ت. دختر 8 ساله ای است که وزن او 31/5 کیلو گرم و قد او 117 سانتی متر است. والدین این کودک بدلیل آنکه کودکشان دچار چاقی شده است به کلینیک رژیم درمانی مراجعه نموده اند. برای این کودک رژیم غذایی مناسبی تنظیم نمایید</a:t>
            </a:r>
            <a:r>
              <a:rPr lang="fa-IR" dirty="0" smtClean="0">
                <a:cs typeface="B Mitra" panose="00000400000000000000" pitchFamily="2" charset="-78"/>
              </a:rPr>
              <a:t>.</a:t>
            </a:r>
            <a:endParaRPr lang="fa-IR" dirty="0">
              <a:cs typeface="B Mitra" panose="00000400000000000000" pitchFamily="2" charset="-78"/>
            </a:endParaRPr>
          </a:p>
          <a:p>
            <a:pPr algn="r" rtl="1"/>
            <a:endParaRPr lang="en-US" dirty="0">
              <a:cs typeface="B Mitra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74487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4242" name="Picture 2" descr="C:\Users\Wizard_co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0"/>
            <a:ext cx="5334000" cy="6858000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V="1">
            <a:off x="3810000" y="2971800"/>
            <a:ext cx="0" cy="309918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86000" y="3429000"/>
            <a:ext cx="21336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25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5266" name="Picture 2" descr="C:\Users\Wizard_co\Desktop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0"/>
            <a:ext cx="5334000" cy="6858000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rot="5400000" flipH="1" flipV="1">
            <a:off x="1866900" y="4641152"/>
            <a:ext cx="3582194" cy="79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362200" y="3505200"/>
            <a:ext cx="19050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06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fa-IR" b="1" dirty="0">
                <a:solidFill>
                  <a:srgbClr val="00B050"/>
                </a:solidFill>
                <a:cs typeface="B Mitra" panose="00000400000000000000" pitchFamily="2" charset="-78"/>
              </a:rPr>
              <a:t>مطالعه موردی 2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</p:spPr>
        <p:txBody>
          <a:bodyPr>
            <a:normAutofit fontScale="85000" lnSpcReduction="10000"/>
          </a:bodyPr>
          <a:lstStyle/>
          <a:p>
            <a:pPr algn="just" rtl="1">
              <a:lnSpc>
                <a:spcPct val="150000"/>
              </a:lnSpc>
            </a:pPr>
            <a:r>
              <a:rPr lang="fa-IR" dirty="0" smtClean="0">
                <a:cs typeface="B Mitra" panose="00000400000000000000" pitchFamily="2" charset="-78"/>
              </a:rPr>
              <a:t> مطابق با </a:t>
            </a:r>
            <a:r>
              <a:rPr lang="fa-IR" dirty="0" smtClean="0">
                <a:cs typeface="B Mitra" panose="00000400000000000000" pitchFamily="2" charset="-78"/>
              </a:rPr>
              <a:t>نمودار،</a:t>
            </a:r>
            <a:r>
              <a:rPr lang="en-US" dirty="0" smtClean="0">
                <a:cs typeface="B Mitra" panose="00000400000000000000" pitchFamily="2" charset="-78"/>
              </a:rPr>
              <a:t>BMI </a:t>
            </a:r>
            <a:r>
              <a:rPr lang="fa-IR" dirty="0" smtClean="0">
                <a:cs typeface="B Mitra" panose="00000400000000000000" pitchFamily="2" charset="-78"/>
              </a:rPr>
              <a:t> برای سن این کودک بالاتر از صدک 97 </a:t>
            </a:r>
            <a:r>
              <a:rPr lang="fa-IR" dirty="0">
                <a:cs typeface="B Mitra" panose="00000400000000000000" pitchFamily="2" charset="-78"/>
              </a:rPr>
              <a:t>شاخص قد برای سن این کودک در محدوده صدک 3 قرار </a:t>
            </a:r>
            <a:r>
              <a:rPr lang="fa-IR" dirty="0" smtClean="0">
                <a:cs typeface="B Mitra" panose="00000400000000000000" pitchFamily="2" charset="-78"/>
              </a:rPr>
              <a:t>دارد. بنابراین این کودک کوتاه قد و چاق</a:t>
            </a:r>
            <a:r>
              <a:rPr lang="fa-IR" dirty="0" smtClean="0">
                <a:cs typeface="B Mitra" panose="00000400000000000000" pitchFamily="2" charset="-78"/>
              </a:rPr>
              <a:t> </a:t>
            </a:r>
            <a:r>
              <a:rPr lang="fa-IR" dirty="0" smtClean="0">
                <a:cs typeface="B Mitra" panose="00000400000000000000" pitchFamily="2" charset="-78"/>
              </a:rPr>
              <a:t>می باشد. </a:t>
            </a:r>
            <a:endParaRPr lang="fa-IR" dirty="0" smtClean="0">
              <a:cs typeface="B Mitra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dirty="0">
                <a:cs typeface="B Mitra" panose="00000400000000000000" pitchFamily="2" charset="-78"/>
              </a:rPr>
              <a:t>در کودکان و نوجوانان کوتاه قد که دارای اضافه وزن و چاقی می باشند بهتر است بعد از محاسبه انرژی بر مبنای قد کودک، چیزی از انرژی محاسبه شده کسر نکنیم.</a:t>
            </a:r>
          </a:p>
          <a:p>
            <a:pPr algn="just" rtl="1">
              <a:lnSpc>
                <a:spcPct val="150000"/>
              </a:lnSpc>
            </a:pPr>
            <a:r>
              <a:rPr lang="fa-IR" dirty="0">
                <a:cs typeface="B Mitra" panose="00000400000000000000" pitchFamily="2" charset="-78"/>
              </a:rPr>
              <a:t>البته در مورد این کودکان و نوجوانان باید توجه کنیم که از گروه های غذایی موثر در رشد قدی آنها بویژه گروه شیر و گوشت مقدار کافی در رژیم غذایی قرار دهیم</a:t>
            </a:r>
            <a:r>
              <a:rPr lang="fa-IR" dirty="0" smtClean="0">
                <a:cs typeface="B Mitra" panose="00000400000000000000" pitchFamily="2" charset="-78"/>
              </a:rPr>
              <a:t>.</a:t>
            </a:r>
            <a:endParaRPr lang="fa-IR" dirty="0" smtClean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2884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>
                <a:solidFill>
                  <a:srgbClr val="00B050"/>
                </a:solidFill>
                <a:cs typeface="B Mitra" panose="00000400000000000000" pitchFamily="2" charset="-78"/>
              </a:rPr>
              <a:t>مطالعه موردی 2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>
              <a:lnSpc>
                <a:spcPct val="150000"/>
              </a:lnSpc>
              <a:buNone/>
            </a:pPr>
            <a:r>
              <a:rPr lang="fa-IR" dirty="0" smtClean="0">
                <a:cs typeface="B Mitra" panose="00000400000000000000" pitchFamily="2" charset="-78"/>
              </a:rPr>
              <a:t>محاسبه </a:t>
            </a:r>
            <a:r>
              <a:rPr lang="fa-IR" dirty="0" smtClean="0">
                <a:cs typeface="B Mitra" panose="00000400000000000000" pitchFamily="2" charset="-78"/>
              </a:rPr>
              <a:t>انرژی کودک بر مبنای قد فعلی او به شرح زیر صورت می گیرد:</a:t>
            </a:r>
          </a:p>
          <a:p>
            <a:pPr rtl="1">
              <a:lnSpc>
                <a:spcPct val="150000"/>
              </a:lnSpc>
              <a:buNone/>
            </a:pPr>
            <a:r>
              <a:rPr lang="fa-IR" dirty="0" smtClean="0">
                <a:cs typeface="B Mitra" panose="00000400000000000000" pitchFamily="2" charset="-78"/>
              </a:rPr>
              <a:t>کیلوکالری 1755 = 15 × </a:t>
            </a:r>
            <a:r>
              <a:rPr lang="fa-IR" dirty="0" smtClean="0">
                <a:cs typeface="B Mitra" panose="00000400000000000000" pitchFamily="2" charset="-78"/>
              </a:rPr>
              <a:t>117= کل انرژی مورد </a:t>
            </a:r>
            <a:r>
              <a:rPr lang="fa-IR" dirty="0" smtClean="0">
                <a:cs typeface="B Mitra" panose="00000400000000000000" pitchFamily="2" charset="-78"/>
              </a:rPr>
              <a:t>نیاز</a:t>
            </a:r>
          </a:p>
          <a:p>
            <a:pPr rtl="1">
              <a:lnSpc>
                <a:spcPct val="150000"/>
              </a:lnSpc>
              <a:buNone/>
            </a:pPr>
            <a:r>
              <a:rPr lang="fa-IR" dirty="0" smtClean="0">
                <a:cs typeface="B Mitra" panose="00000400000000000000" pitchFamily="2" charset="-78"/>
              </a:rPr>
              <a:t>گرم 79 = 4 : 316 = </a:t>
            </a:r>
            <a:r>
              <a:rPr lang="fa-IR" dirty="0">
                <a:cs typeface="B Mitra" panose="00000400000000000000" pitchFamily="2" charset="-78"/>
              </a:rPr>
              <a:t>18% </a:t>
            </a:r>
            <a:r>
              <a:rPr lang="fa-IR" dirty="0" smtClean="0">
                <a:cs typeface="B Mitra" panose="00000400000000000000" pitchFamily="2" charset="-78"/>
              </a:rPr>
              <a:t>× 1755 = پروتئین مورد نیاز </a:t>
            </a:r>
            <a:endParaRPr lang="fa-IR" dirty="0" smtClean="0">
              <a:cs typeface="B Mitra" panose="00000400000000000000" pitchFamily="2" charset="-78"/>
            </a:endParaRPr>
          </a:p>
          <a:p>
            <a:pPr marL="0" indent="0" rtl="1">
              <a:buNone/>
            </a:pPr>
            <a:r>
              <a:rPr lang="fa-IR" dirty="0">
                <a:cs typeface="B Mitra" panose="00000400000000000000" pitchFamily="2" charset="-78"/>
              </a:rPr>
              <a:t>گرم </a:t>
            </a:r>
            <a:r>
              <a:rPr lang="fa-IR" dirty="0" smtClean="0">
                <a:cs typeface="B Mitra" panose="00000400000000000000" pitchFamily="2" charset="-78"/>
              </a:rPr>
              <a:t>228= </a:t>
            </a:r>
            <a:r>
              <a:rPr lang="fa-IR" dirty="0">
                <a:cs typeface="B Mitra" panose="00000400000000000000" pitchFamily="2" charset="-78"/>
              </a:rPr>
              <a:t>4 : </a:t>
            </a:r>
            <a:r>
              <a:rPr lang="fa-IR" dirty="0" smtClean="0">
                <a:cs typeface="B Mitra" panose="00000400000000000000" pitchFamily="2" charset="-78"/>
              </a:rPr>
              <a:t>913 = 52% </a:t>
            </a:r>
            <a:r>
              <a:rPr lang="fa-IR" dirty="0">
                <a:cs typeface="B Mitra" panose="00000400000000000000" pitchFamily="2" charset="-78"/>
              </a:rPr>
              <a:t>× 1755 = کربوهیدرات مورد نیاز </a:t>
            </a:r>
          </a:p>
          <a:p>
            <a:pPr marL="0" indent="0" rtl="1">
              <a:buNone/>
            </a:pPr>
            <a:r>
              <a:rPr lang="fa-IR" dirty="0">
                <a:cs typeface="B Mitra" panose="00000400000000000000" pitchFamily="2" charset="-78"/>
              </a:rPr>
              <a:t>گرم </a:t>
            </a:r>
            <a:r>
              <a:rPr lang="fa-IR" dirty="0" smtClean="0">
                <a:cs typeface="B Mitra" panose="00000400000000000000" pitchFamily="2" charset="-78"/>
              </a:rPr>
              <a:t>58 = 9 </a:t>
            </a:r>
            <a:r>
              <a:rPr lang="fa-IR" dirty="0">
                <a:cs typeface="B Mitra" panose="00000400000000000000" pitchFamily="2" charset="-78"/>
              </a:rPr>
              <a:t>: </a:t>
            </a:r>
            <a:r>
              <a:rPr lang="fa-IR" dirty="0" smtClean="0">
                <a:cs typeface="B Mitra" panose="00000400000000000000" pitchFamily="2" charset="-78"/>
              </a:rPr>
              <a:t>526 = 30% </a:t>
            </a:r>
            <a:r>
              <a:rPr lang="fa-IR" dirty="0">
                <a:cs typeface="B Mitra" panose="00000400000000000000" pitchFamily="2" charset="-78"/>
              </a:rPr>
              <a:t>× 1755 = </a:t>
            </a:r>
            <a:r>
              <a:rPr lang="fa-IR" dirty="0" smtClean="0">
                <a:cs typeface="B Mitra" panose="00000400000000000000" pitchFamily="2" charset="-78"/>
              </a:rPr>
              <a:t>چربی مورد </a:t>
            </a:r>
            <a:r>
              <a:rPr lang="fa-IR" dirty="0">
                <a:cs typeface="B Mitra" panose="00000400000000000000" pitchFamily="2" charset="-78"/>
              </a:rPr>
              <a:t>نیاز </a:t>
            </a:r>
          </a:p>
          <a:p>
            <a:pPr marL="0" indent="0" rtl="1">
              <a:buNone/>
            </a:pPr>
            <a:endParaRPr lang="en-US" dirty="0">
              <a:cs typeface="B Mitr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3473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sz="4400" dirty="0" smtClean="0">
                <a:cs typeface="B Mitra" panose="00000400000000000000" pitchFamily="2" charset="-78"/>
              </a:rPr>
              <a:t>این کودک چند واحد لبنیات، سبزی، میوه، قندهای ساده، غلات، گوشت و چربی نیاز دارد؟</a:t>
            </a:r>
            <a:endParaRPr lang="en-US" sz="4400" dirty="0">
              <a:cs typeface="B Mitra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69443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3189-A26B-47E6-88FA-F0598B934182}" type="slidenum">
              <a:rPr lang="en-US" smtClean="0"/>
              <a:pPr/>
              <a:t>107</a:t>
            </a:fld>
            <a:endParaRPr lang="en-US"/>
          </a:p>
        </p:txBody>
      </p:sp>
      <p:pic>
        <p:nvPicPr>
          <p:cNvPr id="199682" name="Picture 2" descr="C:\Users\Golaleh\Desktop\manza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0"/>
            <a:ext cx="9235440" cy="6926580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مرکز تحقیقات تغذیه و غدد درون ریز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96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7543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2484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U.S. Department of Health and Human Services and U.S. Department of Agriculture.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2015–2020 Dietary Guidelines for Americans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8th Edition. December 2015.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at http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://health.gov/dietaryguidelines/2015/guidelines/.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57200" y="76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40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راهنماهای غذایی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1866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8458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2484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U.S. Department of Health and Human Services and U.S. Department of Agriculture.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2015–2020 Dietary Guidelines for Americans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8th Edition. December 2015.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at http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://health.gov/dietaryguidelines/2015/guidelines/.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762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36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راهنماهای غذایی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7712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18" y="424800"/>
            <a:ext cx="5257800" cy="593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2484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U.S. Department of Health and Human Services and U.S. Department of Agriculture.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2015–2020 Dietary Guidelines for Americans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8th Edition. December 2015.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at http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://health.gov/dietaryguidelines/2015/guidelines/.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609600" y="76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36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راهنماهای غذایی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3002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14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0" y="1447800"/>
            <a:ext cx="6457950" cy="4746587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609600" y="76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36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راهنماهای غذایی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225040" y="4465320"/>
            <a:ext cx="5394960" cy="1828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0" y="5455920"/>
            <a:ext cx="5394960" cy="1828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5040" y="4648200"/>
            <a:ext cx="5394960" cy="1828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86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777240"/>
            <a:ext cx="7436296" cy="539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61722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U.S. Department of Health and Human Services and U.S. Department of Agriculture.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2015–2020 Dietary Guidelines for Americans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8th Edition. December 2015.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at http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://health.gov/dietaryguidelines/2015/guidelines/.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762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36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راهنماهای غذایی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0970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66800"/>
            <a:ext cx="4343400" cy="1143000"/>
          </a:xfrm>
        </p:spPr>
        <p:txBody>
          <a:bodyPr/>
          <a:lstStyle/>
          <a:p>
            <a:pPr algn="ctr" eaLnBrk="1" hangingPunct="1"/>
            <a:r>
              <a:rPr sz="3200" b="1" dirty="0" smtClean="0">
                <a:solidFill>
                  <a:schemeClr val="tx1"/>
                </a:solidFill>
              </a:rPr>
              <a:t>Cucumbers vs. pickles</a:t>
            </a:r>
          </a:p>
        </p:txBody>
      </p:sp>
      <p:sp>
        <p:nvSpPr>
          <p:cNvPr id="135171" name="Slide Number Placeholder 1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D32E3C2-7ACC-4F66-847F-9ADCC493BE44}" type="slidenum">
              <a:rPr lang="en-US" smtClean="0"/>
              <a:pPr/>
              <a:t>16</a:t>
            </a:fld>
            <a:endParaRPr lang="en-US" smtClean="0"/>
          </a:p>
        </p:txBody>
      </p:sp>
      <p:pic>
        <p:nvPicPr>
          <p:cNvPr id="135172" name="Picture 3" descr="cucumber"/>
          <p:cNvPicPr>
            <a:picLocks noChangeAspect="1" noChangeArrowheads="1"/>
          </p:cNvPicPr>
          <p:nvPr/>
        </p:nvPicPr>
        <p:blipFill>
          <a:blip r:embed="rId2" cstate="print"/>
          <a:srcRect l="7912"/>
          <a:stretch>
            <a:fillRect/>
          </a:stretch>
        </p:blipFill>
        <p:spPr bwMode="auto">
          <a:xfrm>
            <a:off x="2590800" y="2133600"/>
            <a:ext cx="23558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3" name="Picture 5" descr="pickles imag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2895600"/>
            <a:ext cx="97155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4" name="Picture 7" descr="PickleJa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2133600"/>
            <a:ext cx="23399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5" name="Text Box 8"/>
          <p:cNvSpPr txBox="1">
            <a:spLocks noChangeArrowheads="1"/>
          </p:cNvSpPr>
          <p:nvPr/>
        </p:nvSpPr>
        <p:spPr bwMode="auto">
          <a:xfrm>
            <a:off x="0" y="4975225"/>
            <a:ext cx="8991600" cy="8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/>
              <a:t>	Sodium  </a:t>
            </a:r>
            <a:r>
              <a:rPr lang="en-US" dirty="0" smtClean="0"/>
              <a:t>   	</a:t>
            </a:r>
            <a:r>
              <a:rPr lang="en-US" sz="2000" b="1" i="1" dirty="0" smtClean="0">
                <a:solidFill>
                  <a:srgbClr val="32EE48"/>
                </a:solidFill>
              </a:rPr>
              <a:t>   </a:t>
            </a:r>
            <a:r>
              <a:rPr lang="en-US" sz="2000" b="1" i="1" dirty="0">
                <a:solidFill>
                  <a:srgbClr val="32EE48"/>
                </a:solidFill>
              </a:rPr>
              <a:t>2 mg/cup          </a:t>
            </a:r>
            <a:r>
              <a:rPr lang="en-US" dirty="0"/>
              <a:t>	</a:t>
            </a:r>
            <a:r>
              <a:rPr lang="en-US" sz="2000" b="1" i="1" dirty="0">
                <a:solidFill>
                  <a:srgbClr val="FF0000"/>
                </a:solidFill>
              </a:rPr>
              <a:t>                </a:t>
            </a:r>
            <a:r>
              <a:rPr lang="en-US" sz="2000" b="1" i="1" dirty="0" smtClean="0">
                <a:solidFill>
                  <a:srgbClr val="FF0000"/>
                </a:solidFill>
              </a:rPr>
              <a:t>1987 </a:t>
            </a:r>
            <a:r>
              <a:rPr lang="en-US" sz="2000" b="1" i="1" dirty="0">
                <a:solidFill>
                  <a:srgbClr val="FF0000"/>
                </a:solidFill>
              </a:rPr>
              <a:t>mg/cup</a:t>
            </a:r>
            <a:endParaRPr lang="en-US" b="1" i="1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b="1" dirty="0" smtClean="0"/>
              <a:t>	Potassium </a:t>
            </a:r>
            <a:r>
              <a:rPr lang="en-US" b="1" dirty="0"/>
              <a:t>	</a:t>
            </a:r>
            <a:r>
              <a:rPr lang="en-US" dirty="0"/>
              <a:t>   162 mg/cup       		        180 mg/cup</a:t>
            </a:r>
          </a:p>
        </p:txBody>
      </p:sp>
      <p:sp>
        <p:nvSpPr>
          <p:cNvPr id="135176" name="Line 10"/>
          <p:cNvSpPr>
            <a:spLocks noChangeShapeType="1"/>
          </p:cNvSpPr>
          <p:nvPr/>
        </p:nvSpPr>
        <p:spPr bwMode="auto">
          <a:xfrm>
            <a:off x="5105400" y="2590800"/>
            <a:ext cx="685800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Title 8"/>
          <p:cNvSpPr txBox="1">
            <a:spLocks/>
          </p:cNvSpPr>
          <p:nvPr/>
        </p:nvSpPr>
        <p:spPr bwMode="auto">
          <a:xfrm>
            <a:off x="457200" y="2332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rtl="1"/>
            <a:r>
              <a:rPr lang="fa-IR" sz="2400" b="1" dirty="0">
                <a:solidFill>
                  <a:srgbClr val="FF0000"/>
                </a:solidFill>
                <a:cs typeface="B Nazanin" panose="00000400000000000000" pitchFamily="2" charset="-78"/>
              </a:rPr>
              <a:t>راهنماهای غذایی</a:t>
            </a:r>
            <a:endParaRPr lang="en-US" sz="240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>
                <a:solidFill>
                  <a:schemeClr val="tx1"/>
                </a:solidFill>
                <a:cs typeface="B Mitra" panose="00000400000000000000" pitchFamily="2" charset="-78"/>
              </a:rPr>
              <a:t>مرکز تحقیقات تغذیه و غدد درون ریز</a:t>
            </a:r>
            <a:endParaRPr lang="en-US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8270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17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650" y="1424789"/>
            <a:ext cx="6051150" cy="3528211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457200" y="76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36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راهنماهای غذایی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41918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660" y="838200"/>
            <a:ext cx="8534400" cy="5410200"/>
          </a:xfrm>
        </p:spPr>
        <p:txBody>
          <a:bodyPr>
            <a:normAutofit/>
          </a:bodyPr>
          <a:lstStyle/>
          <a:p>
            <a:pPr algn="r" rtl="1"/>
            <a:r>
              <a:rPr lang="fa-IR" b="1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تغییر </a:t>
            </a:r>
            <a:r>
              <a:rPr lang="fa-IR" b="1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به سمت انتخاب غذاها و نوشیدنی های سالم</a:t>
            </a:r>
          </a:p>
          <a:p>
            <a:pPr algn="r" rtl="1"/>
            <a:r>
              <a:rPr lang="fa-IR" sz="2800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نیاز به انتخاب جانشین از هر گروه غذایی با درنظر گرفتن خصوصیات فرهنگی و شخصی برای پایداری و انجام آن</a:t>
            </a:r>
          </a:p>
          <a:p>
            <a:pPr algn="r" rtl="1">
              <a:lnSpc>
                <a:spcPct val="170000"/>
              </a:lnSpc>
            </a:pPr>
            <a:endParaRPr lang="en-US" sz="3400" dirty="0">
              <a:solidFill>
                <a:schemeClr val="tx1"/>
              </a:solidFill>
              <a:latin typeface="+mj-lt"/>
              <a:ea typeface="+mj-ea"/>
              <a:cs typeface="B Nazanin" panose="00000400000000000000" pitchFamily="2" charset="-7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995" y="2362200"/>
            <a:ext cx="47053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2971800"/>
            <a:ext cx="4686300" cy="29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3505200"/>
            <a:ext cx="4686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4038600"/>
            <a:ext cx="47434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724400"/>
            <a:ext cx="23812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0"/>
            <a:ext cx="617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18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2484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U.S. Department of Health and Human Services and U.S. Department of Agriculture.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2015–2020 Dietary Guidelines for Americans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8th Edition. December 2015.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at http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://health.gov/dietaryguidelines/2015/guidelines/.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609600" y="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36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راهنماهای غذایی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6417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070350"/>
            <a:ext cx="8534400" cy="2178051"/>
          </a:xfrm>
        </p:spPr>
        <p:txBody>
          <a:bodyPr>
            <a:normAutofit/>
          </a:bodyPr>
          <a:lstStyle/>
          <a:p>
            <a:pPr algn="r" rtl="1"/>
            <a:r>
              <a:rPr lang="fa-IR" b="1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کودکان </a:t>
            </a:r>
            <a:r>
              <a:rPr lang="fa-IR" b="1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و نوجوانان 17-6 سال:</a:t>
            </a:r>
            <a:r>
              <a:rPr lang="fa-IR" b="1" dirty="0" smtClean="0">
                <a:solidFill>
                  <a:srgbClr val="00B050"/>
                </a:solidFill>
                <a:latin typeface="+mj-lt"/>
                <a:ea typeface="+mj-ea"/>
                <a:cs typeface="B Nazanin" panose="00000400000000000000" pitchFamily="2" charset="-78"/>
              </a:rPr>
              <a:t> حداقل60 دقیقه </a:t>
            </a:r>
            <a:r>
              <a:rPr lang="fa-IR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در روز شامل فعالیت های آئروبیک و کششی عضلات و استخوانها </a:t>
            </a:r>
            <a:endParaRPr lang="en-US" dirty="0">
              <a:solidFill>
                <a:schemeClr val="tx1"/>
              </a:solidFill>
              <a:latin typeface="+mj-lt"/>
              <a:ea typeface="+mj-ea"/>
              <a:cs typeface="B Nazanin" panose="00000400000000000000" pitchFamily="2" charset="-7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81600"/>
            <a:ext cx="31242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2484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U.S. Department of Health and Human Services and U.S. Department of Agriculture.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2015–2020 Dietary Guidelines for Americans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8th Edition. December 2015.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at http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://health.gov/dietaryguidelines/2015/guidelines/.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48640"/>
            <a:ext cx="6289409" cy="356616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38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36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راهنماهای غذایی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3783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8800" y="304800"/>
            <a:ext cx="2819400" cy="914400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b="1" dirty="0" smtClean="0">
                <a:cs typeface="B Nazanin" panose="00000400000000000000" pitchFamily="2" charset="-78"/>
              </a:rPr>
              <a:t>سیاهه مطالب:</a:t>
            </a:r>
            <a:endParaRPr lang="en-US" b="1" dirty="0">
              <a:cs typeface="B Nazanin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143000"/>
            <a:ext cx="7543800" cy="4800600"/>
          </a:xfrm>
        </p:spPr>
        <p:txBody>
          <a:bodyPr>
            <a:noAutofit/>
          </a:bodyPr>
          <a:lstStyle/>
          <a:p>
            <a:pPr marL="342900" indent="-171450" algn="r" rtl="1">
              <a:lnSpc>
                <a:spcPct val="17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100" b="1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معرفی ابزارهای طراحی برنامه </a:t>
            </a:r>
            <a:r>
              <a:rPr lang="fa-IR" sz="2100" b="1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غذایی</a:t>
            </a:r>
            <a:endParaRPr lang="fa-IR" sz="2100" b="1" dirty="0" smtClean="0">
              <a:solidFill>
                <a:schemeClr val="tx1"/>
              </a:solidFill>
              <a:latin typeface="+mj-lt"/>
              <a:ea typeface="+mj-ea"/>
              <a:cs typeface="B Nazanin" panose="00000400000000000000" pitchFamily="2" charset="-78"/>
            </a:endParaRPr>
          </a:p>
          <a:p>
            <a:pPr algn="r" rtl="1">
              <a:buClr>
                <a:srgbClr val="C00000"/>
              </a:buClr>
            </a:pPr>
            <a:r>
              <a:rPr lang="fa-IR" sz="2100" b="1" dirty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	</a:t>
            </a:r>
            <a:r>
              <a:rPr lang="fa-IR" sz="2100" b="1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- </a:t>
            </a:r>
            <a:r>
              <a:rPr lang="fa-IR" sz="1800" dirty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استانداردهای غذایی</a:t>
            </a:r>
          </a:p>
          <a:p>
            <a:pPr algn="r" rtl="1">
              <a:buClr>
                <a:srgbClr val="C00000"/>
              </a:buClr>
            </a:pPr>
            <a:r>
              <a:rPr lang="fa-IR" sz="1800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	- راهنماهای </a:t>
            </a:r>
            <a:r>
              <a:rPr lang="fa-IR" sz="1800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غذایی (معرفی </a:t>
            </a:r>
            <a:r>
              <a:rPr lang="fa-IR" sz="1800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گروههای غذایی)</a:t>
            </a:r>
            <a:endParaRPr lang="en-US" sz="1800" dirty="0" smtClean="0">
              <a:solidFill>
                <a:schemeClr val="tx1"/>
              </a:solidFill>
              <a:latin typeface="+mj-lt"/>
              <a:ea typeface="+mj-ea"/>
              <a:cs typeface="B Nazanin" panose="00000400000000000000" pitchFamily="2" charset="-78"/>
            </a:endParaRPr>
          </a:p>
          <a:p>
            <a:pPr algn="r" rtl="1">
              <a:buClr>
                <a:srgbClr val="C00000"/>
              </a:buClr>
            </a:pPr>
            <a:r>
              <a:rPr lang="fa-IR" sz="1800" dirty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	</a:t>
            </a:r>
            <a:r>
              <a:rPr lang="fa-IR" sz="1800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- سیاهه </a:t>
            </a:r>
            <a:r>
              <a:rPr lang="fa-IR" sz="1800" dirty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جانشینی</a:t>
            </a:r>
          </a:p>
          <a:p>
            <a:pPr marL="342900" indent="-171450" algn="r" rtl="1">
              <a:lnSpc>
                <a:spcPct val="17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100" b="1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بررسی وضعیت تغذیه ای</a:t>
            </a:r>
          </a:p>
          <a:p>
            <a:pPr lvl="1" algn="r" rtl="1">
              <a:buClr>
                <a:srgbClr val="C00000"/>
              </a:buClr>
            </a:pPr>
            <a:r>
              <a:rPr lang="fa-IR" sz="1700" b="1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	- </a:t>
            </a:r>
            <a:r>
              <a:rPr lang="fa-IR" sz="1700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پرسشنامه های دریافت غذا </a:t>
            </a:r>
            <a:r>
              <a:rPr lang="fa-IR" sz="1600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(بسامد خوراک، یادآمد 24 ساعته خوراک و عادات غذایی)</a:t>
            </a:r>
          </a:p>
          <a:p>
            <a:pPr lvl="1" algn="r" rtl="1">
              <a:buClr>
                <a:srgbClr val="C00000"/>
              </a:buClr>
            </a:pPr>
            <a:r>
              <a:rPr lang="fa-IR" sz="1600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	--منحنی های رشد </a:t>
            </a:r>
          </a:p>
          <a:p>
            <a:pPr marL="342900" indent="-171450" algn="r" rtl="1">
              <a:lnSpc>
                <a:spcPct val="17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100" b="1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مدیریت وزن در کودکان و نوجوانان با هدف انرژی مورد نیاز</a:t>
            </a:r>
          </a:p>
          <a:p>
            <a:pPr marL="342900" indent="-171450" algn="r" rtl="1">
              <a:lnSpc>
                <a:spcPct val="17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100" b="1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روشهای محاسبه انرژی در کودکان و نوجوانان </a:t>
            </a:r>
          </a:p>
          <a:p>
            <a:pPr marL="342900" indent="-171450" algn="r" rtl="1">
              <a:lnSpc>
                <a:spcPct val="17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100" b="1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مطالعه موردی (نوجوان چاق)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63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457200"/>
            <a:ext cx="5486400" cy="609600"/>
          </a:xfrm>
        </p:spPr>
        <p:txBody>
          <a:bodyPr>
            <a:noAutofit/>
          </a:bodyPr>
          <a:lstStyle/>
          <a:p>
            <a:pPr algn="r" rtl="1"/>
            <a:r>
              <a:rPr lang="fa-IR" sz="36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ویژگی های الگوی غذایی </a:t>
            </a:r>
            <a:r>
              <a:rPr lang="fa-IR" sz="36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سالم</a:t>
            </a:r>
            <a:endParaRPr lang="en-US" sz="3600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219199"/>
            <a:ext cx="8382000" cy="4953001"/>
          </a:xfrm>
        </p:spPr>
        <p:txBody>
          <a:bodyPr>
            <a:normAutofit fontScale="62500" lnSpcReduction="20000"/>
          </a:bodyPr>
          <a:lstStyle/>
          <a:p>
            <a:pPr marL="457200" indent="-457200" algn="r" rtl="1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a-IR" sz="3400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دریافت متنوع </a:t>
            </a:r>
            <a:r>
              <a:rPr lang="fa-IR" sz="3400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از زیر گروههای </a:t>
            </a:r>
            <a:r>
              <a:rPr lang="fa-IR" sz="3400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سبزی </a:t>
            </a:r>
            <a:r>
              <a:rPr lang="fa-IR" sz="3400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برگ سبز، قرمز، زرد و نارنجی، حبوبات، نشاسته ای، و سایر سبزی ها</a:t>
            </a:r>
          </a:p>
          <a:p>
            <a:pPr marL="457200" indent="-457200" algn="r" rtl="1">
              <a:lnSpc>
                <a:spcPct val="17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a-IR" sz="3400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میوه ها به خصوص میوه های کامل</a:t>
            </a:r>
          </a:p>
          <a:p>
            <a:pPr marL="457200" indent="-457200" algn="r" rtl="1">
              <a:lnSpc>
                <a:spcPct val="17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a-IR" sz="3400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غلات، حداقل نیمی از غلات دریافتی از غلات کامل باشد</a:t>
            </a:r>
          </a:p>
          <a:p>
            <a:pPr marL="457200" indent="-457200" algn="r" rtl="1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a-IR" sz="3400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ترکیب متنوعی از غذاهای پروتئینی شامل ماهی ها، گوشت قرمز، مرغ، حبوبات، آجیل و تخمه ها و فرآورده های سویا</a:t>
            </a:r>
          </a:p>
          <a:p>
            <a:pPr marL="457200" indent="-457200" algn="r" rtl="1">
              <a:lnSpc>
                <a:spcPct val="17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a-IR" sz="3400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روغن مایع بویژه روغن زیتون و کلزا</a:t>
            </a:r>
          </a:p>
          <a:p>
            <a:pPr marL="457200" indent="-457200" algn="r" rtl="1">
              <a:lnSpc>
                <a:spcPct val="17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a-IR" sz="3400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کمتر از 10درصد انرژی دریافتی از قندهای افزودنی</a:t>
            </a:r>
          </a:p>
          <a:p>
            <a:pPr marL="457200" indent="-457200" algn="r" rtl="1">
              <a:lnSpc>
                <a:spcPct val="17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a-IR" sz="3400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کمتر از 10 درصد انرژی دریافتی از چربی های اشباع</a:t>
            </a:r>
          </a:p>
          <a:p>
            <a:pPr marL="457200" indent="-457200" algn="r" rtl="1">
              <a:lnSpc>
                <a:spcPct val="17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a-IR" sz="3400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مصرف کمتر از 2300 میلی گرم سدیم</a:t>
            </a:r>
            <a:endParaRPr lang="en-US" sz="3400" dirty="0">
              <a:solidFill>
                <a:schemeClr val="tx1"/>
              </a:solidFill>
              <a:latin typeface="+mj-lt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20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1722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U.S. Department of Health and Human Services and U.S. Department of Agriculture.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2015–2020 Dietary Guidelines for Americans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8th Edition. December 2015.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at http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://health.gov/dietaryguidelines/2015/guidelines/.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02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077573"/>
            <a:ext cx="8763000" cy="4942227"/>
          </a:xfrm>
        </p:spPr>
        <p:txBody>
          <a:bodyPr>
            <a:noAutofit/>
          </a:bodyPr>
          <a:lstStyle/>
          <a:p>
            <a:pPr marL="457200" indent="-457200" algn="r" rt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a-IR" sz="2400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نیازهای تغذیه ای عمدتا می بایستی از غذاها تامین شوند.</a:t>
            </a:r>
          </a:p>
          <a:p>
            <a:pPr marL="457200" indent="-457200" algn="r" rtl="1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400" dirty="0" smtClean="0">
              <a:solidFill>
                <a:schemeClr val="tx1"/>
              </a:solidFill>
              <a:latin typeface="+mj-lt"/>
              <a:ea typeface="+mj-ea"/>
              <a:cs typeface="B Nazanin" panose="00000400000000000000" pitchFamily="2" charset="-78"/>
            </a:endParaRPr>
          </a:p>
          <a:p>
            <a:pPr marL="457200" indent="-457200" algn="r" rt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a-IR" sz="2400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در </a:t>
            </a:r>
            <a:r>
              <a:rPr lang="fa-IR" sz="2400" dirty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صورتیکه الگوی غذایی سالم برای عموم مردم اجرا </a:t>
            </a:r>
            <a:r>
              <a:rPr lang="fa-IR" sz="2400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شود، </a:t>
            </a:r>
            <a:r>
              <a:rPr lang="fa-IR" sz="2400" dirty="0">
                <a:solidFill>
                  <a:srgbClr val="00B050"/>
                </a:solidFill>
                <a:latin typeface="+mj-lt"/>
                <a:ea typeface="+mj-ea"/>
                <a:cs typeface="B Nazanin" panose="00000400000000000000" pitchFamily="2" charset="-78"/>
              </a:rPr>
              <a:t>نیازی به دریافت </a:t>
            </a:r>
            <a:r>
              <a:rPr lang="fa-IR" sz="2400" dirty="0" smtClean="0">
                <a:solidFill>
                  <a:srgbClr val="00B050"/>
                </a:solidFill>
                <a:latin typeface="+mj-lt"/>
                <a:ea typeface="+mj-ea"/>
                <a:cs typeface="B Nazanin" panose="00000400000000000000" pitchFamily="2" charset="-78"/>
              </a:rPr>
              <a:t>مکمل مولتی </a:t>
            </a:r>
            <a:r>
              <a:rPr lang="fa-IR" sz="2400" dirty="0">
                <a:solidFill>
                  <a:srgbClr val="00B050"/>
                </a:solidFill>
                <a:latin typeface="+mj-lt"/>
                <a:ea typeface="+mj-ea"/>
                <a:cs typeface="B Nazanin" panose="00000400000000000000" pitchFamily="2" charset="-78"/>
              </a:rPr>
              <a:t>ویتامین به طور روزانه نمی باشد</a:t>
            </a:r>
            <a:r>
              <a:rPr lang="fa-IR" sz="2400" dirty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 مگر افراد در شرایط سوء تغذیه باشند.</a:t>
            </a:r>
          </a:p>
          <a:p>
            <a:pPr marL="457200" indent="-457200" algn="r" rtl="1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400" dirty="0" smtClean="0">
              <a:solidFill>
                <a:schemeClr val="tx1"/>
              </a:solidFill>
              <a:latin typeface="+mj-lt"/>
              <a:ea typeface="+mj-ea"/>
              <a:cs typeface="B Nazanin" panose="00000400000000000000" pitchFamily="2" charset="-78"/>
            </a:endParaRPr>
          </a:p>
          <a:p>
            <a:pPr marL="457200" indent="-457200" algn="r" rt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a-IR" sz="2400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غذاهای غنی شده و مکمل های تغذیه ای برای تامین یک و یا دو نوترینت که کمتر از مقادیر مورد نیاز مصرف می شوند، ضرورت دارد (به عنوان مثال ویتامین 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D</a:t>
            </a:r>
            <a:r>
              <a:rPr lang="fa-IR" sz="2400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)</a:t>
            </a:r>
          </a:p>
          <a:p>
            <a:pPr marL="457200" indent="-457200" algn="r" rtl="1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400" dirty="0" smtClean="0">
              <a:solidFill>
                <a:schemeClr val="tx1"/>
              </a:solidFill>
              <a:latin typeface="+mj-lt"/>
              <a:ea typeface="+mj-ea"/>
              <a:cs typeface="B Nazanin" panose="00000400000000000000" pitchFamily="2" charset="-78"/>
            </a:endParaRPr>
          </a:p>
          <a:p>
            <a:pPr marL="457200" indent="-457200" algn="r" rt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a-IR" sz="2400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مدیریت کالری دریافتی در الگوی تغذیه ای سالم با توجه به نیاز و شرایط ویژه هر فرد</a:t>
            </a:r>
          </a:p>
          <a:p>
            <a:pPr marL="457200" indent="-457200" algn="r" rtl="1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400" dirty="0" smtClean="0">
              <a:solidFill>
                <a:schemeClr val="tx1"/>
              </a:solidFill>
              <a:latin typeface="+mj-lt"/>
              <a:ea typeface="+mj-ea"/>
              <a:cs typeface="B Nazanin" panose="00000400000000000000" pitchFamily="2" charset="-78"/>
            </a:endParaRPr>
          </a:p>
          <a:p>
            <a:pPr marL="457200" indent="-457200" algn="r" rt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a-IR" sz="2400" dirty="0" smtClean="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rPr>
              <a:t>تعیین نیاز به کالری مطابق با سن، جنس، قد، وزن، شغل و میزان فعالیت بدنی هر فرد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76600" y="339758"/>
            <a:ext cx="5486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36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ویژگی های الگوی غذایی سالم:</a:t>
            </a:r>
            <a:endParaRPr lang="en-US" sz="3600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2484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U.S. Department of Health and Human Services and U.S. Department of Agriculture.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2015–2020 Dietary Guidelines for Americans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8th Edition. December 2015.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at http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://health.gov/dietaryguidelines/2015/guidelines/.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16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1"/>
            <a:ext cx="9143999" cy="53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2484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U.S. Department of Health and Human Services and U.S. Department of Agriculture.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2015–2020 Dietary Guidelines for Americans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8th Edition. December 2015.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at http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://health.gov/dietaryguidelines/2015/guidelines/.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06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8971"/>
            <a:ext cx="9143999" cy="606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396335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U.S. Department of Health and Human Services and U.S. Department of Agriculture.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2015–2020 Dietary Guidelines for Americans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8th Edition. December 2015.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at http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://health.gov/dietaryguidelines/2015/guidelines/.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58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24</a:t>
            </a:fld>
            <a:endParaRPr lang="en-US" dirty="0"/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1295400" y="2438400"/>
            <a:ext cx="6096000" cy="9445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4800" b="1" spc="-150" dirty="0" smtClean="0">
                <a:solidFill>
                  <a:srgbClr val="C00000"/>
                </a:solidFill>
                <a:latin typeface="B Nazanin"/>
                <a:cs typeface="B Mitra" pitchFamily="2" charset="-78"/>
              </a:rPr>
              <a:t>سیاهه جانشيني مواد غذايي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43873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pPr algn="r" rtl="1"/>
            <a:r>
              <a:rPr lang="fa-IR" b="1" spc="-150" dirty="0" smtClean="0">
                <a:solidFill>
                  <a:srgbClr val="C00000"/>
                </a:solidFill>
                <a:latin typeface="B Nazanin"/>
                <a:cs typeface="B Mitra" pitchFamily="2" charset="-78"/>
              </a:rPr>
              <a:t>سیاهه جانشيني موادغذايي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48056" indent="-384048" algn="r" rtl="1" eaLnBrk="1" fontAlgn="auto" hangingPunct="1">
              <a:spcAft>
                <a:spcPts val="0"/>
              </a:spcAft>
              <a:buClr>
                <a:srgbClr val="FB6E05"/>
              </a:buClr>
              <a:buFont typeface="Wingdings 2" pitchFamily="18" charset="2"/>
              <a:buChar char=""/>
              <a:defRPr/>
            </a:pPr>
            <a:r>
              <a:rPr lang="fa-IR" sz="2800" dirty="0">
                <a:solidFill>
                  <a:srgbClr val="00B050"/>
                </a:solidFill>
                <a:cs typeface="B Mitra" pitchFamily="2" charset="-78"/>
              </a:rPr>
              <a:t>سياهه جانشيني</a:t>
            </a:r>
            <a:r>
              <a:rPr lang="fa-IR" sz="2800" dirty="0">
                <a:cs typeface="B Mitra" pitchFamily="2" charset="-78"/>
              </a:rPr>
              <a:t>، گروههاي غذايي را بر اساس</a:t>
            </a:r>
            <a:r>
              <a:rPr lang="fa-IR" sz="2800" dirty="0">
                <a:solidFill>
                  <a:schemeClr val="accent3">
                    <a:lumMod val="60000"/>
                    <a:lumOff val="40000"/>
                  </a:schemeClr>
                </a:solidFill>
                <a:cs typeface="B Mitra" pitchFamily="2" charset="-78"/>
              </a:rPr>
              <a:t> </a:t>
            </a:r>
            <a:r>
              <a:rPr lang="fa-IR" sz="2400" b="1" i="1" u="sng" dirty="0">
                <a:solidFill>
                  <a:srgbClr val="00B050"/>
                </a:solidFill>
                <a:cs typeface="B Mitra" pitchFamily="2" charset="-78"/>
              </a:rPr>
              <a:t>كربوهيدرات</a:t>
            </a:r>
            <a:r>
              <a:rPr lang="fa-IR" sz="2800" dirty="0">
                <a:cs typeface="B Mitra" pitchFamily="2" charset="-78"/>
              </a:rPr>
              <a:t>، </a:t>
            </a:r>
            <a:r>
              <a:rPr lang="fa-IR" sz="2400" b="1" i="1" u="sng" dirty="0">
                <a:solidFill>
                  <a:srgbClr val="00B050"/>
                </a:solidFill>
                <a:cs typeface="B Mitra" pitchFamily="2" charset="-78"/>
              </a:rPr>
              <a:t>پروتئين</a:t>
            </a:r>
            <a:r>
              <a:rPr lang="fa-IR" sz="2400" dirty="0">
                <a:cs typeface="B Mitra" pitchFamily="2" charset="-78"/>
              </a:rPr>
              <a:t> </a:t>
            </a:r>
            <a:r>
              <a:rPr lang="fa-IR" sz="2800" dirty="0">
                <a:cs typeface="B Mitra" pitchFamily="2" charset="-78"/>
              </a:rPr>
              <a:t>و</a:t>
            </a:r>
            <a:r>
              <a:rPr lang="fa-IR" sz="2800" i="1" u="sng" dirty="0">
                <a:solidFill>
                  <a:srgbClr val="FB6E05"/>
                </a:solidFill>
                <a:cs typeface="B Mitra" pitchFamily="2" charset="-78"/>
              </a:rPr>
              <a:t> </a:t>
            </a:r>
            <a:r>
              <a:rPr lang="fa-IR" sz="2400" b="1" i="1" u="sng" dirty="0">
                <a:solidFill>
                  <a:srgbClr val="00B050"/>
                </a:solidFill>
                <a:cs typeface="B Mitra" pitchFamily="2" charset="-78"/>
              </a:rPr>
              <a:t>چربي</a:t>
            </a:r>
            <a:r>
              <a:rPr lang="fa-IR" sz="2400" dirty="0">
                <a:solidFill>
                  <a:srgbClr val="FB6E05"/>
                </a:solidFill>
                <a:cs typeface="B Mitra" pitchFamily="2" charset="-78"/>
              </a:rPr>
              <a:t> </a:t>
            </a:r>
            <a:r>
              <a:rPr lang="fa-IR" sz="2800" dirty="0">
                <a:cs typeface="B Mitra" pitchFamily="2" charset="-78"/>
              </a:rPr>
              <a:t>تقسيم مي‌كند و درنهايت مقدار </a:t>
            </a:r>
            <a:r>
              <a:rPr lang="fa-IR" sz="2400" b="1" i="1" u="sng" dirty="0">
                <a:solidFill>
                  <a:srgbClr val="00B050"/>
                </a:solidFill>
                <a:cs typeface="B Mitra" pitchFamily="2" charset="-78"/>
              </a:rPr>
              <a:t>انرژي (كالري) </a:t>
            </a:r>
            <a:r>
              <a:rPr lang="fa-IR" sz="2800" dirty="0">
                <a:cs typeface="B Mitra" pitchFamily="2" charset="-78"/>
              </a:rPr>
              <a:t>را محاسبه </a:t>
            </a:r>
            <a:r>
              <a:rPr lang="fa-IR" sz="2800" dirty="0" smtClean="0">
                <a:cs typeface="B Mitra" pitchFamily="2" charset="-78"/>
              </a:rPr>
              <a:t>مي‌كند</a:t>
            </a:r>
            <a:endParaRPr lang="fa-IR" sz="2800" dirty="0">
              <a:cs typeface="B Mitra" pitchFamily="2" charset="-78"/>
            </a:endParaRPr>
          </a:p>
          <a:p>
            <a:pPr marL="448056" indent="-384048" algn="r" rtl="1" eaLnBrk="1" fontAlgn="auto" hangingPunct="1">
              <a:spcBef>
                <a:spcPts val="3600"/>
              </a:spcBef>
              <a:spcAft>
                <a:spcPts val="0"/>
              </a:spcAft>
              <a:buClr>
                <a:srgbClr val="FB6E05"/>
              </a:buClr>
              <a:buFont typeface="Wingdings 2" pitchFamily="18" charset="2"/>
              <a:buChar char=""/>
              <a:defRPr/>
            </a:pPr>
            <a:r>
              <a:rPr lang="fa-IR" sz="2800" dirty="0">
                <a:cs typeface="B Mitra" pitchFamily="2" charset="-78"/>
              </a:rPr>
              <a:t>در حالي كه </a:t>
            </a:r>
            <a:r>
              <a:rPr lang="fa-IR" sz="2400" b="1" i="1" u="sng" dirty="0" smtClean="0">
                <a:solidFill>
                  <a:srgbClr val="7030A0"/>
                </a:solidFill>
                <a:cs typeface="B Mitra" pitchFamily="2" charset="-78"/>
              </a:rPr>
              <a:t>راهنماي </a:t>
            </a:r>
            <a:r>
              <a:rPr lang="fa-IR" sz="2400" b="1" i="1" u="sng" dirty="0">
                <a:solidFill>
                  <a:srgbClr val="7030A0"/>
                </a:solidFill>
                <a:cs typeface="B Mitra" pitchFamily="2" charset="-78"/>
              </a:rPr>
              <a:t>غذايي </a:t>
            </a:r>
            <a:r>
              <a:rPr lang="fa-IR" sz="2800" dirty="0">
                <a:cs typeface="B Mitra" pitchFamily="2" charset="-78"/>
              </a:rPr>
              <a:t>بر اساس </a:t>
            </a:r>
            <a:r>
              <a:rPr lang="fa-IR" sz="2400" b="1" i="1" u="sng" dirty="0">
                <a:solidFill>
                  <a:srgbClr val="7030A0"/>
                </a:solidFill>
                <a:cs typeface="B Mitra" pitchFamily="2" charset="-78"/>
              </a:rPr>
              <a:t>پروتئين</a:t>
            </a:r>
            <a:r>
              <a:rPr lang="fa-IR" sz="2400" dirty="0">
                <a:cs typeface="B Mitra" pitchFamily="2" charset="-78"/>
              </a:rPr>
              <a:t>، </a:t>
            </a:r>
            <a:r>
              <a:rPr lang="fa-IR" sz="2400" b="1" i="1" u="sng" dirty="0">
                <a:solidFill>
                  <a:srgbClr val="7030A0"/>
                </a:solidFill>
                <a:cs typeface="B Mitra" pitchFamily="2" charset="-78"/>
              </a:rPr>
              <a:t>ويتامين‌ها</a:t>
            </a:r>
            <a:r>
              <a:rPr lang="fa-IR" sz="2400" u="sng" dirty="0">
                <a:solidFill>
                  <a:srgbClr val="FB6E05"/>
                </a:solidFill>
                <a:cs typeface="B Mitra" pitchFamily="2" charset="-78"/>
              </a:rPr>
              <a:t> </a:t>
            </a:r>
            <a:r>
              <a:rPr lang="fa-IR" sz="2400" dirty="0">
                <a:cs typeface="B Mitra" pitchFamily="2" charset="-78"/>
              </a:rPr>
              <a:t>و </a:t>
            </a:r>
            <a:r>
              <a:rPr lang="fa-IR" sz="2400" b="1" i="1" u="sng" dirty="0">
                <a:solidFill>
                  <a:srgbClr val="7030A0"/>
                </a:solidFill>
                <a:cs typeface="B Mitra" pitchFamily="2" charset="-78"/>
              </a:rPr>
              <a:t>املاح</a:t>
            </a:r>
            <a:r>
              <a:rPr lang="fa-IR" sz="2800" dirty="0">
                <a:cs typeface="B Mitra" pitchFamily="2" charset="-78"/>
              </a:rPr>
              <a:t>، غذاها را گروه‌بندي كرده </a:t>
            </a:r>
            <a:r>
              <a:rPr lang="fa-IR" sz="2800" dirty="0" smtClean="0">
                <a:cs typeface="B Mitra" pitchFamily="2" charset="-78"/>
              </a:rPr>
              <a:t>است. </a:t>
            </a:r>
            <a:endParaRPr lang="fa-IR" sz="2800" dirty="0">
              <a:cs typeface="B Mitra" pitchFamily="2" charset="-78"/>
            </a:endParaRPr>
          </a:p>
          <a:p>
            <a:pPr marL="448056" indent="-384048" algn="r" rtl="1" eaLnBrk="1" fontAlgn="auto" hangingPunct="1">
              <a:spcBef>
                <a:spcPts val="3600"/>
              </a:spcBef>
              <a:spcAft>
                <a:spcPts val="0"/>
              </a:spcAft>
              <a:buClr>
                <a:srgbClr val="FB6E05"/>
              </a:buClr>
              <a:buFont typeface="Wingdings 2" pitchFamily="18" charset="2"/>
              <a:buChar char=""/>
              <a:defRPr/>
            </a:pPr>
            <a:r>
              <a:rPr lang="fa-IR" sz="2800" i="1" dirty="0">
                <a:cs typeface="B Mitra" pitchFamily="2" charset="-78"/>
              </a:rPr>
              <a:t>در واقع كار‌برد فهرست </a:t>
            </a:r>
            <a:r>
              <a:rPr lang="fa-IR" sz="2800" i="1" dirty="0" smtClean="0">
                <a:cs typeface="B Mitra" pitchFamily="2" charset="-78"/>
              </a:rPr>
              <a:t>جانشيني، </a:t>
            </a:r>
            <a:r>
              <a:rPr lang="fa-IR" sz="2800" i="1" dirty="0">
                <a:cs typeface="B Mitra" pitchFamily="2" charset="-78"/>
              </a:rPr>
              <a:t>در </a:t>
            </a:r>
            <a:r>
              <a:rPr lang="fa-IR" sz="2400" b="1" i="1" u="sng" dirty="0">
                <a:solidFill>
                  <a:srgbClr val="C00000"/>
                </a:solidFill>
                <a:cs typeface="B Mitra" pitchFamily="2" charset="-78"/>
              </a:rPr>
              <a:t>برنامه نويسي غذايي </a:t>
            </a:r>
            <a:r>
              <a:rPr lang="fa-IR" sz="2800" i="1" dirty="0">
                <a:cs typeface="B Mitra" pitchFamily="2" charset="-78"/>
              </a:rPr>
              <a:t>مي‌باشد. </a:t>
            </a:r>
            <a:endParaRPr lang="fa-IR" sz="2800" i="1" dirty="0" smtClean="0">
              <a:cs typeface="B Mitra" pitchFamily="2" charset="-78"/>
            </a:endParaRPr>
          </a:p>
          <a:p>
            <a:pPr marL="448056" indent="-384048" algn="r" rtl="1" eaLnBrk="1" fontAlgn="auto" hangingPunct="1">
              <a:spcBef>
                <a:spcPts val="3600"/>
              </a:spcBef>
              <a:spcAft>
                <a:spcPts val="0"/>
              </a:spcAft>
              <a:buClr>
                <a:srgbClr val="FB6E05"/>
              </a:buClr>
              <a:buFont typeface="Wingdings 2" pitchFamily="18" charset="2"/>
              <a:buChar char=""/>
              <a:defRPr/>
            </a:pPr>
            <a:r>
              <a:rPr lang="fa-IR" sz="2800" dirty="0" smtClean="0">
                <a:cs typeface="B Mitra" pitchFamily="2" charset="-78"/>
              </a:rPr>
              <a:t>فهرست </a:t>
            </a:r>
            <a:r>
              <a:rPr lang="fa-IR" sz="2800" dirty="0">
                <a:cs typeface="B Mitra" pitchFamily="2" charset="-78"/>
              </a:rPr>
              <a:t>جانشيني روش مناسبي براي </a:t>
            </a:r>
            <a:r>
              <a:rPr lang="fa-IR" sz="2400" b="1" i="1" dirty="0">
                <a:solidFill>
                  <a:srgbClr val="00B050"/>
                </a:solidFill>
                <a:cs typeface="B Mitra" pitchFamily="2" charset="-78"/>
              </a:rPr>
              <a:t>كنترل كالري دريافتي </a:t>
            </a:r>
            <a:r>
              <a:rPr lang="fa-IR" sz="2800" dirty="0">
                <a:cs typeface="B Mitra" pitchFamily="2" charset="-78"/>
              </a:rPr>
              <a:t>مي‍باشد زيرا </a:t>
            </a:r>
            <a:r>
              <a:rPr lang="fa-IR" sz="2800" b="1" i="1" u="sng" dirty="0" smtClean="0">
                <a:solidFill>
                  <a:srgbClr val="00B050"/>
                </a:solidFill>
                <a:cs typeface="B Mitra" pitchFamily="2" charset="-78"/>
              </a:rPr>
              <a:t>مقدار</a:t>
            </a:r>
            <a:r>
              <a:rPr lang="fa-IR" sz="2800" dirty="0" smtClean="0">
                <a:cs typeface="B Mitra" pitchFamily="2" charset="-78"/>
              </a:rPr>
              <a:t>كربوهيدرات</a:t>
            </a:r>
            <a:r>
              <a:rPr lang="fa-IR" sz="2800" dirty="0">
                <a:cs typeface="B Mitra" pitchFamily="2" charset="-78"/>
              </a:rPr>
              <a:t>، پروتئين و چربي غذاهاي گروههاي مختلف را نشان </a:t>
            </a:r>
            <a:r>
              <a:rPr lang="fa-IR" sz="2800" dirty="0" smtClean="0">
                <a:cs typeface="B Mitra" pitchFamily="2" charset="-78"/>
              </a:rPr>
              <a:t>مي‍دهد</a:t>
            </a:r>
            <a:endParaRPr lang="en-US" sz="2800" dirty="0">
              <a:cs typeface="B Mitra" pitchFamily="2" charset="-78"/>
            </a:endParaRPr>
          </a:p>
        </p:txBody>
      </p:sp>
      <p:sp>
        <p:nvSpPr>
          <p:cNvPr id="11878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CABC7B4-7E6C-4468-9B72-C7F3BC8E458C}" type="slidenum">
              <a:rPr lang="en-US" smtClean="0"/>
              <a:pPr/>
              <a:t>25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7414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400" b="1" spc="-150" dirty="0" smtClean="0">
                <a:solidFill>
                  <a:srgbClr val="C00000"/>
                </a:solidFill>
                <a:latin typeface="B Nazanin"/>
                <a:cs typeface="B Mitra" pitchFamily="2" charset="-78"/>
              </a:rPr>
              <a:t>ادامه </a:t>
            </a:r>
            <a:r>
              <a:rPr lang="fa-IR" b="1" spc="-150" dirty="0" smtClean="0">
                <a:solidFill>
                  <a:srgbClr val="C00000"/>
                </a:solidFill>
                <a:latin typeface="B Nazanin"/>
                <a:cs typeface="B Mitra" pitchFamily="2" charset="-78"/>
              </a:rPr>
              <a:t>سياهه جانشيني موادغذايي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48056" indent="-384048" algn="r" rtl="1" eaLnBrk="1" fontAlgn="auto" hangingPunct="1">
              <a:spcBef>
                <a:spcPts val="2400"/>
              </a:spcBef>
              <a:spcAft>
                <a:spcPts val="0"/>
              </a:spcAft>
              <a:buClr>
                <a:srgbClr val="FB6E05"/>
              </a:buClr>
              <a:buFont typeface="Wingdings" pitchFamily="2" charset="2"/>
              <a:buChar char="v"/>
              <a:defRPr/>
            </a:pPr>
            <a:r>
              <a:rPr lang="fa-IR" sz="2800" dirty="0">
                <a:latin typeface="B Nazanin"/>
                <a:cs typeface="B Mitra" pitchFamily="2" charset="-78"/>
              </a:rPr>
              <a:t>اگر </a:t>
            </a:r>
            <a:r>
              <a:rPr lang="fa-IR" sz="2800" dirty="0" smtClean="0">
                <a:latin typeface="B Nazanin"/>
                <a:cs typeface="B Mitra" pitchFamily="2" charset="-78"/>
              </a:rPr>
              <a:t>بخواهيم:</a:t>
            </a:r>
          </a:p>
          <a:p>
            <a:pPr marL="921258" lvl="1" indent="-457200" algn="r" rtl="1" eaLnBrk="1" fontAlgn="auto" hangingPunct="1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Font typeface="Courier New" pitchFamily="49" charset="0"/>
              <a:buChar char="o"/>
              <a:defRPr/>
            </a:pPr>
            <a:r>
              <a:rPr lang="fa-IR" sz="2400" b="1" u="sng" spc="-150" dirty="0" smtClean="0">
                <a:solidFill>
                  <a:srgbClr val="00B050"/>
                </a:solidFill>
                <a:latin typeface="B Nazanin"/>
                <a:cs typeface="B Mitra" pitchFamily="2" charset="-78"/>
              </a:rPr>
              <a:t>مقدار كالري</a:t>
            </a:r>
            <a:r>
              <a:rPr lang="fa-IR" sz="2400" b="1" spc="-150" dirty="0" smtClean="0">
                <a:solidFill>
                  <a:srgbClr val="00B050"/>
                </a:solidFill>
                <a:latin typeface="B Nazanin"/>
                <a:cs typeface="B Mitra" pitchFamily="2" charset="-78"/>
              </a:rPr>
              <a:t> و میانه روی </a:t>
            </a:r>
            <a:r>
              <a:rPr lang="fa-IR" sz="2400" spc="-150" dirty="0" smtClean="0">
                <a:latin typeface="B Nazanin"/>
                <a:cs typeface="B Mitra" pitchFamily="2" charset="-78"/>
              </a:rPr>
              <a:t>را  محاسبه نماييم                        </a:t>
            </a:r>
            <a:r>
              <a:rPr lang="fa-IR" sz="2400" b="1" u="sng" dirty="0" smtClean="0">
                <a:solidFill>
                  <a:srgbClr val="00B050"/>
                </a:solidFill>
                <a:latin typeface="B Nazanin"/>
                <a:cs typeface="B Mitra" pitchFamily="2" charset="-78"/>
              </a:rPr>
              <a:t>فهرست جانشيني</a:t>
            </a:r>
            <a:endParaRPr lang="en-US" sz="2400" dirty="0" smtClean="0">
              <a:latin typeface="B Nazanin"/>
              <a:cs typeface="B Mitra" pitchFamily="2" charset="-78"/>
            </a:endParaRPr>
          </a:p>
          <a:p>
            <a:pPr marL="921258" lvl="1" indent="-457200" algn="r" rtl="1" eaLnBrk="1" fontAlgn="auto" hangingPunct="1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Font typeface="Courier New" pitchFamily="49" charset="0"/>
              <a:buChar char="o"/>
              <a:defRPr/>
            </a:pPr>
            <a:r>
              <a:rPr lang="fa-IR" sz="2400" b="1" i="1" dirty="0" smtClean="0">
                <a:solidFill>
                  <a:srgbClr val="7030A0"/>
                </a:solidFill>
                <a:latin typeface="B Nazanin"/>
                <a:cs typeface="B Mitra" pitchFamily="2" charset="-78"/>
              </a:rPr>
              <a:t>كفايت</a:t>
            </a:r>
            <a:r>
              <a:rPr lang="fa-IR" sz="2400" b="1" i="1" dirty="0">
                <a:solidFill>
                  <a:srgbClr val="7030A0"/>
                </a:solidFill>
                <a:latin typeface="B Nazanin"/>
                <a:cs typeface="B Mitra" pitchFamily="2" charset="-78"/>
              </a:rPr>
              <a:t>، تنوع، تعادل </a:t>
            </a:r>
            <a:r>
              <a:rPr lang="fa-IR" sz="2400" b="1" i="1" dirty="0">
                <a:latin typeface="B Nazanin"/>
                <a:cs typeface="B Mitra" pitchFamily="2" charset="-78"/>
              </a:rPr>
              <a:t>و </a:t>
            </a:r>
            <a:r>
              <a:rPr lang="fa-IR" sz="2400" b="1" i="1" dirty="0">
                <a:solidFill>
                  <a:srgbClr val="7030A0"/>
                </a:solidFill>
                <a:latin typeface="B Nazanin"/>
                <a:cs typeface="B Mitra" pitchFamily="2" charset="-78"/>
              </a:rPr>
              <a:t>سالم بودن رژيم</a:t>
            </a:r>
            <a:r>
              <a:rPr lang="fa-IR" sz="2400" b="1" dirty="0">
                <a:solidFill>
                  <a:srgbClr val="7030A0"/>
                </a:solidFill>
                <a:latin typeface="B Nazanin"/>
                <a:cs typeface="B Mitra" pitchFamily="2" charset="-78"/>
              </a:rPr>
              <a:t> </a:t>
            </a:r>
            <a:r>
              <a:rPr lang="fa-IR" sz="2400" spc="-150" dirty="0">
                <a:latin typeface="B Nazanin"/>
                <a:cs typeface="B Mitra" pitchFamily="2" charset="-78"/>
              </a:rPr>
              <a:t>خود را ارزيابي </a:t>
            </a:r>
            <a:r>
              <a:rPr lang="fa-IR" sz="2400" spc="-150" dirty="0" smtClean="0">
                <a:latin typeface="B Nazanin"/>
                <a:cs typeface="B Mitra" pitchFamily="2" charset="-78"/>
              </a:rPr>
              <a:t>كنيم                </a:t>
            </a:r>
            <a:r>
              <a:rPr lang="fa-IR" sz="2400" b="1" u="sng" dirty="0" smtClean="0">
                <a:solidFill>
                  <a:srgbClr val="7030A0"/>
                </a:solidFill>
                <a:latin typeface="B Nazanin"/>
                <a:cs typeface="B Mitra" pitchFamily="2" charset="-78"/>
              </a:rPr>
              <a:t>راهنماي غذا</a:t>
            </a:r>
            <a:r>
              <a:rPr lang="fa-IR" sz="2400" spc="-150" dirty="0" smtClean="0">
                <a:solidFill>
                  <a:srgbClr val="7030A0"/>
                </a:solidFill>
                <a:latin typeface="B Nazanin"/>
                <a:cs typeface="B Mitra" pitchFamily="2" charset="-78"/>
              </a:rPr>
              <a:t> </a:t>
            </a:r>
            <a:endParaRPr lang="en-US" sz="2400" dirty="0">
              <a:latin typeface="B Nazanin"/>
              <a:cs typeface="B Mitra" pitchFamily="2" charset="-78"/>
            </a:endParaRPr>
          </a:p>
          <a:p>
            <a:pPr marL="448056" indent="-384048" algn="r" rtl="1" eaLnBrk="1" fontAlgn="auto" hangingPunct="1">
              <a:spcBef>
                <a:spcPts val="3600"/>
              </a:spcBef>
              <a:spcAft>
                <a:spcPts val="0"/>
              </a:spcAft>
              <a:buClr>
                <a:srgbClr val="FB6E05"/>
              </a:buClr>
              <a:buFont typeface="Wingdings" pitchFamily="2" charset="2"/>
              <a:buChar char="v"/>
              <a:defRPr/>
            </a:pPr>
            <a:r>
              <a:rPr lang="fa-IR" sz="2400" b="1" dirty="0" smtClean="0">
                <a:latin typeface="B Nazanin"/>
                <a:cs typeface="B Mitra" pitchFamily="2" charset="-78"/>
              </a:rPr>
              <a:t>مزيت</a:t>
            </a:r>
            <a:r>
              <a:rPr lang="fa-IR" dirty="0" smtClean="0">
                <a:latin typeface="B Nazanin"/>
                <a:cs typeface="B Mitra" pitchFamily="2" charset="-78"/>
              </a:rPr>
              <a:t> </a:t>
            </a:r>
            <a:r>
              <a:rPr lang="fa-IR" sz="2800" dirty="0">
                <a:latin typeface="B Nazanin"/>
                <a:cs typeface="B Mitra" pitchFamily="2" charset="-78"/>
              </a:rPr>
              <a:t>فهرست جانشيني نسبت </a:t>
            </a:r>
            <a:r>
              <a:rPr lang="fa-IR" sz="2800">
                <a:latin typeface="B Nazanin"/>
                <a:cs typeface="B Mitra" pitchFamily="2" charset="-78"/>
              </a:rPr>
              <a:t>به </a:t>
            </a:r>
            <a:r>
              <a:rPr lang="fa-IR" sz="2800" smtClean="0">
                <a:latin typeface="B Nazanin"/>
                <a:cs typeface="B Mitra" pitchFamily="2" charset="-78"/>
              </a:rPr>
              <a:t>راهنماي </a:t>
            </a:r>
            <a:r>
              <a:rPr lang="fa-IR" sz="2800" dirty="0" smtClean="0">
                <a:latin typeface="B Nazanin"/>
                <a:cs typeface="B Mitra" pitchFamily="2" charset="-78"/>
              </a:rPr>
              <a:t>غذايي:</a:t>
            </a:r>
            <a:endParaRPr lang="fa-IR" dirty="0" smtClean="0">
              <a:latin typeface="B Nazanin"/>
              <a:cs typeface="B Mitra" pitchFamily="2" charset="-78"/>
            </a:endParaRPr>
          </a:p>
          <a:p>
            <a:pPr marL="1248156" lvl="2" indent="-384048" algn="r" rtl="1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FB6E05"/>
              </a:buClr>
              <a:buFont typeface="Courier New" pitchFamily="49" charset="0"/>
              <a:buChar char="o"/>
              <a:defRPr/>
            </a:pPr>
            <a:r>
              <a:rPr lang="fa-IR" dirty="0" smtClean="0">
                <a:latin typeface="B Nazanin"/>
                <a:cs typeface="B Mitra" pitchFamily="2" charset="-78"/>
              </a:rPr>
              <a:t> </a:t>
            </a:r>
            <a:r>
              <a:rPr lang="fa-IR" dirty="0">
                <a:latin typeface="B Nazanin"/>
                <a:cs typeface="B Mitra" pitchFamily="2" charset="-78"/>
              </a:rPr>
              <a:t>بيشتر از يك نوع از انرژي مادة غذايي را در دسترس افراد مي‌گذارد </a:t>
            </a:r>
            <a:endParaRPr lang="fa-IR" dirty="0" smtClean="0">
              <a:latin typeface="B Nazanin"/>
              <a:cs typeface="B Mitra" pitchFamily="2" charset="-78"/>
            </a:endParaRPr>
          </a:p>
          <a:p>
            <a:pPr marL="448056" indent="-384048" algn="r" rtl="1" eaLnBrk="1" fontAlgn="auto" hangingPunct="1">
              <a:spcBef>
                <a:spcPts val="1800"/>
              </a:spcBef>
              <a:spcAft>
                <a:spcPts val="0"/>
              </a:spcAft>
              <a:buClr>
                <a:srgbClr val="FB6E05"/>
              </a:buClr>
              <a:buFont typeface="Arial" charset="0"/>
              <a:buNone/>
              <a:defRPr/>
            </a:pPr>
            <a:r>
              <a:rPr lang="fa-IR" sz="2800" dirty="0" smtClean="0">
                <a:latin typeface="B Nazanin"/>
                <a:cs typeface="B Mitra" pitchFamily="2" charset="-78"/>
              </a:rPr>
              <a:t>مثلاً</a:t>
            </a:r>
            <a:r>
              <a:rPr lang="fa-IR" sz="2800" dirty="0">
                <a:latin typeface="B Nazanin"/>
                <a:cs typeface="B Mitra" pitchFamily="2" charset="-78"/>
              </a:rPr>
              <a:t>: </a:t>
            </a:r>
            <a:r>
              <a:rPr lang="fa-IR" sz="2000" b="1" dirty="0">
                <a:latin typeface="B Nazanin"/>
                <a:cs typeface="B Mitra" pitchFamily="2" charset="-78"/>
              </a:rPr>
              <a:t>گو</a:t>
            </a:r>
            <a:r>
              <a:rPr lang="fa-IR" sz="2400" b="1" dirty="0">
                <a:latin typeface="B Nazanin"/>
                <a:cs typeface="B Mitra" pitchFamily="2" charset="-78"/>
              </a:rPr>
              <a:t>شت</a:t>
            </a:r>
            <a:r>
              <a:rPr lang="fa-IR" sz="2400" dirty="0">
                <a:latin typeface="B Nazanin"/>
                <a:cs typeface="B Mitra" pitchFamily="2" charset="-78"/>
              </a:rPr>
              <a:t> از نظر </a:t>
            </a:r>
            <a:r>
              <a:rPr lang="fa-IR" sz="2400" b="1" i="1" u="sng" dirty="0">
                <a:solidFill>
                  <a:srgbClr val="C00000"/>
                </a:solidFill>
                <a:latin typeface="B Nazanin"/>
                <a:cs typeface="B Mitra" pitchFamily="2" charset="-78"/>
              </a:rPr>
              <a:t>پروتئين</a:t>
            </a:r>
            <a:r>
              <a:rPr lang="fa-IR" sz="2400" dirty="0">
                <a:latin typeface="B Nazanin"/>
                <a:cs typeface="B Mitra" pitchFamily="2" charset="-78"/>
              </a:rPr>
              <a:t> شناخته شده است ولي بيشتر تركيبات گوشتي كالري بيشتري از</a:t>
            </a:r>
            <a:r>
              <a:rPr lang="fa-IR" sz="2400" b="1" i="1" u="sng" dirty="0">
                <a:solidFill>
                  <a:srgbClr val="FFFF00"/>
                </a:solidFill>
                <a:latin typeface="B Nazanin"/>
                <a:cs typeface="B Mitra" pitchFamily="2" charset="-78"/>
              </a:rPr>
              <a:t> </a:t>
            </a:r>
            <a:r>
              <a:rPr lang="fa-IR" sz="2400" b="1" i="1" u="sng" dirty="0">
                <a:solidFill>
                  <a:srgbClr val="C00000"/>
                </a:solidFill>
                <a:latin typeface="B Nazanin"/>
                <a:cs typeface="B Mitra" pitchFamily="2" charset="-78"/>
              </a:rPr>
              <a:t>چربي</a:t>
            </a:r>
            <a:r>
              <a:rPr lang="fa-IR" sz="2400" i="1" u="sng" dirty="0">
                <a:solidFill>
                  <a:srgbClr val="FFFF00"/>
                </a:solidFill>
                <a:latin typeface="B Nazanin"/>
                <a:cs typeface="B Mitra" pitchFamily="2" charset="-78"/>
              </a:rPr>
              <a:t> </a:t>
            </a:r>
            <a:r>
              <a:rPr lang="fa-IR" sz="2400" dirty="0">
                <a:latin typeface="B Nazanin"/>
                <a:cs typeface="B Mitra" pitchFamily="2" charset="-78"/>
              </a:rPr>
              <a:t>به افراد مي‌رسانند تا از </a:t>
            </a:r>
            <a:r>
              <a:rPr lang="fa-IR" sz="2400" dirty="0" smtClean="0">
                <a:latin typeface="B Nazanin"/>
                <a:cs typeface="B Mitra" pitchFamily="2" charset="-78"/>
              </a:rPr>
              <a:t>پروتئين.</a:t>
            </a:r>
            <a:r>
              <a:rPr lang="en-US" sz="2400" dirty="0" smtClean="0">
                <a:latin typeface="B Nazanin"/>
                <a:cs typeface="B Mitra" pitchFamily="2" charset="-78"/>
              </a:rPr>
              <a:t>         </a:t>
            </a:r>
            <a:endParaRPr lang="fa-IR" dirty="0">
              <a:latin typeface="B Nazanin"/>
              <a:cs typeface="B Mitra" pitchFamily="2" charset="-78"/>
            </a:endParaRPr>
          </a:p>
        </p:txBody>
      </p:sp>
      <p:sp>
        <p:nvSpPr>
          <p:cNvPr id="11981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223C0E-E34A-441E-AB77-9A6FF50F799B}" type="slidenum">
              <a:rPr lang="en-US" smtClean="0"/>
              <a:pPr/>
              <a:t>26</a:t>
            </a:fld>
            <a:endParaRPr lang="en-US" dirty="0" smtClean="0"/>
          </a:p>
        </p:txBody>
      </p:sp>
      <p:cxnSp>
        <p:nvCxnSpPr>
          <p:cNvPr id="9" name="Straight Arrow Connector 8"/>
          <p:cNvCxnSpPr/>
          <p:nvPr/>
        </p:nvCxnSpPr>
        <p:spPr>
          <a:xfrm rot="10800000">
            <a:off x="3352800" y="2436811"/>
            <a:ext cx="914400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1752601" y="2970211"/>
            <a:ext cx="609600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62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fa-IR" sz="2400" b="1" spc="-150" dirty="0" smtClean="0">
                <a:solidFill>
                  <a:srgbClr val="C00000"/>
                </a:solidFill>
                <a:latin typeface="B Nazanin"/>
                <a:cs typeface="B Mitra" pitchFamily="2" charset="-78"/>
              </a:rPr>
              <a:t>ادامه </a:t>
            </a:r>
            <a:r>
              <a:rPr lang="fa-IR" b="1" spc="-150" dirty="0" smtClean="0">
                <a:solidFill>
                  <a:srgbClr val="C00000"/>
                </a:solidFill>
                <a:latin typeface="B Nazanin"/>
                <a:cs typeface="B Mitra" pitchFamily="2" charset="-78"/>
              </a:rPr>
              <a:t>سياهه جانشيني موادغذايي</a:t>
            </a:r>
            <a:endParaRPr lang="en-US" dirty="0"/>
          </a:p>
        </p:txBody>
      </p:sp>
      <p:sp>
        <p:nvSpPr>
          <p:cNvPr id="135171" name="Content Placeholder 2"/>
          <p:cNvSpPr>
            <a:spLocks noGrp="1"/>
          </p:cNvSpPr>
          <p:nvPr>
            <p:ph idx="1"/>
          </p:nvPr>
        </p:nvSpPr>
        <p:spPr>
          <a:xfrm>
            <a:off x="533400" y="3657600"/>
            <a:ext cx="8229600" cy="2895600"/>
          </a:xfrm>
        </p:spPr>
        <p:txBody>
          <a:bodyPr rtlCol="0">
            <a:normAutofit/>
          </a:bodyPr>
          <a:lstStyle/>
          <a:p>
            <a:pPr algn="ctr" rtl="1" eaLnBrk="1" fontAlgn="auto" hangingPunct="1">
              <a:spcBef>
                <a:spcPts val="18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fa-IR" sz="4400" b="1" spc="-150" dirty="0" smtClean="0">
                <a:solidFill>
                  <a:srgbClr val="00B050"/>
                </a:solidFill>
                <a:cs typeface="B Mitra" pitchFamily="2" charset="-78"/>
              </a:rPr>
              <a:t> </a:t>
            </a:r>
            <a:r>
              <a:rPr lang="fa-IR" sz="4000" dirty="0" smtClean="0">
                <a:cs typeface="B Mitra" pitchFamily="2" charset="-78"/>
              </a:rPr>
              <a:t>وسيله مناسبي براي متخصصين تغذيه است تا رژيمي را طراحي كنند كه از نظر تغذيه ای</a:t>
            </a:r>
            <a:r>
              <a:rPr lang="en-US" sz="4000" dirty="0" smtClean="0">
                <a:cs typeface="B Mitra" pitchFamily="2" charset="-78"/>
              </a:rPr>
              <a:t> </a:t>
            </a:r>
            <a:r>
              <a:rPr lang="fa-IR" sz="4000" dirty="0" smtClean="0">
                <a:cs typeface="B Mitra" pitchFamily="2" charset="-78"/>
              </a:rPr>
              <a:t>با </a:t>
            </a:r>
            <a:r>
              <a:rPr lang="fa-IR" sz="4000" dirty="0" smtClean="0">
                <a:solidFill>
                  <a:srgbClr val="00B050"/>
                </a:solidFill>
                <a:cs typeface="B Mitra" pitchFamily="2" charset="-78"/>
              </a:rPr>
              <a:t>كفايت</a:t>
            </a:r>
            <a:r>
              <a:rPr lang="fa-IR" sz="4000" dirty="0" smtClean="0">
                <a:cs typeface="B Mitra" pitchFamily="2" charset="-78"/>
              </a:rPr>
              <a:t> باشد و اهدافي در ارتباط با</a:t>
            </a:r>
            <a:r>
              <a:rPr lang="en-US" sz="4000" dirty="0" smtClean="0">
                <a:cs typeface="B Mitra" pitchFamily="2" charset="-78"/>
              </a:rPr>
              <a:t> </a:t>
            </a:r>
            <a:r>
              <a:rPr lang="fa-IR" sz="4000" dirty="0" smtClean="0">
                <a:cs typeface="B Mitra" pitchFamily="2" charset="-78"/>
              </a:rPr>
              <a:t> </a:t>
            </a:r>
            <a:r>
              <a:rPr lang="fa-IR" sz="4000" b="1" dirty="0" smtClean="0">
                <a:solidFill>
                  <a:srgbClr val="00B050"/>
                </a:solidFill>
                <a:cs typeface="B Mitra" pitchFamily="2" charset="-78"/>
              </a:rPr>
              <a:t>دريافت درشت </a:t>
            </a:r>
            <a:r>
              <a:rPr lang="fa-IR" sz="3600" b="1" dirty="0" smtClean="0">
                <a:solidFill>
                  <a:srgbClr val="00B050"/>
                </a:solidFill>
                <a:cs typeface="B Mitra" pitchFamily="2" charset="-78"/>
              </a:rPr>
              <a:t>مغذي‍ها</a:t>
            </a:r>
            <a:r>
              <a:rPr lang="fa-IR" sz="4400" b="1" dirty="0" smtClean="0">
                <a:cs typeface="B Mitra" pitchFamily="2" charset="-78"/>
              </a:rPr>
              <a:t> </a:t>
            </a:r>
            <a:r>
              <a:rPr lang="fa-IR" sz="4000" dirty="0" smtClean="0">
                <a:cs typeface="B Mitra" pitchFamily="2" charset="-78"/>
              </a:rPr>
              <a:t>که </a:t>
            </a:r>
            <a:r>
              <a:rPr lang="fa-IR" sz="4000" u="sng" dirty="0" smtClean="0">
                <a:cs typeface="B Mitra" pitchFamily="2" charset="-78"/>
              </a:rPr>
              <a:t>ويژه هر فرد </a:t>
            </a:r>
            <a:r>
              <a:rPr lang="fa-IR" sz="4000" dirty="0" smtClean="0">
                <a:cs typeface="B Mitra" pitchFamily="2" charset="-78"/>
              </a:rPr>
              <a:t>مي باشد را تامين كند</a:t>
            </a:r>
            <a:endParaRPr lang="fa-IR" sz="3600" dirty="0" smtClean="0">
              <a:cs typeface="B Mitra" pitchFamily="2" charset="-78"/>
            </a:endParaRPr>
          </a:p>
        </p:txBody>
      </p:sp>
      <p:sp>
        <p:nvSpPr>
          <p:cNvPr id="12083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0E2A1E-4284-4C64-944E-3132156AB76B}" type="slidenum">
              <a:rPr lang="en-US" smtClean="0"/>
              <a:pPr/>
              <a:t>27</a:t>
            </a:fld>
            <a:endParaRPr lang="en-US" dirty="0" smtClean="0"/>
          </a:p>
        </p:txBody>
      </p:sp>
      <p:sp>
        <p:nvSpPr>
          <p:cNvPr id="8" name="Cloud Callout 7"/>
          <p:cNvSpPr/>
          <p:nvPr/>
        </p:nvSpPr>
        <p:spPr>
          <a:xfrm>
            <a:off x="685800" y="1295400"/>
            <a:ext cx="7848600" cy="2057400"/>
          </a:xfrm>
          <a:prstGeom prst="cloudCallout">
            <a:avLst>
              <a:gd name="adj1" fmla="val 39219"/>
              <a:gd name="adj2" fmla="val 71124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r>
              <a:rPr lang="fa-IR" sz="3600" b="1" spc="-150" dirty="0">
                <a:solidFill>
                  <a:schemeClr val="tx1"/>
                </a:solidFill>
                <a:cs typeface="B Nazanin" pitchFamily="2" charset="-78"/>
              </a:rPr>
              <a:t>تلفيق </a:t>
            </a:r>
            <a:r>
              <a:rPr lang="fa-IR" sz="3600" b="1" spc="-150" dirty="0" smtClean="0">
                <a:solidFill>
                  <a:schemeClr val="tx1"/>
                </a:solidFill>
                <a:cs typeface="B Nazanin" pitchFamily="2" charset="-78"/>
              </a:rPr>
              <a:t>راهنماي </a:t>
            </a:r>
            <a:r>
              <a:rPr lang="fa-IR" sz="3600" b="1" spc="-150" dirty="0">
                <a:solidFill>
                  <a:schemeClr val="tx1"/>
                </a:solidFill>
                <a:cs typeface="B Nazanin" pitchFamily="2" charset="-78"/>
              </a:rPr>
              <a:t>غذايي و فهرست جانشيني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6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400" b="1" spc="-150" dirty="0" smtClean="0">
                <a:solidFill>
                  <a:srgbClr val="C00000"/>
                </a:solidFill>
                <a:latin typeface="B Nazanin"/>
                <a:cs typeface="B Mitra" pitchFamily="2" charset="-78"/>
              </a:rPr>
              <a:t>ادامه </a:t>
            </a:r>
            <a:r>
              <a:rPr lang="fa-IR" b="1" spc="-150" dirty="0" smtClean="0">
                <a:solidFill>
                  <a:srgbClr val="C00000"/>
                </a:solidFill>
                <a:latin typeface="B Nazanin"/>
                <a:cs typeface="B Mitra" pitchFamily="2" charset="-78"/>
              </a:rPr>
              <a:t>سياهه جانشيني موادغذايي</a:t>
            </a:r>
            <a:endParaRPr b="1" u="sng" dirty="0" smtClean="0">
              <a:solidFill>
                <a:srgbClr val="00B050"/>
              </a:solidFill>
              <a:cs typeface="B Mitra" pitchFamily="2" charset="-78"/>
            </a:endParaRPr>
          </a:p>
        </p:txBody>
      </p:sp>
      <p:sp>
        <p:nvSpPr>
          <p:cNvPr id="114691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algn="just" rtl="1">
              <a:buClr>
                <a:srgbClr val="C00000"/>
              </a:buClr>
              <a:buNone/>
              <a:defRPr/>
            </a:pPr>
            <a:r>
              <a:rPr lang="fa-IR" sz="2800" b="1" u="sng" dirty="0" smtClean="0">
                <a:solidFill>
                  <a:srgbClr val="00B050"/>
                </a:solidFill>
                <a:cs typeface="B Mitra" pitchFamily="2" charset="-78"/>
              </a:rPr>
              <a:t>نکات كليدي</a:t>
            </a:r>
            <a:endParaRPr lang="fa-IR" sz="2800" dirty="0" smtClean="0">
              <a:cs typeface="B Nazanin" pitchFamily="2" charset="-78"/>
            </a:endParaRPr>
          </a:p>
          <a:p>
            <a:pPr algn="just" rtl="1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fa-IR" sz="2800" dirty="0" smtClean="0">
                <a:cs typeface="B Nazanin" pitchFamily="2" charset="-78"/>
              </a:rPr>
              <a:t>در فهرست جانشيني </a:t>
            </a:r>
            <a:r>
              <a:rPr lang="fa-IR" sz="2800" b="1" dirty="0" smtClean="0">
                <a:solidFill>
                  <a:srgbClr val="00B050"/>
                </a:solidFill>
                <a:cs typeface="B Nazanin" pitchFamily="2" charset="-78"/>
              </a:rPr>
              <a:t>غذاهاي مشابه از نظر ميزان كالري در يك گروه قرار مي‌گيرند</a:t>
            </a:r>
            <a:r>
              <a:rPr lang="fa-IR" sz="2800" dirty="0" smtClean="0">
                <a:cs typeface="B Nazanin" pitchFamily="2" charset="-78"/>
              </a:rPr>
              <a:t>. بنابراين كاربرد راهنماهای غذايي با فهرست جانشيني فرق دارد ، </a:t>
            </a:r>
            <a:r>
              <a:rPr lang="fa-IR" sz="2800" u="sng" dirty="0" smtClean="0">
                <a:cs typeface="B Nazanin" pitchFamily="2" charset="-78"/>
              </a:rPr>
              <a:t>اگر چه لازم و ملزوم يكديگرند</a:t>
            </a:r>
            <a:endParaRPr lang="en-US" sz="2800" u="sng" dirty="0" smtClean="0">
              <a:cs typeface="B Nazanin" pitchFamily="2" charset="-78"/>
            </a:endParaRPr>
          </a:p>
          <a:p>
            <a:pPr algn="just" rtl="1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  <a:defRPr/>
            </a:pPr>
            <a:endParaRPr lang="fa-IR" sz="2400" u="sng" dirty="0" smtClean="0">
              <a:cs typeface="B Nazanin" pitchFamily="2" charset="-78"/>
            </a:endParaRPr>
          </a:p>
          <a:p>
            <a:pPr algn="just" rtl="1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fa-IR" sz="2600" dirty="0" smtClean="0">
                <a:cs typeface="B Nazanin" pitchFamily="2" charset="-78"/>
              </a:rPr>
              <a:t>در فهرست جانشيني </a:t>
            </a:r>
            <a:r>
              <a:rPr lang="fa-IR" sz="3000" b="1" dirty="0" smtClean="0">
                <a:solidFill>
                  <a:srgbClr val="00B050"/>
                </a:solidFill>
                <a:cs typeface="B Nazanin" pitchFamily="2" charset="-78"/>
              </a:rPr>
              <a:t>اندازه‌گيري دقيق كالري</a:t>
            </a:r>
            <a:r>
              <a:rPr lang="fa-IR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B Nazanin" pitchFamily="2" charset="-78"/>
              </a:rPr>
              <a:t> </a:t>
            </a:r>
            <a:r>
              <a:rPr lang="fa-IR" sz="2600" dirty="0" smtClean="0">
                <a:cs typeface="B Nazanin" pitchFamily="2" charset="-78"/>
              </a:rPr>
              <a:t>مورد نظر است و به همين جهت گوشت را به 4 زير گروه و يا </a:t>
            </a:r>
            <a:r>
              <a:rPr lang="fa-IR" sz="2600" u="sng" dirty="0" smtClean="0">
                <a:cs typeface="B Nazanin" pitchFamily="2" charset="-78"/>
              </a:rPr>
              <a:t>گروه شير را به 3 زير گروه</a:t>
            </a:r>
            <a:r>
              <a:rPr lang="fa-IR" sz="2600" dirty="0" smtClean="0">
                <a:cs typeface="B Nazanin" pitchFamily="2" charset="-78"/>
              </a:rPr>
              <a:t> تقسيم كرده‌اند</a:t>
            </a:r>
            <a:endParaRPr lang="en-US" sz="2600" dirty="0" smtClean="0">
              <a:cs typeface="B Nazanin" pitchFamily="2" charset="-78"/>
            </a:endParaRPr>
          </a:p>
          <a:p>
            <a:pPr algn="r" rtl="1" eaLnBrk="1" fontAlgn="auto" hangingPunct="1">
              <a:spcAft>
                <a:spcPts val="0"/>
              </a:spcAft>
              <a:defRPr/>
            </a:pPr>
            <a:endParaRPr lang="en-US" sz="2400" dirty="0" smtClean="0">
              <a:cs typeface="B Mitra" pitchFamily="2" charset="-78"/>
            </a:endParaRPr>
          </a:p>
        </p:txBody>
      </p:sp>
      <p:sp>
        <p:nvSpPr>
          <p:cNvPr id="12186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8538BAF-E539-400B-838A-BAE358FA9FDC}" type="slidenum">
              <a:rPr lang="en-US" smtClean="0"/>
              <a:pPr/>
              <a:t>28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2745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r" rtl="1"/>
            <a:r>
              <a:rPr lang="fa-IR" sz="2000" b="1" spc="-150" dirty="0" smtClean="0">
                <a:solidFill>
                  <a:srgbClr val="C00000"/>
                </a:solidFill>
                <a:latin typeface="B Nazanin"/>
                <a:cs typeface="B Mitra" pitchFamily="2" charset="-78"/>
              </a:rPr>
              <a:t>ادامه </a:t>
            </a:r>
            <a:r>
              <a:rPr lang="fa-IR" sz="4000" b="1" spc="-150" dirty="0" smtClean="0">
                <a:solidFill>
                  <a:srgbClr val="C00000"/>
                </a:solidFill>
                <a:latin typeface="B Nazanin"/>
                <a:cs typeface="B Mitra" pitchFamily="2" charset="-78"/>
              </a:rPr>
              <a:t>سياهه جانشيني موادغذايي</a:t>
            </a:r>
            <a:endParaRPr sz="4000" b="1" dirty="0" smtClean="0">
              <a:solidFill>
                <a:srgbClr val="00B050"/>
              </a:solidFill>
            </a:endParaRPr>
          </a:p>
        </p:txBody>
      </p:sp>
      <p:sp>
        <p:nvSpPr>
          <p:cNvPr id="247811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34000"/>
          </a:xfrm>
        </p:spPr>
        <p:txBody>
          <a:bodyPr>
            <a:normAutofit/>
          </a:bodyPr>
          <a:lstStyle/>
          <a:p>
            <a:pPr algn="ctr">
              <a:buNone/>
              <a:defRPr/>
            </a:pPr>
            <a:r>
              <a:rPr lang="en-US" b="1" dirty="0" smtClean="0">
                <a:solidFill>
                  <a:srgbClr val="00B050"/>
                </a:solidFill>
              </a:rPr>
              <a:t>Food Groups of Exchange lists</a:t>
            </a:r>
            <a:endParaRPr lang="fa-IR" dirty="0" smtClean="0">
              <a:cs typeface="B Mitra" pitchFamily="2" charset="-78"/>
            </a:endParaRPr>
          </a:p>
          <a:p>
            <a:pPr algn="r" rtl="1" eaLnBrk="1" hangingPunct="1">
              <a:buFont typeface="Wingdings 2" pitchFamily="18" charset="2"/>
              <a:buNone/>
              <a:defRPr/>
            </a:pPr>
            <a:r>
              <a:rPr lang="fa-IR" dirty="0" smtClean="0">
                <a:cs typeface="B Mitra" pitchFamily="2" charset="-78"/>
              </a:rPr>
              <a:t>شامل </a:t>
            </a:r>
            <a:r>
              <a:rPr lang="fa-IR" sz="3600" b="1" dirty="0" smtClean="0">
                <a:solidFill>
                  <a:srgbClr val="C00000"/>
                </a:solidFill>
                <a:cs typeface="B Mitra" pitchFamily="2" charset="-78"/>
              </a:rPr>
              <a:t>سه</a:t>
            </a:r>
            <a:r>
              <a:rPr lang="fa-IR" sz="2800" dirty="0" smtClean="0">
                <a:solidFill>
                  <a:srgbClr val="C00000"/>
                </a:solidFill>
                <a:cs typeface="B Mitra" pitchFamily="2" charset="-78"/>
              </a:rPr>
              <a:t> </a:t>
            </a:r>
            <a:r>
              <a:rPr lang="fa-IR" sz="3600" b="1" dirty="0" smtClean="0">
                <a:solidFill>
                  <a:srgbClr val="C00000"/>
                </a:solidFill>
                <a:cs typeface="B Mitra" pitchFamily="2" charset="-78"/>
              </a:rPr>
              <a:t>گروه اصلي </a:t>
            </a:r>
            <a:r>
              <a:rPr lang="fa-IR" dirty="0" smtClean="0">
                <a:cs typeface="B Mitra" pitchFamily="2" charset="-78"/>
              </a:rPr>
              <a:t>:</a:t>
            </a:r>
          </a:p>
          <a:p>
            <a:pPr lvl="2" algn="r" rtl="1" eaLnBrk="1" hangingPunct="1">
              <a:buClr>
                <a:schemeClr val="accent5">
                  <a:lumMod val="75000"/>
                </a:schemeClr>
              </a:buClr>
              <a:buFont typeface="Wingdings" pitchFamily="2" charset="2"/>
              <a:buChar char="v"/>
              <a:defRPr/>
            </a:pPr>
            <a:r>
              <a:rPr lang="fa-IR" sz="2800" b="1" dirty="0" smtClean="0">
                <a:solidFill>
                  <a:srgbClr val="00B050"/>
                </a:solidFill>
                <a:cs typeface="B Mitra" pitchFamily="2" charset="-78"/>
              </a:rPr>
              <a:t>بر پايه درشت مغذي‌ها </a:t>
            </a:r>
          </a:p>
          <a:p>
            <a:pPr lvl="2" algn="r" rtl="1" eaLnBrk="1" hangingPunct="1">
              <a:buClr>
                <a:schemeClr val="accent5">
                  <a:lumMod val="75000"/>
                </a:schemeClr>
              </a:buClr>
              <a:buFont typeface="Wingdings" pitchFamily="2" charset="2"/>
              <a:buChar char="v"/>
              <a:defRPr/>
            </a:pPr>
            <a:r>
              <a:rPr lang="fa-IR" sz="2800" b="1" dirty="0" smtClean="0">
                <a:solidFill>
                  <a:srgbClr val="00B050"/>
                </a:solidFill>
                <a:cs typeface="B Mitra" pitchFamily="2" charset="-78"/>
              </a:rPr>
              <a:t>برآورد كالري</a:t>
            </a:r>
          </a:p>
          <a:p>
            <a:pPr lvl="2" algn="r" rtl="1" eaLnBrk="1" hangingPunct="1">
              <a:buClr>
                <a:schemeClr val="accent5">
                  <a:lumMod val="75000"/>
                </a:schemeClr>
              </a:buClr>
              <a:buFont typeface="Arial" charset="0"/>
              <a:buNone/>
              <a:defRPr/>
            </a:pPr>
            <a:endParaRPr lang="fa-IR" sz="3600" dirty="0" smtClean="0">
              <a:cs typeface="B Mitra" pitchFamily="2" charset="-78"/>
            </a:endParaRPr>
          </a:p>
          <a:p>
            <a:pPr algn="r" rtl="1" eaLnBrk="1" hangingPunct="1">
              <a:buFont typeface="Wingdings 2" pitchFamily="18" charset="2"/>
              <a:buNone/>
              <a:defRPr/>
            </a:pPr>
            <a:r>
              <a:rPr lang="fa-IR" sz="2400" dirty="0" smtClean="0">
                <a:cs typeface="B Mitra" pitchFamily="2" charset="-78"/>
              </a:rPr>
              <a:t>1)‌ </a:t>
            </a:r>
            <a:r>
              <a:rPr lang="fa-IR" dirty="0" smtClean="0">
                <a:cs typeface="B Mitra" pitchFamily="2" charset="-78"/>
              </a:rPr>
              <a:t>گروه كربوهيدرات </a:t>
            </a:r>
            <a:endParaRPr lang="en-US" dirty="0" smtClean="0">
              <a:cs typeface="B Mitra" pitchFamily="2" charset="-78"/>
            </a:endParaRPr>
          </a:p>
          <a:p>
            <a:pPr algn="r" rtl="1" eaLnBrk="1" hangingPunct="1">
              <a:buFont typeface="Wingdings 2" pitchFamily="18" charset="2"/>
              <a:buNone/>
              <a:defRPr/>
            </a:pPr>
            <a:r>
              <a:rPr lang="fa-IR" dirty="0" smtClean="0">
                <a:cs typeface="B Mitra" pitchFamily="2" charset="-78"/>
              </a:rPr>
              <a:t>2) گروه گوشت و جانشينهاي آن</a:t>
            </a:r>
            <a:endParaRPr lang="en-US" dirty="0" smtClean="0">
              <a:cs typeface="B Mitra" pitchFamily="2" charset="-78"/>
            </a:endParaRPr>
          </a:p>
          <a:p>
            <a:pPr algn="r" rtl="1" eaLnBrk="1" hangingPunct="1">
              <a:buFont typeface="Wingdings 2" pitchFamily="18" charset="2"/>
              <a:buNone/>
              <a:defRPr/>
            </a:pPr>
            <a:r>
              <a:rPr lang="fa-IR" dirty="0" smtClean="0">
                <a:cs typeface="B Mitra" pitchFamily="2" charset="-78"/>
              </a:rPr>
              <a:t>3)‌ گروه چربي و روغن‌ها</a:t>
            </a:r>
            <a:endParaRPr lang="en-US" dirty="0" smtClean="0">
              <a:cs typeface="B Mitra" pitchFamily="2" charset="-78"/>
            </a:endParaRPr>
          </a:p>
          <a:p>
            <a:pPr algn="r" rtl="1" eaLnBrk="1" hangingPunct="1">
              <a:buFont typeface="Wingdings 2" pitchFamily="18" charset="2"/>
              <a:buNone/>
              <a:defRPr/>
            </a:pPr>
            <a:endParaRPr lang="en-US" sz="3600" dirty="0" smtClean="0">
              <a:cs typeface="B Mitra" pitchFamily="2" charset="-78"/>
            </a:endParaRPr>
          </a:p>
          <a:p>
            <a:pPr algn="r" rtl="1" eaLnBrk="1" hangingPunct="1">
              <a:buFont typeface="Wingdings 2" pitchFamily="18" charset="2"/>
              <a:buNone/>
              <a:defRPr/>
            </a:pPr>
            <a:endParaRPr lang="en-US" sz="3600" dirty="0" smtClean="0">
              <a:cs typeface="B Mitra" pitchFamily="2" charset="-78"/>
            </a:endParaRPr>
          </a:p>
        </p:txBody>
      </p:sp>
      <p:sp>
        <p:nvSpPr>
          <p:cNvPr id="122886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A1C7CFA-34AB-4C64-8ECF-42071AB8270C}" type="slidenum">
              <a:rPr lang="en-US" smtClean="0"/>
              <a:pPr/>
              <a:t>29</a:t>
            </a:fld>
            <a:endParaRPr lang="en-US" dirty="0" smtClean="0"/>
          </a:p>
        </p:txBody>
      </p:sp>
      <p:pic>
        <p:nvPicPr>
          <p:cNvPr id="122884" name="Picture 11" descr="http://tbn3.google.com/images?q=tbn:DvCb9vYRH9d9wM:http://www.aboutus.org/Special/image/thumb/Wooden_food_groups_set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819400"/>
            <a:ext cx="31543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228600" y="125413"/>
            <a:ext cx="9601200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84632" algn="r" rtl="1" fontAlgn="auto">
              <a:spcAft>
                <a:spcPts val="0"/>
              </a:spcAft>
              <a:defRPr/>
            </a:pPr>
            <a:endParaRPr lang="en-US" sz="3200" i="1" spc="-150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24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90800" y="2286000"/>
            <a:ext cx="426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4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استانداردهای غذایی</a:t>
            </a:r>
            <a:endParaRPr lang="en-US" sz="4400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353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39400" y="963516"/>
          <a:ext cx="8676000" cy="5437284"/>
        </p:xfrm>
        <a:graphic>
          <a:graphicData uri="http://schemas.openxmlformats.org/drawingml/2006/table">
            <a:tbl>
              <a:tblPr rtl="1">
                <a:tableStyleId>{68D230F3-CF80-4859-8CE7-A43EE81993B5}</a:tableStyleId>
              </a:tblPr>
              <a:tblGrid>
                <a:gridCol w="2844000"/>
                <a:gridCol w="1548000"/>
                <a:gridCol w="1512000"/>
                <a:gridCol w="1188000"/>
                <a:gridCol w="1584000"/>
              </a:tblGrid>
              <a:tr h="413910">
                <a:tc>
                  <a:txBody>
                    <a:bodyPr/>
                    <a:lstStyle/>
                    <a:p>
                      <a:pPr indent="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2000" b="1" dirty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فهرست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 smtClean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كربوهيدرات (گرم</a:t>
                      </a:r>
                      <a:r>
                        <a:rPr lang="fa-IR" sz="1600" b="1" dirty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 smtClean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پروتئين (گرم</a:t>
                      </a:r>
                      <a:r>
                        <a:rPr lang="fa-IR" sz="1600" b="1" dirty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 smtClean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چربي (گرم</a:t>
                      </a:r>
                      <a:r>
                        <a:rPr lang="fa-IR" sz="1600" b="1" dirty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 smtClean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انرژي (كيلوكالري</a:t>
                      </a:r>
                      <a:r>
                        <a:rPr lang="fa-IR" sz="1600" b="1" dirty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</a:tr>
              <a:tr h="413910">
                <a:tc>
                  <a:txBody>
                    <a:bodyPr/>
                    <a:lstStyle/>
                    <a:p>
                      <a:pPr indent="0" algn="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20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گروه کربوهیدرات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</a:tr>
              <a:tr h="331128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 smtClean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نشاسته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15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 smtClean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3-0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 smtClean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1-0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80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</a:tr>
              <a:tr h="331128">
                <a:tc>
                  <a:txBody>
                    <a:bodyPr/>
                    <a:lstStyle/>
                    <a:p>
                      <a:pPr marL="0" marR="0" indent="180340" algn="just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b="1" dirty="0" smtClean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ميوه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20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15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20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20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20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60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</a:tr>
              <a:tr h="331128">
                <a:tc>
                  <a:txBody>
                    <a:bodyPr/>
                    <a:lstStyle/>
                    <a:p>
                      <a:pPr marL="0" marR="0" indent="180340" algn="just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شیر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</a:tr>
              <a:tr h="331128">
                <a:tc>
                  <a:txBody>
                    <a:bodyPr/>
                    <a:lstStyle/>
                    <a:p>
                      <a:pPr marL="540000" lvl="1" indent="18034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- </a:t>
                      </a:r>
                      <a:r>
                        <a:rPr lang="fa-IR" sz="1600" b="1" dirty="0" smtClean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 بي </a:t>
                      </a:r>
                      <a:r>
                        <a:rPr lang="fa-IR" sz="1600" b="1" dirty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چربي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12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8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 smtClean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3-0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 smtClean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100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</a:tr>
              <a:tr h="331128">
                <a:tc>
                  <a:txBody>
                    <a:bodyPr/>
                    <a:lstStyle/>
                    <a:p>
                      <a:pPr marL="540000" lvl="1" indent="18034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 smtClean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- كم </a:t>
                      </a:r>
                      <a:r>
                        <a:rPr lang="fa-IR" sz="1600" b="1" dirty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چرب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12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8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120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</a:tr>
              <a:tr h="331128">
                <a:tc>
                  <a:txBody>
                    <a:bodyPr/>
                    <a:lstStyle/>
                    <a:p>
                      <a:pPr marL="540000" lvl="1" indent="18034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 smtClean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- پرچرب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12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8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8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 smtClean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160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</a:tr>
              <a:tr h="331128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 smtClean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سايركربوهيدرات </a:t>
                      </a:r>
                      <a:r>
                        <a:rPr lang="fa-IR" sz="1600" b="1" dirty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ها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15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متفاوت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متفاوت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متفاوت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</a:tr>
              <a:tr h="331128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سبزي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2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 smtClean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25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</a:tr>
              <a:tr h="331128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شكر، قند، مربا، عسل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 smtClean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 smtClean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20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</a:tr>
              <a:tr h="331128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2000" b="1" kern="120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گروه گوشت و جانشین هایش</a:t>
                      </a:r>
                      <a:endParaRPr lang="en-US" sz="2000" b="1" kern="12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</a:tr>
              <a:tr h="331128">
                <a:tc>
                  <a:txBody>
                    <a:bodyPr/>
                    <a:lstStyle/>
                    <a:p>
                      <a:pPr marL="540000" lvl="1" indent="18034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 smtClean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- كم </a:t>
                      </a:r>
                      <a:r>
                        <a:rPr lang="fa-IR" sz="1600" b="1" dirty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چرب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 smtClean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7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Mitra" pitchFamily="2" charset="-78"/>
                        </a:rPr>
                        <a:t>3-0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 smtClean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45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</a:tr>
              <a:tr h="331128">
                <a:tc>
                  <a:txBody>
                    <a:bodyPr/>
                    <a:lstStyle/>
                    <a:p>
                      <a:pPr marL="540000" lvl="1" indent="18034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 smtClean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- با </a:t>
                      </a:r>
                      <a:r>
                        <a:rPr lang="fa-IR" sz="1600" b="1" dirty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چربي متوسط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 smtClean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800" b="1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7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 smtClean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7-4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75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</a:tr>
              <a:tr h="331128">
                <a:tc>
                  <a:txBody>
                    <a:bodyPr/>
                    <a:lstStyle/>
                    <a:p>
                      <a:pPr marL="540000" lvl="1" indent="18034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 smtClean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- پرچرب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 smtClean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800" b="1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7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800" b="1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8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cs typeface="B Mitra" pitchFamily="2" charset="-78"/>
                        </a:rPr>
                        <a:t>100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</a:tr>
              <a:tr h="231384">
                <a:tc>
                  <a:txBody>
                    <a:bodyPr/>
                    <a:lstStyle/>
                    <a:p>
                      <a:pPr marL="0" indent="180340" algn="just" defTabSz="914400" rtl="1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2000" b="1" kern="120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گروه چربی</a:t>
                      </a:r>
                      <a:endParaRPr lang="en-US" sz="2000" b="1" kern="12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20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20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20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45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50800" marR="50800" marT="0" marB="0" anchor="ctr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28600" y="355336"/>
            <a:ext cx="8358188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fa-IR" sz="2400" b="1" dirty="0" smtClean="0">
                <a:solidFill>
                  <a:srgbClr val="FF0000"/>
                </a:solidFill>
                <a:cs typeface="B Mitra" pitchFamily="2" charset="-78"/>
              </a:rPr>
              <a:t>ميزان </a:t>
            </a:r>
            <a:r>
              <a:rPr lang="fa-IR" sz="2400" b="1" spc="-150" dirty="0" smtClean="0">
                <a:solidFill>
                  <a:srgbClr val="FF0000"/>
                </a:solidFill>
                <a:cs typeface="B Mitra" pitchFamily="2" charset="-78"/>
              </a:rPr>
              <a:t>كربوهيدرات، پروتئين، </a:t>
            </a:r>
            <a:r>
              <a:rPr lang="fa-IR" sz="2400" b="1" spc="-150" dirty="0">
                <a:solidFill>
                  <a:srgbClr val="FF0000"/>
                </a:solidFill>
                <a:cs typeface="B Mitra" pitchFamily="2" charset="-78"/>
              </a:rPr>
              <a:t>چربي و انرژي فهرست جانشيني</a:t>
            </a:r>
            <a:endParaRPr lang="en-US" sz="2400" b="1" spc="-150" dirty="0">
              <a:solidFill>
                <a:srgbClr val="FF0000"/>
              </a:solidFill>
              <a:cs typeface="B Mitra" pitchFamily="2" charset="-7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82D2B0EC-81ED-42CA-952F-1A0E1D84D55C}" type="slidenum">
              <a:rPr lang="en-US">
                <a:solidFill>
                  <a:prstClr val="black">
                    <a:tint val="75000"/>
                  </a:prstClr>
                </a:solidFill>
                <a:cs typeface="Mitra" pitchFamily="2" charset="-78"/>
              </a:rPr>
              <a:pPr>
                <a:defRPr/>
              </a:pPr>
              <a:t>30</a:t>
            </a:fld>
            <a:endParaRPr lang="en-US" dirty="0">
              <a:solidFill>
                <a:prstClr val="black">
                  <a:tint val="75000"/>
                </a:prstClr>
              </a:solidFill>
              <a:cs typeface="Mitr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1364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1A339-42F4-4C22-8AA0-AD168DDCC040}" type="slidenum">
              <a:rPr lang="en-US" smtClean="0">
                <a:cs typeface="Mitra" pitchFamily="2" charset="-78"/>
              </a:rPr>
              <a:pPr>
                <a:defRPr/>
              </a:pPr>
              <a:t>31</a:t>
            </a:fld>
            <a:endParaRPr lang="en-US" dirty="0">
              <a:cs typeface="Mitra" pitchFamily="2" charset="-78"/>
            </a:endParaRPr>
          </a:p>
        </p:txBody>
      </p:sp>
      <p:sp>
        <p:nvSpPr>
          <p:cNvPr id="3078" name="Rectangle 1"/>
          <p:cNvSpPr>
            <a:spLocks noChangeArrowheads="1"/>
          </p:cNvSpPr>
          <p:nvPr/>
        </p:nvSpPr>
        <p:spPr bwMode="auto">
          <a:xfrm>
            <a:off x="2590800" y="357188"/>
            <a:ext cx="6305551" cy="1092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76176" bIns="0" anchor="ctr">
            <a:spAutoFit/>
          </a:bodyPr>
          <a:lstStyle/>
          <a:p>
            <a:pPr indent="180975" algn="r" rtl="1"/>
            <a:r>
              <a:rPr lang="fa-IR" sz="3200" b="1" dirty="0">
                <a:solidFill>
                  <a:srgbClr val="FF0000"/>
                </a:solidFill>
                <a:latin typeface="Times New Roman" pitchFamily="18" charset="0"/>
                <a:cs typeface="B Nazanin" pitchFamily="2" charset="-78"/>
              </a:rPr>
              <a:t>فهرست ميوه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  <a:cs typeface="B Nazanin" pitchFamily="2" charset="-78"/>
            </a:endParaRPr>
          </a:p>
          <a:p>
            <a:pPr indent="180975" algn="r" rtl="1" eaLnBrk="0" hangingPunct="0">
              <a:spcBef>
                <a:spcPts val="1200"/>
              </a:spcBef>
            </a:pPr>
            <a:r>
              <a:rPr lang="fa-IR" sz="2400" dirty="0">
                <a:ea typeface="Times New Roman" pitchFamily="18" charset="0"/>
                <a:cs typeface="B Nazanin" pitchFamily="2" charset="-78"/>
              </a:rPr>
              <a:t>يك واحد ميوه= 15 گرم كربوهيدرات و 60 كالري انرژي</a:t>
            </a:r>
            <a:endParaRPr lang="fa-IR" sz="3600" dirty="0">
              <a:cs typeface="B Nazanin" pitchFamily="2" charset="-78"/>
            </a:endParaRP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71438" y="2143125"/>
            <a:ext cx="8858250" cy="384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180975" algn="r" rtl="1">
              <a:spcBef>
                <a:spcPts val="0"/>
              </a:spcBef>
              <a:spcAft>
                <a:spcPts val="2400"/>
              </a:spcAft>
              <a:tabLst>
                <a:tab pos="539750" algn="l"/>
              </a:tabLst>
              <a:defRPr/>
            </a:pPr>
            <a:r>
              <a:rPr lang="fa-IR" sz="2800" dirty="0">
                <a:latin typeface="Calibri" pitchFamily="34" charset="0"/>
                <a:ea typeface="Times New Roman" pitchFamily="18" charset="0"/>
                <a:cs typeface="B Nazanin" pitchFamily="2" charset="-78"/>
              </a:rPr>
              <a:t>ميوه‌هاي تازه, يخ زده, كنسرو, خشك شده و آب ميوه‌ها در اين فهرست جاي دارند. به طور معمول يك جانشين ميوه برابر است با:</a:t>
            </a:r>
            <a:endParaRPr lang="en-US" sz="2400" dirty="0">
              <a:latin typeface="Calibri" pitchFamily="34" charset="0"/>
              <a:cs typeface="B Nazanin" pitchFamily="2" charset="-78"/>
            </a:endParaRPr>
          </a:p>
          <a:p>
            <a:pPr algn="r" rtl="1" eaLnBrk="0" hangingPunct="0">
              <a:spcBef>
                <a:spcPts val="1800"/>
              </a:spcBef>
              <a:buFont typeface="Wingdings" pitchFamily="2" charset="2"/>
              <a:buChar char="v"/>
              <a:tabLst>
                <a:tab pos="539750" algn="l"/>
              </a:tabLst>
              <a:defRPr/>
            </a:pPr>
            <a:r>
              <a:rPr lang="fa-IR" sz="2800" dirty="0">
                <a:latin typeface="Calibri" pitchFamily="34" charset="0"/>
                <a:ea typeface="Times New Roman" pitchFamily="18" charset="0"/>
                <a:cs typeface="B Nazanin" pitchFamily="2" charset="-78"/>
              </a:rPr>
              <a:t>1 ميوه تازه كوچك تا متوسط (حدود 90-110 گرم) مانند يك موز يا سيب</a:t>
            </a:r>
          </a:p>
          <a:p>
            <a:pPr algn="r" rtl="1" eaLnBrk="0" hangingPunct="0">
              <a:spcBef>
                <a:spcPts val="1800"/>
              </a:spcBef>
              <a:buFont typeface="Wingdings" pitchFamily="2" charset="2"/>
              <a:buChar char="v"/>
              <a:tabLst>
                <a:tab pos="539750" algn="l"/>
              </a:tabLst>
              <a:defRPr/>
            </a:pPr>
            <a:r>
              <a:rPr lang="fa-IR" sz="2400" b="1" dirty="0">
                <a:latin typeface="Calibri" pitchFamily="34" charset="0"/>
                <a:ea typeface="Times New Roman" pitchFamily="18" charset="0"/>
                <a:cs typeface="B Nazanin" pitchFamily="2" charset="-78"/>
              </a:rPr>
              <a:t> 1/2</a:t>
            </a:r>
            <a:r>
              <a:rPr lang="fa-IR" sz="2800" dirty="0">
                <a:latin typeface="Calibri" pitchFamily="34" charset="0"/>
                <a:ea typeface="Times New Roman" pitchFamily="18" charset="0"/>
                <a:cs typeface="B Nazanin" pitchFamily="2" charset="-78"/>
              </a:rPr>
              <a:t>ليوان كنسرو يا ميوه تازه خرد شده يا آب ميوه</a:t>
            </a:r>
          </a:p>
          <a:p>
            <a:pPr algn="r" rtl="1" eaLnBrk="0" hangingPunct="0">
              <a:spcBef>
                <a:spcPts val="1800"/>
              </a:spcBef>
              <a:buFont typeface="Wingdings" pitchFamily="2" charset="2"/>
              <a:buChar char="v"/>
              <a:tabLst>
                <a:tab pos="539750" algn="l"/>
              </a:tabLst>
              <a:defRPr/>
            </a:pPr>
            <a:r>
              <a:rPr lang="fa-IR" sz="2800" dirty="0">
                <a:latin typeface="Calibri" pitchFamily="34" charset="0"/>
                <a:ea typeface="Times New Roman" pitchFamily="18" charset="0"/>
                <a:cs typeface="B Nazanin" pitchFamily="2" charset="-78"/>
              </a:rPr>
              <a:t> 1/4ليوان ميوه خشك شده (خشكبار)</a:t>
            </a:r>
            <a:endParaRPr lang="fa-IR" sz="2800" dirty="0">
              <a:latin typeface="Calibri" pitchFamily="34" charset="0"/>
              <a:cs typeface="B Nazanin" pitchFamily="2" charset="-78"/>
            </a:endParaRPr>
          </a:p>
          <a:p>
            <a:pPr algn="r" rtl="1" eaLnBrk="0" hangingPunct="0">
              <a:buFontTx/>
              <a:buChar char="•"/>
              <a:tabLst>
                <a:tab pos="539750" algn="l"/>
              </a:tabLst>
              <a:defRPr/>
            </a:pPr>
            <a:endParaRPr lang="en-US" sz="1000" dirty="0">
              <a:latin typeface="Calibri" pitchFamily="34" charset="0"/>
              <a:cs typeface="B Nazanin" pitchFamily="2" charset="-78"/>
            </a:endParaRPr>
          </a:p>
          <a:p>
            <a:pPr algn="r" rtl="1" eaLnBrk="0" hangingPunct="0">
              <a:buFontTx/>
              <a:buChar char="•"/>
              <a:tabLst>
                <a:tab pos="539750" algn="l"/>
              </a:tabLst>
              <a:defRPr/>
            </a:pPr>
            <a:endParaRPr lang="en-US" sz="1100" dirty="0">
              <a:latin typeface="Calibri" pitchFamily="34" charset="0"/>
              <a:cs typeface="B Nazanin" pitchFamily="2" charset="-78"/>
            </a:endParaRPr>
          </a:p>
          <a:p>
            <a:pPr algn="r" eaLnBrk="0" hangingPunct="0">
              <a:tabLst>
                <a:tab pos="539750" algn="l"/>
              </a:tabLst>
              <a:defRPr/>
            </a:pPr>
            <a:endParaRPr lang="en-US" dirty="0">
              <a:latin typeface="Calibri" pitchFamily="34" charset="0"/>
              <a:cs typeface="B Nazanin" pitchFamily="2" charset="-78"/>
            </a:endParaRPr>
          </a:p>
        </p:txBody>
      </p:sp>
      <p:sp>
        <p:nvSpPr>
          <p:cNvPr id="3080" name="Rectangle 7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cs typeface="Mitra" pitchFamily="2" charset="-78"/>
            </a:endParaRPr>
          </a:p>
        </p:txBody>
      </p:sp>
      <p:pic>
        <p:nvPicPr>
          <p:cNvPr id="3081" name="Picture 8" descr="I:\image2\grapefruit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4591050"/>
            <a:ext cx="228600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769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740763"/>
              </p:ext>
            </p:extLst>
          </p:nvPr>
        </p:nvGraphicFramePr>
        <p:xfrm>
          <a:off x="428596" y="928670"/>
          <a:ext cx="8215370" cy="5406390"/>
        </p:xfrm>
        <a:graphic>
          <a:graphicData uri="http://schemas.openxmlformats.org/drawingml/2006/table">
            <a:tbl>
              <a:tblPr rtl="1"/>
              <a:tblGrid>
                <a:gridCol w="4122307"/>
                <a:gridCol w="4093063"/>
              </a:tblGrid>
              <a:tr h="357190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نوع غذا 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7733" marR="677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اندازه واحد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7733" marR="67733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7374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سيب، پوست نكنده، كوچك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7733" marR="6773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1 عدد (120 گرم)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7733" marR="677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67374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زردآلو، تازه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7733" marR="6773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4 عدد كامل (165 گرم)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7733" marR="6773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7374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موز كوچك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7733" marR="6773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1 عدد (130 گرم)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7733" marR="6773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7374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طالبي كوچك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7733" marR="6773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400" b="1" baseline="-25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1/3</a:t>
                      </a:r>
                      <a:r>
                        <a:rPr lang="fa-IR" sz="1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 </a:t>
                      </a: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طالبي (330 گرم)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7733" marR="6773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7374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انجير، تازه متوسط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7733" marR="6773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2 عدد (100 گرم)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7733" marR="6773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7374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گريپ فروت (دارابي) بزرگ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7733" marR="6773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نصف عدد (330 گرم)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7733" marR="6773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7374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انگور، كوچك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7733" marR="6773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17 عدد (90 گرم)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7733" marR="6773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7374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كيوي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7733" marR="6773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1 عدد (100 گرم)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7733" marR="6773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7374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پرتقال، كوچك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7733" marR="6773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1 عدد (195 گرم)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7733" marR="6773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7374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هلو، متوسط، تازه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7733" marR="6773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1 عدد (180 گرم)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7733" marR="6773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7374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خرمالو، متوسط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2 عدد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7374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شليل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1 عدد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7374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نارنگي، كوچك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2 عدد (240 گرم)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6563" y="6492875"/>
            <a:ext cx="2133600" cy="365125"/>
          </a:xfrm>
        </p:spPr>
        <p:txBody>
          <a:bodyPr/>
          <a:lstStyle/>
          <a:p>
            <a:pPr>
              <a:defRPr/>
            </a:pPr>
            <a:fld id="{939CAF2D-4C93-4E63-9A27-3635BC52EB4E}" type="slidenum">
              <a:rPr lang="en-US">
                <a:cs typeface="Mitra" pitchFamily="2" charset="-78"/>
              </a:rPr>
              <a:pPr>
                <a:defRPr/>
              </a:pPr>
              <a:t>32</a:t>
            </a:fld>
            <a:endParaRPr lang="en-US" dirty="0">
              <a:cs typeface="Mitra" pitchFamily="2" charset="-78"/>
            </a:endParaRPr>
          </a:p>
        </p:txBody>
      </p:sp>
      <p:sp>
        <p:nvSpPr>
          <p:cNvPr id="13348" name="Rectangle 1"/>
          <p:cNvSpPr>
            <a:spLocks noChangeArrowheads="1"/>
          </p:cNvSpPr>
          <p:nvPr/>
        </p:nvSpPr>
        <p:spPr bwMode="auto">
          <a:xfrm>
            <a:off x="6286512" y="214290"/>
            <a:ext cx="2595562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76176" bIns="0" anchor="ctr">
            <a:spAutoFit/>
          </a:bodyPr>
          <a:lstStyle/>
          <a:p>
            <a:pPr indent="180975" algn="r" rtl="1"/>
            <a:r>
              <a:rPr lang="fa-IR" dirty="0">
                <a:solidFill>
                  <a:srgbClr val="FF0000"/>
                </a:solidFill>
                <a:latin typeface="Times New Roman" pitchFamily="18" charset="0"/>
                <a:cs typeface="B Nazanin" pitchFamily="2" charset="-78"/>
              </a:rPr>
              <a:t>ادامه  </a:t>
            </a:r>
            <a:r>
              <a:rPr lang="fa-IR" sz="3200" b="1" dirty="0">
                <a:solidFill>
                  <a:srgbClr val="FF0000"/>
                </a:solidFill>
                <a:latin typeface="Times New Roman" pitchFamily="18" charset="0"/>
                <a:cs typeface="B Nazanin" pitchFamily="2" charset="-78"/>
              </a:rPr>
              <a:t>فهرست ميوه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235162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966248"/>
              </p:ext>
            </p:extLst>
          </p:nvPr>
        </p:nvGraphicFramePr>
        <p:xfrm>
          <a:off x="214282" y="928670"/>
          <a:ext cx="8715436" cy="5528310"/>
        </p:xfrm>
        <a:graphic>
          <a:graphicData uri="http://schemas.openxmlformats.org/drawingml/2006/table">
            <a:tbl>
              <a:tblPr rtl="1"/>
              <a:tblGrid>
                <a:gridCol w="4579763"/>
                <a:gridCol w="4135673"/>
              </a:tblGrid>
              <a:tr h="411782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نوع غذا 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8190" marR="48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اندازه واحد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8190" marR="4819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11782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آب ميوه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8190" marR="4819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8190" marR="4819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70604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آب ميوه مخلوط،100 درصد طبيعي</a:t>
                      </a:r>
                      <a:endParaRPr lang="en-US" sz="20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8190" marR="48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baseline="-25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1/3</a:t>
                      </a:r>
                      <a:r>
                        <a:rPr lang="fa-IR" sz="1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 </a:t>
                      </a: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ليوان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8190" marR="4819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1782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0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آب انگور</a:t>
                      </a:r>
                      <a:endParaRPr lang="en-US" sz="20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8190" marR="48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000" b="1" baseline="-25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1/3</a:t>
                      </a:r>
                      <a:r>
                        <a:rPr lang="fa-IR" sz="20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 </a:t>
                      </a:r>
                      <a:r>
                        <a:rPr lang="fa-IR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ليوان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8190" marR="4819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0604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آب پرتقال</a:t>
                      </a:r>
                      <a:endParaRPr lang="en-US" sz="20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8190" marR="48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نصف ليوان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8190" marR="4819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0604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آب زرشك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8190" marR="48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1 ليوان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8190" marR="4819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1782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8190" marR="48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8190" marR="4819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1782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خشكبار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8190" marR="48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8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8190" marR="4819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0604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برگه زردآلو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8190" marR="48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4 عدد (8 نيمه)</a:t>
                      </a:r>
                      <a:endParaRPr lang="en-US" sz="20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8190" marR="4819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0604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برگه آلو (بخارا)</a:t>
                      </a:r>
                      <a:endParaRPr lang="en-US" sz="20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8190" marR="48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3 عدد</a:t>
                      </a:r>
                      <a:endParaRPr lang="en-US" sz="20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8190" marR="4819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0604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خرما</a:t>
                      </a:r>
                      <a:endParaRPr lang="en-US" sz="20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8190" marR="48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3 عدد</a:t>
                      </a:r>
                      <a:endParaRPr lang="en-US" sz="20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8190" marR="4819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0604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كشمش</a:t>
                      </a:r>
                      <a:endParaRPr lang="en-US" sz="20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8190" marR="48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2 قاشق غذاخوري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8190" marR="4819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0604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انجير خشك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8190" marR="48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1/5 </a:t>
                      </a: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عدد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8190" marR="4819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0604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توت خشك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8190" marR="4819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 ليوان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8190" marR="4819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132" name="Rectangle 3"/>
          <p:cNvSpPr>
            <a:spLocks noChangeArrowheads="1"/>
          </p:cNvSpPr>
          <p:nvPr/>
        </p:nvSpPr>
        <p:spPr bwMode="auto">
          <a:xfrm>
            <a:off x="6286512" y="214290"/>
            <a:ext cx="2595562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76176" bIns="0" anchor="ctr">
            <a:spAutoFit/>
          </a:bodyPr>
          <a:lstStyle/>
          <a:p>
            <a:pPr indent="180975" algn="r" rtl="1"/>
            <a:r>
              <a:rPr lang="fa-IR" dirty="0">
                <a:solidFill>
                  <a:srgbClr val="FF0000"/>
                </a:solidFill>
                <a:latin typeface="Times New Roman" pitchFamily="18" charset="0"/>
                <a:cs typeface="B Nazanin" pitchFamily="2" charset="-78"/>
              </a:rPr>
              <a:t>ادامه  </a:t>
            </a:r>
            <a:r>
              <a:rPr lang="fa-IR" sz="3200" b="1" dirty="0">
                <a:solidFill>
                  <a:srgbClr val="FF0000"/>
                </a:solidFill>
                <a:latin typeface="Times New Roman" pitchFamily="18" charset="0"/>
                <a:cs typeface="B Nazanin" pitchFamily="2" charset="-78"/>
              </a:rPr>
              <a:t>فهرست ميوه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FB0FB487-D33C-4D57-B28B-8D2C846538BB}" type="slidenum">
              <a:rPr lang="en-US">
                <a:cs typeface="Mitra" pitchFamily="2" charset="-78"/>
              </a:rPr>
              <a:pPr>
                <a:defRPr/>
              </a:pPr>
              <a:t>33</a:t>
            </a:fld>
            <a:endParaRPr lang="en-US" dirty="0">
              <a:cs typeface="Mitr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662244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52400" y="184642"/>
            <a:ext cx="8705880" cy="189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76176" bIns="0" anchor="ctr">
            <a:spAutoFit/>
          </a:bodyPr>
          <a:lstStyle/>
          <a:p>
            <a:pPr indent="180975" algn="r" rtl="1">
              <a:defRPr/>
            </a:pPr>
            <a:r>
              <a:rPr lang="fa-IR" sz="2800" b="1" dirty="0">
                <a:latin typeface="Times New Roman" pitchFamily="18" charset="0"/>
                <a:cs typeface="B Nazanin" pitchFamily="2" charset="-78"/>
              </a:rPr>
              <a:t>فهرست شير</a:t>
            </a:r>
            <a:endParaRPr lang="en-US" sz="2800" b="1" dirty="0">
              <a:latin typeface="Times New Roman" pitchFamily="18" charset="0"/>
              <a:cs typeface="B Nazanin" pitchFamily="2" charset="-78"/>
            </a:endParaRPr>
          </a:p>
          <a:p>
            <a:pPr indent="180975" algn="r" rtl="1" eaLnBrk="0" hangingPunct="0">
              <a:spcBef>
                <a:spcPts val="1200"/>
              </a:spcBef>
              <a:defRPr/>
            </a:pPr>
            <a:r>
              <a:rPr lang="fa-IR" sz="2000" dirty="0">
                <a:latin typeface="Arial" pitchFamily="34" charset="0"/>
                <a:ea typeface="Times New Roman" pitchFamily="18" charset="0"/>
                <a:cs typeface="B Nazanin" pitchFamily="2" charset="-78"/>
              </a:rPr>
              <a:t>يك واحد شير بدون چربي </a:t>
            </a:r>
            <a:r>
              <a:rPr lang="fa-IR" sz="2000" dirty="0" smtClean="0">
                <a:latin typeface="Arial" pitchFamily="34" charset="0"/>
                <a:ea typeface="Times New Roman" pitchFamily="18" charset="0"/>
                <a:cs typeface="B Nazanin" pitchFamily="2" charset="-78"/>
              </a:rPr>
              <a:t>یا </a:t>
            </a:r>
            <a:r>
              <a:rPr lang="fa-IR" sz="2000" dirty="0">
                <a:latin typeface="Arial" pitchFamily="34" charset="0"/>
                <a:ea typeface="Times New Roman" pitchFamily="18" charset="0"/>
                <a:cs typeface="B Nazanin" pitchFamily="2" charset="-78"/>
              </a:rPr>
              <a:t>بسيار كم چربي= 12 گرم كربوهيدرات، 8 گرم پروتئين،3-0 گرم چربي و 90 كالري انرژي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000" dirty="0">
                <a:latin typeface="+mn-lt"/>
                <a:cs typeface="B Nazanin" pitchFamily="2" charset="-78"/>
              </a:rPr>
              <a:t>    يك واحد شير كم چربي= 12 گرم كربوهيدرات، 8 گرم پروتئين، 5 گرم چربي و 120 كالري انرژي</a:t>
            </a:r>
            <a:endParaRPr lang="en-US" sz="2000" dirty="0">
              <a:latin typeface="+mn-lt"/>
              <a:cs typeface="B Nazanin" pitchFamily="2" charset="-78"/>
            </a:endParaRP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000" dirty="0">
                <a:latin typeface="+mn-lt"/>
                <a:cs typeface="B Nazanin" pitchFamily="2" charset="-78"/>
              </a:rPr>
              <a:t>    بك واحد شير كامل= 12 گرم كربوهيدرات، 8 گرم پروتئين، 8 گرم چربي و 150 كالري </a:t>
            </a:r>
            <a:r>
              <a:rPr lang="fa-IR" sz="2000" dirty="0" smtClean="0">
                <a:latin typeface="+mn-lt"/>
                <a:cs typeface="B Nazanin" pitchFamily="2" charset="-78"/>
              </a:rPr>
              <a:t>انرژي</a:t>
            </a:r>
            <a:endParaRPr lang="en-US" sz="2000" dirty="0">
              <a:latin typeface="+mn-lt"/>
              <a:cs typeface="B Nazanin" pitchFamily="2" charset="-78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633400"/>
              </p:ext>
            </p:extLst>
          </p:nvPr>
        </p:nvGraphicFramePr>
        <p:xfrm>
          <a:off x="2071670" y="2285992"/>
          <a:ext cx="6572268" cy="3520440"/>
        </p:xfrm>
        <a:graphic>
          <a:graphicData uri="http://schemas.openxmlformats.org/drawingml/2006/table">
            <a:tbl>
              <a:tblPr rtl="1"/>
              <a:tblGrid>
                <a:gridCol w="3690089"/>
                <a:gridCol w="1174324"/>
                <a:gridCol w="1707855"/>
              </a:tblGrid>
              <a:tr h="0">
                <a:tc gridSpan="2">
                  <a:txBody>
                    <a:bodyPr/>
                    <a:lstStyle/>
                    <a:p>
                      <a:pPr indent="988695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نوع غذا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اندازه </a:t>
                      </a: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واحد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indent="180340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شير خيلي كم چربي يا بدون چربي</a:t>
                      </a:r>
                      <a:endParaRPr lang="en-US" sz="2000" b="1" dirty="0">
                        <a:solidFill>
                          <a:srgbClr val="0070C0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indent="180340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شير بدون چربي</a:t>
                      </a:r>
                      <a:endParaRPr lang="en-US" sz="18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indent="18034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1 ليوان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indent="18034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8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شير يك درصد چربي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indent="18034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1 ليوان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indent="18034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8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شير كم چربي</a:t>
                      </a:r>
                      <a:endParaRPr lang="en-US" sz="2000" b="1" dirty="0">
                        <a:solidFill>
                          <a:srgbClr val="0070C0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indent="18034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a-IR" sz="18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شير 2 درصد چربي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indent="18034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1 ليوان</a:t>
                      </a:r>
                      <a:endParaRPr lang="en-US" sz="18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indent="18034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8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ماست كم چربي</a:t>
                      </a:r>
                      <a:endParaRPr lang="en-US" sz="18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indent="18034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سه چهارم ليوان</a:t>
                      </a:r>
                      <a:endParaRPr lang="en-US" sz="18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indent="18034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8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indent="180340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0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شير كامل</a:t>
                      </a:r>
                      <a:endParaRPr lang="en-US" sz="2000" b="1" dirty="0">
                        <a:solidFill>
                          <a:srgbClr val="0070C0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indent="180340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شير كامل</a:t>
                      </a:r>
                      <a:endParaRPr lang="en-US" sz="18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indent="18034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1 ليوان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indent="18034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8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17BF8B-CB8F-4422-B7EB-1869265FE850}" type="slidenum">
              <a:rPr lang="en-US">
                <a:cs typeface="Mitra" pitchFamily="2" charset="-78"/>
              </a:rPr>
              <a:pPr>
                <a:defRPr/>
              </a:pPr>
              <a:t>34</a:t>
            </a:fld>
            <a:endParaRPr lang="en-US" dirty="0">
              <a:cs typeface="Mitra" pitchFamily="2" charset="-78"/>
            </a:endParaRPr>
          </a:p>
        </p:txBody>
      </p:sp>
      <p:pic>
        <p:nvPicPr>
          <p:cNvPr id="14363" name="Picture 33" descr="I:\image2\images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4572000"/>
            <a:ext cx="17145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992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6607175" y="71438"/>
            <a:ext cx="2435225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76176" bIns="0" anchor="ctr">
            <a:spAutoFit/>
          </a:bodyPr>
          <a:lstStyle/>
          <a:p>
            <a:pPr indent="180975" algn="justLow" rtl="1"/>
            <a:r>
              <a:rPr lang="fa-IR" sz="3200" b="1" dirty="0">
                <a:latin typeface="Times New Roman" pitchFamily="18" charset="0"/>
                <a:cs typeface="B Nazanin" pitchFamily="2" charset="-78"/>
              </a:rPr>
              <a:t>فهرست سبزي</a:t>
            </a:r>
            <a:endParaRPr lang="en-US" sz="3200" b="1" dirty="0">
              <a:latin typeface="Times New Roman" pitchFamily="18" charset="0"/>
              <a:cs typeface="B Nazanin" pitchFamily="2" charset="-78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933888"/>
              </p:ext>
            </p:extLst>
          </p:nvPr>
        </p:nvGraphicFramePr>
        <p:xfrm>
          <a:off x="571472" y="2811780"/>
          <a:ext cx="8215341" cy="2598420"/>
        </p:xfrm>
        <a:graphic>
          <a:graphicData uri="http://schemas.openxmlformats.org/drawingml/2006/table">
            <a:tbl>
              <a:tblPr rtl="1"/>
              <a:tblGrid>
                <a:gridCol w="3324168"/>
                <a:gridCol w="4891173"/>
              </a:tblGrid>
              <a:tr h="0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 smtClean="0">
                          <a:solidFill>
                            <a:schemeClr val="tx1"/>
                          </a:solidFill>
                          <a:latin typeface="Antique Olive" pitchFamily="34" charset="0"/>
                          <a:ea typeface="Times New Roman"/>
                          <a:cs typeface="B Nazanin" pitchFamily="2" charset="-78"/>
                        </a:rPr>
                        <a:t>لوبيا سبز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ntique Olive" pitchFamily="34" charset="0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Antique Olive" pitchFamily="34" charset="0"/>
                          <a:ea typeface="Times New Roman"/>
                          <a:cs typeface="B Nazanin" pitchFamily="2" charset="-78"/>
                        </a:rPr>
                        <a:t>باميه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ntique Olive" pitchFamily="34" charset="0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Antique Olive" pitchFamily="34" charset="0"/>
                          <a:ea typeface="Times New Roman"/>
                          <a:cs typeface="B Nazanin" pitchFamily="2" charset="-78"/>
                        </a:rPr>
                        <a:t>جوانه گندم 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ntique Olive" pitchFamily="34" charset="0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Antique Olive" pitchFamily="34" charset="0"/>
                          <a:ea typeface="Times New Roman"/>
                          <a:cs typeface="B Nazanin" pitchFamily="2" charset="-78"/>
                        </a:rPr>
                        <a:t>پياز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ntique Olive" pitchFamily="34" charset="0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Antique Olive" pitchFamily="34" charset="0"/>
                          <a:ea typeface="Times New Roman"/>
                          <a:cs typeface="B Nazanin" pitchFamily="2" charset="-78"/>
                        </a:rPr>
                        <a:t>چغندر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ntique Olive" pitchFamily="34" charset="0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Antique Olive" pitchFamily="34" charset="0"/>
                          <a:ea typeface="Times New Roman"/>
                          <a:cs typeface="B Nazanin" pitchFamily="2" charset="-78"/>
                        </a:rPr>
                        <a:t>فلفل(هر نوع)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ntique Olive" pitchFamily="34" charset="0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>
                          <a:solidFill>
                            <a:schemeClr val="tx1"/>
                          </a:solidFill>
                          <a:latin typeface="Antique Olive" pitchFamily="34" charset="0"/>
                          <a:ea typeface="Times New Roman"/>
                          <a:cs typeface="B Nazanin" pitchFamily="2" charset="-78"/>
                        </a:rPr>
                        <a:t>براكلي(گل كلم سبز)</a:t>
                      </a:r>
                      <a:endParaRPr lang="en-US" sz="2400" b="1">
                        <a:solidFill>
                          <a:schemeClr val="tx1"/>
                        </a:solidFill>
                        <a:latin typeface="Antique Olive" pitchFamily="34" charset="0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Antique Olive" pitchFamily="34" charset="0"/>
                          <a:ea typeface="Times New Roman"/>
                          <a:cs typeface="B Nazanin" pitchFamily="2" charset="-78"/>
                        </a:rPr>
                        <a:t>تربچه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ntique Olive" pitchFamily="34" charset="0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Antique Olive" pitchFamily="34" charset="0"/>
                          <a:ea typeface="Times New Roman"/>
                          <a:cs typeface="B Nazanin" pitchFamily="2" charset="-78"/>
                        </a:rPr>
                        <a:t>گل كلم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ntique Olive" pitchFamily="34" charset="0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Antique Olive" pitchFamily="34" charset="0"/>
                          <a:ea typeface="Times New Roman"/>
                          <a:cs typeface="B Nazanin" pitchFamily="2" charset="-78"/>
                        </a:rPr>
                        <a:t>گوجه فرنگي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ntique Olive" pitchFamily="34" charset="0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Antique Olive" pitchFamily="34" charset="0"/>
                          <a:ea typeface="Times New Roman"/>
                          <a:cs typeface="B Nazanin" pitchFamily="2" charset="-78"/>
                        </a:rPr>
                        <a:t>خيار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ntique Olive" pitchFamily="34" charset="0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Antique Olive" pitchFamily="34" charset="0"/>
                          <a:ea typeface="Times New Roman"/>
                          <a:cs typeface="B Nazanin" pitchFamily="2" charset="-78"/>
                        </a:rPr>
                        <a:t>فلفل دلمه‌اي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ntique Olive" pitchFamily="34" charset="0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>
                          <a:solidFill>
                            <a:schemeClr val="tx1"/>
                          </a:solidFill>
                          <a:latin typeface="Antique Olive" pitchFamily="34" charset="0"/>
                          <a:ea typeface="Times New Roman"/>
                          <a:cs typeface="B Nazanin" pitchFamily="2" charset="-78"/>
                        </a:rPr>
                        <a:t>بادمجان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ntique Olive" pitchFamily="34" charset="0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>
                          <a:solidFill>
                            <a:schemeClr val="tx1"/>
                          </a:solidFill>
                          <a:latin typeface="Antique Olive" pitchFamily="34" charset="0"/>
                          <a:ea typeface="Times New Roman"/>
                          <a:cs typeface="B Nazanin" pitchFamily="2" charset="-78"/>
                        </a:rPr>
                        <a:t>مخلوط سبزي‌ها (سبزي خوردن, آش, پلويي و خورشتي)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ntique Olive" pitchFamily="34" charset="0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5378" name="Rectangle 3"/>
          <p:cNvSpPr>
            <a:spLocks noChangeArrowheads="1"/>
          </p:cNvSpPr>
          <p:nvPr/>
        </p:nvSpPr>
        <p:spPr bwMode="auto">
          <a:xfrm>
            <a:off x="228600" y="785813"/>
            <a:ext cx="855821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buClr>
                <a:srgbClr val="FF0000"/>
              </a:buClr>
              <a:buFont typeface="Wingdings" pitchFamily="2" charset="2"/>
              <a:buChar char="ü"/>
            </a:pPr>
            <a:r>
              <a:rPr lang="fa-IR" sz="2400" dirty="0">
                <a:ea typeface="Times New Roman" pitchFamily="18" charset="0"/>
                <a:cs typeface="B Nazanin" pitchFamily="2" charset="-78"/>
              </a:rPr>
              <a:t>يك واحد سبزي= 5 گرم كربوهيدرات،2 گرم </a:t>
            </a:r>
            <a:r>
              <a:rPr lang="fa-IR" sz="2400" dirty="0" smtClean="0">
                <a:ea typeface="Times New Roman" pitchFamily="18" charset="0"/>
                <a:cs typeface="B Nazanin" pitchFamily="2" charset="-78"/>
              </a:rPr>
              <a:t>پروتئين، </a:t>
            </a:r>
            <a:r>
              <a:rPr lang="fa-IR" sz="2400" dirty="0">
                <a:ea typeface="Times New Roman" pitchFamily="18" charset="0"/>
                <a:cs typeface="B Nazanin" pitchFamily="2" charset="-78"/>
              </a:rPr>
              <a:t>25 کيلوكالري انرژي</a:t>
            </a:r>
            <a:endParaRPr lang="fa-IR" sz="2400" dirty="0">
              <a:latin typeface="Calibri" pitchFamily="34" charset="0"/>
              <a:ea typeface="Times New Roman" pitchFamily="18" charset="0"/>
              <a:cs typeface="B Nazanin" pitchFamily="2" charset="-78"/>
            </a:endParaRPr>
          </a:p>
          <a:p>
            <a:pPr algn="r" rtl="1">
              <a:buClr>
                <a:srgbClr val="FF0000"/>
              </a:buClr>
              <a:buFont typeface="Wingdings" pitchFamily="2" charset="2"/>
              <a:buChar char="ü"/>
            </a:pPr>
            <a:r>
              <a:rPr lang="fa-IR" sz="2400" dirty="0">
                <a:latin typeface="Calibri" pitchFamily="34" charset="0"/>
                <a:ea typeface="Times New Roman" pitchFamily="18" charset="0"/>
                <a:cs typeface="B Nazanin" pitchFamily="2" charset="-78"/>
              </a:rPr>
              <a:t>يك واحد سبزي</a:t>
            </a:r>
            <a:r>
              <a:rPr lang="fa-IR" sz="3200" dirty="0">
                <a:latin typeface="Calibri" pitchFamily="34" charset="0"/>
                <a:ea typeface="Times New Roman" pitchFamily="18" charset="0"/>
                <a:cs typeface="B Nazanin" pitchFamily="2" charset="-78"/>
              </a:rPr>
              <a:t>=</a:t>
            </a:r>
            <a:r>
              <a:rPr lang="fa-IR" sz="2400" dirty="0">
                <a:latin typeface="Calibri" pitchFamily="34" charset="0"/>
                <a:ea typeface="Times New Roman" pitchFamily="18" charset="0"/>
                <a:cs typeface="B Nazanin" pitchFamily="2" charset="-78"/>
              </a:rPr>
              <a:t> نصف ليوان سبزي هاي پخته</a:t>
            </a:r>
            <a:r>
              <a:rPr lang="fa-IR" sz="3600" dirty="0">
                <a:latin typeface="Calibri" pitchFamily="34" charset="0"/>
                <a:ea typeface="Times New Roman" pitchFamily="18" charset="0"/>
                <a:cs typeface="B Nazanin" pitchFamily="2" charset="-78"/>
              </a:rPr>
              <a:t> </a:t>
            </a:r>
            <a:r>
              <a:rPr lang="fa-IR" sz="3200" dirty="0">
                <a:latin typeface="Calibri" pitchFamily="34" charset="0"/>
                <a:ea typeface="Times New Roman" pitchFamily="18" charset="0"/>
                <a:cs typeface="B Nazanin" pitchFamily="2" charset="-78"/>
              </a:rPr>
              <a:t>=</a:t>
            </a:r>
            <a:r>
              <a:rPr lang="fa-IR" sz="3600" dirty="0">
                <a:latin typeface="Calibri" pitchFamily="34" charset="0"/>
                <a:ea typeface="Times New Roman" pitchFamily="18" charset="0"/>
                <a:cs typeface="B Nazanin" pitchFamily="2" charset="-78"/>
              </a:rPr>
              <a:t> </a:t>
            </a:r>
            <a:r>
              <a:rPr lang="fa-IR" sz="2400" dirty="0">
                <a:latin typeface="Calibri" pitchFamily="34" charset="0"/>
                <a:ea typeface="Times New Roman" pitchFamily="18" charset="0"/>
                <a:cs typeface="B Nazanin" pitchFamily="2" charset="-78"/>
              </a:rPr>
              <a:t>يك ليوان سبزي هاي خام </a:t>
            </a:r>
          </a:p>
          <a:p>
            <a:pPr algn="r" rtl="1">
              <a:buClr>
                <a:srgbClr val="FF0000"/>
              </a:buClr>
              <a:buFont typeface="Wingdings" pitchFamily="2" charset="2"/>
              <a:buChar char="ü"/>
            </a:pPr>
            <a:r>
              <a:rPr lang="fa-IR" sz="2400" dirty="0">
                <a:latin typeface="Calibri" pitchFamily="34" charset="0"/>
                <a:ea typeface="Times New Roman" pitchFamily="18" charset="0"/>
                <a:cs typeface="B Nazanin" pitchFamily="2" charset="-78"/>
              </a:rPr>
              <a:t>سبزي هاي نشاسته‌اي مانند ذرت و نخود و سيب زميني در سياهه </a:t>
            </a:r>
            <a:r>
              <a:rPr lang="fa-IR" sz="2400" dirty="0" smtClean="0">
                <a:latin typeface="Calibri" pitchFamily="34" charset="0"/>
                <a:ea typeface="Times New Roman" pitchFamily="18" charset="0"/>
                <a:cs typeface="B Nazanin" pitchFamily="2" charset="-78"/>
              </a:rPr>
              <a:t>نشاسته</a:t>
            </a:r>
            <a:endParaRPr lang="en-US" sz="2400" dirty="0">
              <a:latin typeface="Calibri" pitchFamily="34" charset="0"/>
              <a:ea typeface="Times New Roman" pitchFamily="18" charset="0"/>
              <a:cs typeface="B Nazanin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31D570-85C9-4623-9573-DD026B94568A}" type="slidenum">
              <a:rPr lang="en-US">
                <a:cs typeface="Mitra" pitchFamily="2" charset="-78"/>
              </a:rPr>
              <a:pPr>
                <a:defRPr/>
              </a:pPr>
              <a:t>35</a:t>
            </a:fld>
            <a:endParaRPr lang="en-US" dirty="0">
              <a:cs typeface="Mitra" pitchFamily="2" charset="-78"/>
            </a:endParaRPr>
          </a:p>
        </p:txBody>
      </p:sp>
      <p:pic>
        <p:nvPicPr>
          <p:cNvPr id="15380" name="Picture 28" descr="I:\image2\untitledxc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2643188"/>
            <a:ext cx="2855912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277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>
              <a:defRPr/>
            </a:pPr>
            <a:fld id="{BEA77D7E-3369-4997-809D-D869CDCA1935}" type="slidenum">
              <a:rPr lang="en-US" smtClean="0">
                <a:solidFill>
                  <a:schemeClr val="bg1"/>
                </a:solidFill>
                <a:cs typeface="Mitra" pitchFamily="2" charset="-78"/>
              </a:rPr>
              <a:pPr rtl="1">
                <a:defRPr/>
              </a:pPr>
              <a:t>36</a:t>
            </a:fld>
            <a:endParaRPr lang="en-US" dirty="0">
              <a:solidFill>
                <a:schemeClr val="bg1"/>
              </a:solidFill>
              <a:cs typeface="Mitra" pitchFamily="2" charset="-78"/>
            </a:endParaRPr>
          </a:p>
        </p:txBody>
      </p:sp>
      <p:sp>
        <p:nvSpPr>
          <p:cNvPr id="5124" name="Rectangle 2"/>
          <p:cNvSpPr>
            <a:spLocks noChangeArrowheads="1"/>
          </p:cNvSpPr>
          <p:nvPr/>
        </p:nvSpPr>
        <p:spPr bwMode="auto">
          <a:xfrm>
            <a:off x="1623729" y="1857375"/>
            <a:ext cx="6726521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180975" algn="r" rtl="1"/>
            <a:r>
              <a:rPr lang="fa-IR" sz="3200" dirty="0">
                <a:latin typeface="Calibri" pitchFamily="34" charset="0"/>
                <a:ea typeface="Times New Roman" pitchFamily="18" charset="0"/>
                <a:cs typeface="B Nazanin" pitchFamily="2" charset="-78"/>
              </a:rPr>
              <a:t>به طور معمول يك واحد جانشين گوشت عبارتند از</a:t>
            </a:r>
            <a:r>
              <a:rPr lang="fa-IR" sz="2800" dirty="0">
                <a:latin typeface="Calibri" pitchFamily="34" charset="0"/>
                <a:ea typeface="Times New Roman" pitchFamily="18" charset="0"/>
                <a:cs typeface="B Nazanin" pitchFamily="2" charset="-78"/>
              </a:rPr>
              <a:t>:</a:t>
            </a:r>
            <a:endParaRPr lang="en-US" sz="2800" dirty="0">
              <a:latin typeface="Calibri" pitchFamily="34" charset="0"/>
              <a:ea typeface="Times New Roman" pitchFamily="18" charset="0"/>
              <a:cs typeface="B Nazanin" pitchFamily="2" charset="-78"/>
            </a:endParaRPr>
          </a:p>
          <a:p>
            <a:pPr indent="180975" algn="r" rtl="1" eaLnBrk="0" hangingPunct="0">
              <a:spcBef>
                <a:spcPts val="1800"/>
              </a:spcBef>
              <a:buFont typeface="Wingdings" pitchFamily="2" charset="2"/>
              <a:buChar char="v"/>
            </a:pPr>
            <a:r>
              <a:rPr lang="fa-IR" sz="2800" dirty="0">
                <a:latin typeface="Calibri" pitchFamily="34" charset="0"/>
                <a:ea typeface="Times New Roman" pitchFamily="18" charset="0"/>
                <a:cs typeface="B Nazanin" pitchFamily="2" charset="-78"/>
              </a:rPr>
              <a:t>1 اونس(30 گرم) </a:t>
            </a:r>
            <a:r>
              <a:rPr lang="fa-IR" sz="2800" dirty="0" smtClean="0">
                <a:latin typeface="Calibri" pitchFamily="34" charset="0"/>
                <a:ea typeface="Times New Roman" pitchFamily="18" charset="0"/>
                <a:cs typeface="B Nazanin" pitchFamily="2" charset="-78"/>
              </a:rPr>
              <a:t>گوشت، ماهي، </a:t>
            </a:r>
            <a:r>
              <a:rPr lang="fa-IR" sz="2800" dirty="0">
                <a:latin typeface="Calibri" pitchFamily="34" charset="0"/>
                <a:ea typeface="Times New Roman" pitchFamily="18" charset="0"/>
                <a:cs typeface="B Nazanin" pitchFamily="2" charset="-78"/>
              </a:rPr>
              <a:t>ماكيان و پنير</a:t>
            </a:r>
            <a:endParaRPr lang="en-US" sz="2800" dirty="0">
              <a:latin typeface="Calibri" pitchFamily="34" charset="0"/>
              <a:cs typeface="B Nazanin" pitchFamily="2" charset="-78"/>
            </a:endParaRPr>
          </a:p>
          <a:p>
            <a:pPr indent="180975" algn="r" rtl="1" eaLnBrk="0" hangingPunct="0">
              <a:spcBef>
                <a:spcPts val="1800"/>
              </a:spcBef>
              <a:buFont typeface="Wingdings" pitchFamily="2" charset="2"/>
              <a:buChar char="v"/>
            </a:pPr>
            <a:r>
              <a:rPr lang="fa-IR" sz="2800" dirty="0">
                <a:latin typeface="Calibri" pitchFamily="34" charset="0"/>
                <a:cs typeface="B Nazanin" pitchFamily="2" charset="-78"/>
              </a:rPr>
              <a:t>1/2ليوان حبوبات (پخته)</a:t>
            </a:r>
            <a:endParaRPr lang="en-US" sz="2800" dirty="0">
              <a:latin typeface="Calibri" pitchFamily="34" charset="0"/>
              <a:cs typeface="B Nazanin" pitchFamily="2" charset="-78"/>
            </a:endParaRPr>
          </a:p>
        </p:txBody>
      </p:sp>
      <p:sp>
        <p:nvSpPr>
          <p:cNvPr id="5125" name="Rectangle 1"/>
          <p:cNvSpPr>
            <a:spLocks noChangeArrowheads="1"/>
          </p:cNvSpPr>
          <p:nvPr/>
        </p:nvSpPr>
        <p:spPr bwMode="auto">
          <a:xfrm>
            <a:off x="4000500" y="857250"/>
            <a:ext cx="4305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a-IR" dirty="0">
                <a:latin typeface="Calibri" pitchFamily="34" charset="0"/>
                <a:cs typeface="B Nazanin" pitchFamily="2" charset="-78"/>
              </a:rPr>
              <a:t> </a:t>
            </a:r>
            <a:r>
              <a:rPr lang="fa-IR" sz="2800" b="1" dirty="0">
                <a:latin typeface="Calibri" pitchFamily="34" charset="0"/>
                <a:cs typeface="B Nazanin" pitchFamily="2" charset="-78"/>
              </a:rPr>
              <a:t>فهرست گوشت و جانشين‌هاي آن</a:t>
            </a:r>
            <a:endParaRPr lang="en-US" sz="2800" b="1" dirty="0">
              <a:latin typeface="Calibri" pitchFamily="34" charset="0"/>
              <a:cs typeface="B Nazanin" pitchFamily="2" charset="-78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85786" y="4500570"/>
            <a:ext cx="7715304" cy="142876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r" rtl="1">
              <a:defRPr/>
            </a:pPr>
            <a:r>
              <a:rPr lang="fa-IR" b="1" dirty="0">
                <a:solidFill>
                  <a:schemeClr val="bg1"/>
                </a:solidFill>
                <a:cs typeface="B Nazanin" pitchFamily="2" charset="-78"/>
              </a:rPr>
              <a:t>گروه گوشت‌ها را بر اساس ميزان چربي, به چهار فهرست تقسيم كرده‌اند كه ميزان پروتئين, چربي و كالري متفاوت دارند</a:t>
            </a:r>
            <a:endParaRPr lang="en-US" b="1" dirty="0">
              <a:solidFill>
                <a:schemeClr val="bg1"/>
              </a:solidFill>
              <a:cs typeface="B Nazanin" pitchFamily="2" charset="-78"/>
            </a:endParaRPr>
          </a:p>
        </p:txBody>
      </p:sp>
      <p:pic>
        <p:nvPicPr>
          <p:cNvPr id="5129" name="Picture 32" descr="I:\image2\images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2571750"/>
            <a:ext cx="190023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987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4044950" y="690563"/>
            <a:ext cx="45989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a-IR" dirty="0">
                <a:latin typeface="Calibri" pitchFamily="34" charset="0"/>
                <a:cs typeface="B Nazanin" pitchFamily="2" charset="-78"/>
              </a:rPr>
              <a:t>ادامه </a:t>
            </a:r>
            <a:r>
              <a:rPr lang="fa-IR" sz="2800" b="1" dirty="0">
                <a:latin typeface="Calibri" pitchFamily="34" charset="0"/>
                <a:cs typeface="B Nazanin" pitchFamily="2" charset="-78"/>
              </a:rPr>
              <a:t>فهرست گوشت و جانشين‌هاي آن</a:t>
            </a:r>
            <a:endParaRPr lang="en-US" sz="2800" b="1" dirty="0">
              <a:latin typeface="Calibri" pitchFamily="34" charset="0"/>
              <a:cs typeface="B Nazanin" pitchFamily="2" charset="-78"/>
            </a:endParaRPr>
          </a:p>
        </p:txBody>
      </p:sp>
      <p:sp>
        <p:nvSpPr>
          <p:cNvPr id="16387" name="Rectangle 1"/>
          <p:cNvSpPr>
            <a:spLocks noChangeArrowheads="1"/>
          </p:cNvSpPr>
          <p:nvPr/>
        </p:nvSpPr>
        <p:spPr bwMode="auto">
          <a:xfrm>
            <a:off x="357158" y="1357298"/>
            <a:ext cx="85264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justLow" rtl="1"/>
            <a:r>
              <a:rPr lang="fa-IR" sz="2400" dirty="0">
                <a:ea typeface="Times New Roman" pitchFamily="18" charset="0"/>
                <a:cs typeface="B Nazanin" pitchFamily="2" charset="-78"/>
              </a:rPr>
              <a:t>يك واحد گوشت بسيار كم چربي= 7 گرم پروتئين, 0-1 گرم چربي و 35 کيلوكالري و انرژي </a:t>
            </a:r>
            <a:endParaRPr lang="en-US" sz="2000" dirty="0">
              <a:ea typeface="Times New Roman" pitchFamily="18" charset="0"/>
              <a:cs typeface="B Nazanin" pitchFamily="2" charset="-7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949830"/>
              </p:ext>
            </p:extLst>
          </p:nvPr>
        </p:nvGraphicFramePr>
        <p:xfrm>
          <a:off x="500035" y="2549525"/>
          <a:ext cx="8215340" cy="2716530"/>
        </p:xfrm>
        <a:graphic>
          <a:graphicData uri="http://schemas.openxmlformats.org/drawingml/2006/table">
            <a:tbl>
              <a:tblPr rtl="1"/>
              <a:tblGrid>
                <a:gridCol w="5861762"/>
                <a:gridCol w="2353578"/>
              </a:tblGrid>
              <a:tr h="0"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نوع غذا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اندازه واحد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گوشت‌هاي بسيار كم چربي و جانشين‌هاي آن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561975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a-IR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گوشت‌هاي </a:t>
                      </a:r>
                      <a:r>
                        <a:rPr lang="fa-IR" sz="1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ماكيان، </a:t>
                      </a: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مرغ يا </a:t>
                      </a:r>
                      <a:r>
                        <a:rPr lang="fa-IR" sz="1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بوقلمون، </a:t>
                      </a: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گوشت (سفيد و بدون پوست)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561975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30 گرم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ماهي قزل‌آلا </a:t>
                      </a:r>
                      <a:r>
                        <a:rPr lang="fa-IR" sz="1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و </a:t>
                      </a: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ماهي تن تازه يا كنسرو در آب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561975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30 گرم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پنير</a:t>
                      </a: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 كم چربي يا بدون چربي محلي 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561975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30 گرم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سفيده تخم‌مرغ 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561975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2 عدد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انوع </a:t>
                      </a:r>
                      <a:r>
                        <a:rPr lang="fa-IR" sz="1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لوبيا، </a:t>
                      </a: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نخود و عدس (پخته)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561975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نصف ليوان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43688" y="6429375"/>
            <a:ext cx="2133600" cy="365125"/>
          </a:xfrm>
        </p:spPr>
        <p:txBody>
          <a:bodyPr/>
          <a:lstStyle/>
          <a:p>
            <a:pPr>
              <a:defRPr/>
            </a:pPr>
            <a:fld id="{D266B9D6-9F78-4928-AC80-F6823660AD1E}" type="slidenum">
              <a:rPr lang="en-US">
                <a:cs typeface="Mitra" pitchFamily="2" charset="-78"/>
              </a:rPr>
              <a:pPr>
                <a:defRPr/>
              </a:pPr>
              <a:t>37</a:t>
            </a:fld>
            <a:endParaRPr lang="en-US" dirty="0">
              <a:cs typeface="Mitr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4337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714375" y="1000125"/>
            <a:ext cx="80724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80975" algn="justLow" rtl="1" eaLnBrk="0" hangingPunct="0"/>
            <a:r>
              <a:rPr lang="fa-IR" sz="2400" dirty="0">
                <a:ea typeface="Times New Roman" pitchFamily="18" charset="0"/>
                <a:cs typeface="B Nazanin" pitchFamily="2" charset="-78"/>
              </a:rPr>
              <a:t>يك واحد گوشت كم چربي= 7 گرم پروتئين, 3 گرم چربي و 55 کيلوكالري انرژي</a:t>
            </a:r>
            <a:endParaRPr lang="en-US" sz="2000" dirty="0">
              <a:ea typeface="Times New Roman" pitchFamily="18" charset="0"/>
              <a:cs typeface="B Nazanin" pitchFamily="2" charset="-7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609071"/>
              </p:ext>
            </p:extLst>
          </p:nvPr>
        </p:nvGraphicFramePr>
        <p:xfrm>
          <a:off x="428567" y="1785938"/>
          <a:ext cx="8358246" cy="4149090"/>
        </p:xfrm>
        <a:graphic>
          <a:graphicData uri="http://schemas.openxmlformats.org/drawingml/2006/table">
            <a:tbl>
              <a:tblPr rtl="1"/>
              <a:tblGrid>
                <a:gridCol w="5114948"/>
                <a:gridCol w="3243298"/>
              </a:tblGrid>
              <a:tr h="143604"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نوع غذا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3081" marR="43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اندازه واحد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3081" marR="43081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43604">
                <a:tc>
                  <a:txBody>
                    <a:bodyPr/>
                    <a:lstStyle/>
                    <a:p>
                      <a:pPr indent="180340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گوشت‌هاي كم چربي و جانشين‌هاي آن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3081" marR="4308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cs typeface="B Nazanin" pitchFamily="2" charset="-78"/>
                      </a:endParaRPr>
                    </a:p>
                  </a:txBody>
                  <a:tcPr marL="43081" marR="4308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43604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گوشت گوساله و راسته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3081" marR="430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561975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30 گرم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3081" marR="430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604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گوشت </a:t>
                      </a:r>
                      <a:r>
                        <a:rPr lang="fa-IR" sz="1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گوسفند، </a:t>
                      </a: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ران و راسته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3081" marR="430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561975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30 گرم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3081" marR="430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604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ماكيان، مرغ </a:t>
                      </a: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و بوقلمون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3081" marR="430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561975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30 گرم</a:t>
                      </a:r>
                      <a:endParaRPr lang="en-US" sz="18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3081" marR="430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604">
                <a:tc gridSpan="2">
                  <a:txBody>
                    <a:bodyPr/>
                    <a:lstStyle/>
                    <a:p>
                      <a:pPr indent="180340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ماهي: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3081" marR="43081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3604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ماهي آزاد (تازه يا كنسرو)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3081" marR="430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561975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30 گرم</a:t>
                      </a:r>
                      <a:endParaRPr lang="en-US" sz="18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3081" marR="430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604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تن (كنسرو شده در روغن), بدون مصرف روغن آن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3081" marR="430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561975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30 گرم</a:t>
                      </a:r>
                      <a:endParaRPr lang="en-US" sz="18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3081" marR="430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7965">
                <a:tc>
                  <a:txBody>
                    <a:bodyPr/>
                    <a:lstStyle/>
                    <a:p>
                      <a:pPr indent="180340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پنير: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3081" marR="430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cs typeface="B Nazanin" pitchFamily="2" charset="-78"/>
                      </a:endParaRPr>
                    </a:p>
                  </a:txBody>
                  <a:tcPr marL="43081" marR="430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604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پنيرهاي كمتر از 3 گرم چربي در هر 30 گرم (پنير كم چربي)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3081" marR="430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561975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30 گرم</a:t>
                      </a:r>
                      <a:endParaRPr lang="en-US" sz="18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43081" marR="430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604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دل و جگر(غني از كلسترول)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61975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30 گرم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439" name="Rectangle 4"/>
          <p:cNvSpPr>
            <a:spLocks noChangeArrowheads="1"/>
          </p:cNvSpPr>
          <p:nvPr/>
        </p:nvSpPr>
        <p:spPr bwMode="auto">
          <a:xfrm>
            <a:off x="4000500" y="285750"/>
            <a:ext cx="45989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a-IR" dirty="0">
                <a:latin typeface="Calibri" pitchFamily="34" charset="0"/>
                <a:cs typeface="B Nazanin" pitchFamily="2" charset="-78"/>
              </a:rPr>
              <a:t>ادامه </a:t>
            </a:r>
            <a:r>
              <a:rPr lang="fa-IR" sz="2800" b="1" dirty="0">
                <a:latin typeface="Calibri" pitchFamily="34" charset="0"/>
                <a:cs typeface="B Nazanin" pitchFamily="2" charset="-78"/>
              </a:rPr>
              <a:t>فهرست گوشت و جانشين‌هاي آن</a:t>
            </a:r>
            <a:endParaRPr lang="en-US" sz="2800" b="1" dirty="0">
              <a:latin typeface="Calibri" pitchFamily="34" charset="0"/>
              <a:cs typeface="B Nazanin" pitchFamily="2" charset="-7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43688" y="6492875"/>
            <a:ext cx="2133600" cy="365125"/>
          </a:xfrm>
        </p:spPr>
        <p:txBody>
          <a:bodyPr/>
          <a:lstStyle/>
          <a:p>
            <a:pPr>
              <a:defRPr/>
            </a:pPr>
            <a:fld id="{1DE011ED-6A59-439B-BC3A-2252CBF3C0EB}" type="slidenum">
              <a:rPr lang="en-US">
                <a:cs typeface="Mitra" pitchFamily="2" charset="-78"/>
              </a:rPr>
              <a:pPr>
                <a:defRPr/>
              </a:pPr>
              <a:t>38</a:t>
            </a:fld>
            <a:endParaRPr lang="en-US" dirty="0">
              <a:cs typeface="Mitr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373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85750" y="1109663"/>
            <a:ext cx="8501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80975" algn="justLow" rtl="1" eaLnBrk="0" hangingPunct="0"/>
            <a:r>
              <a:rPr lang="fa-IR" sz="2400" dirty="0">
                <a:ea typeface="Times New Roman" pitchFamily="18" charset="0"/>
                <a:cs typeface="B Nazanin" pitchFamily="2" charset="-78"/>
              </a:rPr>
              <a:t>يك واحد گوشت با چربي متوسط= 7 گرم پروتئين, 5 گرم چربي و 75 کيلوكالري انرژي</a:t>
            </a:r>
            <a:endParaRPr lang="en-US" sz="2000" dirty="0">
              <a:ea typeface="Times New Roman" pitchFamily="18" charset="0"/>
              <a:cs typeface="B Nazanin" pitchFamily="2" charset="-7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895075"/>
              </p:ext>
            </p:extLst>
          </p:nvPr>
        </p:nvGraphicFramePr>
        <p:xfrm>
          <a:off x="571443" y="2082800"/>
          <a:ext cx="8215370" cy="3394710"/>
        </p:xfrm>
        <a:graphic>
          <a:graphicData uri="http://schemas.openxmlformats.org/drawingml/2006/table">
            <a:tbl>
              <a:tblPr rtl="1"/>
              <a:tblGrid>
                <a:gridCol w="5304582"/>
                <a:gridCol w="2910788"/>
              </a:tblGrid>
              <a:tr h="0"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نوع غذا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اندازه واحد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گوشت با چربي متوسط و جانشين‌هاي آن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561975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a-IR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گوشت </a:t>
                      </a:r>
                      <a:r>
                        <a:rPr lang="fa-IR" sz="1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گوساله، </a:t>
                      </a: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چرخ كرده و مخلوط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561975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30 گرم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گوشت </a:t>
                      </a:r>
                      <a:r>
                        <a:rPr lang="fa-IR" sz="1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گوسفند، </a:t>
                      </a: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چرخ كرده و دنده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561975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30 گرم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ماكيان با گوشت </a:t>
                      </a:r>
                      <a:r>
                        <a:rPr lang="fa-IR" sz="1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تيره ‌(بدون </a:t>
                      </a: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پوست) و مرغ سرخ شده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561975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30 گرم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ماهي: هر نوع ماهي سرخ شده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561975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30 گرم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پنير با كمتر از 5 گرم چربي در هر 30 </a:t>
                      </a:r>
                      <a:r>
                        <a:rPr lang="fa-IR" sz="1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گرم، فتا، </a:t>
                      </a: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ليقوان و بلغار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561975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30 گرم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تخم </a:t>
                      </a:r>
                      <a:r>
                        <a:rPr lang="fa-IR" sz="1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مرغ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561975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1 عدد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شير سويا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561975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1 ليوان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8458" name="Rectangle 4"/>
          <p:cNvSpPr>
            <a:spLocks noChangeArrowheads="1"/>
          </p:cNvSpPr>
          <p:nvPr/>
        </p:nvSpPr>
        <p:spPr bwMode="auto">
          <a:xfrm>
            <a:off x="4044950" y="404813"/>
            <a:ext cx="45989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a-IR" dirty="0">
                <a:latin typeface="Calibri" pitchFamily="34" charset="0"/>
                <a:cs typeface="B Nazanin" pitchFamily="2" charset="-78"/>
              </a:rPr>
              <a:t>ادامه </a:t>
            </a:r>
            <a:r>
              <a:rPr lang="fa-IR" sz="2800" b="1" dirty="0">
                <a:latin typeface="Calibri" pitchFamily="34" charset="0"/>
                <a:cs typeface="B Nazanin" pitchFamily="2" charset="-78"/>
              </a:rPr>
              <a:t>فهرست گوشت و جانشين‌هاي آن</a:t>
            </a:r>
            <a:endParaRPr lang="en-US" sz="2800" b="1" dirty="0">
              <a:latin typeface="Calibri" pitchFamily="34" charset="0"/>
              <a:cs typeface="B Nazanin" pitchFamily="2" charset="-7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BB26F0-767C-43C1-A774-A84CAF397363}" type="slidenum">
              <a:rPr lang="en-US">
                <a:cs typeface="Mitra" pitchFamily="2" charset="-78"/>
              </a:rPr>
              <a:pPr>
                <a:defRPr/>
              </a:pPr>
              <a:t>39</a:t>
            </a:fld>
            <a:endParaRPr lang="en-US" dirty="0">
              <a:cs typeface="Mitr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42673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4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56272"/>
            <a:ext cx="5943600" cy="589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2" y="6553200"/>
            <a:ext cx="512445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7328160" y="3110880"/>
              <a:ext cx="176760" cy="1332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12320" y="3047520"/>
                <a:ext cx="20844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/>
              <p14:cNvContentPartPr/>
              <p14:nvPr/>
            </p14:nvContentPartPr>
            <p14:xfrm>
              <a:off x="7295760" y="2875800"/>
              <a:ext cx="209160" cy="1980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79920" y="2812440"/>
                <a:ext cx="24084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Ink 4"/>
              <p14:cNvContentPartPr/>
              <p14:nvPr/>
            </p14:nvContentPartPr>
            <p14:xfrm>
              <a:off x="7275960" y="3256440"/>
              <a:ext cx="222480" cy="2016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60120" y="3193080"/>
                <a:ext cx="25416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" name="Ink 5"/>
              <p14:cNvContentPartPr/>
              <p14:nvPr/>
            </p14:nvContentPartPr>
            <p14:xfrm>
              <a:off x="7256520" y="3498360"/>
              <a:ext cx="281160" cy="684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40680" y="3435000"/>
                <a:ext cx="31284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7" name="Ink 6"/>
              <p14:cNvContentPartPr/>
              <p14:nvPr/>
            </p14:nvContentPartPr>
            <p14:xfrm>
              <a:off x="7275960" y="4336560"/>
              <a:ext cx="268200" cy="684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60120" y="4273200"/>
                <a:ext cx="29988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8" name="Ink 7"/>
              <p14:cNvContentPartPr/>
              <p14:nvPr/>
            </p14:nvContentPartPr>
            <p14:xfrm>
              <a:off x="7275960" y="4488600"/>
              <a:ext cx="222480" cy="7200"/>
            </p14:xfrm>
          </p:contentPart>
        </mc:Choice>
        <mc:Fallback>
          <p:pic>
            <p:nvPicPr>
              <p:cNvPr id="8" name="Ink 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260120" y="4425240"/>
                <a:ext cx="25416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9" name="Ink 8"/>
              <p14:cNvContentPartPr/>
              <p14:nvPr/>
            </p14:nvContentPartPr>
            <p14:xfrm>
              <a:off x="7452360" y="4482120"/>
              <a:ext cx="98280" cy="13680"/>
            </p14:xfrm>
          </p:contentPart>
        </mc:Choice>
        <mc:Fallback>
          <p:pic>
            <p:nvPicPr>
              <p:cNvPr id="9" name="Ink 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436520" y="4418760"/>
                <a:ext cx="1299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0" name="Ink 9"/>
              <p14:cNvContentPartPr/>
              <p14:nvPr/>
            </p14:nvContentPartPr>
            <p14:xfrm>
              <a:off x="7739640" y="2779800"/>
              <a:ext cx="78840" cy="268200"/>
            </p14:xfrm>
          </p:contentPart>
        </mc:Choice>
        <mc:Fallback>
          <p:pic>
            <p:nvPicPr>
              <p:cNvPr id="10" name="Ink 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723800" y="2716440"/>
                <a:ext cx="110520" cy="39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1" name="Ink 10"/>
              <p14:cNvContentPartPr/>
              <p14:nvPr/>
            </p14:nvContentPartPr>
            <p14:xfrm>
              <a:off x="7726680" y="3659160"/>
              <a:ext cx="111600" cy="150840"/>
            </p14:xfrm>
          </p:contentPart>
        </mc:Choice>
        <mc:Fallback>
          <p:pic>
            <p:nvPicPr>
              <p:cNvPr id="11" name="Ink 1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710840" y="3595800"/>
                <a:ext cx="143280" cy="27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2" name="Ink 11"/>
              <p14:cNvContentPartPr/>
              <p14:nvPr/>
            </p14:nvContentPartPr>
            <p14:xfrm>
              <a:off x="7739640" y="4708800"/>
              <a:ext cx="157320" cy="91800"/>
            </p14:xfrm>
          </p:contentPart>
        </mc:Choice>
        <mc:Fallback>
          <p:pic>
            <p:nvPicPr>
              <p:cNvPr id="12" name="Ink 11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723800" y="4645440"/>
                <a:ext cx="189000" cy="21852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/>
          <p:cNvSpPr txBox="1"/>
          <p:nvPr/>
        </p:nvSpPr>
        <p:spPr>
          <a:xfrm>
            <a:off x="1981200" y="3170872"/>
            <a:ext cx="574548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981200" y="4237672"/>
            <a:ext cx="574548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943600" y="76200"/>
            <a:ext cx="2704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استانداردهای </a:t>
            </a:r>
            <a:r>
              <a:rPr lang="fa-IR" sz="24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غذایی</a:t>
            </a:r>
            <a:endParaRPr lang="en-US" sz="2400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5297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03892"/>
              </p:ext>
            </p:extLst>
          </p:nvPr>
        </p:nvGraphicFramePr>
        <p:xfrm>
          <a:off x="571444" y="2428875"/>
          <a:ext cx="8072494" cy="2880360"/>
        </p:xfrm>
        <a:graphic>
          <a:graphicData uri="http://schemas.openxmlformats.org/drawingml/2006/table">
            <a:tbl>
              <a:tblPr rtl="1"/>
              <a:tblGrid>
                <a:gridCol w="4584392"/>
                <a:gridCol w="1321239"/>
                <a:gridCol w="2166863"/>
              </a:tblGrid>
              <a:tr h="191698"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نوع غذا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57509" marR="575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180340"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اندازه واحد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57509" marR="57509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1698">
                <a:tc gridSpan="3">
                  <a:txBody>
                    <a:bodyPr/>
                    <a:lstStyle/>
                    <a:p>
                      <a:pPr indent="180340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گوشت با چربي زياد و جانشين‍هاي آن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57509" marR="57509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1698">
                <a:tc gridSpan="2"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پنير: تمام پنيرهاي معمولي</a:t>
                      </a:r>
                      <a:endParaRPr lang="en-US" sz="18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57509" marR="575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indent="561975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8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57509" marR="575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561975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30 گرم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57509" marR="575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1698">
                <a:tc gridSpan="2"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تمام ساندويچ‌هاي </a:t>
                      </a:r>
                      <a:r>
                        <a:rPr lang="fa-IR" sz="1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گوشتي، </a:t>
                      </a: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بيشتر از 8 گرم چربي در هر 30 گرم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57509" marR="575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indent="561975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8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57509" marR="575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561975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30 گرم</a:t>
                      </a:r>
                      <a:endParaRPr lang="en-US" sz="18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57509" marR="575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1698">
                <a:tc gridSpan="2"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سوسيس</a:t>
                      </a:r>
                      <a:endParaRPr lang="en-US" sz="18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57509" marR="575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indent="561975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8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57509" marR="575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561975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30 گرم</a:t>
                      </a:r>
                      <a:endParaRPr lang="en-US" sz="18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57509" marR="575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1698">
                <a:tc gridSpan="2"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هات </a:t>
                      </a:r>
                      <a:r>
                        <a:rPr lang="fa-IR" sz="1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داگ ‌(بوقلمون </a:t>
                      </a: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يا مرغ)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57509" marR="575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indent="561975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8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57509" marR="575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561975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1 عدد</a:t>
                      </a:r>
                      <a:endParaRPr lang="en-US" sz="18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57509" marR="575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1698">
                <a:tc gridSpan="2"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كره بادام زميني</a:t>
                      </a:r>
                      <a:endParaRPr lang="en-US" sz="1800" b="1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57509" marR="575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indent="561975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57509" marR="575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561975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itchFamily="2" charset="-78"/>
                        </a:rPr>
                        <a:t>2 قاشق غذا خوري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itchFamily="2" charset="-78"/>
                      </a:endParaRPr>
                    </a:p>
                  </a:txBody>
                  <a:tcPr marL="57509" marR="575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9479" name="Rectangle 2"/>
          <p:cNvSpPr>
            <a:spLocks noChangeArrowheads="1"/>
          </p:cNvSpPr>
          <p:nvPr/>
        </p:nvSpPr>
        <p:spPr bwMode="auto">
          <a:xfrm>
            <a:off x="3786188" y="642938"/>
            <a:ext cx="45989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a-IR" dirty="0">
                <a:latin typeface="Calibri" pitchFamily="34" charset="0"/>
                <a:cs typeface="B Nazanin" pitchFamily="2" charset="-78"/>
              </a:rPr>
              <a:t>ادامه </a:t>
            </a:r>
            <a:r>
              <a:rPr lang="fa-IR" sz="2800" b="1" dirty="0">
                <a:latin typeface="Calibri" pitchFamily="34" charset="0"/>
                <a:cs typeface="B Nazanin" pitchFamily="2" charset="-78"/>
              </a:rPr>
              <a:t>فهرست گوشت و جانشين‌هاي آن</a:t>
            </a:r>
            <a:endParaRPr lang="en-US" sz="2800" b="1" dirty="0">
              <a:latin typeface="Calibri" pitchFamily="34" charset="0"/>
              <a:cs typeface="B Nazanin" pitchFamily="2" charset="-78"/>
            </a:endParaRPr>
          </a:p>
        </p:txBody>
      </p:sp>
      <p:sp>
        <p:nvSpPr>
          <p:cNvPr id="19480" name="Rectangle 3"/>
          <p:cNvSpPr>
            <a:spLocks noChangeArrowheads="1"/>
          </p:cNvSpPr>
          <p:nvPr/>
        </p:nvSpPr>
        <p:spPr bwMode="auto">
          <a:xfrm>
            <a:off x="214313" y="1500188"/>
            <a:ext cx="83581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80975" algn="justLow" rtl="1" eaLnBrk="0" hangingPunct="0"/>
            <a:r>
              <a:rPr lang="fa-IR" sz="2400" dirty="0">
                <a:ea typeface="Times New Roman" pitchFamily="18" charset="0"/>
                <a:cs typeface="B Nazanin" pitchFamily="2" charset="-78"/>
              </a:rPr>
              <a:t>يك واحد گوشت پرچربي= 7 گرم پروتئين, 8 گرم چربي و 100 کيلوكالري انرژي</a:t>
            </a:r>
            <a:endParaRPr lang="fa-IR" sz="3600" dirty="0">
              <a:ea typeface="Times New Roman" pitchFamily="18" charset="0"/>
              <a:cs typeface="B Nazanin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A7541E-0261-43A3-A4E6-65C7CDB9EF2E}" type="slidenum">
              <a:rPr lang="en-US">
                <a:cs typeface="Mitra" pitchFamily="2" charset="-78"/>
              </a:rPr>
              <a:pPr>
                <a:defRPr/>
              </a:pPr>
              <a:t>40</a:t>
            </a:fld>
            <a:endParaRPr lang="en-US" dirty="0">
              <a:cs typeface="Mitr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061713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ChangeArrowheads="1"/>
          </p:cNvSpPr>
          <p:nvPr/>
        </p:nvSpPr>
        <p:spPr bwMode="auto">
          <a:xfrm>
            <a:off x="2542727" y="152745"/>
            <a:ext cx="6133410" cy="127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76176" bIns="0" anchor="ctr">
            <a:spAutoFit/>
          </a:bodyPr>
          <a:lstStyle>
            <a:lvl1pPr indent="1809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Low" rtl="1" eaLnBrk="1" hangingPunct="1"/>
            <a:r>
              <a:rPr lang="fa-IR" altLang="en-US" sz="4000" dirty="0">
                <a:latin typeface="Times New Roman" pitchFamily="18" charset="0"/>
                <a:cs typeface="B Nazanin" panose="00000400000000000000" pitchFamily="2" charset="-78"/>
              </a:rPr>
              <a:t>فهرست چربي</a:t>
            </a:r>
            <a:endParaRPr lang="en-US" altLang="en-US" sz="3600" dirty="0">
              <a:latin typeface="Times New Roman" pitchFamily="18" charset="0"/>
              <a:cs typeface="B Nazanin" panose="00000400000000000000" pitchFamily="2" charset="-78"/>
            </a:endParaRPr>
          </a:p>
          <a:p>
            <a:pPr algn="justLow" rtl="1">
              <a:spcBef>
                <a:spcPts val="1200"/>
              </a:spcBef>
            </a:pPr>
            <a:r>
              <a:rPr lang="fa-IR" altLang="en-US" sz="2800" dirty="0">
                <a:ea typeface="Times New Roman" pitchFamily="18" charset="0"/>
                <a:cs typeface="B Nazanin" panose="00000400000000000000" pitchFamily="2" charset="-78"/>
              </a:rPr>
              <a:t>يك واحد چربي= 5 گرم چربي و 45 کيلوكالري انرژي</a:t>
            </a:r>
            <a:endParaRPr lang="fa-IR" altLang="en-US" sz="4000" dirty="0">
              <a:cs typeface="B Nazanin" panose="00000400000000000000" pitchFamily="2" charset="-78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147308"/>
              </p:ext>
            </p:extLst>
          </p:nvPr>
        </p:nvGraphicFramePr>
        <p:xfrm>
          <a:off x="285750" y="1500188"/>
          <a:ext cx="8501063" cy="4709160"/>
        </p:xfrm>
        <a:graphic>
          <a:graphicData uri="http://schemas.openxmlformats.org/drawingml/2006/table">
            <a:tbl>
              <a:tblPr rtl="1"/>
              <a:tblGrid>
                <a:gridCol w="5400456"/>
                <a:gridCol w="3100607"/>
              </a:tblGrid>
              <a:tr h="411425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rgbClr val="FF0066"/>
                          </a:solidFill>
                          <a:latin typeface="Times New Roman"/>
                          <a:ea typeface="Times New Roman"/>
                          <a:cs typeface="B Nazanin" panose="00000400000000000000" pitchFamily="2" charset="-78"/>
                        </a:rPr>
                        <a:t>نوع غذا</a:t>
                      </a:r>
                      <a:endParaRPr lang="en-US" sz="1800" b="1" dirty="0">
                        <a:solidFill>
                          <a:srgbClr val="FF0066"/>
                        </a:solidFill>
                        <a:latin typeface="Times New Roman"/>
                        <a:ea typeface="Times New Roman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anose="00000400000000000000" pitchFamily="2" charset="-78"/>
                        </a:rPr>
                        <a:t> اندازه واحد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11425">
                <a:tc gridSpan="2"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anose="00000400000000000000" pitchFamily="2" charset="-78"/>
                        </a:rPr>
                        <a:t>چربي‌هاي غير اشباع با 1 باند دو گانه (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anose="00000400000000000000" pitchFamily="2" charset="-78"/>
                        </a:rPr>
                        <a:t>MUFA</a:t>
                      </a: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anose="00000400000000000000" pitchFamily="2" charset="-78"/>
                        </a:rPr>
                        <a:t>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1425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anose="00000400000000000000" pitchFamily="2" charset="-78"/>
                        </a:rPr>
                        <a:t>روغن (زيتون, بادام زميني و دانه كتان)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anose="00000400000000000000" pitchFamily="2" charset="-78"/>
                        </a:rPr>
                        <a:t>1 قاشق مرباخوري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11425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anose="00000400000000000000" pitchFamily="2" charset="-78"/>
                        </a:rPr>
                        <a:t>زيتون سياه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anose="00000400000000000000" pitchFamily="2" charset="-78"/>
                        </a:rPr>
                        <a:t>8 عدد بزرگ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1425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anose="00000400000000000000" pitchFamily="2" charset="-78"/>
                        </a:rPr>
                        <a:t>بادام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anose="00000400000000000000" pitchFamily="2" charset="-78"/>
                        </a:rPr>
                        <a:t>6 عدد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1425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anose="00000400000000000000" pitchFamily="2" charset="-78"/>
                        </a:rPr>
                        <a:t>بادام زميني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anose="00000400000000000000" pitchFamily="2" charset="-78"/>
                        </a:rPr>
                        <a:t>10 عدد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1425">
                <a:tc>
                  <a:txBody>
                    <a:bodyPr/>
                    <a:lstStyle/>
                    <a:p>
                      <a:pPr marL="0" marR="0" indent="180340" algn="just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anose="00000400000000000000" pitchFamily="2" charset="-78"/>
                        </a:rPr>
                        <a:t>چربي‌هاي غير اشباع با چند باند دوگانه (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anose="00000400000000000000" pitchFamily="2" charset="-78"/>
                        </a:rPr>
                        <a:t>PUFA</a:t>
                      </a:r>
                      <a:r>
                        <a:rPr lang="fa-IR" sz="18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anose="00000400000000000000" pitchFamily="2" charset="-78"/>
                        </a:rPr>
                        <a:t>)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7138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anose="00000400000000000000" pitchFamily="2" charset="-78"/>
                        </a:rPr>
                        <a:t>مايونز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anose="00000400000000000000" pitchFamily="2" charset="-78"/>
                      </a:endParaRPr>
                    </a:p>
                  </a:txBody>
                  <a:tcPr marL="39329" marR="3932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anose="00000400000000000000" pitchFamily="2" charset="-78"/>
                        </a:rPr>
                        <a:t>1 قاشق مرباخوري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anose="00000400000000000000" pitchFamily="2" charset="-78"/>
                      </a:endParaRPr>
                    </a:p>
                  </a:txBody>
                  <a:tcPr marL="39329" marR="3932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7138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anose="00000400000000000000" pitchFamily="2" charset="-78"/>
                        </a:rPr>
                        <a:t>گردو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anose="00000400000000000000" pitchFamily="2" charset="-78"/>
                      </a:endParaRPr>
                    </a:p>
                  </a:txBody>
                  <a:tcPr marL="39329" marR="3932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anose="00000400000000000000" pitchFamily="2" charset="-78"/>
                        </a:rPr>
                        <a:t>2 عدد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anose="00000400000000000000" pitchFamily="2" charset="-78"/>
                      </a:endParaRPr>
                    </a:p>
                  </a:txBody>
                  <a:tcPr marL="39329" marR="3932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7138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anose="00000400000000000000" pitchFamily="2" charset="-78"/>
                        </a:rPr>
                        <a:t>روغن ذرت, آفتابگردان و سويا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anose="00000400000000000000" pitchFamily="2" charset="-78"/>
                      </a:endParaRPr>
                    </a:p>
                  </a:txBody>
                  <a:tcPr marL="39329" marR="3932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anose="00000400000000000000" pitchFamily="2" charset="-78"/>
                        </a:rPr>
                        <a:t>1 قاشق مرباخوري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anose="00000400000000000000" pitchFamily="2" charset="-78"/>
                      </a:endParaRPr>
                    </a:p>
                  </a:txBody>
                  <a:tcPr marL="39329" marR="3932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7138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anose="00000400000000000000" pitchFamily="2" charset="-78"/>
                        </a:rPr>
                        <a:t>دانه‌هاي روغني: تخمه كدو و آفتابگردان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anose="00000400000000000000" pitchFamily="2" charset="-78"/>
                      </a:endParaRPr>
                    </a:p>
                  </a:txBody>
                  <a:tcPr marL="39329" marR="3932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anose="00000400000000000000" pitchFamily="2" charset="-78"/>
                        </a:rPr>
                        <a:t>1 قاشق غذاخوري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anose="00000400000000000000" pitchFamily="2" charset="-78"/>
                      </a:endParaRPr>
                    </a:p>
                  </a:txBody>
                  <a:tcPr marL="39329" marR="3932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6563" y="6492875"/>
            <a:ext cx="2133600" cy="365125"/>
          </a:xfrm>
        </p:spPr>
        <p:txBody>
          <a:bodyPr/>
          <a:lstStyle/>
          <a:p>
            <a:pPr>
              <a:defRPr/>
            </a:pPr>
            <a:fld id="{764CD69F-14C2-4F57-ACD7-4F7EE7F72705}" type="slidenum">
              <a:rPr lang="en-US">
                <a:cs typeface="B Mitra" pitchFamily="2" charset="-78"/>
              </a:rPr>
              <a:pPr>
                <a:defRPr/>
              </a:pPr>
              <a:t>41</a:t>
            </a:fld>
            <a:endParaRPr lang="en-US" dirty="0">
              <a:cs typeface="B Mitra" pitchFamily="2" charset="-78"/>
            </a:endParaRPr>
          </a:p>
        </p:txBody>
      </p:sp>
      <p:pic>
        <p:nvPicPr>
          <p:cNvPr id="20511" name="Picture 35" descr="I:\image2\images\images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2" y="5235996"/>
            <a:ext cx="11239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40233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315377"/>
              </p:ext>
            </p:extLst>
          </p:nvPr>
        </p:nvGraphicFramePr>
        <p:xfrm>
          <a:off x="1071563" y="1928813"/>
          <a:ext cx="7072312" cy="3292476"/>
        </p:xfrm>
        <a:graphic>
          <a:graphicData uri="http://schemas.openxmlformats.org/drawingml/2006/table">
            <a:tbl>
              <a:tblPr rtl="1"/>
              <a:tblGrid>
                <a:gridCol w="4492816"/>
                <a:gridCol w="2579496"/>
              </a:tblGrid>
              <a:tr h="548746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anose="00000400000000000000" pitchFamily="2" charset="-78"/>
                        </a:rPr>
                        <a:t>نوع غذا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anose="00000400000000000000" pitchFamily="2" charset="-78"/>
                      </a:endParaRPr>
                    </a:p>
                  </a:txBody>
                  <a:tcPr marL="39329" marR="393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anose="00000400000000000000" pitchFamily="2" charset="-78"/>
                        </a:rPr>
                        <a:t> اندازه واحد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anose="00000400000000000000" pitchFamily="2" charset="-78"/>
                      </a:endParaRPr>
                    </a:p>
                  </a:txBody>
                  <a:tcPr marL="39329" marR="39329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48746">
                <a:tc gridSpan="2">
                  <a:txBody>
                    <a:bodyPr/>
                    <a:lstStyle/>
                    <a:p>
                      <a:pPr indent="180340"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anose="00000400000000000000" pitchFamily="2" charset="-78"/>
                        </a:rPr>
                        <a:t>چربي هاي اشباع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anose="00000400000000000000" pitchFamily="2" charset="-78"/>
                      </a:endParaRPr>
                    </a:p>
                  </a:txBody>
                  <a:tcPr marL="39329" marR="393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8746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anose="00000400000000000000" pitchFamily="2" charset="-78"/>
                        </a:rPr>
                        <a:t>كره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anose="00000400000000000000" pitchFamily="2" charset="-78"/>
                      </a:endParaRPr>
                    </a:p>
                  </a:txBody>
                  <a:tcPr marL="39329" marR="393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anose="00000400000000000000" pitchFamily="2" charset="-78"/>
                        </a:rPr>
                        <a:t>1 قاشق مرباخوري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anose="00000400000000000000" pitchFamily="2" charset="-78"/>
                      </a:endParaRPr>
                    </a:p>
                  </a:txBody>
                  <a:tcPr marL="39329" marR="39329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48746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anose="00000400000000000000" pitchFamily="2" charset="-78"/>
                        </a:rPr>
                        <a:t>خامه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anose="00000400000000000000" pitchFamily="2" charset="-78"/>
                      </a:endParaRPr>
                    </a:p>
                  </a:txBody>
                  <a:tcPr marL="39329" marR="393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anose="00000400000000000000" pitchFamily="2" charset="-78"/>
                        </a:rPr>
                        <a:t>2 قاشق غذاخوري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anose="00000400000000000000" pitchFamily="2" charset="-78"/>
                      </a:endParaRPr>
                    </a:p>
                  </a:txBody>
                  <a:tcPr marL="39329" marR="39329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48746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anose="00000400000000000000" pitchFamily="2" charset="-78"/>
                        </a:rPr>
                        <a:t>پنير خامه‌اي معمولي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anose="00000400000000000000" pitchFamily="2" charset="-78"/>
                      </a:endParaRPr>
                    </a:p>
                  </a:txBody>
                  <a:tcPr marL="39329" marR="393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anose="00000400000000000000" pitchFamily="2" charset="-78"/>
                        </a:rPr>
                        <a:t>1 قاشق غذاخوري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anose="00000400000000000000" pitchFamily="2" charset="-78"/>
                      </a:endParaRPr>
                    </a:p>
                  </a:txBody>
                  <a:tcPr marL="39329" marR="39329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48746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4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anose="00000400000000000000" pitchFamily="2" charset="-78"/>
                        </a:rPr>
                        <a:t>سرشير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anose="00000400000000000000" pitchFamily="2" charset="-78"/>
                      </a:endParaRPr>
                    </a:p>
                  </a:txBody>
                  <a:tcPr marL="39329" marR="393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Nazanin" panose="00000400000000000000" pitchFamily="2" charset="-78"/>
                        </a:rPr>
                        <a:t>1 قاشق غذاخوري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Nazanin" panose="00000400000000000000" pitchFamily="2" charset="-78"/>
                      </a:endParaRPr>
                    </a:p>
                  </a:txBody>
                  <a:tcPr marL="39329" marR="39329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1523" name="Rectangle 2"/>
          <p:cNvSpPr>
            <a:spLocks noChangeArrowheads="1"/>
          </p:cNvSpPr>
          <p:nvPr/>
        </p:nvSpPr>
        <p:spPr bwMode="auto">
          <a:xfrm>
            <a:off x="4463783" y="714375"/>
            <a:ext cx="379783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1809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Low" rtl="1" eaLnBrk="1" hangingPunct="1"/>
            <a:r>
              <a:rPr lang="fa-IR" altLang="en-US" b="1" dirty="0">
                <a:latin typeface="Calibri" pitchFamily="34" charset="0"/>
                <a:cs typeface="B Nazanin" panose="00000400000000000000" pitchFamily="2" charset="-78"/>
              </a:rPr>
              <a:t>ادامه</a:t>
            </a:r>
            <a:r>
              <a:rPr lang="fa-IR" altLang="en-US" sz="4800" b="1" dirty="0">
                <a:latin typeface="Calibri" pitchFamily="34" charset="0"/>
                <a:cs typeface="B Nazanin" panose="00000400000000000000" pitchFamily="2" charset="-78"/>
              </a:rPr>
              <a:t> </a:t>
            </a:r>
            <a:r>
              <a:rPr lang="fa-IR" altLang="en-US" sz="4800" b="1" dirty="0">
                <a:latin typeface="Times New Roman" pitchFamily="18" charset="0"/>
                <a:cs typeface="B Nazanin" panose="00000400000000000000" pitchFamily="2" charset="-78"/>
              </a:rPr>
              <a:t>فهرست چربي</a:t>
            </a:r>
            <a:endParaRPr lang="en-US" altLang="en-US" sz="4400" b="1" dirty="0">
              <a:latin typeface="Times New Roman" pitchFamily="18" charset="0"/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D47518-ABF6-4875-84B2-53B9F61ABFBE}" type="slidenum">
              <a:rPr lang="en-US">
                <a:cs typeface="B Mitra" pitchFamily="2" charset="-78"/>
              </a:rPr>
              <a:pPr>
                <a:defRPr/>
              </a:pPr>
              <a:t>42</a:t>
            </a:fld>
            <a:endParaRPr lang="en-US" dirty="0">
              <a:cs typeface="B Mitr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819420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43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2209800"/>
            <a:ext cx="7620000" cy="7920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4800" b="1" dirty="0" smtClean="0">
                <a:solidFill>
                  <a:srgbClr val="FF0000"/>
                </a:solidFill>
                <a:latin typeface="Times New Roman" pitchFamily="18" charset="0"/>
                <a:cs typeface="B Nazanin" panose="00000400000000000000" pitchFamily="2" charset="-78"/>
              </a:rPr>
              <a:t>بررسی وضعیت تغذیه ای</a:t>
            </a:r>
            <a:endParaRPr lang="en-US" sz="4800" b="1" dirty="0" smtClean="0">
              <a:solidFill>
                <a:srgbClr val="FF0000"/>
              </a:solidFill>
              <a:latin typeface="Times New Roman" pitchFamily="18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432693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228600" y="260648"/>
            <a:ext cx="8991600" cy="792088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b="1" dirty="0" smtClean="0">
                <a:latin typeface="Times New Roman" pitchFamily="18" charset="0"/>
                <a:cs typeface="Times New Roman" pitchFamily="18" charset="0"/>
              </a:rPr>
              <a:t>ethods of dietary assessment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515672" cy="5105400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Based on </a:t>
            </a:r>
            <a:r>
              <a:rPr lang="en-US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actually consumed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foods and amounts on one or more specific days</a:t>
            </a:r>
          </a:p>
          <a:p>
            <a:pPr marL="914400" lvl="1" indent="-274320" eaLnBrk="1" hangingPunct="1">
              <a:spcBef>
                <a:spcPts val="600"/>
              </a:spcBef>
            </a:pP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24-hour recall</a:t>
            </a:r>
          </a:p>
          <a:p>
            <a:pPr marL="914400" lvl="1" indent="-274320" eaLnBrk="1" hangingPunct="1">
              <a:spcBef>
                <a:spcPts val="600"/>
              </a:spcBef>
            </a:pP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Food record</a:t>
            </a:r>
          </a:p>
          <a:p>
            <a:pPr eaLnBrk="1" hangingPunct="1">
              <a:spcAft>
                <a:spcPts val="1200"/>
              </a:spcAft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Based on individual’s perceptions of </a:t>
            </a:r>
            <a:r>
              <a:rPr lang="en-US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usual intake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over a less precisely period of time</a:t>
            </a:r>
          </a:p>
          <a:p>
            <a:pPr marL="914400" lvl="1" eaLnBrk="1" hangingPunct="1"/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Food frequency questionnaires (FFQ)</a:t>
            </a:r>
          </a:p>
          <a:p>
            <a:pPr marL="914400" lvl="1" eaLnBrk="1" hangingPunct="1"/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Diet histories (DH)</a:t>
            </a:r>
          </a:p>
        </p:txBody>
      </p:sp>
      <p:sp>
        <p:nvSpPr>
          <p:cNvPr id="2048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348B96-9C62-423C-853F-90C26761C483}" type="slidenum">
              <a:rPr lang="en-US" smtClean="0"/>
              <a:pPr/>
              <a:t>44</a:t>
            </a:fld>
            <a:endParaRPr lang="en-US" dirty="0" smtClean="0"/>
          </a:p>
        </p:txBody>
      </p:sp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381000" y="6248400"/>
            <a:ext cx="7924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Willett W. Nutritional epidemiology. 2th edition.1998 New York. oxford</a:t>
            </a:r>
          </a:p>
        </p:txBody>
      </p:sp>
    </p:spTree>
    <p:extLst>
      <p:ext uri="{BB962C8B-B14F-4D97-AF65-F5344CB8AC3E}">
        <p14:creationId xmlns:p14="http://schemas.microsoft.com/office/powerpoint/2010/main" val="382357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991600" cy="1143000"/>
          </a:xfrm>
        </p:spPr>
        <p:txBody>
          <a:bodyPr/>
          <a:lstStyle/>
          <a:p>
            <a:pPr eaLnBrk="1" hangingPunct="1"/>
            <a:r>
              <a:rPr b="1" dirty="0" smtClean="0">
                <a:latin typeface="Times New Roman" pitchFamily="18" charset="0"/>
                <a:cs typeface="Times New Roman" pitchFamily="18" charset="0"/>
              </a:rPr>
              <a:t>Methods of dietary assessment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457200" y="1714489"/>
            <a:ext cx="8229600" cy="4991112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Based on an </a:t>
            </a:r>
            <a:r>
              <a:rPr lang="en-US" sz="24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in-depth interview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By </a:t>
            </a:r>
            <a:r>
              <a:rPr lang="en-US" sz="2400" b="1" i="1" dirty="0" smtClean="0">
                <a:solidFill>
                  <a:srgbClr val="1B9B11"/>
                </a:solidFill>
                <a:latin typeface="Times New Roman" pitchFamily="18" charset="0"/>
                <a:cs typeface="Times New Roman" pitchFamily="18" charset="0"/>
              </a:rPr>
              <a:t>trained</a:t>
            </a:r>
            <a:r>
              <a:rPr lang="en-US" sz="2400" b="1" dirty="0" smtClean="0">
                <a:solidFill>
                  <a:srgbClr val="1B9B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dietary interviewer: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Additional foods and food preparation methods, Recipe ingredients, Brand name identification of commercial products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Char char="P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Have non judgmental (avoid asking questions that might influence the subject's responses)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Char char="P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Use open-end questions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Accuracy of dietary intake data is dependent on </a:t>
            </a:r>
            <a:r>
              <a:rPr lang="en-US" sz="2400" b="1" i="1" dirty="0" smtClean="0">
                <a:solidFill>
                  <a:srgbClr val="1B9B11"/>
                </a:solidFill>
                <a:latin typeface="Times New Roman" pitchFamily="18" charset="0"/>
                <a:cs typeface="Times New Roman" pitchFamily="18" charset="0"/>
              </a:rPr>
              <a:t>subjects short-term memory</a:t>
            </a:r>
          </a:p>
        </p:txBody>
      </p:sp>
      <p:sp>
        <p:nvSpPr>
          <p:cNvPr id="2150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39664C7-2722-45A2-95DA-0DAC224B415A}" type="slidenum">
              <a:rPr lang="en-US" smtClean="0"/>
              <a:pPr/>
              <a:t>45</a:t>
            </a:fld>
            <a:endParaRPr lang="en-US" dirty="0" smtClean="0"/>
          </a:p>
        </p:txBody>
      </p:sp>
      <p:sp>
        <p:nvSpPr>
          <p:cNvPr id="21510" name="TextBox 8"/>
          <p:cNvSpPr txBox="1">
            <a:spLocks noChangeArrowheads="1"/>
          </p:cNvSpPr>
          <p:nvPr/>
        </p:nvSpPr>
        <p:spPr bwMode="auto">
          <a:xfrm>
            <a:off x="381000" y="6096000"/>
            <a:ext cx="7924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Willett W. Nutritional epidemiology. 2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edition.1998 new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york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 oxford</a:t>
            </a:r>
          </a:p>
        </p:txBody>
      </p:sp>
      <p:sp>
        <p:nvSpPr>
          <p:cNvPr id="21511" name="Rectangle 6"/>
          <p:cNvSpPr>
            <a:spLocks noChangeArrowheads="1"/>
          </p:cNvSpPr>
          <p:nvPr/>
        </p:nvSpPr>
        <p:spPr bwMode="auto">
          <a:xfrm>
            <a:off x="202827" y="1295400"/>
            <a:ext cx="76994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 2" pitchFamily="18" charset="2"/>
              <a:buNone/>
            </a:pPr>
            <a:r>
              <a:rPr lang="en-US" sz="28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Characteristics of 24-hour 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dietary recall </a:t>
            </a:r>
            <a:r>
              <a:rPr lang="en-US" sz="28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method:</a:t>
            </a:r>
            <a:endParaRPr lang="en-US" sz="28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85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292"/>
            <a:ext cx="8229600" cy="796908"/>
          </a:xfrm>
        </p:spPr>
        <p:txBody>
          <a:bodyPr>
            <a:normAutofit/>
          </a:bodyPr>
          <a:lstStyle/>
          <a:p>
            <a:r>
              <a:rPr lang="fa-IR" sz="2800" b="1" dirty="0" smtClean="0">
                <a:cs typeface="B Mitra" pitchFamily="2" charset="-78"/>
              </a:rPr>
              <a:t>ثبت و يادداشت غذايي</a:t>
            </a:r>
            <a:endParaRPr lang="en-US" sz="28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424109"/>
              </p:ext>
            </p:extLst>
          </p:nvPr>
        </p:nvGraphicFramePr>
        <p:xfrm>
          <a:off x="310219" y="762000"/>
          <a:ext cx="8558885" cy="5782947"/>
        </p:xfrm>
        <a:graphic>
          <a:graphicData uri="http://schemas.openxmlformats.org/drawingml/2006/table">
            <a:tbl>
              <a:tblPr rtl="1"/>
              <a:tblGrid>
                <a:gridCol w="1981209"/>
                <a:gridCol w="1981209"/>
                <a:gridCol w="808111"/>
                <a:gridCol w="731520"/>
                <a:gridCol w="1076772"/>
                <a:gridCol w="1920240"/>
                <a:gridCol w="59824"/>
              </a:tblGrid>
              <a:tr h="458667">
                <a:tc rowSpan="2"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>
                          <a:latin typeface="Times New Roman"/>
                          <a:ea typeface="Times New Roman"/>
                          <a:cs typeface="B Mitra" pitchFamily="2" charset="-78"/>
                        </a:rPr>
                        <a:t>غذا بر حسب </a:t>
                      </a:r>
                      <a:r>
                        <a:rPr lang="fa-IR" sz="1600" b="1" dirty="0" smtClean="0">
                          <a:latin typeface="Times New Roman"/>
                          <a:ea typeface="Times New Roman"/>
                          <a:cs typeface="B Mitra" pitchFamily="2" charset="-78"/>
                        </a:rPr>
                        <a:t>مقدار</a:t>
                      </a:r>
                    </a:p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 smtClean="0">
                          <a:latin typeface="Times New Roman"/>
                          <a:ea typeface="Times New Roman"/>
                          <a:cs typeface="B Mitra" pitchFamily="2" charset="-78"/>
                        </a:rPr>
                        <a:t>(</a:t>
                      </a:r>
                      <a:r>
                        <a:rPr lang="fa-IR" sz="1600" b="1" dirty="0">
                          <a:latin typeface="Times New Roman"/>
                          <a:ea typeface="Times New Roman"/>
                          <a:cs typeface="B Mitra" pitchFamily="2" charset="-78"/>
                        </a:rPr>
                        <a:t>واحد اندازه‌گيري)</a:t>
                      </a:r>
                      <a:endParaRPr lang="en-US" sz="1600" dirty="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18034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24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تعداد واحدها (سروينگ) دريافتي از هر گروه غذايي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justLow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B Mitra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3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1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6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نان، غلات، </a:t>
                      </a:r>
                      <a:r>
                        <a:rPr lang="fa-IR" sz="16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برنج و ماكاروني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1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6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سبزي ها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1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6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ميوه‌ها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1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6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شير، ماست، </a:t>
                      </a:r>
                      <a:r>
                        <a:rPr lang="fa-IR" sz="16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پنير و كشك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indent="0" algn="ctr" defTabSz="914400" rtl="1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6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گوشت، مرغ، ماهي، حبوبات، </a:t>
                      </a:r>
                      <a:r>
                        <a:rPr lang="fa-IR" sz="16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تخم‌مرغ و آجيل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62916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>
                          <a:latin typeface="Times New Roman"/>
                          <a:ea typeface="Times New Roman"/>
                          <a:cs typeface="B Mitra" pitchFamily="2" charset="-78"/>
                        </a:rPr>
                        <a:t>صبحانه:</a:t>
                      </a:r>
                      <a:endParaRPr lang="en-US" sz="2400" b="1" dirty="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  <a:p>
                      <a:pPr indent="18034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 smtClean="0">
                          <a:latin typeface="Times New Roman"/>
                          <a:ea typeface="Times New Roman"/>
                          <a:cs typeface="B Mitra" pitchFamily="2" charset="-78"/>
                        </a:rPr>
                        <a:t>.............................</a:t>
                      </a:r>
                      <a:endParaRPr lang="en-US" sz="1600" dirty="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Low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B Mitra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97750">
                <a:tc>
                  <a:txBody>
                    <a:bodyPr/>
                    <a:lstStyle/>
                    <a:p>
                      <a:pPr marL="0" indent="180340" algn="just" defTabSz="914400" rtl="1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24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ميان وعده: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  <a:p>
                      <a:pPr indent="18034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 smtClean="0">
                          <a:latin typeface="Times New Roman"/>
                          <a:ea typeface="Times New Roman"/>
                          <a:cs typeface="B Mitra" pitchFamily="2" charset="-78"/>
                        </a:rPr>
                        <a:t>................................</a:t>
                      </a:r>
                      <a:endParaRPr lang="en-US" sz="1600" dirty="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Low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B Mitra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95499">
                <a:tc>
                  <a:txBody>
                    <a:bodyPr/>
                    <a:lstStyle/>
                    <a:p>
                      <a:pPr marL="0" indent="180340" algn="just" defTabSz="914400" rtl="1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24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ناهار: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  <a:p>
                      <a:pPr indent="18034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 smtClean="0">
                          <a:latin typeface="Times New Roman"/>
                          <a:ea typeface="Times New Roman"/>
                          <a:cs typeface="B Mitra" pitchFamily="2" charset="-78"/>
                        </a:rPr>
                        <a:t>............................</a:t>
                      </a:r>
                      <a:endParaRPr lang="en-US" sz="1600" dirty="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Low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B Mitra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0333">
                <a:tc>
                  <a:txBody>
                    <a:bodyPr/>
                    <a:lstStyle/>
                    <a:p>
                      <a:pPr marL="0" indent="180340" algn="just" defTabSz="914400" rtl="1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24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عصرانه: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  <a:p>
                      <a:pPr indent="18034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 smtClean="0">
                          <a:latin typeface="Times New Roman"/>
                          <a:ea typeface="Times New Roman"/>
                          <a:cs typeface="B Mitra" pitchFamily="2" charset="-78"/>
                        </a:rPr>
                        <a:t>............................</a:t>
                      </a:r>
                      <a:endParaRPr lang="en-US" sz="1600" dirty="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Low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B Mitra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95499">
                <a:tc>
                  <a:txBody>
                    <a:bodyPr/>
                    <a:lstStyle/>
                    <a:p>
                      <a:pPr marL="0" indent="180340" algn="just" defTabSz="914400" rtl="1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24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شام: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  <a:p>
                      <a:pPr indent="18034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 smtClean="0">
                          <a:latin typeface="Times New Roman"/>
                          <a:ea typeface="Times New Roman"/>
                          <a:cs typeface="B Mitra" pitchFamily="2" charset="-78"/>
                        </a:rPr>
                        <a:t>............................</a:t>
                      </a:r>
                      <a:endParaRPr lang="en-US" sz="1600" dirty="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Low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B Mitra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7750">
                <a:tc>
                  <a:txBody>
                    <a:bodyPr/>
                    <a:lstStyle/>
                    <a:p>
                      <a:pPr marL="0" indent="180340" algn="just" defTabSz="914400" rtl="1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24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قبل از خواب: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  <a:p>
                      <a:pPr indent="18034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 smtClean="0">
                          <a:latin typeface="Times New Roman"/>
                          <a:ea typeface="Times New Roman"/>
                          <a:cs typeface="B Mitra" pitchFamily="2" charset="-78"/>
                        </a:rPr>
                        <a:t>............................</a:t>
                      </a:r>
                      <a:endParaRPr lang="en-US" sz="1600" dirty="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Low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B Mitra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206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latin typeface="Times New Roman"/>
                          <a:ea typeface="Times New Roman"/>
                          <a:cs typeface="B Mitra" pitchFamily="2" charset="-78"/>
                        </a:rPr>
                        <a:t>جمع واحدهاي مصرفي:</a:t>
                      </a:r>
                      <a:r>
                        <a:rPr lang="en-US" sz="1600" dirty="0">
                          <a:latin typeface="Times New Roman"/>
                          <a:ea typeface="Times New Roman"/>
                          <a:cs typeface="B Mitra" pitchFamily="2" charset="-78"/>
                        </a:rPr>
                        <a:t> </a:t>
                      </a:r>
                    </a:p>
                  </a:txBody>
                  <a:tcPr marL="34424" marR="34424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Low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B Mitra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9586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latin typeface="Times New Roman"/>
                          <a:ea typeface="Times New Roman"/>
                          <a:cs typeface="B Mitra" pitchFamily="2" charset="-78"/>
                        </a:rPr>
                        <a:t>جمع واحدهاي توصيه </a:t>
                      </a:r>
                      <a:r>
                        <a:rPr lang="fa-IR" sz="1600" dirty="0" smtClean="0">
                          <a:latin typeface="Times New Roman"/>
                          <a:ea typeface="Times New Roman"/>
                          <a:cs typeface="B Mitra" pitchFamily="2" charset="-78"/>
                        </a:rPr>
                        <a:t>شده</a:t>
                      </a:r>
                      <a:endParaRPr lang="en-US" sz="1600" dirty="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Low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B Mitra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9586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 smtClean="0">
                          <a:latin typeface="Times New Roman"/>
                          <a:ea typeface="Times New Roman"/>
                          <a:cs typeface="B Mitra" pitchFamily="2" charset="-78"/>
                        </a:rPr>
                        <a:t>امتياز</a:t>
                      </a:r>
                      <a:endParaRPr lang="en-US" sz="1600" dirty="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Low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B Mitra" pitchFamily="2" charset="-78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3189-A26B-47E6-88FA-F0598B934182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6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4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762"/>
            <a:ext cx="8229600" cy="796908"/>
          </a:xfrm>
        </p:spPr>
        <p:txBody>
          <a:bodyPr>
            <a:normAutofit/>
          </a:bodyPr>
          <a:lstStyle/>
          <a:p>
            <a:r>
              <a:rPr lang="fa-IR" sz="2800" b="1" dirty="0" smtClean="0">
                <a:cs typeface="B Mitra" pitchFamily="2" charset="-78"/>
              </a:rPr>
              <a:t>ثبت و يادداشت غذايي</a:t>
            </a:r>
            <a:endParaRPr lang="en-US" sz="28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85720" y="857235"/>
          <a:ext cx="8572560" cy="5651828"/>
        </p:xfrm>
        <a:graphic>
          <a:graphicData uri="http://schemas.openxmlformats.org/drawingml/2006/table">
            <a:tbl>
              <a:tblPr rtl="1"/>
              <a:tblGrid>
                <a:gridCol w="8572560"/>
              </a:tblGrid>
              <a:tr h="540000">
                <a:tc>
                  <a:txBody>
                    <a:bodyPr/>
                    <a:lstStyle/>
                    <a:p>
                      <a:pPr indent="180340" algn="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2400" b="1" dirty="0" smtClean="0">
                          <a:latin typeface="Times New Roman"/>
                          <a:ea typeface="Times New Roman"/>
                          <a:cs typeface="B Mitra" pitchFamily="2" charset="-78"/>
                        </a:rPr>
                        <a:t>غذا </a:t>
                      </a:r>
                      <a:r>
                        <a:rPr lang="fa-IR" sz="2400" b="1" dirty="0">
                          <a:latin typeface="Times New Roman"/>
                          <a:ea typeface="Times New Roman"/>
                          <a:cs typeface="B Mitra" pitchFamily="2" charset="-78"/>
                        </a:rPr>
                        <a:t>بر حسب </a:t>
                      </a:r>
                      <a:r>
                        <a:rPr lang="fa-IR" sz="2400" b="1" dirty="0" smtClean="0">
                          <a:latin typeface="Times New Roman"/>
                          <a:ea typeface="Times New Roman"/>
                          <a:cs typeface="B Mitra" pitchFamily="2" charset="-78"/>
                        </a:rPr>
                        <a:t>مقدار</a:t>
                      </a:r>
                    </a:p>
                  </a:txBody>
                  <a:tcPr marL="34424" marR="34424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974004">
                <a:tc>
                  <a:txBody>
                    <a:bodyPr/>
                    <a:lstStyle/>
                    <a:p>
                      <a:pPr indent="14400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3200" b="1" dirty="0" smtClean="0">
                          <a:latin typeface="Times New Roman"/>
                          <a:ea typeface="Times New Roman"/>
                          <a:cs typeface="B Mitra" pitchFamily="2" charset="-78"/>
                        </a:rPr>
                        <a:t>صبحانه:</a:t>
                      </a:r>
                      <a:r>
                        <a:rPr lang="fa-IR" sz="3200" b="1" baseline="0" dirty="0" smtClean="0">
                          <a:latin typeface="Times New Roman"/>
                          <a:ea typeface="Times New Roman"/>
                          <a:cs typeface="B Mitra" pitchFamily="2" charset="-78"/>
                        </a:rPr>
                        <a:t> </a:t>
                      </a:r>
                      <a:r>
                        <a:rPr lang="fa-IR" sz="2800" b="0" dirty="0" smtClean="0">
                          <a:latin typeface="Times New Roman"/>
                          <a:ea typeface="Times New Roman"/>
                          <a:cs typeface="B Mitra" pitchFamily="2" charset="-78"/>
                        </a:rPr>
                        <a:t>3کف دست نان تافتون،</a:t>
                      </a:r>
                      <a:r>
                        <a:rPr lang="fa-IR" sz="2800" b="0" baseline="0" dirty="0" smtClean="0">
                          <a:latin typeface="Times New Roman"/>
                          <a:ea typeface="Times New Roman"/>
                          <a:cs typeface="B Mitra" pitchFamily="2" charset="-78"/>
                        </a:rPr>
                        <a:t> پنیر 45گرم، چای، شکر 3قاشق مرباخوری، گردو 2مغز کامل</a:t>
                      </a:r>
                      <a:endParaRPr lang="en-US" sz="3200" b="0" dirty="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56782">
                <a:tc>
                  <a:txBody>
                    <a:bodyPr/>
                    <a:lstStyle/>
                    <a:p>
                      <a:pPr marL="0" indent="180340" algn="just" defTabSz="914400" rtl="1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32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ميان وعده</a:t>
                      </a:r>
                      <a:r>
                        <a:rPr lang="fa-IR" sz="32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: </a:t>
                      </a:r>
                      <a:r>
                        <a:rPr lang="fa-IR" sz="2800" b="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یک عدد سیب، یک عدد ساندیس</a:t>
                      </a:r>
                      <a:endParaRPr lang="en-US" sz="2800" b="0" kern="1200" baseline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493474">
                <a:tc>
                  <a:txBody>
                    <a:bodyPr/>
                    <a:lstStyle/>
                    <a:p>
                      <a:pPr marL="0" indent="180340" algn="just" defTabSz="914400" rtl="1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32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ناهار</a:t>
                      </a:r>
                      <a:r>
                        <a:rPr lang="fa-IR" sz="32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:</a:t>
                      </a:r>
                      <a:r>
                        <a:rPr lang="fa-IR" sz="36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 </a:t>
                      </a:r>
                      <a:r>
                        <a:rPr lang="fa-IR" sz="2800" b="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10 قاشق غذاخوری برنج، کره يک قاشق مرباخوری، خورش کدو (کدو يک عدد، يک قاشق غذاخوری مايع، گوشت گوسفند 6 تکه قيمه ای، لپه 1قاشق غذاخوري)، ماست پرچرب یک لیوان</a:t>
                      </a:r>
                      <a:endParaRPr lang="en-US" sz="2800" b="0" kern="1200" baseline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56782">
                <a:tc>
                  <a:txBody>
                    <a:bodyPr/>
                    <a:lstStyle/>
                    <a:p>
                      <a:pPr marL="0" indent="180340" algn="just" defTabSz="914400" rtl="1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32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عصرانه</a:t>
                      </a:r>
                      <a:r>
                        <a:rPr lang="fa-IR" sz="28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: </a:t>
                      </a:r>
                      <a:r>
                        <a:rPr lang="fa-IR" sz="2800" b="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یک لیوان بستنی، 30 عدد مغز های مخلوط</a:t>
                      </a:r>
                      <a:endParaRPr lang="en-US" sz="2800" b="0" kern="1200" baseline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974004">
                <a:tc>
                  <a:txBody>
                    <a:bodyPr/>
                    <a:lstStyle/>
                    <a:p>
                      <a:pPr marL="0" indent="180340" algn="just" defTabSz="914400" rtl="1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32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شام</a:t>
                      </a:r>
                      <a:r>
                        <a:rPr lang="fa-IR" sz="28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: </a:t>
                      </a:r>
                      <a:r>
                        <a:rPr lang="fa-IR" sz="2800" b="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یک عدد نان لواش، سیب زمینی کوچک 2 عدد، تخم مرغ یک عدد، کره 25 گرمی یک عدد</a:t>
                      </a:r>
                      <a:endParaRPr lang="en-US" sz="2800" b="0" kern="1200" baseline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56782">
                <a:tc>
                  <a:txBody>
                    <a:bodyPr/>
                    <a:lstStyle/>
                    <a:p>
                      <a:pPr marL="0" indent="180340" algn="just" defTabSz="914400" rtl="1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a-IR" sz="32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قبل از خواب</a:t>
                      </a:r>
                      <a:r>
                        <a:rPr lang="fa-IR" sz="3200" b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: </a:t>
                      </a:r>
                      <a:r>
                        <a:rPr lang="fa-IR" sz="2800" b="0" kern="12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B Mitra" pitchFamily="2" charset="-78"/>
                        </a:rPr>
                        <a:t>یک برش کیک، چای</a:t>
                      </a:r>
                      <a:endParaRPr lang="en-US" sz="2800" b="0" kern="1200" baseline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34424" marR="34424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E3189-A26B-47E6-88FA-F0598B934182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6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214282" y="758296"/>
            <a:ext cx="8501058" cy="517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rtl="1"/>
            <a:r>
              <a:rPr lang="fa-IR" sz="32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آناليز غذاها با استفاده از جدول ترکيبات غذايي</a:t>
            </a:r>
            <a:endParaRPr lang="en-US" sz="3200" b="1" dirty="0" smtClean="0">
              <a:solidFill>
                <a:srgbClr val="FF0000"/>
              </a:solidFill>
              <a:cs typeface="B Nazanin" panose="00000400000000000000" pitchFamily="2" charset="-78"/>
            </a:endParaRPr>
          </a:p>
          <a:p>
            <a:pPr algn="r" rtl="1"/>
            <a:endParaRPr lang="fa-IR" sz="3200" dirty="0" smtClean="0">
              <a:cs typeface="B Nazanin" panose="00000400000000000000" pitchFamily="2" charset="-78"/>
            </a:endParaRPr>
          </a:p>
          <a:p>
            <a:pPr algn="r" rtl="1">
              <a:buFont typeface="Wingdings" pitchFamily="2" charset="2"/>
              <a:buChar char="§"/>
            </a:pPr>
            <a:r>
              <a:rPr lang="fa-IR" sz="3200" dirty="0" smtClean="0">
                <a:cs typeface="B Nazanin" panose="00000400000000000000" pitchFamily="2" charset="-78"/>
              </a:rPr>
              <a:t>ورود داده ها به نرم افزار براي آناليز </a:t>
            </a:r>
            <a:endParaRPr lang="en-US" sz="3200" dirty="0" smtClean="0">
              <a:cs typeface="B Nazanin" panose="00000400000000000000" pitchFamily="2" charset="-78"/>
            </a:endParaRPr>
          </a:p>
          <a:p>
            <a:pPr algn="r" rtl="1"/>
            <a:endParaRPr lang="fa-IR" sz="3200" dirty="0" smtClean="0">
              <a:cs typeface="B Nazanin" panose="00000400000000000000" pitchFamily="2" charset="-78"/>
            </a:endParaRPr>
          </a:p>
          <a:p>
            <a:pPr algn="r" rtl="1"/>
            <a:r>
              <a:rPr lang="fa-IR" sz="32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آناليز غذا:</a:t>
            </a:r>
            <a:endParaRPr lang="en-US" sz="3200" b="1" dirty="0" smtClean="0">
              <a:solidFill>
                <a:srgbClr val="C00000"/>
              </a:solidFill>
              <a:cs typeface="B Nazanin" panose="00000400000000000000" pitchFamily="2" charset="-78"/>
            </a:endParaRPr>
          </a:p>
          <a:p>
            <a:pPr algn="r" rtl="1">
              <a:buClr>
                <a:srgbClr val="FF0000"/>
              </a:buClr>
              <a:buFont typeface="Wingdings" pitchFamily="2" charset="2"/>
              <a:buChar char="ü"/>
            </a:pPr>
            <a:r>
              <a:rPr lang="fa-IR" sz="3200" dirty="0" smtClean="0">
                <a:cs typeface="B Nazanin" panose="00000400000000000000" pitchFamily="2" charset="-78"/>
              </a:rPr>
              <a:t>وارد کردن نام غذا به نرم افزار</a:t>
            </a:r>
            <a:endParaRPr lang="en-US" sz="3200" dirty="0" smtClean="0">
              <a:cs typeface="B Nazanin" panose="00000400000000000000" pitchFamily="2" charset="-78"/>
            </a:endParaRPr>
          </a:p>
          <a:p>
            <a:pPr algn="r" rtl="1">
              <a:buClr>
                <a:srgbClr val="FF0000"/>
              </a:buClr>
              <a:buFont typeface="Wingdings" pitchFamily="2" charset="2"/>
              <a:buChar char="ü"/>
            </a:pPr>
            <a:r>
              <a:rPr lang="fa-IR" sz="3200" dirty="0" smtClean="0">
                <a:cs typeface="B Nazanin" panose="00000400000000000000" pitchFamily="2" charset="-78"/>
              </a:rPr>
              <a:t>انتخاب مقدار برای آن غذا- گرم يا بر حسب</a:t>
            </a:r>
            <a:r>
              <a:rPr lang="en-US" sz="2800" dirty="0" smtClean="0">
                <a:latin typeface="Times New Roman" pitchFamily="18" charset="0"/>
                <a:cs typeface="B Nazanin" panose="00000400000000000000" pitchFamily="2" charset="-78"/>
              </a:rPr>
              <a:t>portion size</a:t>
            </a:r>
            <a:r>
              <a:rPr lang="en-US" sz="3200" dirty="0" smtClean="0">
                <a:cs typeface="B Nazanin" panose="00000400000000000000" pitchFamily="2" charset="-78"/>
              </a:rPr>
              <a:t> </a:t>
            </a:r>
          </a:p>
          <a:p>
            <a:pPr algn="r" rtl="1">
              <a:buClr>
                <a:srgbClr val="FF0000"/>
              </a:buClr>
              <a:buFont typeface="Wingdings" pitchFamily="2" charset="2"/>
              <a:buChar char="ü"/>
            </a:pPr>
            <a:r>
              <a:rPr lang="fa-IR" sz="3200" dirty="0" smtClean="0">
                <a:cs typeface="B Nazanin" panose="00000400000000000000" pitchFamily="2" charset="-78"/>
              </a:rPr>
              <a:t>انتخاب روش آماده سازي</a:t>
            </a:r>
            <a:endParaRPr lang="en-US" sz="3200" dirty="0" smtClean="0">
              <a:cs typeface="B Nazanin" panose="00000400000000000000" pitchFamily="2" charset="-78"/>
            </a:endParaRPr>
          </a:p>
          <a:p>
            <a:pPr algn="r" rtl="1">
              <a:buClr>
                <a:srgbClr val="FF0000"/>
              </a:buClr>
              <a:buFont typeface="Wingdings" pitchFamily="2" charset="2"/>
              <a:buChar char="ü"/>
            </a:pPr>
            <a:r>
              <a:rPr lang="fa-IR" sz="3200" dirty="0" smtClean="0">
                <a:cs typeface="B Nazanin" panose="00000400000000000000" pitchFamily="2" charset="-78"/>
              </a:rPr>
              <a:t>در بسياری از نرم افزارها: انتخاب کد براي آن غذا براي تسهيل در انتخابهاي بعدي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6298662"/>
            <a:ext cx="55007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http://www.nal.usda.gov/fnic/foodcomp/search/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5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3" y="526078"/>
            <a:ext cx="8067675" cy="587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6397823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Medicine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Dietary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 Intakes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Food and Nutrition board, National Academies Press, 2005.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5400000">
            <a:off x="7943701" y="-117961"/>
            <a:ext cx="297478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943600" y="76200"/>
            <a:ext cx="2704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استانداردهای </a:t>
            </a:r>
            <a:r>
              <a:rPr lang="fa-IR" sz="24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غذایی</a:t>
            </a:r>
            <a:endParaRPr lang="en-US" sz="2400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43800" y="614065"/>
            <a:ext cx="762000" cy="376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/>
              <p14:cNvContentPartPr/>
              <p14:nvPr/>
            </p14:nvContentPartPr>
            <p14:xfrm>
              <a:off x="4937760" y="2156400"/>
              <a:ext cx="587160" cy="79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21920" y="2093040"/>
                <a:ext cx="61884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/>
              <p14:cNvContentPartPr/>
              <p14:nvPr/>
            </p14:nvContentPartPr>
            <p14:xfrm>
              <a:off x="5897880" y="2179440"/>
              <a:ext cx="503280" cy="792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82040" y="2115720"/>
                <a:ext cx="53496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/>
              <p14:cNvContentPartPr/>
              <p14:nvPr/>
            </p14:nvContentPartPr>
            <p14:xfrm>
              <a:off x="4198680" y="2202120"/>
              <a:ext cx="419400" cy="3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82480" y="2138760"/>
                <a:ext cx="451440" cy="12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438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57200"/>
            <a:ext cx="8077200" cy="685800"/>
          </a:xfrm>
        </p:spPr>
        <p:txBody>
          <a:bodyPr>
            <a:noAutofit/>
          </a:bodyPr>
          <a:lstStyle/>
          <a:p>
            <a:r>
              <a:rPr lang="fa-IR" sz="3600" b="1" dirty="0" smtClean="0">
                <a:solidFill>
                  <a:srgbClr val="FF0000"/>
                </a:solidFill>
                <a:latin typeface="Times New Roman" pitchFamily="18" charset="0"/>
                <a:cs typeface="B Nazanin" pitchFamily="2" charset="-78"/>
              </a:rPr>
              <a:t>ارزیابی کیفیت تغذیه ای در کودکان و نوجوانان </a:t>
            </a:r>
            <a:r>
              <a:rPr lang="fa-IR" sz="2800" b="1" dirty="0" smtClean="0">
                <a:solidFill>
                  <a:srgbClr val="FF0000"/>
                </a:solidFill>
                <a:latin typeface="Times New Roman" pitchFamily="18" charset="0"/>
                <a:cs typeface="B Nazanin" pitchFamily="2" charset="-78"/>
              </a:rPr>
              <a:t>(1)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143000"/>
            <a:ext cx="8229600" cy="5181600"/>
          </a:xfrm>
        </p:spPr>
        <p:txBody>
          <a:bodyPr>
            <a:normAutofit fontScale="92500" lnSpcReduction="10000"/>
          </a:bodyPr>
          <a:lstStyle/>
          <a:p>
            <a:pPr algn="r" rtl="1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fa-IR" dirty="0" smtClean="0">
                <a:solidFill>
                  <a:schemeClr val="tx1"/>
                </a:solidFill>
                <a:latin typeface="Times New Roman" pitchFamily="18" charset="0"/>
                <a:cs typeface="B Badr" pitchFamily="2" charset="-78"/>
              </a:rPr>
              <a:t>آیا از تمام گروه های غذایی دریافت نموده است؟</a:t>
            </a:r>
            <a:endParaRPr lang="en-US" dirty="0" smtClean="0">
              <a:solidFill>
                <a:schemeClr val="tx1"/>
              </a:solidFill>
              <a:latin typeface="Times New Roman" pitchFamily="18" charset="0"/>
              <a:cs typeface="B Badr" pitchFamily="2" charset="-78"/>
            </a:endParaRPr>
          </a:p>
          <a:p>
            <a:pPr algn="r" rtl="1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fa-IR" dirty="0" smtClean="0">
                <a:solidFill>
                  <a:schemeClr val="tx1"/>
                </a:solidFill>
                <a:latin typeface="Times New Roman" pitchFamily="18" charset="0"/>
                <a:cs typeface="B Badr" pitchFamily="2" charset="-78"/>
              </a:rPr>
              <a:t>آیا تنوع غذایی در دریافت هر یک از گروه های غذایی داشته است؟</a:t>
            </a:r>
            <a:endParaRPr lang="en-US" dirty="0" smtClean="0">
              <a:solidFill>
                <a:schemeClr val="tx1"/>
              </a:solidFill>
              <a:latin typeface="Times New Roman" pitchFamily="18" charset="0"/>
              <a:cs typeface="B Badr" pitchFamily="2" charset="-78"/>
            </a:endParaRPr>
          </a:p>
          <a:p>
            <a:pPr algn="r" rtl="1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fa-IR" dirty="0" smtClean="0">
                <a:solidFill>
                  <a:schemeClr val="tx1"/>
                </a:solidFill>
                <a:latin typeface="Times New Roman" pitchFamily="18" charset="0"/>
                <a:cs typeface="B Badr" pitchFamily="2" charset="-78"/>
              </a:rPr>
              <a:t>دریافت غلات  با تاکید بر دریافت غلات کامل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fa-IR" dirty="0" smtClean="0">
                <a:solidFill>
                  <a:schemeClr val="tx1"/>
                </a:solidFill>
                <a:latin typeface="Times New Roman" pitchFamily="18" charset="0"/>
                <a:cs typeface="B Badr" pitchFamily="2" charset="-78"/>
              </a:rPr>
              <a:t>دریافت کافی  و متنوع از زیرگروههای سبزی ها و میوه ها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fa-IR" dirty="0" smtClean="0">
                <a:solidFill>
                  <a:schemeClr val="tx1"/>
                </a:solidFill>
                <a:latin typeface="Times New Roman" pitchFamily="18" charset="0"/>
                <a:cs typeface="B Badr" pitchFamily="2" charset="-78"/>
              </a:rPr>
              <a:t>دریافت کافی از گروه لبنیات کم چرب با تاکید بر دریافت کلسیم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fa-IR" dirty="0" smtClean="0">
                <a:solidFill>
                  <a:schemeClr val="tx1"/>
                </a:solidFill>
                <a:latin typeface="Times New Roman" pitchFamily="18" charset="0"/>
                <a:cs typeface="B Badr" pitchFamily="2" charset="-78"/>
              </a:rPr>
              <a:t>دریافت کافی از گروه گوشت ها با تاکید بر انواع گوشت قرمز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fa-IR" dirty="0" smtClean="0">
                <a:solidFill>
                  <a:schemeClr val="tx1"/>
                </a:solidFill>
                <a:latin typeface="Times New Roman" pitchFamily="18" charset="0"/>
                <a:cs typeface="B Badr" pitchFamily="2" charset="-78"/>
              </a:rPr>
              <a:t>بررسی دریافت اسنک ها و نوشیدنی های شور و شیرین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DEB9F-9BEE-49C5-8D30-34477EAAC74F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1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82082"/>
            <a:ext cx="8001000" cy="685800"/>
          </a:xfrm>
        </p:spPr>
        <p:txBody>
          <a:bodyPr>
            <a:normAutofit fontScale="90000"/>
          </a:bodyPr>
          <a:lstStyle/>
          <a:p>
            <a:pPr rtl="1"/>
            <a:r>
              <a:rPr lang="fa-IR" sz="4000" b="1" dirty="0" smtClean="0">
                <a:solidFill>
                  <a:srgbClr val="FF0000"/>
                </a:solidFill>
                <a:latin typeface="Times New Roman" pitchFamily="18" charset="0"/>
                <a:cs typeface="B Nazanin" pitchFamily="2" charset="-78"/>
              </a:rPr>
              <a:t>ارزیابی کیفیت تغذیه ای در کودکان و نوجوانان </a:t>
            </a:r>
            <a:r>
              <a:rPr lang="fa-IR" sz="3100" b="1" dirty="0" smtClean="0">
                <a:solidFill>
                  <a:srgbClr val="FF0000"/>
                </a:solidFill>
                <a:latin typeface="Times New Roman" pitchFamily="18" charset="0"/>
                <a:cs typeface="B Nazanin" pitchFamily="2" charset="-78"/>
              </a:rPr>
              <a:t>(2)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143000"/>
            <a:ext cx="8229600" cy="5257800"/>
          </a:xfrm>
        </p:spPr>
        <p:txBody>
          <a:bodyPr>
            <a:normAutofit fontScale="92500"/>
          </a:bodyPr>
          <a:lstStyle/>
          <a:p>
            <a:pPr algn="r" rtl="1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fa-IR" dirty="0" smtClean="0">
                <a:solidFill>
                  <a:schemeClr val="tx1"/>
                </a:solidFill>
                <a:latin typeface="Times New Roman" pitchFamily="18" charset="0"/>
                <a:cs typeface="B Nazanin" pitchFamily="2" charset="-78"/>
              </a:rPr>
              <a:t>مصرف اسیدهای چرب ترانس (مصرف کره و مارگارین و روغن های هیدروژنه)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fa-IR" dirty="0" smtClean="0">
                <a:solidFill>
                  <a:schemeClr val="tx1"/>
                </a:solidFill>
                <a:latin typeface="Times New Roman" pitchFamily="18" charset="0"/>
                <a:cs typeface="B Nazanin" pitchFamily="2" charset="-78"/>
              </a:rPr>
              <a:t>مصرف غذاهای سرخ شده و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B Nazanin" pitchFamily="2" charset="-78"/>
              </a:rPr>
              <a:t>fast food</a:t>
            </a:r>
            <a:r>
              <a:rPr lang="fa-IR" dirty="0" smtClean="0">
                <a:solidFill>
                  <a:schemeClr val="tx1"/>
                </a:solidFill>
                <a:latin typeface="Times New Roman" pitchFamily="18" charset="0"/>
                <a:cs typeface="B Nazanin" pitchFamily="2" charset="-78"/>
              </a:rPr>
              <a:t> خارج از منزل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fa-IR" dirty="0" smtClean="0">
                <a:solidFill>
                  <a:schemeClr val="tx1"/>
                </a:solidFill>
                <a:latin typeface="Times New Roman" pitchFamily="18" charset="0"/>
                <a:cs typeface="B Nazanin" pitchFamily="2" charset="-78"/>
              </a:rPr>
              <a:t>مصرف چربی های قابل مشاهده در روی گوشت چربی های اشباع گوشت و پوست مرغ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fa-IR" dirty="0" smtClean="0">
                <a:solidFill>
                  <a:schemeClr val="tx1"/>
                </a:solidFill>
                <a:latin typeface="Times New Roman" pitchFamily="18" charset="0"/>
                <a:cs typeface="B Nazanin" pitchFamily="2" charset="-78"/>
              </a:rPr>
              <a:t>تکرر مصرف صبحانه 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fa-IR" dirty="0" smtClean="0">
                <a:solidFill>
                  <a:schemeClr val="tx1"/>
                </a:solidFill>
                <a:latin typeface="Times New Roman" pitchFamily="18" charset="0"/>
                <a:cs typeface="B Nazanin" pitchFamily="2" charset="-78"/>
              </a:rPr>
              <a:t>مصرف وعده ناهار یا شام همراه با اعضای خانواده</a:t>
            </a:r>
            <a:endParaRPr lang="pt-BR" dirty="0" smtClean="0">
              <a:solidFill>
                <a:schemeClr val="tx1"/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DEB9F-9BEE-49C5-8D30-34477EAAC74F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06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724416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fa-IR" dirty="0" smtClean="0">
                <a:cs typeface="B Mitra" pitchFamily="2" charset="-78"/>
              </a:rPr>
              <a:t>نظم در دریافت وعده های غذایی داشته است؟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fa-IR" dirty="0" smtClean="0">
                <a:cs typeface="B Mitra" pitchFamily="2" charset="-78"/>
              </a:rPr>
              <a:t> توزیع کالری دریافتی بین وعده های غذایی چگونه بوده است؟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fa-IR" dirty="0" smtClean="0">
                <a:cs typeface="B Mitra" pitchFamily="2" charset="-78"/>
              </a:rPr>
              <a:t>مجموع کالری دریافتی فرد چه قدر بوده است؟</a:t>
            </a:r>
            <a:endParaRPr lang="en-US" dirty="0" smtClean="0">
              <a:cs typeface="B Mitra" pitchFamily="2" charset="-78"/>
            </a:endParaRPr>
          </a:p>
          <a:p>
            <a:pPr algn="r" rtl="1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fa-IR" dirty="0" smtClean="0">
                <a:cs typeface="B Mitra" pitchFamily="2" charset="-78"/>
              </a:rPr>
              <a:t>مصرف نمک؟</a:t>
            </a:r>
            <a:endParaRPr lang="en-US" dirty="0">
              <a:cs typeface="B Mitra" pitchFamily="2" charset="-7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457200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lvl="0" algn="ctr" rtl="1">
              <a:spcBef>
                <a:spcPct val="0"/>
              </a:spcBef>
              <a:defRPr/>
            </a:pPr>
            <a:r>
              <a:rPr kumimoji="0" lang="fa-I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B Nazanin" pitchFamily="2" charset="-78"/>
              </a:rPr>
              <a:t>ارزیابی کیفیت تغذیه ای در کودکان و نوجوانان</a:t>
            </a:r>
            <a:r>
              <a:rPr lang="fa-IR" sz="4000" b="1" dirty="0" smtClean="0">
                <a:solidFill>
                  <a:srgbClr val="FF0000"/>
                </a:solidFill>
                <a:latin typeface="Times New Roman" pitchFamily="18" charset="0"/>
                <a:cs typeface="B Nazanin" pitchFamily="2" charset="-78"/>
              </a:rPr>
              <a:t> </a:t>
            </a:r>
            <a:r>
              <a:rPr lang="fa-IR" sz="3400" b="1" dirty="0" smtClean="0">
                <a:solidFill>
                  <a:srgbClr val="FF0000"/>
                </a:solidFill>
                <a:latin typeface="Times New Roman" pitchFamily="18" charset="0"/>
                <a:cs typeface="B Nazanin" pitchFamily="2" charset="-78"/>
              </a:rPr>
              <a:t>(3)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B Nazanin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DEB9F-9BEE-49C5-8D30-34477EAAC74F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0" y="5867400"/>
            <a:ext cx="739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Feskanich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D, et al. J Am Diet Assoc. 2004 Sep;104(9):1375-83.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42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762000"/>
          </a:xfrm>
        </p:spPr>
        <p:txBody>
          <a:bodyPr>
            <a:normAutofit fontScale="90000"/>
          </a:bodyPr>
          <a:lstStyle/>
          <a:p>
            <a:r>
              <a:rPr lang="fa-IR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Nazanin" pitchFamily="2" charset="-78"/>
              </a:rPr>
              <a:t>بررسی وضعیت وزن در کودکان</a:t>
            </a:r>
            <a:endParaRPr lang="en-US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B Nazanin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fld id="{418DEB9F-9BEE-49C5-8D30-34477EAAC74F}" type="slidenum">
              <a:rPr lang="en-US" smtClean="0">
                <a:cs typeface="B Badr" pitchFamily="2" charset="-78"/>
              </a:rPr>
              <a:pPr rtl="1"/>
              <a:t>53</a:t>
            </a:fld>
            <a:endParaRPr lang="en-US" dirty="0">
              <a:cs typeface="B Badr" pitchFamily="2" charset="-78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81000" y="1143000"/>
            <a:ext cx="8305800" cy="5213350"/>
          </a:xfrm>
        </p:spPr>
        <p:txBody>
          <a:bodyPr>
            <a:normAutofit/>
          </a:bodyPr>
          <a:lstStyle/>
          <a:p>
            <a:pPr algn="just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Childhood obesity is determined by using BMI, a valid indicator for estimating body fat.</a:t>
            </a:r>
            <a:endParaRPr lang="fa-IR" sz="3600" dirty="0" smtClean="0">
              <a:solidFill>
                <a:schemeClr val="tx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r" rtl="1"/>
            <a:endParaRPr lang="en-US" dirty="0" smtClean="0">
              <a:solidFill>
                <a:schemeClr val="tx1"/>
              </a:solidFill>
              <a:cs typeface="B Badr" pitchFamily="2" charset="-78"/>
            </a:endParaRPr>
          </a:p>
          <a:p>
            <a:pPr algn="r" rtl="1">
              <a:buClr>
                <a:srgbClr val="FF0000"/>
              </a:buClr>
              <a:buFont typeface="Wingdings" pitchFamily="2" charset="2"/>
              <a:buChar char="§"/>
            </a:pPr>
            <a:r>
              <a:rPr lang="fa-IR" dirty="0" smtClean="0">
                <a:solidFill>
                  <a:schemeClr val="tx1"/>
                </a:solidFill>
                <a:cs typeface="B Badr" pitchFamily="2" charset="-78"/>
              </a:rPr>
              <a:t>استفاده از منحنی های رشد دختران و پسران </a:t>
            </a:r>
            <a:r>
              <a:rPr lang="fa-IR" dirty="0" smtClean="0">
                <a:solidFill>
                  <a:schemeClr val="tx1"/>
                </a:solidFill>
                <a:cs typeface="B Badr" pitchFamily="2" charset="-78"/>
              </a:rPr>
              <a:t>به تفکیک سن</a:t>
            </a:r>
            <a:endParaRPr lang="fa-IR" dirty="0" smtClean="0">
              <a:solidFill>
                <a:schemeClr val="tx1"/>
              </a:solidFill>
              <a:cs typeface="B Badr" pitchFamily="2" charset="-78"/>
            </a:endParaRPr>
          </a:p>
          <a:p>
            <a:pPr algn="r" rtl="1">
              <a:buClr>
                <a:srgbClr val="FF0000"/>
              </a:buClr>
              <a:buFont typeface="Wingdings" pitchFamily="2" charset="2"/>
              <a:buChar char="§"/>
            </a:pPr>
            <a:r>
              <a:rPr lang="fa-IR" dirty="0" smtClean="0">
                <a:solidFill>
                  <a:schemeClr val="tx1"/>
                </a:solidFill>
                <a:cs typeface="B Badr" pitchFamily="2" charset="-78"/>
              </a:rPr>
              <a:t>منحنی </a:t>
            </a:r>
            <a:r>
              <a:rPr lang="fa-IR" dirty="0" smtClean="0">
                <a:solidFill>
                  <a:schemeClr val="tx1"/>
                </a:solidFill>
                <a:cs typeface="B Badr" pitchFamily="2" charset="-78"/>
              </a:rPr>
              <a:t>های رشد از جمعیت </a:t>
            </a:r>
            <a:r>
              <a:rPr lang="fa-IR" dirty="0" smtClean="0">
                <a:solidFill>
                  <a:schemeClr val="tx1"/>
                </a:solidFill>
                <a:cs typeface="B Badr" pitchFamily="2" charset="-78"/>
              </a:rPr>
              <a:t>رفرنس </a:t>
            </a:r>
            <a:r>
              <a:rPr lang="fa-IR" dirty="0" smtClean="0">
                <a:solidFill>
                  <a:schemeClr val="tx1"/>
                </a:solidFill>
                <a:cs typeface="B Badr" pitchFamily="2" charset="-78"/>
              </a:rPr>
              <a:t>استخراج می شوند</a:t>
            </a:r>
            <a:endParaRPr lang="en-US" dirty="0" smtClean="0">
              <a:solidFill>
                <a:schemeClr val="tx1"/>
              </a:solidFill>
              <a:cs typeface="B Badr" pitchFamily="2" charset="-78"/>
            </a:endParaRPr>
          </a:p>
          <a:p>
            <a:pPr algn="r" rtl="1">
              <a:buClr>
                <a:srgbClr val="FF0000"/>
              </a:buClr>
              <a:buFont typeface="Wingdings" pitchFamily="2" charset="2"/>
              <a:buChar char="§"/>
            </a:pPr>
            <a:r>
              <a:rPr lang="fa-IR" dirty="0" smtClean="0">
                <a:solidFill>
                  <a:schemeClr val="tx1"/>
                </a:solidFill>
                <a:cs typeface="B Badr" pitchFamily="2" charset="-78"/>
              </a:rPr>
              <a:t>محاسبه صدک ها یا </a:t>
            </a:r>
            <a:r>
              <a:rPr lang="en-US" dirty="0" smtClean="0">
                <a:solidFill>
                  <a:schemeClr val="tx1"/>
                </a:solidFill>
                <a:cs typeface="B Badr" pitchFamily="2" charset="-78"/>
              </a:rPr>
              <a:t>Z score</a:t>
            </a:r>
          </a:p>
          <a:p>
            <a:pPr algn="r" rtl="1">
              <a:buClr>
                <a:srgbClr val="FF0000"/>
              </a:buClr>
              <a:buFont typeface="Wingdings" pitchFamily="2" charset="2"/>
              <a:buChar char="§"/>
            </a:pPr>
            <a:r>
              <a:rPr lang="fa-IR" dirty="0" smtClean="0">
                <a:solidFill>
                  <a:schemeClr val="tx1"/>
                </a:solidFill>
                <a:cs typeface="B Badr" pitchFamily="2" charset="-78"/>
              </a:rPr>
              <a:t>استفاده بیشتر کشورها از منحنی های رشد جمعیت خودشان</a:t>
            </a:r>
          </a:p>
        </p:txBody>
      </p:sp>
    </p:spTree>
    <p:extLst>
      <p:ext uri="{BB962C8B-B14F-4D97-AF65-F5344CB8AC3E}">
        <p14:creationId xmlns:p14="http://schemas.microsoft.com/office/powerpoint/2010/main" val="312195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761999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Child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Growth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References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90599"/>
            <a:ext cx="8458200" cy="5638801"/>
          </a:xfrm>
        </p:spPr>
        <p:txBody>
          <a:bodyPr>
            <a:normAutofit/>
          </a:bodyPr>
          <a:lstStyle/>
          <a:p>
            <a:pPr algn="l">
              <a:lnSpc>
                <a:spcPct val="16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International Obesity </a:t>
            </a:r>
            <a:r>
              <a:rPr lang="en-US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TaskForce</a:t>
            </a:r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(IOTF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fa-IR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IOTF thresholds are derived from BMI data from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six large, nationally representative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cross‐sectional surveys from Brazil, Great Britain, Hong Kong, the Netherlands, Singapore, and the United States.</a:t>
            </a:r>
          </a:p>
          <a:p>
            <a:pPr marL="457200" indent="-45720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IOTF thresholds are widely used internationally. </a:t>
            </a:r>
          </a:p>
          <a:p>
            <a:pPr marL="457200" indent="-45720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They are used primarily for making international comparisons or when presenting child overweight and obesity data in academic journals.</a:t>
            </a:r>
            <a:endParaRPr lang="fa-IR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DEB9F-9BEE-49C5-8D30-34477EAAC74F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066800"/>
            <a:ext cx="8153400" cy="5029200"/>
          </a:xfrm>
        </p:spPr>
        <p:txBody>
          <a:bodyPr>
            <a:normAutofit/>
          </a:bodyPr>
          <a:lstStyle/>
          <a:p>
            <a:pPr algn="l">
              <a:lnSpc>
                <a:spcPct val="16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International Obesity </a:t>
            </a:r>
            <a:r>
              <a:rPr lang="en-US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TaskForce</a:t>
            </a:r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(IOTF)</a:t>
            </a:r>
            <a:endParaRPr lang="fa-IR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a-I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َ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range: 2‐18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years</a:t>
            </a:r>
          </a:p>
          <a:p>
            <a:pPr algn="l"/>
            <a:endPara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More information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www.who.int/childgrowth/standards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 www.bmj.com/content/340/bmj.c1140 www.who.int/childgrowth/mgrs/en/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rtl="1"/>
            <a:endParaRPr lang="fa-I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DEB9F-9BEE-49C5-8D30-34477EAAC74F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2590800" cy="34812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1600" b="1" dirty="0" smtClean="0">
                <a:solidFill>
                  <a:srgbClr val="C00000"/>
                </a:solidFill>
                <a:latin typeface="Times New Roman" pitchFamily="18" charset="0"/>
                <a:cs typeface="B Nazanin" panose="00000400000000000000" pitchFamily="2" charset="-78"/>
              </a:rPr>
              <a:t>بررسی وضعیت تغذیه ای</a:t>
            </a:r>
            <a:endParaRPr lang="en-US" sz="1600" b="1" dirty="0" smtClean="0">
              <a:solidFill>
                <a:srgbClr val="C00000"/>
              </a:solidFill>
              <a:latin typeface="Times New Roman" pitchFamily="18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8723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953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DEB9F-9BEE-49C5-8D30-34477EAAC74F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0" y="6400800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cs typeface="+mj-cs"/>
              </a:rPr>
              <a:t>Cole</a:t>
            </a:r>
            <a:r>
              <a:rPr lang="fa-IR" sz="1600" i="1" dirty="0" smtClean="0">
                <a:cs typeface="+mj-cs"/>
              </a:rPr>
              <a:t> </a:t>
            </a:r>
            <a:r>
              <a:rPr lang="en-US" sz="1600" i="1" dirty="0" smtClean="0">
                <a:cs typeface="+mj-cs"/>
              </a:rPr>
              <a:t> TJ, et al, BMJ 2000; 320:1–6</a:t>
            </a:r>
            <a:endParaRPr lang="en-US" sz="1600" i="1" dirty="0"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38400" y="3703320"/>
            <a:ext cx="472440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0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761999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Child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Growth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References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153432"/>
            <a:ext cx="8153400" cy="5475968"/>
          </a:xfrm>
        </p:spPr>
        <p:txBody>
          <a:bodyPr>
            <a:normAutofit fontScale="77500" lnSpcReduction="20000"/>
          </a:bodyPr>
          <a:lstStyle/>
          <a:p>
            <a:pPr algn="l">
              <a:lnSpc>
                <a:spcPct val="170000"/>
              </a:lnSpc>
            </a:pPr>
            <a:r>
              <a:rPr lang="en-US" sz="41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World Health Organization (WHO):</a:t>
            </a:r>
          </a:p>
          <a:p>
            <a:pPr algn="l">
              <a:lnSpc>
                <a:spcPct val="16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WHO Child Growth Standard is based on an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international sample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from Brazil, Ghana, India, Norway, Oman and the United States.</a:t>
            </a:r>
          </a:p>
          <a:p>
            <a:pPr algn="l">
              <a:lnSpc>
                <a:spcPct val="16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WHO Child Growth Standard is used internationally.</a:t>
            </a:r>
          </a:p>
          <a:p>
            <a:pPr algn="l">
              <a:lnSpc>
                <a:spcPct val="16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age range: 0‐5 years.</a:t>
            </a:r>
          </a:p>
          <a:p>
            <a:pPr algn="l">
              <a:lnSpc>
                <a:spcPct val="16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85th and 95th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centiles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of the WHO reference are shown for classifying individual children as overweight or obese</a:t>
            </a:r>
            <a:endParaRPr lang="fa-I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70000"/>
              </a:lnSpc>
            </a:pPr>
            <a:endPara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DEB9F-9BEE-49C5-8D30-34477EAAC74F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0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761999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Child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Growth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References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90600"/>
            <a:ext cx="8305800" cy="5562600"/>
          </a:xfrm>
        </p:spPr>
        <p:txBody>
          <a:bodyPr>
            <a:normAutofit fontScale="92500"/>
          </a:bodyPr>
          <a:lstStyle/>
          <a:p>
            <a:pPr algn="l"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World 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Health</a:t>
            </a:r>
            <a:r>
              <a:rPr lang="en-US" sz="2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Organization (WHO) 2007 growth reference</a:t>
            </a:r>
          </a:p>
          <a:p>
            <a:pPr algn="l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NCHS/WHO reference was based on a sample of children of European ancestry in the United States, collected during the 1960s and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1970s and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WHO Multi‐centre Growth Reference Study (MGRS) from Brazil, Ghana, Norway, India, Oman, USA.</a:t>
            </a:r>
          </a:p>
          <a:p>
            <a:pPr algn="l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2007 reference is available for both height and weight for age as well as for BMI.</a:t>
            </a:r>
          </a:p>
          <a:p>
            <a:pPr algn="l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WHO 2007 growth reference is used internationally.</a:t>
            </a:r>
          </a:p>
          <a:p>
            <a:pPr algn="l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Age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range: 5‐19 years.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DEB9F-9BEE-49C5-8D30-34477EAAC74F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8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761999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Child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Growth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References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90600"/>
            <a:ext cx="8305800" cy="5638800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  <a:buClr>
                <a:srgbClr val="FF0000"/>
              </a:buClr>
            </a:pP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World Health Organization (WHO) 2007 growth reference</a:t>
            </a:r>
          </a:p>
          <a:p>
            <a:pPr algn="l">
              <a:lnSpc>
                <a:spcPct val="150000"/>
              </a:lnSpc>
              <a:buClr>
                <a:srgbClr val="FF0000"/>
              </a:buClr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WHO suggest a set of thresholds based on single standard deviation spacing. </a:t>
            </a:r>
          </a:p>
          <a:p>
            <a:pPr algn="l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Thinness: +2SD</a:t>
            </a:r>
          </a:p>
          <a:p>
            <a:pPr algn="l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Overweight: between +1SD and &lt;+2SD</a:t>
            </a:r>
          </a:p>
          <a:p>
            <a:pPr algn="l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Obese: &gt; +2SD</a:t>
            </a:r>
          </a:p>
          <a:p>
            <a:pPr algn="l">
              <a:lnSpc>
                <a:spcPct val="150000"/>
              </a:lnSpc>
              <a:buClr>
                <a:srgbClr val="FF0000"/>
              </a:buClr>
            </a:pP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more information</a:t>
            </a:r>
          </a:p>
          <a:p>
            <a:pPr algn="l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www.who.int/growthref/en/ </a:t>
            </a:r>
          </a:p>
          <a:p>
            <a:pPr algn="l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www.who.int/childgrowth/mgrs/en/</a:t>
            </a:r>
            <a:endParaRPr lang="fa-IR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DEB9F-9BEE-49C5-8D30-34477EAAC74F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03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159" y="594360"/>
            <a:ext cx="6461041" cy="603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20" y="6613779"/>
            <a:ext cx="3840480" cy="168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52450"/>
            <a:ext cx="42957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76400" y="3459480"/>
            <a:ext cx="5745480" cy="2743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43600" y="76200"/>
            <a:ext cx="2704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استانداردهای </a:t>
            </a:r>
            <a:r>
              <a:rPr lang="fa-IR" sz="24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غذایی</a:t>
            </a:r>
            <a:endParaRPr lang="en-US" sz="2400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2652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81000"/>
            <a:ext cx="8382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DEB9F-9BEE-49C5-8D30-34477EAAC74F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431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Child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Growth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References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143000"/>
            <a:ext cx="8153400" cy="5334000"/>
          </a:xfrm>
        </p:spPr>
        <p:txBody>
          <a:bodyPr>
            <a:normAutofit/>
          </a:bodyPr>
          <a:lstStyle/>
          <a:p>
            <a:pPr algn="l" rtl="1"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Centers for Disease Control (CDC)</a:t>
            </a:r>
          </a:p>
          <a:p>
            <a:pPr marL="457200" indent="-457200" algn="l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CDC 2000 growth reference was developed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using five national health examination surveys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(NHES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NHANES)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 girls and boys</a:t>
            </a:r>
          </a:p>
          <a:p>
            <a:pPr marL="457200" indent="-457200" algn="l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CDC 2000 growth reference is primarily used in the United States.</a:t>
            </a:r>
          </a:p>
          <a:p>
            <a:pPr marL="457200" indent="-457200" algn="l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age range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:2‐20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DEB9F-9BEE-49C5-8D30-34477EAAC74F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577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762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Child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Growth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References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600200"/>
            <a:ext cx="8153400" cy="4343400"/>
          </a:xfrm>
        </p:spPr>
        <p:txBody>
          <a:bodyPr>
            <a:normAutofit/>
          </a:bodyPr>
          <a:lstStyle/>
          <a:p>
            <a:pPr algn="l">
              <a:lnSpc>
                <a:spcPct val="110000"/>
              </a:lnSpc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CDC 2000 growth reference defines children as 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at risk of overweight and obesity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if their BMI exceeds 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85th and 95th centiles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for most routine assessment. </a:t>
            </a:r>
            <a:endParaRPr lang="fa-IR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10000"/>
              </a:lnSpc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≥95</a:t>
            </a:r>
            <a:r>
              <a:rPr lang="en-US" sz="28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percentile=Overweight</a:t>
            </a:r>
          </a:p>
          <a:p>
            <a:pPr algn="l">
              <a:lnSpc>
                <a:spcPct val="110000"/>
              </a:lnSpc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5-85</a:t>
            </a:r>
            <a:r>
              <a:rPr lang="en-US" sz="28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percentile=Normal</a:t>
            </a:r>
          </a:p>
          <a:p>
            <a:pPr algn="l">
              <a:lnSpc>
                <a:spcPct val="150000"/>
              </a:lnSpc>
            </a:pPr>
            <a:endParaRPr lang="en-US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www.cdc.gov/nchs/data/series/sr_11/sr11_246.pdf www.cdc.gov/growthcharts/cdc_charts.htm</a:t>
            </a:r>
            <a:endParaRPr lang="en-US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DEB9F-9BEE-49C5-8D30-34477EAAC74F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8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457199"/>
            <a:ext cx="6096000" cy="617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DEB9F-9BEE-49C5-8D30-34477EAAC74F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2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762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Child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Growth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References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066800"/>
            <a:ext cx="8382000" cy="5562600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  <a:spcAft>
                <a:spcPts val="1800"/>
              </a:spcAft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growth charts of Iranian children and  adolescents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l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aged 10-19 years</a:t>
            </a:r>
          </a:p>
          <a:p>
            <a:pPr algn="l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From urban and rural areas of 27 provinces of Iran</a:t>
            </a:r>
          </a:p>
          <a:p>
            <a:pPr algn="l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Third survey of the school-based surveillance system entitled Childhood &amp; Adolescence Surveillance and Prevention of Iranian Adult </a:t>
            </a:r>
          </a:p>
          <a:p>
            <a:pPr algn="l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Non communicable disease (CASPIAN-III)</a:t>
            </a:r>
          </a:p>
          <a:p>
            <a:pPr algn="l"/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Mansourian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M, et al. </a:t>
            </a:r>
            <a:r>
              <a:rPr lang="pt-BR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BMC Pediatr. 2012; 12: 149</a:t>
            </a:r>
            <a:r>
              <a:rPr lang="pt-BR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 rtl="1"/>
            <a:r>
              <a:rPr lang="fa-IR" sz="1600" dirty="0" smtClean="0">
                <a:solidFill>
                  <a:schemeClr val="tx1"/>
                </a:solidFill>
                <a:latin typeface="Times New Roman" pitchFamily="18" charset="0"/>
                <a:cs typeface="B Badr" pitchFamily="2" charset="-78"/>
              </a:rPr>
              <a:t>کلیشادی و همکاران. پیشگیری از بیماریهای مزمن غیرواگیر، 1386، دانشگاه علوم پزشکی اصفهان</a:t>
            </a:r>
            <a:endParaRPr lang="pt-BR" sz="1600" dirty="0" smtClean="0">
              <a:solidFill>
                <a:schemeClr val="tx1"/>
              </a:solidFill>
              <a:latin typeface="Times New Roman" pitchFamily="18" charset="0"/>
              <a:cs typeface="B Bad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DEB9F-9BEE-49C5-8D30-34477EAAC74F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20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DEB9F-9BEE-49C5-8D30-34477EAAC74F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"/>
            <a:ext cx="70866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7452360" y="2666880"/>
              <a:ext cx="373680" cy="309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36520" y="2603520"/>
                <a:ext cx="40536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2666880" y="2666880"/>
              <a:ext cx="152640" cy="158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51040" y="2603520"/>
                <a:ext cx="18432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2689920" y="2887920"/>
              <a:ext cx="145080" cy="79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73720" y="2824560"/>
                <a:ext cx="17712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/>
              <p14:cNvContentPartPr/>
              <p14:nvPr/>
            </p14:nvContentPartPr>
            <p14:xfrm>
              <a:off x="1805760" y="2705040"/>
              <a:ext cx="145080" cy="79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89920" y="2641680"/>
                <a:ext cx="17676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/>
              <p14:cNvContentPartPr/>
              <p14:nvPr/>
            </p14:nvContentPartPr>
            <p14:xfrm>
              <a:off x="1805760" y="2895480"/>
              <a:ext cx="145080" cy="828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89920" y="2832120"/>
                <a:ext cx="176760" cy="135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1" name="Straight Arrow Connector 10"/>
          <p:cNvCxnSpPr/>
          <p:nvPr/>
        </p:nvCxnSpPr>
        <p:spPr>
          <a:xfrm flipH="1">
            <a:off x="2835000" y="2362200"/>
            <a:ext cx="289200" cy="30468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966080" y="2362620"/>
            <a:ext cx="289200" cy="30468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-76200" y="0"/>
            <a:ext cx="2590800" cy="34812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1600" b="1" dirty="0" smtClean="0">
                <a:solidFill>
                  <a:srgbClr val="C00000"/>
                </a:solidFill>
                <a:latin typeface="Times New Roman" pitchFamily="18" charset="0"/>
                <a:cs typeface="B Nazanin" panose="00000400000000000000" pitchFamily="2" charset="-78"/>
              </a:rPr>
              <a:t>بررسی وضعیت تغذیه ای</a:t>
            </a:r>
            <a:endParaRPr lang="en-US" sz="1600" b="1" dirty="0" smtClean="0">
              <a:solidFill>
                <a:srgbClr val="C00000"/>
              </a:solidFill>
              <a:latin typeface="Times New Roman" pitchFamily="18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0455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DEB9F-9BEE-49C5-8D30-34477EAAC74F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4913" y="228600"/>
            <a:ext cx="6732587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Straight Arrow Connector 3"/>
          <p:cNvCxnSpPr/>
          <p:nvPr/>
        </p:nvCxnSpPr>
        <p:spPr>
          <a:xfrm flipH="1">
            <a:off x="3581400" y="2286120"/>
            <a:ext cx="289200" cy="30468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2438400" cy="34812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1600" b="1" dirty="0" smtClean="0">
                <a:solidFill>
                  <a:srgbClr val="C00000"/>
                </a:solidFill>
                <a:latin typeface="Times New Roman" pitchFamily="18" charset="0"/>
                <a:cs typeface="B Nazanin" panose="00000400000000000000" pitchFamily="2" charset="-78"/>
              </a:rPr>
              <a:t>بررسی وضعیت تغذیه ای</a:t>
            </a:r>
            <a:endParaRPr lang="en-US" sz="1600" b="1" dirty="0" smtClean="0">
              <a:solidFill>
                <a:srgbClr val="C00000"/>
              </a:solidFill>
              <a:latin typeface="Times New Roman" pitchFamily="18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7589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67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62200" y="2057400"/>
            <a:ext cx="4191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48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محاسبه انرژی </a:t>
            </a:r>
            <a:r>
              <a:rPr lang="fa-IR" sz="48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در</a:t>
            </a:r>
            <a:endParaRPr lang="fa-IR" sz="4800" b="1" dirty="0" smtClean="0">
              <a:solidFill>
                <a:srgbClr val="FF0000"/>
              </a:solidFill>
              <a:cs typeface="B Nazanin" panose="00000400000000000000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sz="48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 کودکان و نوجوانان</a:t>
            </a:r>
            <a:endParaRPr lang="en-US" sz="4800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628657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848600" cy="609600"/>
          </a:xfrm>
        </p:spPr>
        <p:txBody>
          <a:bodyPr>
            <a:normAutofit fontScale="90000"/>
          </a:bodyPr>
          <a:lstStyle/>
          <a:p>
            <a:r>
              <a:rPr lang="fa-IR" sz="3600" b="1" dirty="0" smtClean="0">
                <a:cs typeface="B Nazanin" panose="00000400000000000000" pitchFamily="2" charset="-78"/>
              </a:rPr>
              <a:t>اهداف کاهش وزن برای کودکان و نوجوانان</a:t>
            </a:r>
            <a:endParaRPr lang="en-US" sz="3600" b="1" dirty="0">
              <a:cs typeface="B Nazanin" panose="00000400000000000000" pitchFamily="2" charset="-78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856831"/>
              </p:ext>
            </p:extLst>
          </p:nvPr>
        </p:nvGraphicFramePr>
        <p:xfrm>
          <a:off x="582930" y="1237794"/>
          <a:ext cx="7799070" cy="341040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14800"/>
                <a:gridCol w="3048000"/>
                <a:gridCol w="636270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fa-IR" sz="1800" b="1" dirty="0" smtClean="0">
                          <a:cs typeface="B Nazanin" panose="00000400000000000000" pitchFamily="2" charset="-78"/>
                        </a:rPr>
                        <a:t>هدف</a:t>
                      </a:r>
                      <a:endParaRPr lang="en-US" sz="18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600" b="1" dirty="0" smtClean="0">
                          <a:cs typeface="B Nazanin" panose="00000400000000000000" pitchFamily="2" charset="-78"/>
                        </a:rPr>
                        <a:t>پرسنتایل</a:t>
                      </a:r>
                      <a:endParaRPr lang="en-US" sz="16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600" b="1" dirty="0" smtClean="0">
                          <a:cs typeface="B Nazanin" panose="00000400000000000000" pitchFamily="2" charset="-78"/>
                        </a:rPr>
                        <a:t>سن (سال)</a:t>
                      </a:r>
                      <a:endParaRPr lang="en-US" sz="1600" b="1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  <a:tr h="597716">
                <a:tc>
                  <a:txBody>
                    <a:bodyPr/>
                    <a:lstStyle/>
                    <a:p>
                      <a:pPr algn="r" rtl="1"/>
                      <a:r>
                        <a:rPr lang="fa-IR" sz="1600" dirty="0" smtClean="0">
                          <a:cs typeface="B Nazanin" panose="00000400000000000000" pitchFamily="2" charset="-78"/>
                        </a:rPr>
                        <a:t>حفظ وزن برای طولانی مدت و</a:t>
                      </a:r>
                      <a:r>
                        <a:rPr lang="fa-IR" sz="1600" baseline="0" dirty="0" smtClean="0">
                          <a:cs typeface="B Nazanin" panose="00000400000000000000" pitchFamily="2" charset="-78"/>
                        </a:rPr>
                        <a:t> یا آهسته کردن روند افزایش وزن</a:t>
                      </a:r>
                      <a:endParaRPr lang="en-US" sz="1600" dirty="0" smtClean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fa-IR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صدک 85 تا کمتر از صدک 95</a:t>
                      </a:r>
                    </a:p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600" dirty="0" smtClean="0">
                          <a:cs typeface="B Nazanin" panose="00000400000000000000" pitchFamily="2" charset="-78"/>
                        </a:rPr>
                        <a:t>بدون عوارض ثانویه چاقی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dirty="0" smtClean="0">
                          <a:cs typeface="B Nazanin" panose="00000400000000000000" pitchFamily="2" charset="-78"/>
                        </a:rPr>
                        <a:t>≥</a:t>
                      </a:r>
                      <a:r>
                        <a:rPr lang="fa-IR" sz="1600" dirty="0" smtClean="0">
                          <a:cs typeface="B Nazanin" panose="00000400000000000000" pitchFamily="2" charset="-78"/>
                        </a:rPr>
                        <a:t>7</a:t>
                      </a:r>
                      <a:endParaRPr lang="en-US" sz="16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  <a:tr h="597716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600" b="1" dirty="0" smtClean="0">
                          <a:cs typeface="B Nazanin" panose="00000400000000000000" pitchFamily="2" charset="-78"/>
                        </a:rPr>
                        <a:t>کاهش وزن نیم کیلو در ماه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صدک 85 تا کمتر از صدک 95</a:t>
                      </a:r>
                    </a:p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600" dirty="0" smtClean="0">
                          <a:cs typeface="B Nazanin" panose="00000400000000000000" pitchFamily="2" charset="-78"/>
                        </a:rPr>
                        <a:t>همراه با عوارض ثانویه چاقی</a:t>
                      </a:r>
                      <a:endParaRPr lang="en-US" sz="1600" dirty="0" smtClean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cs typeface="B Nazanin" panose="00000400000000000000" pitchFamily="2" charset="-78"/>
                        </a:rPr>
                        <a:t>≥</a:t>
                      </a:r>
                      <a:r>
                        <a:rPr lang="fa-IR" sz="1600" dirty="0" smtClean="0">
                          <a:cs typeface="B Nazanin" panose="00000400000000000000" pitchFamily="2" charset="-78"/>
                        </a:rPr>
                        <a:t>7</a:t>
                      </a:r>
                      <a:endParaRPr lang="en-US" sz="1600" dirty="0" smtClean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  <a:tr h="440422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b="1" dirty="0" smtClean="0">
                          <a:cs typeface="B Nazanin" panose="00000400000000000000" pitchFamily="2" charset="-78"/>
                        </a:rPr>
                        <a:t>کاهش وزن نیم کیلو در ماه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صدک 95 یا بالاتر</a:t>
                      </a:r>
                      <a:endParaRPr lang="en-US" sz="16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cs typeface="B Nazanin" panose="00000400000000000000" pitchFamily="2" charset="-78"/>
                        </a:rPr>
                        <a:t>≥</a:t>
                      </a:r>
                      <a:r>
                        <a:rPr lang="fa-IR" sz="1600" dirty="0" smtClean="0">
                          <a:cs typeface="B Nazanin" panose="00000400000000000000" pitchFamily="2" charset="-78"/>
                        </a:rPr>
                        <a:t>7</a:t>
                      </a:r>
                      <a:endParaRPr lang="en-US" sz="1600" dirty="0" smtClean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  <a:tr h="597716">
                <a:tc>
                  <a:txBody>
                    <a:bodyPr/>
                    <a:lstStyle/>
                    <a:p>
                      <a:pPr algn="r" rtl="1"/>
                      <a:r>
                        <a:rPr lang="fa-IR" sz="1600" dirty="0" smtClean="0">
                          <a:cs typeface="B Nazanin" panose="00000400000000000000" pitchFamily="2" charset="-78"/>
                        </a:rPr>
                        <a:t>حفظ وزن برای طولانی مدت</a:t>
                      </a:r>
                      <a:endParaRPr lang="en-US" sz="16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صدک 85 تا کمتر از صدک 95</a:t>
                      </a:r>
                      <a:endParaRPr lang="en-US" sz="1600" dirty="0" smtClean="0">
                        <a:cs typeface="B Nazanin" panose="00000400000000000000" pitchFamily="2" charset="-78"/>
                      </a:endParaRPr>
                    </a:p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و صدک 95 یا بالاتر </a:t>
                      </a:r>
                      <a:r>
                        <a:rPr lang="fa-IR" sz="1600" dirty="0" smtClean="0">
                          <a:cs typeface="B Nazanin" panose="00000400000000000000" pitchFamily="2" charset="-78"/>
                        </a:rPr>
                        <a:t>بدون عوارض ثانویه چاقی</a:t>
                      </a:r>
                      <a:endParaRPr lang="en-US" sz="16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 smtClean="0">
                          <a:cs typeface="B Nazanin" panose="00000400000000000000" pitchFamily="2" charset="-78"/>
                        </a:rPr>
                        <a:t>2 تا 6</a:t>
                      </a:r>
                      <a:endParaRPr lang="en-US" sz="16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  <a:tr h="597716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600" b="1" dirty="0" smtClean="0">
                          <a:cs typeface="B Nazanin" panose="00000400000000000000" pitchFamily="2" charset="-78"/>
                        </a:rPr>
                        <a:t>کاهش وزن آهسته نیم کیلو در ماه</a:t>
                      </a:r>
                    </a:p>
                    <a:p>
                      <a:pPr algn="r" rtl="1"/>
                      <a:endParaRPr lang="en-US" sz="16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صدک 95 یا بالاتر </a:t>
                      </a:r>
                      <a:r>
                        <a:rPr lang="fa-IR" sz="1600" dirty="0" smtClean="0">
                          <a:cs typeface="B Nazanin" panose="00000400000000000000" pitchFamily="2" charset="-78"/>
                        </a:rPr>
                        <a:t>همراه با  عوارض ثانویه چاقی</a:t>
                      </a:r>
                      <a:endParaRPr lang="en-US" sz="16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 smtClean="0">
                          <a:cs typeface="B Nazanin" panose="00000400000000000000" pitchFamily="2" charset="-78"/>
                        </a:rPr>
                        <a:t>2 تا 6</a:t>
                      </a:r>
                      <a:endParaRPr lang="en-US" sz="1600" dirty="0">
                        <a:cs typeface="B Nazanin" panose="00000400000000000000" pitchFamily="2" charset="-78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424940" y="4721423"/>
            <a:ext cx="693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400" dirty="0" smtClean="0">
                <a:cs typeface="B Nazanin" panose="00000400000000000000" pitchFamily="2" charset="-78"/>
              </a:rPr>
              <a:t>عوارض ثانوی شامل فشارخون، دیس لیپیدمی، مقاومت انسولینمی، آپنه خواب و مشکلات ارتوپدی می باشد.</a:t>
            </a:r>
            <a:endParaRPr lang="en-US" sz="1400" dirty="0">
              <a:cs typeface="B Nazanin" panose="00000400000000000000" pitchFamily="2" charset="-7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>
                <a:solidFill>
                  <a:schemeClr val="tx1"/>
                </a:solidFill>
              </a:rPr>
              <a:t>68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4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69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43000"/>
            <a:ext cx="5715000" cy="441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6400" y="53340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روش اول: محاسبه انرژی مورد نیاز در کودکان و نوجوانان </a:t>
            </a:r>
            <a:endParaRPr lang="en-US" sz="2400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7210" y="57912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محاسبه انرژی برای کودکان و نوجوانان با فعالیت های معمول می باشد و در صورت فعالیت های ورزشی می بایست مقدار انرژی صرف شده برای فعالیت ورزشی به آن اضافه شود.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5" name="Down Arrow 4">
            <a:hlinkClick r:id="rId3" action="ppaction://hlinksldjump"/>
          </p:cNvPr>
          <p:cNvSpPr/>
          <p:nvPr/>
        </p:nvSpPr>
        <p:spPr>
          <a:xfrm>
            <a:off x="8382000" y="4876800"/>
            <a:ext cx="1524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1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92580" y="1981200"/>
            <a:ext cx="6096000" cy="2590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>
              <a:lnSpc>
                <a:spcPct val="200000"/>
              </a:lnSpc>
            </a:pPr>
            <a:r>
              <a:rPr lang="fa-IR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راهنماهای </a:t>
            </a:r>
            <a:r>
              <a:rPr lang="fa-IR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غذایی</a:t>
            </a:r>
            <a:endParaRPr lang="en-US" b="1" dirty="0" smtClean="0">
              <a:solidFill>
                <a:srgbClr val="C00000"/>
              </a:solidFill>
              <a:cs typeface="B Nazanin" panose="00000400000000000000" pitchFamily="2" charset="-78"/>
            </a:endParaRPr>
          </a:p>
          <a:p>
            <a:pPr rtl="1">
              <a:lnSpc>
                <a:spcPct val="200000"/>
              </a:lnSpc>
            </a:pPr>
            <a:r>
              <a:rPr lang="fa-IR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 2020-2015</a:t>
            </a:r>
            <a:endParaRPr lang="en-US" b="1" dirty="0">
              <a:solidFill>
                <a:srgbClr val="C00000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8818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70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219200"/>
            <a:ext cx="8229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05135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4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روش دوم: محاسبه انرژی بر اساس فرمول های پیش بینی کننده تخمین انرژی مصرفی</a:t>
            </a:r>
            <a:endParaRPr lang="en-US" sz="2400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" y="61722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Mahan LK, Raymond JL. Energy. Krause’s Food and the Nutrition Care Process. 14th ed. United States: Saunders. 2017; P:17-27.</a:t>
            </a:r>
          </a:p>
        </p:txBody>
      </p:sp>
    </p:spTree>
    <p:extLst>
      <p:ext uri="{BB962C8B-B14F-4D97-AF65-F5344CB8AC3E}">
        <p14:creationId xmlns:p14="http://schemas.microsoft.com/office/powerpoint/2010/main" val="39684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71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143000"/>
            <a:ext cx="8153401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051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4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روش دوم: محاسبه انرژی بر اساس فرمول های پیش بینی کننده تخمین انرژی مصرفی</a:t>
            </a:r>
            <a:endParaRPr lang="en-US" sz="2400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" y="61722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Mahan LK, Raymond JL. Energy. Krause’s Food and the Nutrition Care Process. 14th ed. United States: Saunders. 2017; P:17-27.</a:t>
            </a:r>
          </a:p>
        </p:txBody>
      </p:sp>
    </p:spTree>
    <p:extLst>
      <p:ext uri="{BB962C8B-B14F-4D97-AF65-F5344CB8AC3E}">
        <p14:creationId xmlns:p14="http://schemas.microsoft.com/office/powerpoint/2010/main" val="175350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72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1" y="990600"/>
            <a:ext cx="8305800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52735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4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روش دوم: محاسبه انرژی بر اساس فرمول های پیش بینی کننده تخمین انرژی مصرفی</a:t>
            </a:r>
            <a:endParaRPr lang="en-US" sz="2400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" y="625858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Mahan LK, Raymond JL. Energy. Krause’s Food and the Nutrition Care Process. 14th ed. United States: Saunders. 2017; P:17-27.</a:t>
            </a:r>
          </a:p>
        </p:txBody>
      </p:sp>
    </p:spTree>
    <p:extLst>
      <p:ext uri="{BB962C8B-B14F-4D97-AF65-F5344CB8AC3E}">
        <p14:creationId xmlns:p14="http://schemas.microsoft.com/office/powerpoint/2010/main" val="294641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868362"/>
          </a:xfrm>
        </p:spPr>
        <p:txBody>
          <a:bodyPr>
            <a:normAutofit/>
          </a:bodyPr>
          <a:lstStyle/>
          <a:p>
            <a:pPr algn="r" rtl="1"/>
            <a:r>
              <a:rPr lang="fa-IR" sz="4000" b="1" dirty="0">
                <a:solidFill>
                  <a:srgbClr val="FF0000"/>
                </a:solidFill>
                <a:cs typeface="B Nazanin" panose="00000400000000000000" pitchFamily="2" charset="-78"/>
              </a:rPr>
              <a:t>محاسبه انرژی </a:t>
            </a:r>
            <a:r>
              <a:rPr lang="fa-IR" sz="40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درکودکان </a:t>
            </a:r>
            <a:r>
              <a:rPr lang="fa-IR" sz="4000" b="1" dirty="0">
                <a:solidFill>
                  <a:srgbClr val="FF0000"/>
                </a:solidFill>
                <a:cs typeface="B Nazanin" panose="00000400000000000000" pitchFamily="2" charset="-78"/>
              </a:rPr>
              <a:t>و </a:t>
            </a:r>
            <a:r>
              <a:rPr lang="fa-IR" sz="40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نوجوانان</a:t>
            </a:r>
            <a:endParaRPr lang="en-US" sz="4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/>
          </a:bodyPr>
          <a:lstStyle/>
          <a:p>
            <a:pPr algn="just" rtl="1">
              <a:spcBef>
                <a:spcPts val="0"/>
              </a:spcBef>
              <a:spcAft>
                <a:spcPts val="3000"/>
              </a:spcAft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rgbClr val="FF0000"/>
                </a:solidFill>
                <a:cs typeface="B Mitra" panose="00000400000000000000" pitchFamily="2" charset="-78"/>
              </a:rPr>
              <a:t>در </a:t>
            </a:r>
            <a:r>
              <a:rPr lang="fa-IR" dirty="0" smtClean="0">
                <a:solidFill>
                  <a:srgbClr val="FF0000"/>
                </a:solidFill>
                <a:cs typeface="B Mitra" panose="00000400000000000000" pitchFamily="2" charset="-78"/>
              </a:rPr>
              <a:t>کودکان و نوجوانان جهت </a:t>
            </a:r>
            <a:r>
              <a:rPr lang="fa-IR" dirty="0" smtClean="0">
                <a:solidFill>
                  <a:srgbClr val="FF0000"/>
                </a:solidFill>
                <a:cs typeface="B Mitra" panose="00000400000000000000" pitchFamily="2" charset="-78"/>
              </a:rPr>
              <a:t>حفظ وزن:</a:t>
            </a:r>
            <a:r>
              <a:rPr lang="en-US" sz="2200" dirty="0" smtClean="0">
                <a:solidFill>
                  <a:srgbClr val="FF0000"/>
                </a:solidFill>
                <a:cs typeface="B Mitra" panose="00000400000000000000" pitchFamily="2" charset="-78"/>
              </a:rPr>
              <a:t> </a:t>
            </a:r>
            <a:r>
              <a:rPr lang="fa-IR" dirty="0" smtClean="0">
                <a:cs typeface="B Mitra" panose="00000400000000000000" pitchFamily="2" charset="-78"/>
              </a:rPr>
              <a:t>انرژی </a:t>
            </a:r>
            <a:r>
              <a:rPr lang="fa-IR" dirty="0" smtClean="0">
                <a:cs typeface="B Mitra" panose="00000400000000000000" pitchFamily="2" charset="-78"/>
              </a:rPr>
              <a:t>مورد نیاز آنها را بر مبنای </a:t>
            </a:r>
            <a:r>
              <a:rPr lang="fa-IR" dirty="0" smtClean="0">
                <a:cs typeface="B Mitra" panose="00000400000000000000" pitchFamily="2" charset="-78"/>
              </a:rPr>
              <a:t>قد </a:t>
            </a:r>
            <a:r>
              <a:rPr lang="fa-IR" dirty="0" smtClean="0">
                <a:cs typeface="B Mitra" panose="00000400000000000000" pitchFamily="2" charset="-78"/>
              </a:rPr>
              <a:t>محاسبه </a:t>
            </a:r>
            <a:r>
              <a:rPr lang="fa-IR" dirty="0" smtClean="0">
                <a:cs typeface="B Mitra" panose="00000400000000000000" pitchFamily="2" charset="-78"/>
              </a:rPr>
              <a:t>اما </a:t>
            </a:r>
            <a:r>
              <a:rPr lang="fa-IR" dirty="0" smtClean="0">
                <a:cs typeface="B Mitra" panose="00000400000000000000" pitchFamily="2" charset="-78"/>
              </a:rPr>
              <a:t>از </a:t>
            </a:r>
            <a:r>
              <a:rPr lang="fa-IR" dirty="0" smtClean="0">
                <a:cs typeface="B Mitra" panose="00000400000000000000" pitchFamily="2" charset="-78"/>
              </a:rPr>
              <a:t>انرژی </a:t>
            </a:r>
            <a:r>
              <a:rPr lang="fa-IR" dirty="0" smtClean="0">
                <a:cs typeface="B Mitra" panose="00000400000000000000" pitchFamily="2" charset="-78"/>
              </a:rPr>
              <a:t>محاسبه شده </a:t>
            </a:r>
            <a:r>
              <a:rPr lang="fa-IR" dirty="0" smtClean="0">
                <a:cs typeface="B Mitra" panose="00000400000000000000" pitchFamily="2" charset="-78"/>
              </a:rPr>
              <a:t>چیزی </a:t>
            </a:r>
            <a:r>
              <a:rPr lang="fa-IR" dirty="0" smtClean="0">
                <a:cs typeface="B Mitra" panose="00000400000000000000" pitchFamily="2" charset="-78"/>
              </a:rPr>
              <a:t>کم </a:t>
            </a:r>
            <a:r>
              <a:rPr lang="fa-IR" dirty="0" smtClean="0">
                <a:cs typeface="B Mitra" panose="00000400000000000000" pitchFamily="2" charset="-78"/>
              </a:rPr>
              <a:t>نمی شود. </a:t>
            </a:r>
            <a:r>
              <a:rPr lang="fa-IR" dirty="0" smtClean="0">
                <a:cs typeface="B Mitra" panose="00000400000000000000" pitchFamily="2" charset="-78"/>
              </a:rPr>
              <a:t>در این کودکان به تدریج که قدشان بلند می شود با توجه به اینکه کالری اضافی دریافت نمی کنند وزن آنها متناسب با قدشان خواهد شد</a:t>
            </a:r>
            <a:r>
              <a:rPr lang="fa-IR" dirty="0" smtClean="0">
                <a:cs typeface="B Mitra" panose="00000400000000000000" pitchFamily="2" charset="-78"/>
              </a:rPr>
              <a:t>.</a:t>
            </a:r>
          </a:p>
          <a:p>
            <a:pPr algn="just" rtl="1">
              <a:spcBef>
                <a:spcPts val="0"/>
              </a:spcBef>
              <a:spcAft>
                <a:spcPts val="3000"/>
              </a:spcAft>
              <a:buFont typeface="Wingdings" panose="05000000000000000000" pitchFamily="2" charset="2"/>
              <a:buChar char="v"/>
            </a:pPr>
            <a:r>
              <a:rPr lang="fa-IR" dirty="0">
                <a:cs typeface="B Mitra" panose="00000400000000000000" pitchFamily="2" charset="-78"/>
              </a:rPr>
              <a:t>در کودکان و نوجوانانی </a:t>
            </a:r>
            <a:r>
              <a:rPr lang="fa-IR" dirty="0" smtClean="0">
                <a:cs typeface="B Mitra" panose="00000400000000000000" pitchFamily="2" charset="-78"/>
              </a:rPr>
              <a:t>با </a:t>
            </a:r>
            <a:r>
              <a:rPr lang="fa-IR" dirty="0" smtClean="0">
                <a:solidFill>
                  <a:srgbClr val="FF0000"/>
                </a:solidFill>
                <a:cs typeface="B Mitra" panose="00000400000000000000" pitchFamily="2" charset="-78"/>
              </a:rPr>
              <a:t>کاهش </a:t>
            </a:r>
            <a:r>
              <a:rPr lang="fa-IR" dirty="0">
                <a:solidFill>
                  <a:srgbClr val="FF0000"/>
                </a:solidFill>
                <a:cs typeface="B Mitra" panose="00000400000000000000" pitchFamily="2" charset="-78"/>
              </a:rPr>
              <a:t>وزنی معادل با نیم کیلوگرم در </a:t>
            </a:r>
            <a:r>
              <a:rPr lang="fa-IR" dirty="0">
                <a:solidFill>
                  <a:srgbClr val="FF0000"/>
                </a:solidFill>
                <a:cs typeface="B Mitra" panose="00000400000000000000" pitchFamily="2" charset="-78"/>
              </a:rPr>
              <a:t>ماه: </a:t>
            </a:r>
            <a:r>
              <a:rPr lang="fa-IR" dirty="0" smtClean="0">
                <a:cs typeface="B Mitra" panose="00000400000000000000" pitchFamily="2" charset="-78"/>
              </a:rPr>
              <a:t>می </a:t>
            </a:r>
            <a:r>
              <a:rPr lang="fa-IR" dirty="0">
                <a:cs typeface="B Mitra" panose="00000400000000000000" pitchFamily="2" charset="-78"/>
              </a:rPr>
              <a:t>توانیم روزانه حداکثر حدود </a:t>
            </a:r>
            <a:r>
              <a:rPr lang="fa-IR" dirty="0">
                <a:solidFill>
                  <a:srgbClr val="FF0000"/>
                </a:solidFill>
                <a:cs typeface="B Mitra" panose="00000400000000000000" pitchFamily="2" charset="-78"/>
              </a:rPr>
              <a:t>120 کیلوکالری</a:t>
            </a:r>
            <a:r>
              <a:rPr lang="fa-IR" dirty="0">
                <a:cs typeface="B Mitra" panose="00000400000000000000" pitchFamily="2" charset="-78"/>
              </a:rPr>
              <a:t> از </a:t>
            </a:r>
            <a:r>
              <a:rPr lang="fa-IR" dirty="0" smtClean="0">
                <a:cs typeface="B Mitra" panose="00000400000000000000" pitchFamily="2" charset="-78"/>
              </a:rPr>
              <a:t>انرژی </a:t>
            </a:r>
            <a:r>
              <a:rPr lang="fa-IR" dirty="0">
                <a:cs typeface="B Mitra" panose="00000400000000000000" pitchFamily="2" charset="-78"/>
              </a:rPr>
              <a:t>مورد نیاز </a:t>
            </a:r>
            <a:r>
              <a:rPr lang="fa-IR" dirty="0" smtClean="0">
                <a:cs typeface="B Mitra" panose="00000400000000000000" pitchFamily="2" charset="-78"/>
              </a:rPr>
              <a:t>در </a:t>
            </a:r>
            <a:r>
              <a:rPr lang="fa-IR" dirty="0">
                <a:cs typeface="B Mitra" panose="00000400000000000000" pitchFamily="2" charset="-78"/>
              </a:rPr>
              <a:t>رژیم غذایی کسر نماییم، اما چون فعالیت کودک را افزایش می دهیم لذا بهتر است حدود 60 کیلوکالری از رژیم غذایی آنها کم </a:t>
            </a:r>
            <a:r>
              <a:rPr lang="fa-IR" dirty="0" smtClean="0">
                <a:cs typeface="B Mitra" panose="00000400000000000000" pitchFamily="2" charset="-78"/>
              </a:rPr>
              <a:t>شود.</a:t>
            </a:r>
            <a:endParaRPr lang="en-US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9364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6775"/>
          </a:xfrm>
        </p:spPr>
        <p:txBody>
          <a:bodyPr>
            <a:normAutofit/>
          </a:bodyPr>
          <a:lstStyle/>
          <a:p>
            <a:pPr algn="r" rtl="1"/>
            <a:r>
              <a:rPr lang="fa-IR" sz="4000" b="1" dirty="0">
                <a:solidFill>
                  <a:srgbClr val="FF0000"/>
                </a:solidFill>
                <a:cs typeface="B Nazanin" panose="00000400000000000000" pitchFamily="2" charset="-78"/>
              </a:rPr>
              <a:t>محاسبه انرژی درکودکان و نوجوانان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60950"/>
          </a:xfrm>
        </p:spPr>
        <p:txBody>
          <a:bodyPr/>
          <a:lstStyle/>
          <a:p>
            <a:pPr algn="just" rtl="1"/>
            <a:r>
              <a:rPr lang="fa-IR" dirty="0">
                <a:cs typeface="B Mitra" panose="00000400000000000000" pitchFamily="2" charset="-78"/>
              </a:rPr>
              <a:t>در </a:t>
            </a:r>
            <a:r>
              <a:rPr lang="fa-IR" dirty="0" smtClean="0">
                <a:cs typeface="B Mitra" panose="00000400000000000000" pitchFamily="2" charset="-78"/>
              </a:rPr>
              <a:t>موارد </a:t>
            </a:r>
            <a:r>
              <a:rPr lang="fa-IR" dirty="0">
                <a:solidFill>
                  <a:srgbClr val="FF0000"/>
                </a:solidFill>
                <a:cs typeface="B Mitra" panose="00000400000000000000" pitchFamily="2" charset="-78"/>
              </a:rPr>
              <a:t>رژیم غذایی حفظ </a:t>
            </a:r>
            <a:r>
              <a:rPr lang="fa-IR" dirty="0" smtClean="0">
                <a:solidFill>
                  <a:srgbClr val="FF0000"/>
                </a:solidFill>
                <a:cs typeface="B Mitra" panose="00000400000000000000" pitchFamily="2" charset="-78"/>
              </a:rPr>
              <a:t>وزن</a:t>
            </a:r>
            <a:r>
              <a:rPr lang="fa-IR" dirty="0" smtClean="0">
                <a:cs typeface="B Mitra" panose="00000400000000000000" pitchFamily="2" charset="-78"/>
              </a:rPr>
              <a:t>، </a:t>
            </a:r>
            <a:r>
              <a:rPr lang="fa-IR" dirty="0">
                <a:cs typeface="B Mitra" panose="00000400000000000000" pitchFamily="2" charset="-78"/>
              </a:rPr>
              <a:t>باید به والدین کودک یا نوجوان توضیح </a:t>
            </a:r>
            <a:r>
              <a:rPr lang="fa-IR" dirty="0" smtClean="0">
                <a:cs typeface="B Mitra" panose="00000400000000000000" pitchFamily="2" charset="-78"/>
              </a:rPr>
              <a:t>داد که </a:t>
            </a:r>
            <a:r>
              <a:rPr lang="fa-IR" dirty="0">
                <a:cs typeface="B Mitra" panose="00000400000000000000" pitchFamily="2" charset="-78"/>
              </a:rPr>
              <a:t>هدف از رژیم غذایی تجویز شده کاهش وزن </a:t>
            </a:r>
            <a:r>
              <a:rPr lang="fa-IR" dirty="0" smtClean="0">
                <a:cs typeface="B Mitra" panose="00000400000000000000" pitchFamily="2" charset="-78"/>
              </a:rPr>
              <a:t>نیست </a:t>
            </a:r>
            <a:r>
              <a:rPr lang="fa-IR" dirty="0">
                <a:cs typeface="B Mitra" panose="00000400000000000000" pitchFamily="2" charset="-78"/>
              </a:rPr>
              <a:t>بلکه می خواهیم بتدریج وزن کودک یا نوجوان را متناسب با قد او نماییم</a:t>
            </a:r>
            <a:r>
              <a:rPr lang="fa-IR" dirty="0" smtClean="0">
                <a:cs typeface="B Mitra" panose="00000400000000000000" pitchFamily="2" charset="-78"/>
              </a:rPr>
              <a:t>.</a:t>
            </a:r>
          </a:p>
          <a:p>
            <a:pPr algn="just" rtl="1"/>
            <a:r>
              <a:rPr lang="fa-IR" dirty="0">
                <a:cs typeface="B Mitra" panose="00000400000000000000" pitchFamily="2" charset="-78"/>
              </a:rPr>
              <a:t>جهت موفقیت رژیم های غذایی در کودکان و نوجوانان دارای اضافه وزن یا چاقی لازم است اولاً تا حد امکان در جهت تصحیح الگوی غذایی خانواده تلاش به عمل آید</a:t>
            </a:r>
            <a:r>
              <a:rPr lang="fa-IR" dirty="0" smtClean="0">
                <a:cs typeface="B Mitra" panose="00000400000000000000" pitchFamily="2" charset="-78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5595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b="1" dirty="0">
                <a:solidFill>
                  <a:srgbClr val="FF0000"/>
                </a:solidFill>
                <a:cs typeface="B Nazanin" panose="00000400000000000000" pitchFamily="2" charset="-78"/>
              </a:rPr>
              <a:t>محاسبه انرژی درکودکان و نوجوانان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 rtl="1">
              <a:spcBef>
                <a:spcPts val="0"/>
              </a:spcBef>
            </a:pPr>
            <a:r>
              <a:rPr lang="fa-IR" dirty="0">
                <a:cs typeface="B Mitra" panose="00000400000000000000" pitchFamily="2" charset="-78"/>
              </a:rPr>
              <a:t>در مورد کودکان و نوجوانانی که </a:t>
            </a:r>
            <a:r>
              <a:rPr lang="fa-IR" dirty="0">
                <a:solidFill>
                  <a:srgbClr val="FF0000"/>
                </a:solidFill>
                <a:cs typeface="B Mitra" panose="00000400000000000000" pitchFamily="2" charset="-78"/>
              </a:rPr>
              <a:t>علاوه بر اضافه وزن یا چاقی دچار کوتاه قدی</a:t>
            </a:r>
            <a:r>
              <a:rPr lang="fa-IR" dirty="0">
                <a:cs typeface="B Mitra" panose="00000400000000000000" pitchFamily="2" charset="-78"/>
              </a:rPr>
              <a:t> نیز می </a:t>
            </a:r>
            <a:r>
              <a:rPr lang="fa-IR" dirty="0" smtClean="0">
                <a:cs typeface="B Mitra" panose="00000400000000000000" pitchFamily="2" charset="-78"/>
              </a:rPr>
              <a:t>باشند، همانند </a:t>
            </a:r>
            <a:r>
              <a:rPr lang="fa-IR" dirty="0">
                <a:cs typeface="B Mitra" panose="00000400000000000000" pitchFamily="2" charset="-78"/>
              </a:rPr>
              <a:t>کودکان دارای اضافه وزن یا چاقی، رژیم مورد نیاز آنها را بر مبنای قد فعلیشان محاسبه می کنیم اما هیچ کالری از آن کسر نمی کنیم</a:t>
            </a:r>
            <a:endParaRPr lang="en-US" dirty="0">
              <a:cs typeface="B Mitra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0935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76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81200" y="2286000"/>
            <a:ext cx="502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8000" b="1" dirty="0">
                <a:solidFill>
                  <a:srgbClr val="FF0000"/>
                </a:solidFill>
                <a:cs typeface="B Nazanin" panose="00000400000000000000" pitchFamily="2" charset="-78"/>
              </a:rPr>
              <a:t>مطالعه موردی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4551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8601"/>
            <a:ext cx="7772400" cy="838199"/>
          </a:xfrm>
        </p:spPr>
        <p:txBody>
          <a:bodyPr/>
          <a:lstStyle/>
          <a:p>
            <a:pPr rtl="1"/>
            <a:r>
              <a:rPr lang="fa-IR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مطالعه موردی</a:t>
            </a:r>
            <a:endParaRPr lang="en-US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295400"/>
            <a:ext cx="7848600" cy="3505200"/>
          </a:xfrm>
        </p:spPr>
        <p:txBody>
          <a:bodyPr/>
          <a:lstStyle/>
          <a:p>
            <a:pPr algn="just" rtl="1"/>
            <a:r>
              <a:rPr lang="fa-IR" dirty="0" smtClean="0">
                <a:solidFill>
                  <a:schemeClr val="tx1"/>
                </a:solidFill>
                <a:cs typeface="B Nazanin" panose="00000400000000000000" pitchFamily="2" charset="-78"/>
              </a:rPr>
              <a:t>پسر </a:t>
            </a:r>
            <a:r>
              <a:rPr lang="fa-IR" dirty="0" smtClean="0">
                <a:solidFill>
                  <a:srgbClr val="FF0000"/>
                </a:solidFill>
                <a:cs typeface="B Nazanin" panose="00000400000000000000" pitchFamily="2" charset="-78"/>
              </a:rPr>
              <a:t>7 ساله ای </a:t>
            </a:r>
            <a:r>
              <a:rPr lang="fa-IR" dirty="0" smtClean="0">
                <a:solidFill>
                  <a:schemeClr val="tx1"/>
                </a:solidFill>
                <a:cs typeface="B Nazanin" panose="00000400000000000000" pitchFamily="2" charset="-78"/>
              </a:rPr>
              <a:t>که وزن او </a:t>
            </a:r>
            <a:r>
              <a:rPr lang="fa-IR" dirty="0" smtClean="0">
                <a:solidFill>
                  <a:srgbClr val="FF0000"/>
                </a:solidFill>
                <a:cs typeface="B Nazanin" panose="00000400000000000000" pitchFamily="2" charset="-78"/>
              </a:rPr>
              <a:t>28 کیلوگرم</a:t>
            </a:r>
            <a:r>
              <a:rPr lang="fa-IR" dirty="0" smtClean="0">
                <a:solidFill>
                  <a:schemeClr val="tx1"/>
                </a:solidFill>
                <a:cs typeface="B Nazanin" panose="00000400000000000000" pitchFamily="2" charset="-78"/>
              </a:rPr>
              <a:t>، قد او </a:t>
            </a:r>
            <a:r>
              <a:rPr lang="fa-IR" dirty="0" smtClean="0">
                <a:solidFill>
                  <a:srgbClr val="FF0000"/>
                </a:solidFill>
                <a:cs typeface="B Nazanin" panose="00000400000000000000" pitchFamily="2" charset="-78"/>
              </a:rPr>
              <a:t>120 سانتی متر و دور کمر 62 سانتی متر </a:t>
            </a:r>
            <a:r>
              <a:rPr lang="fa-IR" dirty="0" smtClean="0">
                <a:solidFill>
                  <a:schemeClr val="tx1"/>
                </a:solidFill>
                <a:cs typeface="B Nazanin" panose="00000400000000000000" pitchFamily="2" charset="-78"/>
              </a:rPr>
              <a:t>است. برای این کودک رژیم غذایی مناسبی تنظیم نمایید.</a:t>
            </a:r>
          </a:p>
          <a:p>
            <a:pPr algn="just" rtl="1"/>
            <a:endParaRPr lang="fa-IR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l" rtl="1"/>
            <a:r>
              <a:rPr lang="fa-IR" dirty="0" smtClean="0">
                <a:solidFill>
                  <a:schemeClr val="tx1"/>
                </a:solidFill>
                <a:cs typeface="B Mitra" pitchFamily="2" charset="-78"/>
              </a:rPr>
              <a:t>19/44= </a:t>
            </a:r>
            <a:r>
              <a:rPr lang="fa-IR" baseline="30000" dirty="0" smtClean="0">
                <a:solidFill>
                  <a:schemeClr val="tx1"/>
                </a:solidFill>
                <a:cs typeface="B Mitra" pitchFamily="2" charset="-78"/>
              </a:rPr>
              <a:t>2</a:t>
            </a:r>
            <a:r>
              <a:rPr lang="fa-IR" dirty="0" smtClean="0">
                <a:solidFill>
                  <a:schemeClr val="tx1"/>
                </a:solidFill>
                <a:cs typeface="B Mitra" pitchFamily="2" charset="-78"/>
              </a:rPr>
              <a:t>(1/20)÷28= </a:t>
            </a:r>
            <a:r>
              <a:rPr lang="fa-IR" dirty="0">
                <a:solidFill>
                  <a:schemeClr val="tx1"/>
                </a:solidFill>
                <a:cs typeface="B Mitra" pitchFamily="2" charset="-78"/>
              </a:rPr>
              <a:t>مجذور قد(متر)÷ وزن (کیلوگرم) =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BMI</a:t>
            </a:r>
          </a:p>
          <a:p>
            <a:pPr algn="just"/>
            <a:endParaRPr lang="en-US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7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78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03860"/>
            <a:ext cx="7620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3313844" y="4119545"/>
            <a:ext cx="4667" cy="21821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722120" y="4130975"/>
            <a:ext cx="156591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81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79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00"/>
            <a:ext cx="7620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3188970" y="4065270"/>
            <a:ext cx="11430" cy="2057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524000" y="4076700"/>
            <a:ext cx="16764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62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2" y="76200"/>
            <a:ext cx="495299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rmAutofit/>
          </a:bodyPr>
          <a:lstStyle/>
          <a:p>
            <a:pPr algn="r" rtl="1"/>
            <a:r>
              <a:rPr lang="fa-IR" sz="4000" b="1" dirty="0">
                <a:solidFill>
                  <a:srgbClr val="FF0000"/>
                </a:solidFill>
                <a:cs typeface="B Nazanin" panose="00000400000000000000" pitchFamily="2" charset="-78"/>
              </a:rPr>
              <a:t>راهنماهای </a:t>
            </a:r>
            <a:r>
              <a:rPr lang="fa-IR" sz="40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غذایی</a:t>
            </a:r>
            <a:endParaRPr lang="en-US" sz="4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5791200"/>
            <a:ext cx="32004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U.S. Department of Health and Human Services and U.S. Department of Agriculture. 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2015–2020 Dietary Guidelines for Americans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8th Edition. December 2015.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at http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://health.gov/dietaryguidelines/2015/guidelines/.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340303"/>
            <a:ext cx="6096528" cy="3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2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DEB9F-9BEE-49C5-8D30-34477EAAC74F}" type="slidenum">
              <a:rPr lang="en-US" smtClean="0"/>
              <a:pPr/>
              <a:t>80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457200"/>
            <a:ext cx="7086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Straight Arrow Connector 10"/>
          <p:cNvCxnSpPr/>
          <p:nvPr/>
        </p:nvCxnSpPr>
        <p:spPr>
          <a:xfrm flipH="1">
            <a:off x="2835000" y="1447920"/>
            <a:ext cx="289200" cy="30468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0" y="1"/>
            <a:ext cx="1752600" cy="3809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18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مطالعه موردی</a:t>
            </a:r>
            <a:endParaRPr lang="en-US" sz="1800" b="1" dirty="0">
              <a:solidFill>
                <a:srgbClr val="C00000"/>
              </a:solidFill>
              <a:cs typeface="B Nazanin" panose="00000400000000000000" pitchFamily="2" charset="-78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2666880" y="1904640"/>
              <a:ext cx="198360" cy="3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51040" y="1841280"/>
                <a:ext cx="2300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1790640" y="1904640"/>
              <a:ext cx="160200" cy="3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74800" y="1841280"/>
                <a:ext cx="1918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2" name="Ink 11"/>
              <p14:cNvContentPartPr/>
              <p14:nvPr/>
            </p14:nvContentPartPr>
            <p14:xfrm>
              <a:off x="2171520" y="1896720"/>
              <a:ext cx="236520" cy="8280"/>
            </p14:xfrm>
          </p:contentPart>
        </mc:Choice>
        <mc:Fallback>
          <p:pic>
            <p:nvPicPr>
              <p:cNvPr id="12" name="Ink 1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55680" y="1833360"/>
                <a:ext cx="26820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Ink 12"/>
              <p14:cNvContentPartPr/>
              <p14:nvPr/>
            </p14:nvContentPartPr>
            <p14:xfrm>
              <a:off x="1401840" y="1904640"/>
              <a:ext cx="213840" cy="360"/>
            </p14:xfrm>
          </p:contentPart>
        </mc:Choice>
        <mc:Fallback>
          <p:pic>
            <p:nvPicPr>
              <p:cNvPr id="13" name="Ink 12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86000" y="1841280"/>
                <a:ext cx="245520" cy="12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015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81</a:t>
            </a:fld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4913" y="228600"/>
            <a:ext cx="6732587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Straight Arrow Connector 3"/>
          <p:cNvCxnSpPr/>
          <p:nvPr/>
        </p:nvCxnSpPr>
        <p:spPr>
          <a:xfrm flipH="1">
            <a:off x="3436800" y="1295400"/>
            <a:ext cx="289200" cy="30468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3436560" y="1638360"/>
              <a:ext cx="175680" cy="79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20720" y="1574640"/>
                <a:ext cx="207360" cy="13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558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82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" y="914400"/>
            <a:ext cx="8458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a-IR" sz="2400" dirty="0" smtClean="0">
                <a:cs typeface="B Nazanin" panose="00000400000000000000" pitchFamily="2" charset="-78"/>
              </a:rPr>
              <a:t>نمودار قد برای سن، حدود50: قد طبیعی</a:t>
            </a:r>
          </a:p>
          <a:p>
            <a:pPr marL="342900" indent="-342900" algn="r" rtl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a-IR" sz="2400" dirty="0" smtClean="0">
                <a:cs typeface="B Nazanin" panose="00000400000000000000" pitchFamily="2" charset="-78"/>
              </a:rPr>
              <a:t>نمودار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BMI</a:t>
            </a:r>
            <a:r>
              <a:rPr lang="fa-IR" sz="2400" dirty="0" smtClean="0">
                <a:cs typeface="B Nazanin" panose="00000400000000000000" pitchFamily="2" charset="-78"/>
              </a:rPr>
              <a:t> برای سن (</a:t>
            </a:r>
            <a:r>
              <a:rPr lang="en-US" sz="2400" dirty="0" smtClean="0">
                <a:cs typeface="B Nazanin" panose="00000400000000000000" pitchFamily="2" charset="-78"/>
              </a:rPr>
              <a:t>CDC</a:t>
            </a:r>
            <a:r>
              <a:rPr lang="fa-IR" sz="2400" dirty="0" smtClean="0">
                <a:cs typeface="B Nazanin" panose="00000400000000000000" pitchFamily="2" charset="-78"/>
              </a:rPr>
              <a:t>): بالاتر از صدک 95: مبتلا به اضافه وزن و چاقی</a:t>
            </a:r>
          </a:p>
          <a:p>
            <a:pPr algn="r" rtl="1">
              <a:lnSpc>
                <a:spcPct val="150000"/>
              </a:lnSpc>
            </a:pPr>
            <a:r>
              <a:rPr lang="fa-IR" sz="2400" dirty="0" smtClean="0">
                <a:cs typeface="B Nazanin" panose="00000400000000000000" pitchFamily="2" charset="-78"/>
              </a:rPr>
              <a:t>توصیه برپایه اهداف کاهش وزن:   نیم کیلوگرم در ماه </a:t>
            </a:r>
          </a:p>
          <a:p>
            <a:pPr algn="r" rtl="1">
              <a:lnSpc>
                <a:spcPct val="150000"/>
              </a:lnSpc>
            </a:pPr>
            <a:r>
              <a:rPr lang="fa-IR" sz="2400" dirty="0" smtClean="0">
                <a:cs typeface="B Nazanin" panose="00000400000000000000" pitchFamily="2" charset="-78"/>
              </a:rPr>
              <a:t>محاسبه انرژی مورد نیاز (برمبنای قد):</a:t>
            </a:r>
          </a:p>
          <a:p>
            <a:pPr algn="r" rtl="1">
              <a:lnSpc>
                <a:spcPct val="150000"/>
              </a:lnSpc>
            </a:pPr>
            <a:r>
              <a:rPr lang="fa-IR" sz="2400" b="1" dirty="0" smtClean="0">
                <a:cs typeface="B Nazanin" panose="00000400000000000000" pitchFamily="2" charset="-78"/>
              </a:rPr>
              <a:t>روش اول</a:t>
            </a:r>
            <a:r>
              <a:rPr lang="fa-IR" sz="2400" dirty="0" smtClean="0">
                <a:cs typeface="B Nazanin" panose="00000400000000000000" pitchFamily="2" charset="-78"/>
              </a:rPr>
              <a:t>: </a:t>
            </a:r>
            <a:r>
              <a:rPr lang="en-US" sz="2400" dirty="0" smtClean="0">
                <a:cs typeface="B Nazanin" panose="00000400000000000000" pitchFamily="2" charset="-78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Kcal</a:t>
            </a:r>
            <a:r>
              <a:rPr lang="fa-IR" sz="2400" dirty="0" smtClean="0">
                <a:cs typeface="B Nazanin" panose="00000400000000000000" pitchFamily="2" charset="-78"/>
              </a:rPr>
              <a:t>1800</a:t>
            </a:r>
            <a:r>
              <a:rPr lang="fa-IR" sz="2400" dirty="0" smtClean="0">
                <a:cs typeface="+mj-cs"/>
              </a:rPr>
              <a:t>=</a:t>
            </a:r>
            <a:r>
              <a:rPr lang="fa-IR" sz="2400" dirty="0" smtClean="0">
                <a:cs typeface="B Nazanin" panose="00000400000000000000" pitchFamily="2" charset="-78"/>
              </a:rPr>
              <a:t>15×120</a:t>
            </a:r>
            <a:endParaRPr lang="en-US" sz="2400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400" b="1" dirty="0" smtClean="0">
                <a:cs typeface="B Nazanin" panose="00000400000000000000" pitchFamily="2" charset="-78"/>
              </a:rPr>
              <a:t>روش دوم:</a:t>
            </a:r>
          </a:p>
          <a:p>
            <a:pPr rtl="1">
              <a:lnSpc>
                <a:spcPct val="150000"/>
              </a:lnSpc>
            </a:pPr>
            <a:r>
              <a:rPr lang="fa-IR" sz="2400" dirty="0" smtClean="0">
                <a:cs typeface="B Nazanin" panose="00000400000000000000" pitchFamily="2" charset="-78"/>
              </a:rPr>
              <a:t> 1928</a:t>
            </a:r>
            <a:r>
              <a:rPr lang="fa-IR" sz="2400" dirty="0" smtClean="0">
                <a:cs typeface="+mj-cs"/>
              </a:rPr>
              <a:t>=</a:t>
            </a:r>
            <a:r>
              <a:rPr lang="fa-IR" sz="2400" dirty="0" smtClean="0">
                <a:cs typeface="B Nazanin" panose="00000400000000000000" pitchFamily="2" charset="-78"/>
              </a:rPr>
              <a:t> (1/20 </a:t>
            </a:r>
            <a:r>
              <a:rPr lang="fa-IR" sz="2400" dirty="0">
                <a:cs typeface="B Nazanin" panose="00000400000000000000" pitchFamily="2" charset="-78"/>
              </a:rPr>
              <a:t>× </a:t>
            </a:r>
            <a:r>
              <a:rPr lang="fa-IR" sz="2400" dirty="0" smtClean="0">
                <a:cs typeface="B Nazanin" panose="00000400000000000000" pitchFamily="2" charset="-78"/>
              </a:rPr>
              <a:t>1161 </a:t>
            </a:r>
            <a:r>
              <a:rPr lang="fa-IR" sz="2400" dirty="0">
                <a:cs typeface="B Nazanin" panose="00000400000000000000" pitchFamily="2" charset="-78"/>
              </a:rPr>
              <a:t>+ </a:t>
            </a:r>
            <a:r>
              <a:rPr lang="fa-IR" sz="2400" dirty="0" smtClean="0">
                <a:cs typeface="B Nazanin" panose="00000400000000000000" pitchFamily="2" charset="-78"/>
              </a:rPr>
              <a:t>28 </a:t>
            </a:r>
            <a:r>
              <a:rPr lang="fa-IR" sz="2400" dirty="0">
                <a:cs typeface="B Nazanin" panose="00000400000000000000" pitchFamily="2" charset="-78"/>
              </a:rPr>
              <a:t>× </a:t>
            </a:r>
            <a:r>
              <a:rPr lang="fa-IR" sz="2400" dirty="0" smtClean="0">
                <a:cs typeface="B Nazanin" panose="00000400000000000000" pitchFamily="2" charset="-78"/>
              </a:rPr>
              <a:t>19/5) </a:t>
            </a:r>
            <a:r>
              <a:rPr lang="fa-IR" sz="2400" dirty="0">
                <a:cs typeface="B Nazanin" panose="00000400000000000000" pitchFamily="2" charset="-78"/>
              </a:rPr>
              <a:t>× </a:t>
            </a:r>
            <a:r>
              <a:rPr lang="fa-IR" sz="2400" dirty="0" smtClean="0">
                <a:cs typeface="B Nazanin" panose="00000400000000000000" pitchFamily="2" charset="-78"/>
              </a:rPr>
              <a:t>1/1</a:t>
            </a:r>
            <a:r>
              <a:rPr lang="fa-IR" sz="2400" dirty="0">
                <a:cs typeface="B Nazanin" panose="00000400000000000000" pitchFamily="2" charset="-78"/>
              </a:rPr>
              <a:t>2</a:t>
            </a:r>
            <a:r>
              <a:rPr lang="fa-IR" sz="2400" dirty="0" smtClean="0">
                <a:cs typeface="B Nazanin" panose="00000400000000000000" pitchFamily="2" charset="-78"/>
              </a:rPr>
              <a:t> </a:t>
            </a:r>
            <a:r>
              <a:rPr lang="fa-IR" sz="2400" dirty="0">
                <a:cs typeface="B Nazanin" panose="00000400000000000000" pitchFamily="2" charset="-78"/>
              </a:rPr>
              <a:t>+ (سال) </a:t>
            </a:r>
            <a:r>
              <a:rPr lang="fa-IR" sz="2400" dirty="0" smtClean="0">
                <a:cs typeface="B Nazanin" panose="00000400000000000000" pitchFamily="2" charset="-78"/>
              </a:rPr>
              <a:t>7 </a:t>
            </a:r>
            <a:r>
              <a:rPr lang="fa-IR" sz="2400" dirty="0">
                <a:cs typeface="B Nazanin" panose="00000400000000000000" pitchFamily="2" charset="-78"/>
              </a:rPr>
              <a:t>× </a:t>
            </a:r>
            <a:r>
              <a:rPr lang="fa-IR" sz="2400" dirty="0" smtClean="0">
                <a:cs typeface="B Nazanin" panose="00000400000000000000" pitchFamily="2" charset="-78"/>
              </a:rPr>
              <a:t>50/9 -114 </a:t>
            </a:r>
            <a:r>
              <a:rPr lang="fa-IR" sz="2400" dirty="0" smtClean="0">
                <a:cs typeface="+mj-cs"/>
              </a:rPr>
              <a:t>=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TEE</a:t>
            </a:r>
            <a:r>
              <a:rPr lang="en-US" sz="2400" dirty="0" smtClean="0">
                <a:cs typeface="B Nazanin" panose="00000400000000000000" pitchFamily="2" charset="-78"/>
              </a:rPr>
              <a:t> </a:t>
            </a:r>
            <a:endParaRPr lang="en-US" sz="2400" dirty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400" dirty="0" smtClean="0">
                <a:cs typeface="B Nazanin" panose="00000400000000000000" pitchFamily="2" charset="-78"/>
              </a:rPr>
              <a:t>کسر </a:t>
            </a:r>
            <a:r>
              <a:rPr lang="fa-IR" sz="2400" dirty="0" smtClean="0">
                <a:cs typeface="B Nazanin" panose="00000400000000000000" pitchFamily="2" charset="-78"/>
              </a:rPr>
              <a:t>60 کیلو کالری: </a:t>
            </a:r>
            <a:r>
              <a:rPr lang="fa-IR" sz="2400" b="1" u="sng" dirty="0" smtClean="0">
                <a:solidFill>
                  <a:srgbClr val="00B050"/>
                </a:solidFill>
                <a:cs typeface="B Nazanin" panose="00000400000000000000" pitchFamily="2" charset="-78"/>
              </a:rPr>
              <a:t>1870</a:t>
            </a:r>
            <a:endParaRPr lang="en-US" sz="2400" b="1" u="sng" dirty="0" smtClean="0">
              <a:solidFill>
                <a:srgbClr val="00B050"/>
              </a:solidFill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altLang="en-US" sz="2400" b="1" dirty="0">
                <a:solidFill>
                  <a:srgbClr val="FF0000"/>
                </a:solidFill>
                <a:latin typeface="Comic Sans MS" pitchFamily="66" charset="0"/>
                <a:cs typeface="B Nazanin" panose="00000400000000000000" pitchFamily="2" charset="-78"/>
              </a:rPr>
              <a:t>افزايش فعاليت بدني كه به اصلاح شيوه ي زندگي مي انجامد</a:t>
            </a:r>
            <a:r>
              <a:rPr lang="fa-IR" altLang="en-US" sz="2400" b="1" dirty="0" smtClean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.</a:t>
            </a:r>
            <a:endParaRPr lang="en-US" altLang="en-US" sz="2400" b="1" dirty="0">
              <a:solidFill>
                <a:srgbClr val="FF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62600" y="4572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پاسخ</a:t>
            </a:r>
            <a:endParaRPr lang="en-US" sz="2400" b="1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71925"/>
            <a:ext cx="5334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5638800" y="2287555"/>
            <a:ext cx="0" cy="22860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3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83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152400"/>
            <a:ext cx="8229600" cy="7159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4000" b="1" dirty="0" smtClean="0">
                <a:cs typeface="B Mitra" pitchFamily="2" charset="-78"/>
              </a:rPr>
              <a:t>تعيين مقدار دريافت درشت مغذي ها </a:t>
            </a:r>
            <a:endParaRPr lang="en-US" sz="4000" dirty="0">
              <a:cs typeface="B Mitra" pitchFamily="2" charset="-78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990600"/>
            <a:ext cx="8534400" cy="54864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dirty="0" smtClean="0">
                <a:cs typeface="B Mitra" pitchFamily="2" charset="-78"/>
              </a:rPr>
              <a:t>ميزان توصيه شده درشت مغذي ها بر اساس انرژي محاسبه شده </a:t>
            </a:r>
            <a:r>
              <a:rPr lang="fa-IR" dirty="0" smtClean="0">
                <a:solidFill>
                  <a:srgbClr val="FF0000"/>
                </a:solidFill>
                <a:cs typeface="B Mitra" pitchFamily="2" charset="-78"/>
              </a:rPr>
              <a:t>(</a:t>
            </a:r>
            <a:r>
              <a:rPr lang="fa-IR" dirty="0" smtClean="0">
                <a:solidFill>
                  <a:srgbClr val="FF0000"/>
                </a:solidFill>
                <a:cs typeface="B Mitra" pitchFamily="2" charset="-78"/>
              </a:rPr>
              <a:t>1870 كيلوكالري) </a:t>
            </a:r>
            <a:r>
              <a:rPr lang="fa-IR" dirty="0" smtClean="0">
                <a:cs typeface="B Mitra" pitchFamily="2" charset="-78"/>
              </a:rPr>
              <a:t>به صورت زير است: </a:t>
            </a:r>
            <a:endParaRPr lang="fa-IR" dirty="0" smtClean="0">
              <a:cs typeface="B Mitra" pitchFamily="2" charset="-78"/>
            </a:endParaRPr>
          </a:p>
          <a:p>
            <a:pPr marL="0" indent="0" algn="r" rtl="1">
              <a:buNone/>
            </a:pPr>
            <a:endParaRPr lang="en-US" dirty="0" smtClean="0">
              <a:cs typeface="B Mitra" pitchFamily="2" charset="-78"/>
            </a:endParaRPr>
          </a:p>
          <a:p>
            <a:pPr algn="r" rtl="1"/>
            <a:r>
              <a:rPr lang="fa-IR" dirty="0" smtClean="0">
                <a:cs typeface="B Mitra" pitchFamily="2" charset="-78"/>
              </a:rPr>
              <a:t>%52 انرژی از کربوهیدرات     گرم  243= 4 ÷972 = %52 × 1870</a:t>
            </a:r>
            <a:endParaRPr lang="en-US" dirty="0" smtClean="0">
              <a:cs typeface="B Mitra" pitchFamily="2" charset="-78"/>
            </a:endParaRPr>
          </a:p>
          <a:p>
            <a:pPr algn="r" rtl="1"/>
            <a:r>
              <a:rPr lang="fa-IR" dirty="0" smtClean="0">
                <a:cs typeface="B Mitra" pitchFamily="2" charset="-78"/>
              </a:rPr>
              <a:t>%18 انرژی از پروتئین        گرم    84= 4 ÷ 337 = %18 × 1870</a:t>
            </a:r>
            <a:endParaRPr lang="en-US" dirty="0" smtClean="0">
              <a:cs typeface="B Mitra" pitchFamily="2" charset="-78"/>
            </a:endParaRPr>
          </a:p>
          <a:p>
            <a:pPr algn="r" rtl="1"/>
            <a:r>
              <a:rPr lang="fa-IR" dirty="0" smtClean="0">
                <a:cs typeface="B Mitra" pitchFamily="2" charset="-78"/>
              </a:rPr>
              <a:t>%30 انرژی از چربی            گرم     62 = 9÷ 561 = %30 × 1870</a:t>
            </a:r>
            <a:endParaRPr lang="en-US" dirty="0" smtClean="0">
              <a:cs typeface="B Mitra" pitchFamily="2" charset="-78"/>
            </a:endParaRPr>
          </a:p>
          <a:p>
            <a:pPr marL="0" indent="0" algn="r" rtl="1">
              <a:buNone/>
            </a:pPr>
            <a:endParaRPr lang="fa-IR" b="1" u="sng" dirty="0" smtClean="0">
              <a:cs typeface="B Mitra" pitchFamily="2" charset="-78"/>
            </a:endParaRPr>
          </a:p>
          <a:p>
            <a:pPr algn="r" rtl="1"/>
            <a:r>
              <a:rPr lang="fa-IR" b="1" u="sng" dirty="0" smtClean="0">
                <a:cs typeface="B Mitra" pitchFamily="2" charset="-78"/>
              </a:rPr>
              <a:t>نکته :</a:t>
            </a:r>
            <a:r>
              <a:rPr lang="fa-IR" dirty="0" smtClean="0">
                <a:cs typeface="B Mitra" pitchFamily="2" charset="-78"/>
              </a:rPr>
              <a:t> </a:t>
            </a:r>
            <a:r>
              <a:rPr lang="fa-IR" b="1" dirty="0" smtClean="0">
                <a:solidFill>
                  <a:srgbClr val="FF0000"/>
                </a:solidFill>
                <a:cs typeface="B Mitra" pitchFamily="2" charset="-78"/>
              </a:rPr>
              <a:t>اگر افزایش قد </a:t>
            </a:r>
            <a:r>
              <a:rPr lang="fa-IR" dirty="0" smtClean="0">
                <a:cs typeface="B Mitra" pitchFamily="2" charset="-78"/>
              </a:rPr>
              <a:t>در جلسات پیگیری کودک مشاهده شد، محاسبه انرژی مورد نیاز و رژیم غذایی را مجددا برای او تنظیم می نماییم. </a:t>
            </a:r>
            <a:endParaRPr lang="en-US" dirty="0" smtClean="0">
              <a:cs typeface="B Mitr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041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84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" y="224135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b="1" dirty="0">
                <a:solidFill>
                  <a:srgbClr val="FF0000"/>
                </a:solidFill>
                <a:cs typeface="B Mitra" pitchFamily="2" charset="-78"/>
              </a:rPr>
              <a:t>تلفيق دو ابزار واحدهاي </a:t>
            </a:r>
            <a:r>
              <a:rPr lang="fa-IR" sz="2400" b="1" dirty="0" smtClean="0">
                <a:solidFill>
                  <a:srgbClr val="FF0000"/>
                </a:solidFill>
                <a:cs typeface="B Mitra" pitchFamily="2" charset="-78"/>
              </a:rPr>
              <a:t>مصرفی توصیه شده گروه‌هاي </a:t>
            </a:r>
            <a:r>
              <a:rPr lang="fa-IR" sz="2400" b="1" dirty="0">
                <a:solidFill>
                  <a:srgbClr val="FF0000"/>
                </a:solidFill>
                <a:cs typeface="B Mitra" pitchFamily="2" charset="-78"/>
              </a:rPr>
              <a:t>غذايي </a:t>
            </a:r>
            <a:r>
              <a:rPr lang="fa-IR" sz="2400" b="1" dirty="0" smtClean="0">
                <a:solidFill>
                  <a:srgbClr val="FF0000"/>
                </a:solidFill>
                <a:cs typeface="B Mitra" pitchFamily="2" charset="-78"/>
              </a:rPr>
              <a:t>با </a:t>
            </a:r>
            <a:r>
              <a:rPr lang="fa-IR" sz="2400" b="1" dirty="0">
                <a:solidFill>
                  <a:srgbClr val="FF0000"/>
                </a:solidFill>
                <a:cs typeface="B Mitra" pitchFamily="2" charset="-78"/>
              </a:rPr>
              <a:t>سياهه </a:t>
            </a:r>
            <a:r>
              <a:rPr lang="fa-IR" sz="2400" b="1" dirty="0" smtClean="0">
                <a:solidFill>
                  <a:srgbClr val="FF0000"/>
                </a:solidFill>
                <a:cs typeface="B Mitra" pitchFamily="2" charset="-78"/>
              </a:rPr>
              <a:t>جانشيني</a:t>
            </a:r>
            <a:endParaRPr lang="en-US" sz="2400" b="1" dirty="0">
              <a:solidFill>
                <a:srgbClr val="FF0000"/>
              </a:solidFill>
              <a:cs typeface="B Mitra" pitchFamily="2" charset="-78"/>
            </a:endParaRPr>
          </a:p>
        </p:txBody>
      </p:sp>
      <p:graphicFrame>
        <p:nvGraphicFramePr>
          <p:cNvPr id="5" name="Group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168073"/>
              </p:ext>
            </p:extLst>
          </p:nvPr>
        </p:nvGraphicFramePr>
        <p:xfrm>
          <a:off x="228600" y="990599"/>
          <a:ext cx="8763000" cy="5384121"/>
        </p:xfrm>
        <a:graphic>
          <a:graphicData uri="http://schemas.openxmlformats.org/drawingml/2006/table">
            <a:tbl>
              <a:tblPr rtl="1"/>
              <a:tblGrid>
                <a:gridCol w="2172494"/>
                <a:gridCol w="1104503"/>
                <a:gridCol w="1379868"/>
                <a:gridCol w="1242947"/>
                <a:gridCol w="1311407"/>
                <a:gridCol w="1551781"/>
              </a:tblGrid>
              <a:tr h="925552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  گروه هاي غذايي</a:t>
                      </a:r>
                      <a:endParaRPr kumimoji="0" lang="fa-I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  واحد</a:t>
                      </a:r>
                      <a:endParaRPr kumimoji="0" lang="fa-I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گرم 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CHO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 گرم 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Pro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  گرم 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Fat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  كل كالري</a:t>
                      </a:r>
                      <a:endParaRPr kumimoji="0" lang="fa-I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49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شير </a:t>
                      </a: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و </a:t>
                      </a: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لبنيات 1/5 درصد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3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 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36 = 12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3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24 = 8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3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15 = 5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3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360 = 120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3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8394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750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9794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8394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9794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8394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647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85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" y="224135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b="1" dirty="0">
                <a:solidFill>
                  <a:srgbClr val="FF0000"/>
                </a:solidFill>
                <a:cs typeface="B Mitra" pitchFamily="2" charset="-78"/>
              </a:rPr>
              <a:t>تلفيق دو ابزار واحدهاي توصيه شده گروه‌هاي غذايي از هرم غذايي با سياهه </a:t>
            </a:r>
            <a:r>
              <a:rPr lang="fa-IR" sz="2400" b="1" dirty="0" smtClean="0">
                <a:solidFill>
                  <a:srgbClr val="FF0000"/>
                </a:solidFill>
                <a:cs typeface="B Mitra" pitchFamily="2" charset="-78"/>
              </a:rPr>
              <a:t>جانشيني</a:t>
            </a:r>
            <a:endParaRPr lang="en-US" sz="2400" b="1" dirty="0">
              <a:solidFill>
                <a:srgbClr val="FF0000"/>
              </a:solidFill>
              <a:cs typeface="B Mitra" pitchFamily="2" charset="-78"/>
            </a:endParaRPr>
          </a:p>
        </p:txBody>
      </p:sp>
      <p:graphicFrame>
        <p:nvGraphicFramePr>
          <p:cNvPr id="5" name="Group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862203"/>
              </p:ext>
            </p:extLst>
          </p:nvPr>
        </p:nvGraphicFramePr>
        <p:xfrm>
          <a:off x="228600" y="990599"/>
          <a:ext cx="8763000" cy="5197152"/>
        </p:xfrm>
        <a:graphic>
          <a:graphicData uri="http://schemas.openxmlformats.org/drawingml/2006/table">
            <a:tbl>
              <a:tblPr rtl="1"/>
              <a:tblGrid>
                <a:gridCol w="2172494"/>
                <a:gridCol w="1104503"/>
                <a:gridCol w="1379868"/>
                <a:gridCol w="1242947"/>
                <a:gridCol w="1311407"/>
                <a:gridCol w="1551781"/>
              </a:tblGrid>
              <a:tr h="925552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  گروه هاي غذايي</a:t>
                      </a:r>
                      <a:endParaRPr kumimoji="0" lang="fa-I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  واحد</a:t>
                      </a:r>
                      <a:endParaRPr kumimoji="0" lang="fa-I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گرم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CHO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 گرم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Pro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  گرم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Fat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  كل كالري</a:t>
                      </a:r>
                      <a:endParaRPr kumimoji="0" lang="fa-I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شير و لبنيات 1/5 درصد</a:t>
                      </a: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3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 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36 = 12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3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24 = 8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3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15 = 5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3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360 = 120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3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8394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     سبزي ها</a:t>
                      </a:r>
                    </a:p>
                  </a:txBody>
                  <a:tcPr marT="45723" marB="45723"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5</a:t>
                      </a:r>
                      <a:endParaRPr kumimoji="0" lang="en-US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25 = 5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5</a:t>
                      </a: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10 = 5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2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_      </a:t>
                      </a: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  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125 = 25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5</a:t>
                      </a:r>
                      <a:r>
                        <a:rPr kumimoji="0" 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750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9794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8394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9794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8394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811309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86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" y="224135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b="1" dirty="0">
                <a:solidFill>
                  <a:srgbClr val="FF0000"/>
                </a:solidFill>
                <a:cs typeface="B Mitra" pitchFamily="2" charset="-78"/>
              </a:rPr>
              <a:t>تلفيق دو ابزار واحدهاي توصيه شده گروه‌هاي غذايي از هرم غذايي با سياهه </a:t>
            </a:r>
            <a:r>
              <a:rPr lang="fa-IR" sz="2400" b="1" dirty="0" smtClean="0">
                <a:solidFill>
                  <a:srgbClr val="FF0000"/>
                </a:solidFill>
                <a:cs typeface="B Mitra" pitchFamily="2" charset="-78"/>
              </a:rPr>
              <a:t>جانشيني</a:t>
            </a:r>
            <a:endParaRPr lang="en-US" sz="2400" b="1" dirty="0">
              <a:solidFill>
                <a:srgbClr val="FF0000"/>
              </a:solidFill>
              <a:cs typeface="B Mitra" pitchFamily="2" charset="-78"/>
            </a:endParaRPr>
          </a:p>
        </p:txBody>
      </p:sp>
      <p:graphicFrame>
        <p:nvGraphicFramePr>
          <p:cNvPr id="5" name="Group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460439"/>
              </p:ext>
            </p:extLst>
          </p:nvPr>
        </p:nvGraphicFramePr>
        <p:xfrm>
          <a:off x="228600" y="990599"/>
          <a:ext cx="8763000" cy="5384121"/>
        </p:xfrm>
        <a:graphic>
          <a:graphicData uri="http://schemas.openxmlformats.org/drawingml/2006/table">
            <a:tbl>
              <a:tblPr rtl="1"/>
              <a:tblGrid>
                <a:gridCol w="2172494"/>
                <a:gridCol w="1104503"/>
                <a:gridCol w="1379868"/>
                <a:gridCol w="1242947"/>
                <a:gridCol w="1311407"/>
                <a:gridCol w="1551781"/>
              </a:tblGrid>
              <a:tr h="925552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  گروه هاي غذايي</a:t>
                      </a:r>
                      <a:endParaRPr kumimoji="0" lang="fa-I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  واحد</a:t>
                      </a:r>
                      <a:endParaRPr kumimoji="0" lang="fa-I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گرم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CHO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 گرم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Pro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  گرم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Fat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  كل كالري</a:t>
                      </a:r>
                      <a:endParaRPr kumimoji="0" lang="fa-I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49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شير و لبنيات 1/5 درصد</a:t>
                      </a: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3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 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36 = 12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3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24 = 8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3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15 = 5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3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360 = 120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3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8394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سبزي </a:t>
                      </a: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ها</a:t>
                      </a:r>
                    </a:p>
                  </a:txBody>
                  <a:tcPr marT="45723" marB="45723"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5</a:t>
                      </a:r>
                      <a:endParaRPr kumimoji="0" lang="en-US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25 = 5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5</a:t>
                      </a: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10 = 5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2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_      </a:t>
                      </a: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  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125 = 25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5</a:t>
                      </a:r>
                      <a:r>
                        <a:rPr kumimoji="0" 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750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ميوه </a:t>
                      </a: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ها</a:t>
                      </a:r>
                    </a:p>
                  </a:txBody>
                  <a:tcPr marT="45717" marB="45717"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3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7" marB="45717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45 = 15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3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_     </a:t>
                      </a:r>
                      <a:endParaRPr kumimoji="0" lang="fa-IR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_      </a:t>
                      </a:r>
                      <a:endParaRPr kumimoji="0" lang="fa-IR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180 = 60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3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9794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8394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9794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8394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043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87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" y="224135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b="1" dirty="0">
                <a:solidFill>
                  <a:srgbClr val="FF0000"/>
                </a:solidFill>
                <a:cs typeface="B Mitra" pitchFamily="2" charset="-78"/>
              </a:rPr>
              <a:t>تلفيق دو ابزار واحدهاي توصيه شده گروه‌هاي غذايي از هرم غذايي با سياهه </a:t>
            </a:r>
            <a:r>
              <a:rPr lang="fa-IR" sz="2400" b="1" dirty="0" smtClean="0">
                <a:solidFill>
                  <a:srgbClr val="FF0000"/>
                </a:solidFill>
                <a:cs typeface="B Mitra" pitchFamily="2" charset="-78"/>
              </a:rPr>
              <a:t>جانشيني</a:t>
            </a:r>
            <a:endParaRPr lang="en-US" sz="2400" b="1" dirty="0">
              <a:solidFill>
                <a:srgbClr val="FF0000"/>
              </a:solidFill>
              <a:cs typeface="B Mitra" pitchFamily="2" charset="-78"/>
            </a:endParaRPr>
          </a:p>
        </p:txBody>
      </p:sp>
      <p:graphicFrame>
        <p:nvGraphicFramePr>
          <p:cNvPr id="5" name="Group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458456"/>
              </p:ext>
            </p:extLst>
          </p:nvPr>
        </p:nvGraphicFramePr>
        <p:xfrm>
          <a:off x="181070" y="914400"/>
          <a:ext cx="8661836" cy="4934824"/>
        </p:xfrm>
        <a:graphic>
          <a:graphicData uri="http://schemas.openxmlformats.org/drawingml/2006/table">
            <a:tbl>
              <a:tblPr rtl="1"/>
              <a:tblGrid>
                <a:gridCol w="2194560"/>
                <a:gridCol w="1280160"/>
                <a:gridCol w="1463040"/>
                <a:gridCol w="1097280"/>
                <a:gridCol w="1097280"/>
                <a:gridCol w="1529516"/>
              </a:tblGrid>
              <a:tr h="609601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  گروه هاي غذايي</a:t>
                      </a:r>
                      <a:endParaRPr kumimoji="0" lang="fa-I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  واحد</a:t>
                      </a:r>
                      <a:endParaRPr kumimoji="0" lang="fa-I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گرم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CHO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 گرم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Pro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  گرم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Fat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  كل كالري</a:t>
                      </a:r>
                      <a:endParaRPr kumimoji="0" lang="fa-I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شير و لبنيات 1/5 </a:t>
                      </a: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درصد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3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 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36 = 12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3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24 = 8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3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15 = 5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3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360 = 120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3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سبزي ها</a:t>
                      </a:r>
                    </a:p>
                  </a:txBody>
                  <a:tcPr marT="45723" marB="45723"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5</a:t>
                      </a:r>
                      <a:endParaRPr kumimoji="0" lang="en-US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25 = 5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5</a:t>
                      </a: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10 = 5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2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-</a:t>
                      </a:r>
                      <a:endParaRPr kumimoji="0" lang="fa-IR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125 = 25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5</a:t>
                      </a:r>
                      <a:r>
                        <a:rPr kumimoji="0" 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006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ميوه ها</a:t>
                      </a:r>
                    </a:p>
                  </a:txBody>
                  <a:tcPr marT="45717" marB="45717"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4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7" marB="45717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60 = </a:t>
                      </a: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15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4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_     </a:t>
                      </a:r>
                      <a:endParaRPr kumimoji="0" lang="fa-IR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-</a:t>
                      </a:r>
                      <a:endParaRPr kumimoji="0" lang="fa-IR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240 = </a:t>
                      </a: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60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4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قند،شكر،عسل،</a:t>
                      </a:r>
                      <a:r>
                        <a:rPr kumimoji="0" lang="en-US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مربا</a:t>
                      </a:r>
                    </a:p>
                  </a:txBody>
                  <a:tcPr marT="45715" marB="45715"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3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15 = 5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3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136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_    </a:t>
                      </a:r>
                      <a:endParaRPr kumimoji="0" lang="fa-IR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-</a:t>
                      </a:r>
                      <a:endParaRPr kumimoji="0" lang="fa-IR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60 = 20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3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غلات</a:t>
                      </a:r>
                      <a:endParaRPr kumimoji="0" lang="fa-I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3" marB="45723"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107 = 136 - 243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  <a:p>
                      <a:pPr marL="342900" marR="0" lvl="0" indent="-34290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7 = 15 : 107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105 = 15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7</a:t>
                      </a: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24 = 3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7</a:t>
                      </a:r>
                      <a:endParaRPr kumimoji="0" lang="en-US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-</a:t>
                      </a:r>
                      <a:endParaRPr kumimoji="0" lang="en-US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560 = 80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7</a:t>
                      </a:r>
                      <a:endParaRPr kumimoji="0" lang="en-US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9794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8394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4267200" y="3886200"/>
            <a:ext cx="1219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038600" y="3505200"/>
            <a:ext cx="12192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672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88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" y="224135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b="1" dirty="0">
                <a:solidFill>
                  <a:srgbClr val="FF0000"/>
                </a:solidFill>
                <a:cs typeface="B Mitra" pitchFamily="2" charset="-78"/>
              </a:rPr>
              <a:t>تلفيق دو ابزار واحدهاي توصيه شده گروه‌هاي غذايي از هرم غذايي با سياهه </a:t>
            </a:r>
            <a:r>
              <a:rPr lang="fa-IR" sz="2400" b="1" dirty="0" smtClean="0">
                <a:solidFill>
                  <a:srgbClr val="FF0000"/>
                </a:solidFill>
                <a:cs typeface="B Mitra" pitchFamily="2" charset="-78"/>
              </a:rPr>
              <a:t>جانشيني</a:t>
            </a:r>
            <a:endParaRPr lang="en-US" sz="2400" b="1" dirty="0">
              <a:solidFill>
                <a:srgbClr val="FF0000"/>
              </a:solidFill>
              <a:cs typeface="B Mitra" pitchFamily="2" charset="-78"/>
            </a:endParaRPr>
          </a:p>
        </p:txBody>
      </p:sp>
      <p:graphicFrame>
        <p:nvGraphicFramePr>
          <p:cNvPr id="5" name="Group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759393"/>
              </p:ext>
            </p:extLst>
          </p:nvPr>
        </p:nvGraphicFramePr>
        <p:xfrm>
          <a:off x="156211" y="990600"/>
          <a:ext cx="8785859" cy="4698011"/>
        </p:xfrm>
        <a:graphic>
          <a:graphicData uri="http://schemas.openxmlformats.org/drawingml/2006/table">
            <a:tbl>
              <a:tblPr rtl="1"/>
              <a:tblGrid>
                <a:gridCol w="2103120"/>
                <a:gridCol w="1275449"/>
                <a:gridCol w="1475371"/>
                <a:gridCol w="1310640"/>
                <a:gridCol w="1091763"/>
                <a:gridCol w="1529516"/>
              </a:tblGrid>
              <a:tr h="381000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Nazanin" panose="00000400000000000000" pitchFamily="2" charset="-78"/>
                        </a:rPr>
                        <a:t>   </a:t>
                      </a:r>
                      <a:r>
                        <a:rPr kumimoji="0" lang="fa-I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Nazanin" panose="00000400000000000000" pitchFamily="2" charset="-78"/>
                        </a:rPr>
                        <a:t>گروه هاي غذايي</a:t>
                      </a:r>
                      <a:endParaRPr kumimoji="0" lang="fa-I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Nazanin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Nazanin" panose="00000400000000000000" pitchFamily="2" charset="-78"/>
                        </a:rPr>
                        <a:t>   واحد</a:t>
                      </a:r>
                      <a:endParaRPr kumimoji="0" lang="fa-I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Nazanin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Nazanin" panose="00000400000000000000" pitchFamily="2" charset="-78"/>
                        </a:rPr>
                        <a:t> گرم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Nazanin" panose="00000400000000000000" pitchFamily="2" charset="-78"/>
                        </a:rPr>
                        <a:t>CHO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Nazanin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Nazanin" panose="00000400000000000000" pitchFamily="2" charset="-78"/>
                        </a:rPr>
                        <a:t>  گرم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Nazanin" panose="00000400000000000000" pitchFamily="2" charset="-78"/>
                        </a:rPr>
                        <a:t>Pro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Nazanin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Nazanin" panose="00000400000000000000" pitchFamily="2" charset="-78"/>
                        </a:rPr>
                        <a:t>   </a:t>
                      </a: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Nazanin" panose="00000400000000000000" pitchFamily="2" charset="-78"/>
                        </a:rPr>
                        <a:t>گرم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Nazanin" panose="00000400000000000000" pitchFamily="2" charset="-78"/>
                        </a:rPr>
                        <a:t>Fat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Nazanin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Nazanin" panose="00000400000000000000" pitchFamily="2" charset="-78"/>
                        </a:rPr>
                        <a:t>   كل كالري</a:t>
                      </a:r>
                      <a:endParaRPr kumimoji="0" lang="fa-I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Nazanin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49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شير و لبنيات 1/5 درصد</a:t>
                      </a: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3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 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36 = 12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3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24 = 8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3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15 = 5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3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360 = 120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3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سبزي ها</a:t>
                      </a:r>
                    </a:p>
                  </a:txBody>
                  <a:tcPr marT="45723" marB="45723"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5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25 = 5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5</a:t>
                      </a: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10 = 5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2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-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125 = 25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5</a:t>
                      </a:r>
                      <a:r>
                        <a:rPr kumimoji="0" 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006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ميوه ها</a:t>
                      </a:r>
                    </a:p>
                  </a:txBody>
                  <a:tcPr marT="45717" marB="45717"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4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7" marB="45717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60 = 15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4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_     </a:t>
                      </a:r>
                      <a:endParaRPr kumimoji="0" lang="fa-IR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-</a:t>
                      </a:r>
                    </a:p>
                  </a:txBody>
                  <a:tcPr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240 = 60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4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قند،شكر،عسل،</a:t>
                      </a:r>
                      <a:r>
                        <a:rPr kumimoji="0" 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مربا</a:t>
                      </a:r>
                    </a:p>
                  </a:txBody>
                  <a:tcPr marT="45715" marB="45715"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3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15 = 5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3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136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_    </a:t>
                      </a:r>
                      <a:endParaRPr kumimoji="0" lang="fa-IR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-</a:t>
                      </a: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60 = 20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3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10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غلات</a:t>
                      </a:r>
                    </a:p>
                  </a:txBody>
                  <a:tcPr marT="45723" marB="45723"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7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105 = 15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7</a:t>
                      </a: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21 = </a:t>
                      </a:r>
                      <a:r>
                        <a:rPr kumimoji="0" lang="fa-I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3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</a:t>
                      </a:r>
                      <a:r>
                        <a:rPr kumimoji="0" lang="fa-I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7</a:t>
                      </a:r>
                    </a:p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55</a:t>
                      </a:r>
                      <a:endParaRPr kumimoji="0" lang="en-US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-</a:t>
                      </a:r>
                      <a:endParaRPr kumimoji="0" lang="en-US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560 = 80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7</a:t>
                      </a:r>
                      <a:endParaRPr kumimoji="0" lang="en-US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گوشت و جانشين ها</a:t>
                      </a:r>
                      <a:endParaRPr kumimoji="0" lang="fa-IR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29 = 55 - 84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4 = 7 : 29</a:t>
                      </a:r>
                      <a:endParaRPr kumimoji="0" lang="fa-IR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B Mitra" panose="00000400000000000000" pitchFamily="2" charset="-78"/>
                        </a:rPr>
                        <a:t>_        </a:t>
                      </a:r>
                    </a:p>
                  </a:txBody>
                  <a:tcPr marT="45725" marB="4572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28 = 7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4</a:t>
                      </a:r>
                      <a:endParaRPr kumimoji="0" lang="en-US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5" marB="4572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15 = 5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3</a:t>
                      </a:r>
                      <a:endParaRPr kumimoji="0" lang="en-US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3 = 3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1</a:t>
                      </a:r>
                      <a:endParaRPr kumimoji="0" lang="en-US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5" marB="4572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225 = 75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3</a:t>
                      </a:r>
                      <a:endParaRPr kumimoji="0" lang="en-US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45 = 45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1</a:t>
                      </a:r>
                      <a:endParaRPr kumimoji="0" lang="en-US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5" marB="4572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8394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2819400" y="4038600"/>
            <a:ext cx="12192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71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14920" y="6324600"/>
            <a:ext cx="2133600" cy="365125"/>
          </a:xfrm>
        </p:spPr>
        <p:txBody>
          <a:bodyPr/>
          <a:lstStyle/>
          <a:p>
            <a:fld id="{4FCA4EB6-8F7F-4BDD-A16D-849E942CA59C}" type="slidenum">
              <a:rPr lang="en-US" smtClean="0"/>
              <a:t>89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" y="224135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b="1" dirty="0">
                <a:solidFill>
                  <a:srgbClr val="FF0000"/>
                </a:solidFill>
                <a:cs typeface="B Mitra" pitchFamily="2" charset="-78"/>
              </a:rPr>
              <a:t>تلفيق دو ابزار واحدهاي توصيه شده گروه‌هاي غذايي از هرم غذايي با سياهه </a:t>
            </a:r>
            <a:r>
              <a:rPr lang="fa-IR" sz="2400" b="1" dirty="0" smtClean="0">
                <a:solidFill>
                  <a:srgbClr val="FF0000"/>
                </a:solidFill>
                <a:cs typeface="B Mitra" pitchFamily="2" charset="-78"/>
              </a:rPr>
              <a:t>جانشيني</a:t>
            </a:r>
            <a:endParaRPr lang="en-US" sz="2400" b="1" dirty="0">
              <a:solidFill>
                <a:srgbClr val="FF0000"/>
              </a:solidFill>
              <a:cs typeface="B Mitra" pitchFamily="2" charset="-78"/>
            </a:endParaRPr>
          </a:p>
        </p:txBody>
      </p:sp>
      <p:graphicFrame>
        <p:nvGraphicFramePr>
          <p:cNvPr id="5" name="Group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691569"/>
              </p:ext>
            </p:extLst>
          </p:nvPr>
        </p:nvGraphicFramePr>
        <p:xfrm>
          <a:off x="304801" y="1194678"/>
          <a:ext cx="8637269" cy="4825142"/>
        </p:xfrm>
        <a:graphic>
          <a:graphicData uri="http://schemas.openxmlformats.org/drawingml/2006/table">
            <a:tbl>
              <a:tblPr rtl="1"/>
              <a:tblGrid>
                <a:gridCol w="1870710"/>
                <a:gridCol w="1359269"/>
                <a:gridCol w="1475371"/>
                <a:gridCol w="1310640"/>
                <a:gridCol w="1091763"/>
                <a:gridCol w="1529516"/>
              </a:tblGrid>
              <a:tr h="381000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Nazanin" panose="00000400000000000000" pitchFamily="2" charset="-78"/>
                        </a:rPr>
                        <a:t>   </a:t>
                      </a:r>
                      <a:r>
                        <a:rPr kumimoji="0" lang="fa-I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Nazanin" panose="00000400000000000000" pitchFamily="2" charset="-78"/>
                        </a:rPr>
                        <a:t>گروه هاي غذايي</a:t>
                      </a:r>
                      <a:endParaRPr kumimoji="0" lang="fa-I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Nazanin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Nazanin" panose="00000400000000000000" pitchFamily="2" charset="-78"/>
                        </a:rPr>
                        <a:t>   واحد</a:t>
                      </a:r>
                      <a:endParaRPr kumimoji="0" lang="fa-I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Nazanin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Nazanin" panose="00000400000000000000" pitchFamily="2" charset="-78"/>
                        </a:rPr>
                        <a:t> گرم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Nazanin" panose="00000400000000000000" pitchFamily="2" charset="-78"/>
                        </a:rPr>
                        <a:t>CHO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Nazanin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Nazanin" panose="00000400000000000000" pitchFamily="2" charset="-78"/>
                        </a:rPr>
                        <a:t>  گرم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Nazanin" panose="00000400000000000000" pitchFamily="2" charset="-78"/>
                        </a:rPr>
                        <a:t>Pro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Nazanin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Nazanin" panose="00000400000000000000" pitchFamily="2" charset="-78"/>
                        </a:rPr>
                        <a:t>   </a:t>
                      </a: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Nazanin" panose="00000400000000000000" pitchFamily="2" charset="-78"/>
                        </a:rPr>
                        <a:t>گرم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Nazanin" panose="00000400000000000000" pitchFamily="2" charset="-78"/>
                        </a:rPr>
                        <a:t>Fat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Nazanin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Nazanin" panose="00000400000000000000" pitchFamily="2" charset="-78"/>
                        </a:rPr>
                        <a:t>   كل كالري</a:t>
                      </a:r>
                      <a:endParaRPr kumimoji="0" lang="fa-I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Nazanin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شير و لبنيات 1/5 درصد</a:t>
                      </a: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3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 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36 = 12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3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24 = 8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3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15 = 5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3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360 = 120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3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سبزي ها</a:t>
                      </a:r>
                    </a:p>
                  </a:txBody>
                  <a:tcPr marT="45723" marB="45723"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5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25 = 5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5</a:t>
                      </a: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10 = 5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2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-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125 = 25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5</a:t>
                      </a:r>
                      <a:r>
                        <a:rPr kumimoji="0" 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006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ميوه ها</a:t>
                      </a:r>
                    </a:p>
                  </a:txBody>
                  <a:tcPr marT="45717" marB="45717"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4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7" marB="45717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60 = 15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4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_     </a:t>
                      </a:r>
                      <a:endParaRPr kumimoji="0" lang="fa-IR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-</a:t>
                      </a:r>
                    </a:p>
                  </a:txBody>
                  <a:tcPr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240 = 60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4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قند،شكر،عسل،</a:t>
                      </a:r>
                      <a:r>
                        <a:rPr kumimoji="0" 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مربا</a:t>
                      </a:r>
                    </a:p>
                  </a:txBody>
                  <a:tcPr marT="45715" marB="45715"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3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15 = 5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3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_    </a:t>
                      </a:r>
                      <a:endParaRPr kumimoji="0" lang="fa-IR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-</a:t>
                      </a: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60 = 20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3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10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غلات</a:t>
                      </a:r>
                    </a:p>
                  </a:txBody>
                  <a:tcPr marT="45723" marB="45723"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7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105 = 15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7</a:t>
                      </a: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21 = 3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</a:t>
                      </a:r>
                      <a:r>
                        <a:rPr kumimoji="0" lang="fa-I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7</a:t>
                      </a:r>
                      <a:endParaRPr kumimoji="0" lang="fa-I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-</a:t>
                      </a:r>
                      <a:endParaRPr kumimoji="0" lang="en-US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560 = 80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7</a:t>
                      </a:r>
                      <a:endParaRPr kumimoji="0" lang="en-US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964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گوشت و جانشين ها</a:t>
                      </a: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4</a:t>
                      </a:r>
                      <a:endParaRPr kumimoji="0" lang="fa-IR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B Mitra" panose="00000400000000000000" pitchFamily="2" charset="-78"/>
                        </a:rPr>
                        <a:t>_        </a:t>
                      </a:r>
                    </a:p>
                  </a:txBody>
                  <a:tcPr marT="45725" marB="4572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28 = 7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4</a:t>
                      </a:r>
                      <a:endParaRPr kumimoji="0" lang="en-US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5" marB="4572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15 = 5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3</a:t>
                      </a:r>
                      <a:endParaRPr kumimoji="0" lang="en-US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3 = 3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</a:t>
                      </a:r>
                      <a:r>
                        <a:rPr kumimoji="0" lang="fa-I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1</a:t>
                      </a:r>
                    </a:p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33</a:t>
                      </a:r>
                      <a:endParaRPr kumimoji="0" lang="en-US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5" marB="4572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225 = 75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3</a:t>
                      </a:r>
                      <a:endParaRPr kumimoji="0" lang="en-US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45 = 45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1</a:t>
                      </a:r>
                      <a:endParaRPr kumimoji="0" lang="en-US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5" marB="4572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8394"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   چربي ها</a:t>
                      </a:r>
                    </a:p>
                  </a:txBody>
                  <a:tcPr marT="45715" marB="45715"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29 = 33 - 62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B Mitra" panose="00000400000000000000" pitchFamily="2" charset="-78"/>
                      </a:endParaRPr>
                    </a:p>
                    <a:p>
                      <a:pPr marL="342900" marR="0" lvl="0" indent="-34290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6 = 5 : 29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a-IR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30 = 5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6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270 = 45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×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6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B Mitra" panose="00000400000000000000" pitchFamily="2" charset="-78"/>
                      </a:endParaRPr>
                    </a:p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1885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20" name="Straight Connector 19"/>
          <p:cNvCxnSpPr/>
          <p:nvPr/>
        </p:nvCxnSpPr>
        <p:spPr>
          <a:xfrm>
            <a:off x="1889760" y="5029200"/>
            <a:ext cx="10058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09600" y="5715000"/>
            <a:ext cx="10058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09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990600"/>
            <a:ext cx="7543800" cy="5791200"/>
          </a:xfrm>
        </p:spPr>
        <p:txBody>
          <a:bodyPr>
            <a:normAutofit/>
          </a:bodyPr>
          <a:lstStyle/>
          <a:p>
            <a:pPr algn="just" rtl="1">
              <a:buClr>
                <a:srgbClr val="FF0000"/>
              </a:buClr>
            </a:pPr>
            <a:r>
              <a:rPr lang="fa-IR" sz="24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1-</a:t>
            </a:r>
            <a:r>
              <a:rPr lang="fa-IR" sz="24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پیروی از الگوی تغذیه ای سالم در طول عمر</a:t>
            </a:r>
          </a:p>
          <a:p>
            <a:pPr algn="just" rtl="1">
              <a:buClr>
                <a:srgbClr val="FF0000"/>
              </a:buClr>
            </a:pP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رسیدن به وزن ایده 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آل، 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کفایت دریافت مواد مغذی برای کاهش بیماریهای مزمن</a:t>
            </a:r>
          </a:p>
          <a:p>
            <a:pPr algn="just" rtl="1">
              <a:buClr>
                <a:srgbClr val="FF0000"/>
              </a:buClr>
            </a:pPr>
            <a:r>
              <a:rPr lang="fa-IR" sz="24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2-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fa-IR" sz="24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تاکید بر تنوع، چگالی مواد مغذی و مقادیر توصیه شده</a:t>
            </a:r>
          </a:p>
          <a:p>
            <a:pPr algn="just" rtl="1">
              <a:buClr>
                <a:srgbClr val="FF0000"/>
              </a:buClr>
            </a:pP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	تنوع: انتخاب متنوعی از غذاها و نوشیدنی ها در گروهها و 	زیرگروههای غذایی با درنظرگرفتن میزان توصیه شده آن گروه و 	کالری مورد نیاز</a:t>
            </a:r>
          </a:p>
          <a:p>
            <a:pPr algn="just" rtl="1">
              <a:buClr>
                <a:srgbClr val="FF0000"/>
              </a:buClr>
            </a:pP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مثال: انتخاب متنوعی از زیرگروههای سبزی ها در طول هفته</a:t>
            </a:r>
          </a:p>
          <a:p>
            <a:pPr algn="just" rtl="1">
              <a:buClr>
                <a:srgbClr val="FF0000"/>
              </a:buClr>
            </a:pP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	</a:t>
            </a:r>
            <a:endParaRPr lang="en-US" sz="3400" dirty="0">
              <a:solidFill>
                <a:schemeClr val="tx1"/>
              </a:solidFill>
              <a:latin typeface="+mj-lt"/>
              <a:ea typeface="+mj-ea"/>
              <a:cs typeface="B Nazanin" panose="00000400000000000000" pitchFamily="2" charset="-78"/>
            </a:endParaRPr>
          </a:p>
        </p:txBody>
      </p:sp>
      <p:pic>
        <p:nvPicPr>
          <p:cNvPr id="3075" name="Picture 3" descr="C:\Users\hosseini\Desktop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14800"/>
            <a:ext cx="30480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6243935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U.S. Department of Health and Human Services and U.S. Department of Agriculture.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2015–2020 Dietary Guidelines for Americans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8th Edition. December 2015.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at http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://health.gov/dietaryguidelines/2015/guidelines/.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57200" y="76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40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راهنماهای غذایی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721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90</a:t>
            </a:fld>
            <a:endParaRPr lang="en-US"/>
          </a:p>
        </p:txBody>
      </p:sp>
      <p:graphicFrame>
        <p:nvGraphicFramePr>
          <p:cNvPr id="3" name="Group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13108"/>
              </p:ext>
            </p:extLst>
          </p:nvPr>
        </p:nvGraphicFramePr>
        <p:xfrm>
          <a:off x="228337" y="914400"/>
          <a:ext cx="8763263" cy="5482590"/>
        </p:xfrm>
        <a:graphic>
          <a:graphicData uri="http://schemas.openxmlformats.org/drawingml/2006/table">
            <a:tbl>
              <a:tblPr rtl="1"/>
              <a:tblGrid>
                <a:gridCol w="2011680"/>
                <a:gridCol w="1124849"/>
                <a:gridCol w="986737"/>
                <a:gridCol w="845554"/>
                <a:gridCol w="845555"/>
                <a:gridCol w="1055794"/>
                <a:gridCol w="704374"/>
                <a:gridCol w="1188720"/>
              </a:tblGrid>
              <a:tr h="61912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گروه هاي غذايي</a:t>
                      </a:r>
                      <a:endParaRPr kumimoji="0" lang="fa-I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  واحد</a:t>
                      </a:r>
                      <a:endParaRPr kumimoji="0" lang="fa-I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 صبحانه</a:t>
                      </a:r>
                      <a:endParaRPr kumimoji="0" lang="fa-I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میان وعده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 ناهار</a:t>
                      </a:r>
                      <a:endParaRPr kumimoji="0" lang="fa-I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میان وعده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شام</a:t>
                      </a:r>
                      <a:endParaRPr kumimoji="0" lang="fa-I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</a:t>
                      </a:r>
                      <a:r>
                        <a:rPr kumimoji="0" lang="fa-I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پیش از 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خواب</a:t>
                      </a:r>
                      <a:endParaRPr kumimoji="0" lang="fa-I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 شير و لبنيات 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3</a:t>
                      </a: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1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0/5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1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0/5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     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     سبزي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5</a:t>
                      </a:r>
                      <a:endParaRPr kumimoji="0" lang="en-US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  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2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3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  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     ميوه 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4</a:t>
                      </a:r>
                      <a:endParaRPr kumimoji="0" lang="en-US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7" marB="45717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1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2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1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122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قند،شكر،عسل،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 مربا وشيره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3</a:t>
                      </a:r>
                      <a:endParaRPr kumimoji="0" lang="en-US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2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2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      غلات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7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2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3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   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2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122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</a:t>
                      </a: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گوشت و جانشين ها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4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1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2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1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    چربي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6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  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3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3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606" y="116632"/>
            <a:ext cx="9144000" cy="569168"/>
          </a:xfrm>
          <a:prstGeom prst="rect">
            <a:avLst/>
          </a:prstGeom>
        </p:spPr>
        <p:txBody>
          <a:bodyPr rtlCol="0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>
              <a:defRPr/>
            </a:pPr>
            <a:r>
              <a:rPr lang="fa-IR" sz="4000" b="1" dirty="0" smtClean="0">
                <a:solidFill>
                  <a:srgbClr val="FF0000"/>
                </a:solidFill>
                <a:cs typeface="B Nazanin" pitchFamily="2" charset="-78"/>
              </a:rPr>
              <a:t>جدول </a:t>
            </a:r>
            <a:r>
              <a:rPr lang="fa-IR" sz="4000" b="1" dirty="0" smtClean="0">
                <a:solidFill>
                  <a:srgbClr val="FF0000"/>
                </a:solidFill>
                <a:latin typeface="Comic Sans MS" pitchFamily="66" charset="0"/>
                <a:cs typeface="B Nazanin" pitchFamily="2" charset="-78"/>
              </a:rPr>
              <a:t>توزيع متعادل واحدهاي توصيه شده روزانه</a:t>
            </a:r>
            <a:endParaRPr lang="en-US" sz="3800" dirty="0" smtClean="0">
              <a:solidFill>
                <a:srgbClr val="FF0000"/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44056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52400"/>
            <a:ext cx="8229600" cy="938212"/>
          </a:xfrm>
        </p:spPr>
        <p:txBody>
          <a:bodyPr>
            <a:noAutofit/>
          </a:bodyPr>
          <a:lstStyle/>
          <a:p>
            <a:pPr rtl="1" eaLnBrk="1" hangingPunct="1"/>
            <a:r>
              <a:rPr lang="fa-IR" altLang="en-US" sz="5400" b="1" dirty="0" smtClean="0">
                <a:solidFill>
                  <a:srgbClr val="0070C0"/>
                </a:solidFill>
                <a:cs typeface="B Nazanin" pitchFamily="2" charset="-78"/>
              </a:rPr>
              <a:t>  </a:t>
            </a:r>
            <a:r>
              <a:rPr lang="fa-IR" altLang="en-US" b="1" dirty="0" smtClean="0">
                <a:solidFill>
                  <a:srgbClr val="0070C0"/>
                </a:solidFill>
                <a:cs typeface="B Nazanin" pitchFamily="2" charset="-78"/>
              </a:rPr>
              <a:t>صبحانه</a:t>
            </a:r>
            <a:r>
              <a:rPr lang="fa-IR" altLang="en-US" sz="4000" b="1" dirty="0" smtClean="0">
                <a:solidFill>
                  <a:srgbClr val="0070C0"/>
                </a:solidFill>
                <a:cs typeface="B Nazanin" pitchFamily="2" charset="-78"/>
              </a:rPr>
              <a:t> (7-6 صبح)</a:t>
            </a:r>
            <a:endParaRPr lang="en-US" altLang="en-US" sz="2400" dirty="0" smtClean="0">
              <a:solidFill>
                <a:srgbClr val="FF0000"/>
              </a:solidFill>
              <a:cs typeface="B Nazanin" pitchFamily="2" charset="-78"/>
            </a:endParaRPr>
          </a:p>
        </p:txBody>
      </p:sp>
      <p:sp>
        <p:nvSpPr>
          <p:cNvPr id="105475" name="Rectangle 99"/>
          <p:cNvSpPr>
            <a:spLocks noGrp="1" noChangeArrowheads="1"/>
          </p:cNvSpPr>
          <p:nvPr>
            <p:ph sz="half" idx="1"/>
          </p:nvPr>
        </p:nvSpPr>
        <p:spPr>
          <a:xfrm>
            <a:off x="4356100" y="1447800"/>
            <a:ext cx="4537075" cy="4953000"/>
          </a:xfrm>
        </p:spPr>
        <p:txBody>
          <a:bodyPr/>
          <a:lstStyle/>
          <a:p>
            <a:pPr algn="r" rtl="1" eaLnBrk="1" hangingPunct="1">
              <a:buFont typeface="Wingdings" pitchFamily="2" charset="2"/>
              <a:buBlip>
                <a:blip r:embed="rId2"/>
              </a:buBlip>
            </a:pPr>
            <a:r>
              <a:rPr lang="fa-IR" altLang="en-US" dirty="0" smtClean="0">
                <a:cs typeface="B Nazanin" pitchFamily="2" charset="-78"/>
              </a:rPr>
              <a:t>شير كم </a:t>
            </a:r>
            <a:r>
              <a:rPr lang="fa-IR" altLang="en-US" dirty="0" smtClean="0">
                <a:cs typeface="B Nazanin" pitchFamily="2" charset="-78"/>
              </a:rPr>
              <a:t>چرب 1/5 درصد</a:t>
            </a:r>
            <a:r>
              <a:rPr lang="en-US" altLang="en-US" dirty="0" smtClean="0">
                <a:cs typeface="B Nazanin" pitchFamily="2" charset="-78"/>
              </a:rPr>
              <a:t> </a:t>
            </a:r>
            <a:r>
              <a:rPr lang="fa-IR" altLang="en-US" dirty="0" smtClean="0">
                <a:cs typeface="B Nazanin" pitchFamily="2" charset="-78"/>
              </a:rPr>
              <a:t>1 ليوان</a:t>
            </a:r>
          </a:p>
          <a:p>
            <a:pPr algn="r" rtl="1" eaLnBrk="1" hangingPunct="1">
              <a:buFont typeface="Wingdings" pitchFamily="2" charset="2"/>
              <a:buBlip>
                <a:blip r:embed="rId2"/>
              </a:buBlip>
            </a:pPr>
            <a:r>
              <a:rPr lang="fa-IR" altLang="en-US" dirty="0" smtClean="0">
                <a:cs typeface="B Nazanin" pitchFamily="2" charset="-78"/>
              </a:rPr>
              <a:t>چاي كم رنگ شيرين 1 ليوان </a:t>
            </a:r>
          </a:p>
          <a:p>
            <a:pPr algn="r" rtl="1" eaLnBrk="1" hangingPunct="1">
              <a:buFont typeface="Wingdings" pitchFamily="2" charset="2"/>
              <a:buBlip>
                <a:blip r:embed="rId2"/>
              </a:buBlip>
            </a:pPr>
            <a:r>
              <a:rPr lang="fa-IR" altLang="en-US" dirty="0" smtClean="0">
                <a:cs typeface="B Nazanin" pitchFamily="2" charset="-78"/>
              </a:rPr>
              <a:t>1ق م شكر</a:t>
            </a:r>
            <a:endParaRPr lang="fa-IR" altLang="en-US" dirty="0" smtClean="0">
              <a:cs typeface="B Nazanin" pitchFamily="2" charset="-78"/>
            </a:endParaRPr>
          </a:p>
          <a:p>
            <a:pPr algn="r" rtl="1" eaLnBrk="1" hangingPunct="1">
              <a:buFont typeface="Wingdings" pitchFamily="2" charset="2"/>
              <a:buBlip>
                <a:blip r:embed="rId2"/>
              </a:buBlip>
            </a:pPr>
            <a:r>
              <a:rPr lang="fa-IR" altLang="en-US" dirty="0" smtClean="0">
                <a:cs typeface="B Nazanin" pitchFamily="2" charset="-78"/>
              </a:rPr>
              <a:t>1ق م </a:t>
            </a:r>
            <a:r>
              <a:rPr lang="fa-IR" altLang="en-US" dirty="0" smtClean="0">
                <a:cs typeface="B Nazanin" pitchFamily="2" charset="-78"/>
              </a:rPr>
              <a:t>مربا</a:t>
            </a:r>
            <a:r>
              <a:rPr lang="en-US" altLang="en-US" dirty="0" smtClean="0">
                <a:cs typeface="B Nazanin" pitchFamily="2" charset="-78"/>
              </a:rPr>
              <a:t> </a:t>
            </a:r>
            <a:endParaRPr lang="fa-IR" altLang="en-US" dirty="0" smtClean="0">
              <a:cs typeface="B Nazanin" pitchFamily="2" charset="-78"/>
            </a:endParaRPr>
          </a:p>
          <a:p>
            <a:pPr algn="r" rtl="1" eaLnBrk="1" hangingPunct="1">
              <a:buFont typeface="Wingdings" pitchFamily="2" charset="2"/>
              <a:buBlip>
                <a:blip r:embed="rId2"/>
              </a:buBlip>
            </a:pPr>
            <a:r>
              <a:rPr lang="fa-IR" altLang="en-US" dirty="0" smtClean="0">
                <a:cs typeface="B Nazanin" pitchFamily="2" charset="-78"/>
              </a:rPr>
              <a:t>2 كف </a:t>
            </a:r>
            <a:r>
              <a:rPr lang="fa-IR" altLang="en-US" dirty="0" smtClean="0">
                <a:cs typeface="B Nazanin" pitchFamily="2" charset="-78"/>
              </a:rPr>
              <a:t>دست نان</a:t>
            </a:r>
            <a:r>
              <a:rPr lang="fa-IR" altLang="en-US" b="1" dirty="0" smtClean="0">
                <a:cs typeface="B Nazanin" pitchFamily="2" charset="-78"/>
              </a:rPr>
              <a:t> </a:t>
            </a:r>
            <a:r>
              <a:rPr lang="fa-IR" altLang="en-US" dirty="0" smtClean="0">
                <a:cs typeface="B Nazanin" pitchFamily="2" charset="-78"/>
              </a:rPr>
              <a:t>سنتي</a:t>
            </a:r>
          </a:p>
          <a:p>
            <a:pPr algn="r" rtl="1">
              <a:buBlip>
                <a:blip r:embed="rId2"/>
              </a:buBlip>
            </a:pPr>
            <a:r>
              <a:rPr lang="fa-IR" altLang="en-US" dirty="0" smtClean="0">
                <a:cs typeface="B Nazanin" pitchFamily="2" charset="-78"/>
              </a:rPr>
              <a:t>1 قوطي كبريت </a:t>
            </a:r>
            <a:r>
              <a:rPr lang="fa-IR" altLang="en-US" dirty="0">
                <a:cs typeface="B Nazanin" pitchFamily="2" charset="-78"/>
              </a:rPr>
              <a:t>پنير (30 گرم</a:t>
            </a:r>
            <a:r>
              <a:rPr lang="fa-IR" altLang="en-US" dirty="0" smtClean="0">
                <a:cs typeface="B Nazanin" pitchFamily="2" charset="-78"/>
              </a:rPr>
              <a:t>) </a:t>
            </a:r>
            <a:r>
              <a:rPr lang="fa-IR" altLang="en-US" dirty="0" smtClean="0">
                <a:cs typeface="B Nazanin" pitchFamily="2" charset="-78"/>
              </a:rPr>
              <a:t>یا 1 عدد تخم مرغ</a:t>
            </a:r>
            <a:endParaRPr lang="fa-IR" altLang="en-US" dirty="0" smtClean="0">
              <a:cs typeface="B Nazanin" pitchFamily="2" charset="-78"/>
            </a:endParaRPr>
          </a:p>
          <a:p>
            <a:pPr algn="r" rtl="1" eaLnBrk="1" hangingPunct="1"/>
            <a:endParaRPr lang="fa-IR" altLang="en-US" dirty="0" smtClean="0">
              <a:cs typeface="B Nazanin" pitchFamily="2" charset="-78"/>
            </a:endParaRPr>
          </a:p>
          <a:p>
            <a:pPr algn="r" rtl="1" eaLnBrk="1" hangingPunct="1"/>
            <a:endParaRPr lang="en-US" altLang="en-US" dirty="0" smtClean="0">
              <a:cs typeface="B Nazanin" pitchFamily="2" charset="-78"/>
            </a:endParaRPr>
          </a:p>
        </p:txBody>
      </p:sp>
      <p:sp>
        <p:nvSpPr>
          <p:cNvPr id="105476" name="Rectangle 3"/>
          <p:cNvSpPr>
            <a:spLocks noChangeArrowheads="1"/>
          </p:cNvSpPr>
          <p:nvPr/>
        </p:nvSpPr>
        <p:spPr bwMode="auto">
          <a:xfrm>
            <a:off x="1588" y="-403225"/>
            <a:ext cx="6000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5477" name="Rectangle 4"/>
          <p:cNvSpPr>
            <a:spLocks noChangeArrowheads="1"/>
          </p:cNvSpPr>
          <p:nvPr/>
        </p:nvSpPr>
        <p:spPr bwMode="auto">
          <a:xfrm>
            <a:off x="1588" y="-403225"/>
            <a:ext cx="8159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5478" name="Rectangle 5"/>
          <p:cNvSpPr>
            <a:spLocks noChangeArrowheads="1"/>
          </p:cNvSpPr>
          <p:nvPr/>
        </p:nvSpPr>
        <p:spPr bwMode="auto">
          <a:xfrm>
            <a:off x="1588" y="-403225"/>
            <a:ext cx="8159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5479" name="Rectangle 6"/>
          <p:cNvSpPr>
            <a:spLocks noChangeArrowheads="1"/>
          </p:cNvSpPr>
          <p:nvPr/>
        </p:nvSpPr>
        <p:spPr bwMode="auto">
          <a:xfrm>
            <a:off x="1588" y="-403225"/>
            <a:ext cx="6000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5480" name="Rectangle 7"/>
          <p:cNvSpPr>
            <a:spLocks noChangeArrowheads="1"/>
          </p:cNvSpPr>
          <p:nvPr/>
        </p:nvSpPr>
        <p:spPr bwMode="auto">
          <a:xfrm>
            <a:off x="1588" y="-403225"/>
            <a:ext cx="8159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5481" name="Rectangle 8"/>
          <p:cNvSpPr>
            <a:spLocks noChangeArrowheads="1"/>
          </p:cNvSpPr>
          <p:nvPr/>
        </p:nvSpPr>
        <p:spPr bwMode="auto">
          <a:xfrm>
            <a:off x="1588" y="-403225"/>
            <a:ext cx="8159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45857" name="Group 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509591"/>
              </p:ext>
            </p:extLst>
          </p:nvPr>
        </p:nvGraphicFramePr>
        <p:xfrm>
          <a:off x="228600" y="1219200"/>
          <a:ext cx="4006850" cy="5563235"/>
        </p:xfrm>
        <a:graphic>
          <a:graphicData uri="http://schemas.openxmlformats.org/drawingml/2006/table">
            <a:tbl>
              <a:tblPr rtl="1"/>
              <a:tblGrid>
                <a:gridCol w="1822450"/>
                <a:gridCol w="1163637"/>
                <a:gridCol w="1020763"/>
              </a:tblGrid>
              <a:tr h="61912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گروه هاي غذايي</a:t>
                      </a:r>
                      <a:endParaRPr kumimoji="0" lang="fa-I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  واحد</a:t>
                      </a:r>
                      <a:endParaRPr kumimoji="0" lang="fa-I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 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صبحانه</a:t>
                      </a:r>
                      <a:endParaRPr kumimoji="0" lang="fa-I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شير </a:t>
                      </a: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و لبنيات </a:t>
                      </a: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1/5 درصد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3</a:t>
                      </a: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1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سبزي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5</a:t>
                      </a:r>
                      <a:endParaRPr kumimoji="0" lang="en-US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ميوه 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4</a:t>
                      </a:r>
                      <a:endParaRPr kumimoji="0" lang="en-US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7" marB="45717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122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قند</a:t>
                      </a: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، شكر، عسل</a:t>
                      </a: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،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مربا و شيره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3</a:t>
                      </a:r>
                      <a:endParaRPr kumimoji="0" lang="en-US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2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غلات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7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2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122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</a:t>
                      </a: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گوشت </a:t>
                      </a: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و جانشين ها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4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1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چربي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6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  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5520" name="Picture 100" descr="java_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953000"/>
            <a:ext cx="1727200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511836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57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57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pPr rtl="1" eaLnBrk="1" hangingPunct="1"/>
            <a:r>
              <a:rPr lang="fa-IR" altLang="en-US" b="1" dirty="0" smtClean="0">
                <a:solidFill>
                  <a:srgbClr val="0070C0"/>
                </a:solidFill>
                <a:cs typeface="B Nazanin" pitchFamily="2" charset="-78"/>
              </a:rPr>
              <a:t>ميان وعده </a:t>
            </a:r>
            <a:r>
              <a:rPr lang="fa-IR" altLang="en-US" sz="3600" b="1" dirty="0" smtClean="0">
                <a:solidFill>
                  <a:srgbClr val="0070C0"/>
                </a:solidFill>
                <a:latin typeface="Comic Sans MS" pitchFamily="66" charset="0"/>
                <a:cs typeface="B Nazanin" pitchFamily="2" charset="-78"/>
              </a:rPr>
              <a:t>(10-9 صبح)</a:t>
            </a:r>
            <a:endParaRPr lang="en-US" altLang="en-US" sz="4000" b="1" dirty="0" smtClean="0">
              <a:solidFill>
                <a:srgbClr val="0070C0"/>
              </a:solidFill>
              <a:latin typeface="Comic Sans MS" pitchFamily="66" charset="0"/>
              <a:cs typeface="B Nazanin" pitchFamily="2" charset="-78"/>
            </a:endParaRPr>
          </a:p>
        </p:txBody>
      </p:sp>
      <p:sp>
        <p:nvSpPr>
          <p:cNvPr id="106499" name="Rectangle 98"/>
          <p:cNvSpPr>
            <a:spLocks noGrp="1" noChangeArrowheads="1"/>
          </p:cNvSpPr>
          <p:nvPr>
            <p:ph sz="half" idx="1"/>
          </p:nvPr>
        </p:nvSpPr>
        <p:spPr>
          <a:xfrm>
            <a:off x="5562600" y="1981200"/>
            <a:ext cx="3276600" cy="3956050"/>
          </a:xfrm>
        </p:spPr>
        <p:txBody>
          <a:bodyPr>
            <a:normAutofit/>
          </a:bodyPr>
          <a:lstStyle/>
          <a:p>
            <a:pPr algn="r" rtl="1" eaLnBrk="1" hangingPunct="1">
              <a:buSzPct val="110000"/>
              <a:buFont typeface="Wingdings" pitchFamily="2" charset="2"/>
              <a:buBlip>
                <a:blip r:embed="rId2"/>
              </a:buBlip>
            </a:pPr>
            <a:r>
              <a:rPr lang="fa-IR" altLang="en-US" sz="3600" dirty="0" smtClean="0">
                <a:cs typeface="B Nazanin" pitchFamily="2" charset="-78"/>
              </a:rPr>
              <a:t>1 عدد </a:t>
            </a:r>
            <a:r>
              <a:rPr lang="fa-IR" altLang="en-US" sz="3600" dirty="0" smtClean="0">
                <a:cs typeface="B Nazanin" pitchFamily="2" charset="-78"/>
              </a:rPr>
              <a:t>هلو یا 1 عدد سیب یا 1 عدد گلابی به انتخاب خود فرد</a:t>
            </a:r>
            <a:endParaRPr lang="fa-IR" altLang="en-US" sz="3600" dirty="0" smtClean="0">
              <a:cs typeface="B Nazanin" pitchFamily="2" charset="-78"/>
            </a:endParaRPr>
          </a:p>
        </p:txBody>
      </p:sp>
      <p:sp>
        <p:nvSpPr>
          <p:cNvPr id="106500" name="Rectangle 3"/>
          <p:cNvSpPr>
            <a:spLocks noChangeArrowheads="1"/>
          </p:cNvSpPr>
          <p:nvPr/>
        </p:nvSpPr>
        <p:spPr bwMode="auto">
          <a:xfrm>
            <a:off x="1588" y="-403225"/>
            <a:ext cx="6000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6501" name="Rectangle 4"/>
          <p:cNvSpPr>
            <a:spLocks noChangeArrowheads="1"/>
          </p:cNvSpPr>
          <p:nvPr/>
        </p:nvSpPr>
        <p:spPr bwMode="auto">
          <a:xfrm>
            <a:off x="1588" y="-403225"/>
            <a:ext cx="8159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6502" name="Rectangle 5"/>
          <p:cNvSpPr>
            <a:spLocks noChangeArrowheads="1"/>
          </p:cNvSpPr>
          <p:nvPr/>
        </p:nvSpPr>
        <p:spPr bwMode="auto">
          <a:xfrm>
            <a:off x="1588" y="-403225"/>
            <a:ext cx="8159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6503" name="Rectangle 6"/>
          <p:cNvSpPr>
            <a:spLocks noChangeArrowheads="1"/>
          </p:cNvSpPr>
          <p:nvPr/>
        </p:nvSpPr>
        <p:spPr bwMode="auto">
          <a:xfrm>
            <a:off x="1588" y="-403225"/>
            <a:ext cx="6000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6504" name="Rectangle 7"/>
          <p:cNvSpPr>
            <a:spLocks noChangeArrowheads="1"/>
          </p:cNvSpPr>
          <p:nvPr/>
        </p:nvSpPr>
        <p:spPr bwMode="auto">
          <a:xfrm>
            <a:off x="1588" y="-403225"/>
            <a:ext cx="8159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6505" name="Rectangle 8"/>
          <p:cNvSpPr>
            <a:spLocks noChangeArrowheads="1"/>
          </p:cNvSpPr>
          <p:nvPr/>
        </p:nvSpPr>
        <p:spPr bwMode="auto">
          <a:xfrm>
            <a:off x="1588" y="-403225"/>
            <a:ext cx="8159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47904" name="Group 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155361"/>
              </p:ext>
            </p:extLst>
          </p:nvPr>
        </p:nvGraphicFramePr>
        <p:xfrm>
          <a:off x="412433" y="1295400"/>
          <a:ext cx="4540567" cy="5429468"/>
        </p:xfrm>
        <a:graphic>
          <a:graphicData uri="http://schemas.openxmlformats.org/drawingml/2006/table">
            <a:tbl>
              <a:tblPr rtl="1"/>
              <a:tblGrid>
                <a:gridCol w="1822450"/>
                <a:gridCol w="1163637"/>
                <a:gridCol w="1554480"/>
              </a:tblGrid>
              <a:tr h="601654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گروه هاي غذايي</a:t>
                      </a:r>
                      <a:endParaRPr kumimoji="0" lang="fa-I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  واحد</a:t>
                      </a:r>
                      <a:endParaRPr kumimoji="0" lang="fa-I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میان وعده صبح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764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شير و لبنيات 1/5 درصد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3</a:t>
                      </a: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8458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سبزي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5</a:t>
                      </a:r>
                      <a:endParaRPr kumimoji="0" lang="en-US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  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8458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ميوه 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4</a:t>
                      </a:r>
                      <a:endParaRPr kumimoji="0" lang="en-US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7" marB="45717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1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5511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قند، شكر، عسل،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مربا و شيره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3</a:t>
                      </a:r>
                      <a:endParaRPr kumimoji="0" lang="en-US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8458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غلات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7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5511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</a:t>
                      </a: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گوشت </a:t>
                      </a: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و جانشين ها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4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8458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چربي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6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71366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78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78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0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39825"/>
          </a:xfrm>
        </p:spPr>
        <p:txBody>
          <a:bodyPr/>
          <a:lstStyle/>
          <a:p>
            <a:pPr eaLnBrk="1" hangingPunct="1"/>
            <a:r>
              <a:rPr lang="fa-IR" altLang="en-US" sz="4800" b="1" dirty="0" smtClean="0">
                <a:solidFill>
                  <a:srgbClr val="0070C0"/>
                </a:solidFill>
                <a:cs typeface="B Nazanin" pitchFamily="2" charset="-78"/>
              </a:rPr>
              <a:t>ناهار </a:t>
            </a:r>
            <a:r>
              <a:rPr lang="fa-IR" altLang="en-US" sz="3600" b="1" dirty="0" smtClean="0">
                <a:solidFill>
                  <a:srgbClr val="0070C0"/>
                </a:solidFill>
                <a:cs typeface="B Nazanin" pitchFamily="2" charset="-78"/>
              </a:rPr>
              <a:t>(</a:t>
            </a:r>
            <a:r>
              <a:rPr lang="fa-IR" altLang="en-US" sz="3600" b="1" dirty="0" smtClean="0">
                <a:solidFill>
                  <a:srgbClr val="0070C0"/>
                </a:solidFill>
                <a:cs typeface="B Nazanin" pitchFamily="2" charset="-78"/>
              </a:rPr>
              <a:t>13-12 ظهر)</a:t>
            </a:r>
            <a:endParaRPr lang="en-US" altLang="en-US" sz="4000" b="1" dirty="0" smtClean="0">
              <a:solidFill>
                <a:srgbClr val="0070C0"/>
              </a:solidFill>
              <a:cs typeface="B Nazanin" pitchFamily="2" charset="-78"/>
            </a:endParaRPr>
          </a:p>
        </p:txBody>
      </p:sp>
      <p:sp>
        <p:nvSpPr>
          <p:cNvPr id="107523" name="Rectangle 98"/>
          <p:cNvSpPr>
            <a:spLocks noGrp="1" noChangeArrowheads="1"/>
          </p:cNvSpPr>
          <p:nvPr>
            <p:ph sz="half" idx="1"/>
          </p:nvPr>
        </p:nvSpPr>
        <p:spPr>
          <a:xfrm>
            <a:off x="4356101" y="1673225"/>
            <a:ext cx="4483100" cy="4422775"/>
          </a:xfrm>
        </p:spPr>
        <p:txBody>
          <a:bodyPr>
            <a:normAutofit lnSpcReduction="10000"/>
          </a:bodyPr>
          <a:lstStyle/>
          <a:p>
            <a:pPr algn="r" rtl="1" eaLnBrk="1" hangingPunct="1">
              <a:buFont typeface="Wingdings" pitchFamily="2" charset="2"/>
              <a:buBlip>
                <a:blip r:embed="rId2"/>
              </a:buBlip>
            </a:pPr>
            <a:r>
              <a:rPr lang="fa-IR" altLang="en-US" sz="3200" dirty="0" smtClean="0">
                <a:cs typeface="B Nazanin" pitchFamily="2" charset="-78"/>
              </a:rPr>
              <a:t>15 قاشق غذاخوری سرصاف برنج</a:t>
            </a:r>
          </a:p>
          <a:p>
            <a:pPr algn="r" rtl="1" eaLnBrk="1" hangingPunct="1">
              <a:buFont typeface="Wingdings" pitchFamily="2" charset="2"/>
              <a:buBlip>
                <a:blip r:embed="rId2"/>
              </a:buBlip>
            </a:pPr>
            <a:r>
              <a:rPr lang="fa-IR" altLang="en-US" sz="3200" dirty="0" smtClean="0">
                <a:cs typeface="B Nazanin" pitchFamily="2" charset="-78"/>
              </a:rPr>
              <a:t>2 عدد كدو سبز</a:t>
            </a:r>
          </a:p>
          <a:p>
            <a:pPr algn="r" rtl="1" eaLnBrk="1" hangingPunct="1">
              <a:buFont typeface="Wingdings" pitchFamily="2" charset="2"/>
              <a:buBlip>
                <a:blip r:embed="rId2"/>
              </a:buBlip>
            </a:pPr>
            <a:r>
              <a:rPr lang="fa-IR" altLang="en-US" sz="3200" dirty="0" smtClean="0">
                <a:cs typeface="B Nazanin" pitchFamily="2" charset="-78"/>
              </a:rPr>
              <a:t>1 عدد پياز</a:t>
            </a:r>
          </a:p>
          <a:p>
            <a:pPr algn="r" rtl="1" eaLnBrk="1" hangingPunct="1">
              <a:buFont typeface="Wingdings" pitchFamily="2" charset="2"/>
              <a:buBlip>
                <a:blip r:embed="rId2"/>
              </a:buBlip>
            </a:pPr>
            <a:r>
              <a:rPr lang="fa-IR" altLang="en-US" sz="3200" dirty="0" smtClean="0">
                <a:cs typeface="B Nazanin" pitchFamily="2" charset="-78"/>
              </a:rPr>
              <a:t>1 </a:t>
            </a:r>
            <a:r>
              <a:rPr lang="fa-IR" altLang="en-US" sz="3200" dirty="0" smtClean="0">
                <a:cs typeface="B Nazanin" pitchFamily="2" charset="-78"/>
              </a:rPr>
              <a:t>ق م </a:t>
            </a:r>
            <a:r>
              <a:rPr lang="fa-IR" altLang="en-US" sz="3200" dirty="0" smtClean="0">
                <a:cs typeface="B Nazanin" pitchFamily="2" charset="-78"/>
              </a:rPr>
              <a:t>رب گوجه فرنگي</a:t>
            </a:r>
          </a:p>
          <a:p>
            <a:pPr algn="r" rtl="1" eaLnBrk="1" hangingPunct="1">
              <a:buFont typeface="Wingdings" pitchFamily="2" charset="2"/>
              <a:buBlip>
                <a:blip r:embed="rId2"/>
              </a:buBlip>
            </a:pPr>
            <a:r>
              <a:rPr lang="fa-IR" altLang="en-US" sz="3200" dirty="0" smtClean="0">
                <a:cs typeface="B Nazanin" pitchFamily="2" charset="-78"/>
              </a:rPr>
              <a:t>2 </a:t>
            </a:r>
            <a:r>
              <a:rPr lang="fa-IR" altLang="en-US" sz="3200" dirty="0" smtClean="0">
                <a:cs typeface="B Nazanin" pitchFamily="2" charset="-78"/>
              </a:rPr>
              <a:t>ق م </a:t>
            </a:r>
            <a:r>
              <a:rPr lang="fa-IR" altLang="en-US" sz="3200" dirty="0" smtClean="0">
                <a:cs typeface="B Nazanin" pitchFamily="2" charset="-78"/>
              </a:rPr>
              <a:t>روغن کلزا/زیتون </a:t>
            </a:r>
          </a:p>
          <a:p>
            <a:pPr algn="r" rtl="1">
              <a:buBlip>
                <a:blip r:embed="rId2"/>
              </a:buBlip>
            </a:pPr>
            <a:r>
              <a:rPr lang="fa-IR" altLang="en-US" sz="3200" dirty="0">
                <a:cs typeface="B Nazanin" pitchFamily="2" charset="-78"/>
              </a:rPr>
              <a:t>2تكه گوشت خورشي </a:t>
            </a:r>
            <a:r>
              <a:rPr lang="fa-IR" altLang="en-US" sz="3200" dirty="0" smtClean="0">
                <a:cs typeface="B Nazanin" pitchFamily="2" charset="-78"/>
              </a:rPr>
              <a:t>30 گرمی</a:t>
            </a:r>
            <a:endParaRPr lang="fa-IR" altLang="en-US" sz="3200" dirty="0" smtClean="0">
              <a:cs typeface="B Nazanin" pitchFamily="2" charset="-78"/>
            </a:endParaRPr>
          </a:p>
          <a:p>
            <a:pPr algn="r" rtl="1" eaLnBrk="1" hangingPunct="1">
              <a:buFont typeface="Wingdings" pitchFamily="2" charset="2"/>
              <a:buBlip>
                <a:blip r:embed="rId2"/>
              </a:buBlip>
            </a:pPr>
            <a:r>
              <a:rPr lang="fa-IR" altLang="en-US" sz="3200" dirty="0" smtClean="0">
                <a:cs typeface="B Nazanin" pitchFamily="2" charset="-78"/>
              </a:rPr>
              <a:t>0/5 ليوان </a:t>
            </a:r>
            <a:r>
              <a:rPr lang="fa-IR" altLang="en-US" sz="3200" dirty="0" smtClean="0">
                <a:cs typeface="B Nazanin" pitchFamily="2" charset="-78"/>
              </a:rPr>
              <a:t>ماست كم چرب</a:t>
            </a:r>
          </a:p>
          <a:p>
            <a:pPr marL="0" indent="0" algn="r" rtl="1" eaLnBrk="1" hangingPunct="1">
              <a:buNone/>
            </a:pPr>
            <a:endParaRPr lang="en-US" altLang="en-US" sz="3200" dirty="0" smtClean="0">
              <a:cs typeface="B Nazanin" pitchFamily="2" charset="-78"/>
            </a:endParaRPr>
          </a:p>
        </p:txBody>
      </p:sp>
      <p:sp>
        <p:nvSpPr>
          <p:cNvPr id="107524" name="Rectangle 3"/>
          <p:cNvSpPr>
            <a:spLocks noChangeArrowheads="1"/>
          </p:cNvSpPr>
          <p:nvPr/>
        </p:nvSpPr>
        <p:spPr bwMode="auto">
          <a:xfrm>
            <a:off x="1588" y="-403225"/>
            <a:ext cx="6000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7525" name="Rectangle 4"/>
          <p:cNvSpPr>
            <a:spLocks noChangeArrowheads="1"/>
          </p:cNvSpPr>
          <p:nvPr/>
        </p:nvSpPr>
        <p:spPr bwMode="auto">
          <a:xfrm>
            <a:off x="1588" y="-403225"/>
            <a:ext cx="8159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7526" name="Rectangle 5"/>
          <p:cNvSpPr>
            <a:spLocks noChangeArrowheads="1"/>
          </p:cNvSpPr>
          <p:nvPr/>
        </p:nvSpPr>
        <p:spPr bwMode="auto">
          <a:xfrm>
            <a:off x="1588" y="-403225"/>
            <a:ext cx="8159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7527" name="Rectangle 6"/>
          <p:cNvSpPr>
            <a:spLocks noChangeArrowheads="1"/>
          </p:cNvSpPr>
          <p:nvPr/>
        </p:nvSpPr>
        <p:spPr bwMode="auto">
          <a:xfrm>
            <a:off x="1588" y="-403225"/>
            <a:ext cx="6000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7528" name="Rectangle 7"/>
          <p:cNvSpPr>
            <a:spLocks noChangeArrowheads="1"/>
          </p:cNvSpPr>
          <p:nvPr/>
        </p:nvSpPr>
        <p:spPr bwMode="auto">
          <a:xfrm>
            <a:off x="1588" y="-403225"/>
            <a:ext cx="8159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7529" name="Rectangle 8"/>
          <p:cNvSpPr>
            <a:spLocks noChangeArrowheads="1"/>
          </p:cNvSpPr>
          <p:nvPr/>
        </p:nvSpPr>
        <p:spPr bwMode="auto">
          <a:xfrm>
            <a:off x="1588" y="-403225"/>
            <a:ext cx="8159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49952" name="Group 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719999"/>
              </p:ext>
            </p:extLst>
          </p:nvPr>
        </p:nvGraphicFramePr>
        <p:xfrm>
          <a:off x="293370" y="1066165"/>
          <a:ext cx="4050030" cy="5563235"/>
        </p:xfrm>
        <a:graphic>
          <a:graphicData uri="http://schemas.openxmlformats.org/drawingml/2006/table">
            <a:tbl>
              <a:tblPr rtl="1"/>
              <a:tblGrid>
                <a:gridCol w="2011680"/>
                <a:gridCol w="1163637"/>
                <a:gridCol w="874713"/>
              </a:tblGrid>
              <a:tr h="61912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گروه هاي غذايي</a:t>
                      </a:r>
                      <a:endParaRPr kumimoji="0" lang="fa-I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واحد</a:t>
                      </a:r>
                      <a:endParaRPr kumimoji="0" lang="fa-I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 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ناهار</a:t>
                      </a:r>
                      <a:endParaRPr kumimoji="0" lang="fa-I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شير و لبنيات 1/5 درصد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3</a:t>
                      </a: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0/5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سبزي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5</a:t>
                      </a:r>
                      <a:endParaRPr kumimoji="0" lang="en-US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2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ميوه 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4</a:t>
                      </a:r>
                      <a:endParaRPr kumimoji="0" lang="en-US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7" marB="45717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122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قند، شكر، عسل،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مربا و شيره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3</a:t>
                      </a:r>
                      <a:endParaRPr kumimoji="0" lang="en-US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5" marB="45715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غلات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7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3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122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</a:t>
                      </a: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گ</a:t>
                      </a: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وشت </a:t>
                      </a: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و جانشين ها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4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2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چربي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6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5" marB="45715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3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32219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98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98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58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39825"/>
          </a:xfrm>
        </p:spPr>
        <p:txBody>
          <a:bodyPr/>
          <a:lstStyle/>
          <a:p>
            <a:pPr rtl="1" eaLnBrk="1" hangingPunct="1"/>
            <a:r>
              <a:rPr lang="fa-IR" altLang="en-US" b="1" dirty="0" smtClean="0">
                <a:solidFill>
                  <a:srgbClr val="0070C0"/>
                </a:solidFill>
                <a:cs typeface="B Nazanin" pitchFamily="2" charset="-78"/>
              </a:rPr>
              <a:t>میان وعده </a:t>
            </a:r>
            <a:r>
              <a:rPr lang="fa-IR" altLang="en-US" sz="3600" b="1" dirty="0" smtClean="0">
                <a:solidFill>
                  <a:srgbClr val="0070C0"/>
                </a:solidFill>
                <a:cs typeface="B Nazanin" pitchFamily="2" charset="-78"/>
              </a:rPr>
              <a:t>(4 تا 5 بعداز ظهر)</a:t>
            </a:r>
            <a:endParaRPr lang="en-US" altLang="en-US" sz="4800" b="1" dirty="0">
              <a:solidFill>
                <a:srgbClr val="0070C0"/>
              </a:solidFill>
              <a:cs typeface="B Nazanin" pitchFamily="2" charset="-78"/>
            </a:endParaRPr>
          </a:p>
        </p:txBody>
      </p:sp>
      <p:sp>
        <p:nvSpPr>
          <p:cNvPr id="108547" name="Rectangle 99"/>
          <p:cNvSpPr>
            <a:spLocks noGrp="1" noChangeArrowheads="1"/>
          </p:cNvSpPr>
          <p:nvPr>
            <p:ph sz="half" idx="1"/>
          </p:nvPr>
        </p:nvSpPr>
        <p:spPr>
          <a:xfrm>
            <a:off x="4356100" y="2060575"/>
            <a:ext cx="4495800" cy="4530725"/>
          </a:xfrm>
        </p:spPr>
        <p:txBody>
          <a:bodyPr/>
          <a:lstStyle/>
          <a:p>
            <a:pPr algn="r" rtl="1" eaLnBrk="1" hangingPunct="1">
              <a:buFont typeface="Wingdings" pitchFamily="2" charset="2"/>
              <a:buBlip>
                <a:blip r:embed="rId2"/>
              </a:buBlip>
            </a:pPr>
            <a:r>
              <a:rPr lang="fa-IR" altLang="en-US" sz="3600" dirty="0" smtClean="0">
                <a:cs typeface="B Nazanin" pitchFamily="2" charset="-78"/>
              </a:rPr>
              <a:t>1 عدد </a:t>
            </a:r>
            <a:r>
              <a:rPr lang="fa-IR" altLang="en-US" sz="3600" dirty="0" smtClean="0">
                <a:cs typeface="B Nazanin" pitchFamily="2" charset="-78"/>
              </a:rPr>
              <a:t>موز کوچک و 4 عدد زردآلو</a:t>
            </a:r>
            <a:endParaRPr lang="fa-IR" altLang="en-US" sz="3600" dirty="0" smtClean="0">
              <a:cs typeface="B Nazanin" pitchFamily="2" charset="-78"/>
            </a:endParaRPr>
          </a:p>
          <a:p>
            <a:pPr algn="r" rtl="1">
              <a:buBlip>
                <a:blip r:embed="rId3"/>
              </a:buBlip>
            </a:pPr>
            <a:r>
              <a:rPr lang="fa-IR" altLang="en-US" sz="3600" dirty="0" smtClean="0">
                <a:cs typeface="B Nazanin" pitchFamily="2" charset="-78"/>
              </a:rPr>
              <a:t> </a:t>
            </a:r>
            <a:r>
              <a:rPr lang="fa-IR" altLang="en-US" sz="3600" dirty="0">
                <a:cs typeface="B Nazanin" pitchFamily="2" charset="-78"/>
              </a:rPr>
              <a:t>شير كم چرب 1 </a:t>
            </a:r>
            <a:r>
              <a:rPr lang="fa-IR" altLang="en-US" sz="3600" dirty="0" smtClean="0">
                <a:cs typeface="B Nazanin" pitchFamily="2" charset="-78"/>
              </a:rPr>
              <a:t>ليوان با 2 ق م عسل</a:t>
            </a:r>
            <a:endParaRPr lang="fa-IR" altLang="en-US" sz="3600" dirty="0">
              <a:cs typeface="B Nazanin" pitchFamily="2" charset="-78"/>
            </a:endParaRPr>
          </a:p>
        </p:txBody>
      </p:sp>
      <p:sp>
        <p:nvSpPr>
          <p:cNvPr id="108548" name="Rectangle 3"/>
          <p:cNvSpPr>
            <a:spLocks noChangeArrowheads="1"/>
          </p:cNvSpPr>
          <p:nvPr/>
        </p:nvSpPr>
        <p:spPr bwMode="auto">
          <a:xfrm>
            <a:off x="1588" y="-403225"/>
            <a:ext cx="6000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8549" name="Rectangle 4"/>
          <p:cNvSpPr>
            <a:spLocks noChangeArrowheads="1"/>
          </p:cNvSpPr>
          <p:nvPr/>
        </p:nvSpPr>
        <p:spPr bwMode="auto">
          <a:xfrm>
            <a:off x="1588" y="-403225"/>
            <a:ext cx="8159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8550" name="Rectangle 5"/>
          <p:cNvSpPr>
            <a:spLocks noChangeArrowheads="1"/>
          </p:cNvSpPr>
          <p:nvPr/>
        </p:nvSpPr>
        <p:spPr bwMode="auto">
          <a:xfrm>
            <a:off x="1588" y="-403225"/>
            <a:ext cx="8159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8551" name="Rectangle 6"/>
          <p:cNvSpPr>
            <a:spLocks noChangeArrowheads="1"/>
          </p:cNvSpPr>
          <p:nvPr/>
        </p:nvSpPr>
        <p:spPr bwMode="auto">
          <a:xfrm>
            <a:off x="1588" y="-403225"/>
            <a:ext cx="6000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8552" name="Rectangle 7"/>
          <p:cNvSpPr>
            <a:spLocks noChangeArrowheads="1"/>
          </p:cNvSpPr>
          <p:nvPr/>
        </p:nvSpPr>
        <p:spPr bwMode="auto">
          <a:xfrm>
            <a:off x="1588" y="-403225"/>
            <a:ext cx="8159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8553" name="Rectangle 8"/>
          <p:cNvSpPr>
            <a:spLocks noChangeArrowheads="1"/>
          </p:cNvSpPr>
          <p:nvPr/>
        </p:nvSpPr>
        <p:spPr bwMode="auto">
          <a:xfrm>
            <a:off x="1588" y="-403225"/>
            <a:ext cx="8159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53025" name="Group 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061520"/>
              </p:ext>
            </p:extLst>
          </p:nvPr>
        </p:nvGraphicFramePr>
        <p:xfrm>
          <a:off x="250825" y="1066800"/>
          <a:ext cx="4078288" cy="5563235"/>
        </p:xfrm>
        <a:graphic>
          <a:graphicData uri="http://schemas.openxmlformats.org/drawingml/2006/table">
            <a:tbl>
              <a:tblPr rtl="1"/>
              <a:tblGrid>
                <a:gridCol w="1822450"/>
                <a:gridCol w="1163638"/>
                <a:gridCol w="1092200"/>
              </a:tblGrid>
              <a:tr h="61912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گروه هاي غذايي</a:t>
                      </a:r>
                      <a:endParaRPr kumimoji="0" lang="fa-I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واحد</a:t>
                      </a:r>
                      <a:endParaRPr kumimoji="0" lang="fa-I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میان وعده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شير و لبنيات 1/5 درصد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3</a:t>
                      </a: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1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سبزي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5</a:t>
                      </a:r>
                      <a:endParaRPr kumimoji="0" lang="en-US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ميوه 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4</a:t>
                      </a:r>
                      <a:endParaRPr kumimoji="0" lang="en-US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7" marB="45717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2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122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قند، شكر، عسل،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مربا و شيره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3</a:t>
                      </a:r>
                      <a:endParaRPr kumimoji="0" lang="en-US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5" marB="45715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2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غلات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7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   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122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</a:t>
                      </a: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گ</a:t>
                      </a: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وشت </a:t>
                      </a: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و جانشين ها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4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چربي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6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5" marB="45715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39004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29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29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0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39825"/>
          </a:xfrm>
        </p:spPr>
        <p:txBody>
          <a:bodyPr/>
          <a:lstStyle/>
          <a:p>
            <a:pPr rtl="1"/>
            <a:r>
              <a:rPr lang="fa-IR" altLang="en-US" sz="4800" b="1" dirty="0" smtClean="0">
                <a:solidFill>
                  <a:srgbClr val="0070C0"/>
                </a:solidFill>
                <a:cs typeface="B Nazanin" pitchFamily="2" charset="-78"/>
              </a:rPr>
              <a:t>شام</a:t>
            </a:r>
            <a:r>
              <a:rPr lang="fa-IR" altLang="en-US" sz="3600" b="1" dirty="0" smtClean="0">
                <a:solidFill>
                  <a:srgbClr val="0070C0"/>
                </a:solidFill>
                <a:cs typeface="B Nazanin" pitchFamily="2" charset="-78"/>
              </a:rPr>
              <a:t> (8 تا 9 شب)</a:t>
            </a:r>
            <a:endParaRPr lang="en-US" altLang="en-US" sz="3600" b="1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09571" name="Rectangle 98"/>
          <p:cNvSpPr>
            <a:spLocks noGrp="1" noChangeArrowheads="1"/>
          </p:cNvSpPr>
          <p:nvPr>
            <p:ph sz="half" idx="1"/>
          </p:nvPr>
        </p:nvSpPr>
        <p:spPr>
          <a:xfrm>
            <a:off x="4500563" y="1447801"/>
            <a:ext cx="4244975" cy="4718050"/>
          </a:xfrm>
        </p:spPr>
        <p:txBody>
          <a:bodyPr>
            <a:normAutofit/>
          </a:bodyPr>
          <a:lstStyle/>
          <a:p>
            <a:pPr algn="r" rtl="1" eaLnBrk="1" hangingPunct="1">
              <a:buFont typeface="Wingdings" pitchFamily="2" charset="2"/>
              <a:buBlip>
                <a:blip r:embed="rId2"/>
              </a:buBlip>
            </a:pPr>
            <a:r>
              <a:rPr lang="fa-IR" altLang="en-US" sz="3600" dirty="0" smtClean="0">
                <a:cs typeface="B Nazanin" pitchFamily="2" charset="-78"/>
              </a:rPr>
              <a:t> </a:t>
            </a:r>
            <a:r>
              <a:rPr lang="fa-IR" altLang="en-US" dirty="0" smtClean="0">
                <a:cs typeface="B Nazanin" pitchFamily="2" charset="-78"/>
              </a:rPr>
              <a:t>لوبياي پخته </a:t>
            </a:r>
            <a:r>
              <a:rPr lang="fa-IR" altLang="en-US" dirty="0" smtClean="0">
                <a:cs typeface="B Nazanin" pitchFamily="2" charset="-78"/>
              </a:rPr>
              <a:t>نصف ليوان با 2 ق م روغن کلزا</a:t>
            </a:r>
            <a:endParaRPr lang="fa-IR" altLang="en-US" dirty="0" smtClean="0">
              <a:cs typeface="B Nazanin" pitchFamily="2" charset="-78"/>
            </a:endParaRPr>
          </a:p>
          <a:p>
            <a:pPr algn="r" rtl="1" eaLnBrk="1" hangingPunct="1">
              <a:buFont typeface="Wingdings" pitchFamily="2" charset="2"/>
              <a:buBlip>
                <a:blip r:embed="rId2"/>
              </a:buBlip>
            </a:pPr>
            <a:r>
              <a:rPr lang="fa-IR" altLang="en-US" sz="3600" dirty="0" smtClean="0">
                <a:cs typeface="B Nazanin" pitchFamily="2" charset="-78"/>
              </a:rPr>
              <a:t> </a:t>
            </a:r>
            <a:r>
              <a:rPr lang="fa-IR" altLang="en-US" sz="3600" dirty="0" smtClean="0">
                <a:cs typeface="B Nazanin" pitchFamily="2" charset="-78"/>
              </a:rPr>
              <a:t>1 كف </a:t>
            </a:r>
            <a:r>
              <a:rPr lang="fa-IR" altLang="en-US" sz="3600" dirty="0" smtClean="0">
                <a:cs typeface="B Nazanin" pitchFamily="2" charset="-78"/>
              </a:rPr>
              <a:t>دست نان سنتي</a:t>
            </a:r>
          </a:p>
          <a:p>
            <a:pPr algn="r" rtl="1" eaLnBrk="1" hangingPunct="1">
              <a:buFont typeface="Wingdings" pitchFamily="2" charset="2"/>
              <a:buBlip>
                <a:blip r:embed="rId2"/>
              </a:buBlip>
            </a:pPr>
            <a:r>
              <a:rPr lang="fa-IR" altLang="en-US" sz="3600" dirty="0" smtClean="0">
                <a:cs typeface="B Nazanin" pitchFamily="2" charset="-78"/>
              </a:rPr>
              <a:t> سالاد 1بشقاب با 1 ق م روغن زیتون</a:t>
            </a:r>
          </a:p>
          <a:p>
            <a:pPr algn="r" rtl="1" eaLnBrk="1" hangingPunct="1">
              <a:buFont typeface="Wingdings" pitchFamily="2" charset="2"/>
              <a:buBlip>
                <a:blip r:embed="rId2"/>
              </a:buBlip>
            </a:pPr>
            <a:r>
              <a:rPr lang="fa-IR" altLang="en-US" sz="3600" dirty="0" smtClean="0">
                <a:cs typeface="B Nazanin" pitchFamily="2" charset="-78"/>
              </a:rPr>
              <a:t> نصف لیوان ماست کم چرب</a:t>
            </a:r>
            <a:endParaRPr lang="en-US" altLang="en-US" sz="3600" dirty="0" smtClean="0">
              <a:cs typeface="B Nazanin" pitchFamily="2" charset="-78"/>
            </a:endParaRPr>
          </a:p>
        </p:txBody>
      </p:sp>
      <p:sp>
        <p:nvSpPr>
          <p:cNvPr id="109572" name="Rectangle 3"/>
          <p:cNvSpPr>
            <a:spLocks noChangeArrowheads="1"/>
          </p:cNvSpPr>
          <p:nvPr/>
        </p:nvSpPr>
        <p:spPr bwMode="auto">
          <a:xfrm>
            <a:off x="1588" y="-403225"/>
            <a:ext cx="6000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9573" name="Rectangle 4"/>
          <p:cNvSpPr>
            <a:spLocks noChangeArrowheads="1"/>
          </p:cNvSpPr>
          <p:nvPr/>
        </p:nvSpPr>
        <p:spPr bwMode="auto">
          <a:xfrm>
            <a:off x="1588" y="-403225"/>
            <a:ext cx="8159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9574" name="Rectangle 5"/>
          <p:cNvSpPr>
            <a:spLocks noChangeArrowheads="1"/>
          </p:cNvSpPr>
          <p:nvPr/>
        </p:nvSpPr>
        <p:spPr bwMode="auto">
          <a:xfrm>
            <a:off x="1588" y="-403225"/>
            <a:ext cx="8159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9575" name="Rectangle 6"/>
          <p:cNvSpPr>
            <a:spLocks noChangeArrowheads="1"/>
          </p:cNvSpPr>
          <p:nvPr/>
        </p:nvSpPr>
        <p:spPr bwMode="auto">
          <a:xfrm>
            <a:off x="1588" y="-403225"/>
            <a:ext cx="6000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9576" name="Rectangle 7"/>
          <p:cNvSpPr>
            <a:spLocks noChangeArrowheads="1"/>
          </p:cNvSpPr>
          <p:nvPr/>
        </p:nvSpPr>
        <p:spPr bwMode="auto">
          <a:xfrm>
            <a:off x="1588" y="-403225"/>
            <a:ext cx="8159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9577" name="Rectangle 8"/>
          <p:cNvSpPr>
            <a:spLocks noChangeArrowheads="1"/>
          </p:cNvSpPr>
          <p:nvPr/>
        </p:nvSpPr>
        <p:spPr bwMode="auto">
          <a:xfrm>
            <a:off x="1588" y="-403225"/>
            <a:ext cx="8159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56096" name="Group 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249016"/>
              </p:ext>
            </p:extLst>
          </p:nvPr>
        </p:nvGraphicFramePr>
        <p:xfrm>
          <a:off x="488949" y="990600"/>
          <a:ext cx="3702051" cy="5563235"/>
        </p:xfrm>
        <a:graphic>
          <a:graphicData uri="http://schemas.openxmlformats.org/drawingml/2006/table">
            <a:tbl>
              <a:tblPr rtl="1"/>
              <a:tblGrid>
                <a:gridCol w="1822694"/>
                <a:gridCol w="1163793"/>
                <a:gridCol w="715564"/>
              </a:tblGrid>
              <a:tr h="61912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گروه هاي غذايي</a:t>
                      </a:r>
                      <a:endParaRPr kumimoji="0" lang="fa-I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واحد</a:t>
                      </a:r>
                      <a:endParaRPr kumimoji="0" lang="fa-I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</a:t>
                      </a: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شام</a:t>
                      </a:r>
                      <a:endParaRPr kumimoji="0" lang="fa-I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شير و لبنيات 1/5 درصد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3</a:t>
                      </a: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0/5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سبزي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5</a:t>
                      </a:r>
                      <a:endParaRPr kumimoji="0" lang="en-US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3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  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ميوه 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4</a:t>
                      </a:r>
                      <a:endParaRPr kumimoji="0" lang="en-US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7" marB="45717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122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قند، شكر، عسل،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مربا و شيره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3</a:t>
                      </a:r>
                      <a:endParaRPr kumimoji="0" lang="en-US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5" marB="45715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غلات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7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2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122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</a:t>
                      </a: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گ</a:t>
                      </a: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وشت </a:t>
                      </a: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و جانشين ها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4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1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چربي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6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5" marB="45715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3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063711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60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60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0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1139825"/>
          </a:xfrm>
        </p:spPr>
        <p:txBody>
          <a:bodyPr/>
          <a:lstStyle/>
          <a:p>
            <a:pPr rtl="1"/>
            <a:r>
              <a:rPr lang="fa-IR" altLang="en-US" b="1" dirty="0" smtClean="0">
                <a:solidFill>
                  <a:srgbClr val="0070C0"/>
                </a:solidFill>
                <a:cs typeface="B Nazanin" pitchFamily="2" charset="-78"/>
              </a:rPr>
              <a:t>میان وعده </a:t>
            </a:r>
            <a:r>
              <a:rPr lang="fa-IR" altLang="en-US" sz="3600" b="1" dirty="0" smtClean="0">
                <a:solidFill>
                  <a:srgbClr val="0070C0"/>
                </a:solidFill>
                <a:cs typeface="B Nazanin" pitchFamily="2" charset="-78"/>
              </a:rPr>
              <a:t>(10 تا 11 شب</a:t>
            </a:r>
            <a:r>
              <a:rPr lang="fa-IR" altLang="en-US" sz="3600" b="1" dirty="0">
                <a:solidFill>
                  <a:srgbClr val="0070C0"/>
                </a:solidFill>
                <a:cs typeface="B Nazanin" pitchFamily="2" charset="-78"/>
              </a:rPr>
              <a:t>)</a:t>
            </a:r>
            <a:endParaRPr lang="en-US" altLang="en-US" sz="3600" b="1" dirty="0" smtClean="0">
              <a:solidFill>
                <a:srgbClr val="FF0000"/>
              </a:solidFill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110595" name="Rectangle 100"/>
          <p:cNvSpPr>
            <a:spLocks noGrp="1" noChangeArrowheads="1"/>
          </p:cNvSpPr>
          <p:nvPr>
            <p:ph sz="half" idx="1"/>
          </p:nvPr>
        </p:nvSpPr>
        <p:spPr>
          <a:xfrm>
            <a:off x="4953000" y="2636838"/>
            <a:ext cx="3944938" cy="1706562"/>
          </a:xfrm>
        </p:spPr>
        <p:txBody>
          <a:bodyPr>
            <a:normAutofit/>
          </a:bodyPr>
          <a:lstStyle/>
          <a:p>
            <a:pPr algn="r" rtl="1" eaLnBrk="1" hangingPunct="1">
              <a:buFont typeface="Wingdings" pitchFamily="2" charset="2"/>
              <a:buBlip>
                <a:blip r:embed="rId2"/>
              </a:buBlip>
            </a:pPr>
            <a:r>
              <a:rPr lang="fa-IR" altLang="en-US" sz="3600" dirty="0">
                <a:cs typeface="B Nazanin" pitchFamily="2" charset="-78"/>
              </a:rPr>
              <a:t> </a:t>
            </a:r>
            <a:r>
              <a:rPr lang="fa-IR" altLang="en-US" sz="3600" dirty="0" smtClean="0">
                <a:cs typeface="B Nazanin" pitchFamily="2" charset="-78"/>
              </a:rPr>
              <a:t>یک برش 300 گرمی هندوانه </a:t>
            </a:r>
            <a:endParaRPr lang="en-US" altLang="en-US" sz="3600" dirty="0" smtClean="0">
              <a:cs typeface="B Nazanin" pitchFamily="2" charset="-78"/>
            </a:endParaRPr>
          </a:p>
        </p:txBody>
      </p:sp>
      <p:sp>
        <p:nvSpPr>
          <p:cNvPr id="110596" name="Rectangle 3"/>
          <p:cNvSpPr>
            <a:spLocks noChangeArrowheads="1"/>
          </p:cNvSpPr>
          <p:nvPr/>
        </p:nvSpPr>
        <p:spPr bwMode="auto">
          <a:xfrm>
            <a:off x="1588" y="-403225"/>
            <a:ext cx="6000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110597" name="Rectangle 4"/>
          <p:cNvSpPr>
            <a:spLocks noChangeArrowheads="1"/>
          </p:cNvSpPr>
          <p:nvPr/>
        </p:nvSpPr>
        <p:spPr bwMode="auto">
          <a:xfrm>
            <a:off x="1588" y="-403225"/>
            <a:ext cx="8159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110598" name="Rectangle 5"/>
          <p:cNvSpPr>
            <a:spLocks noChangeArrowheads="1"/>
          </p:cNvSpPr>
          <p:nvPr/>
        </p:nvSpPr>
        <p:spPr bwMode="auto">
          <a:xfrm>
            <a:off x="1588" y="-403225"/>
            <a:ext cx="8159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110599" name="Rectangle 6"/>
          <p:cNvSpPr>
            <a:spLocks noChangeArrowheads="1"/>
          </p:cNvSpPr>
          <p:nvPr/>
        </p:nvSpPr>
        <p:spPr bwMode="auto">
          <a:xfrm>
            <a:off x="1588" y="-403225"/>
            <a:ext cx="6000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110600" name="Rectangle 7"/>
          <p:cNvSpPr>
            <a:spLocks noChangeArrowheads="1"/>
          </p:cNvSpPr>
          <p:nvPr/>
        </p:nvSpPr>
        <p:spPr bwMode="auto">
          <a:xfrm>
            <a:off x="1588" y="-403225"/>
            <a:ext cx="8159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110601" name="Rectangle 8"/>
          <p:cNvSpPr>
            <a:spLocks noChangeArrowheads="1"/>
          </p:cNvSpPr>
          <p:nvPr/>
        </p:nvSpPr>
        <p:spPr bwMode="auto">
          <a:xfrm>
            <a:off x="1588" y="-403225"/>
            <a:ext cx="8159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graphicFrame>
        <p:nvGraphicFramePr>
          <p:cNvPr id="258144" name="Group 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5907"/>
              </p:ext>
            </p:extLst>
          </p:nvPr>
        </p:nvGraphicFramePr>
        <p:xfrm>
          <a:off x="533400" y="1066800"/>
          <a:ext cx="4552950" cy="5563235"/>
        </p:xfrm>
        <a:graphic>
          <a:graphicData uri="http://schemas.openxmlformats.org/drawingml/2006/table">
            <a:tbl>
              <a:tblPr rtl="1"/>
              <a:tblGrid>
                <a:gridCol w="1822450"/>
                <a:gridCol w="1163637"/>
                <a:gridCol w="1566863"/>
              </a:tblGrid>
              <a:tr h="61912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گروه هاي غذايي</a:t>
                      </a:r>
                      <a:endParaRPr kumimoji="0" lang="fa-I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واحد</a:t>
                      </a:r>
                      <a:endParaRPr kumimoji="0" lang="fa-I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پیش از خواب</a:t>
                      </a:r>
                      <a:endParaRPr kumimoji="0" lang="fa-I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شير و لبنيات 1/5 درصد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3</a:t>
                      </a: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     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سبزي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5</a:t>
                      </a:r>
                      <a:endParaRPr kumimoji="0" lang="en-US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ميوه 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4</a:t>
                      </a:r>
                      <a:endParaRPr kumimoji="0" lang="en-US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7" marB="45717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Mitra" panose="00000400000000000000" pitchFamily="2" charset="-78"/>
                        </a:rPr>
                        <a:t>1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122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قند، شكر، عسل،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مربا و شيره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3</a:t>
                      </a:r>
                      <a:endParaRPr kumimoji="0" lang="en-US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5" marB="45715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غلات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7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122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 </a:t>
                      </a: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گ</a:t>
                      </a:r>
                      <a:r>
                        <a:rPr kumimoji="0" lang="fa-I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B Mitra" panose="00000400000000000000" pitchFamily="2" charset="-78"/>
                        </a:rPr>
                        <a:t>وشت </a:t>
                      </a: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و جانشين ها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4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B Mitra" panose="00000400000000000000" pitchFamily="2" charset="-78"/>
                        </a:rPr>
                        <a:t>چربي</a:t>
                      </a:r>
                      <a:endParaRPr kumimoji="0" lang="fa-I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cs typeface="B Mitra" panose="00000400000000000000" pitchFamily="2" charset="-7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6</a:t>
                      </a:r>
                      <a:endParaRPr kumimoji="0" 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Mitra" panose="00000400000000000000" pitchFamily="2" charset="-78"/>
                      </a:endParaRPr>
                    </a:p>
                  </a:txBody>
                  <a:tcPr marT="45715" marB="45715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itchFamily="66" charset="0"/>
                        <a:cs typeface="B Mitra" panose="00000400000000000000" pitchFamily="2" charset="-7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844742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8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8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0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2812"/>
          </a:xfrm>
        </p:spPr>
        <p:txBody>
          <a:bodyPr>
            <a:normAutofit/>
          </a:bodyPr>
          <a:lstStyle/>
          <a:p>
            <a:pPr lvl="0" rtl="1"/>
            <a:r>
              <a:rPr lang="fa-IR" b="1" dirty="0">
                <a:solidFill>
                  <a:srgbClr val="00B050"/>
                </a:solidFill>
                <a:cs typeface="B Mitra" pitchFamily="2" charset="-78"/>
              </a:rPr>
              <a:t>توصیه ها جهت اصلاح شیوه </a:t>
            </a:r>
            <a:r>
              <a:rPr lang="fa-IR" b="1" dirty="0" smtClean="0">
                <a:solidFill>
                  <a:srgbClr val="00B050"/>
                </a:solidFill>
                <a:cs typeface="B Mitra" pitchFamily="2" charset="-78"/>
              </a:rPr>
              <a:t>زندگی</a:t>
            </a:r>
            <a:endParaRPr lang="en-US" dirty="0">
              <a:solidFill>
                <a:srgbClr val="00B050"/>
              </a:solidFill>
              <a:cs typeface="B Mitra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953000"/>
          </a:xfrm>
        </p:spPr>
        <p:txBody>
          <a:bodyPr>
            <a:normAutofit/>
          </a:bodyPr>
          <a:lstStyle/>
          <a:p>
            <a:pPr algn="r" rtl="1"/>
            <a:r>
              <a:rPr lang="fa-IR" dirty="0">
                <a:cs typeface="B Mitra" pitchFamily="2" charset="-78"/>
              </a:rPr>
              <a:t>کاهش مصرف غذاهای آماده در خارج از منزل</a:t>
            </a:r>
            <a:endParaRPr lang="en-US" dirty="0">
              <a:cs typeface="B Mitra" pitchFamily="2" charset="-78"/>
            </a:endParaRPr>
          </a:p>
          <a:p>
            <a:pPr lvl="0" algn="r" rtl="1"/>
            <a:r>
              <a:rPr lang="fa-IR" dirty="0" smtClean="0">
                <a:cs typeface="B Mitra" pitchFamily="2" charset="-78"/>
              </a:rPr>
              <a:t>انجام </a:t>
            </a:r>
            <a:r>
              <a:rPr lang="fa-IR" dirty="0">
                <a:cs typeface="B Mitra" pitchFamily="2" charset="-78"/>
              </a:rPr>
              <a:t>فعالیت بدنی منظم روزانه با هدف افزایش مصرف انرژی به میزان </a:t>
            </a:r>
            <a:r>
              <a:rPr lang="fa-IR" dirty="0" smtClean="0">
                <a:cs typeface="B Mitra" pitchFamily="2" charset="-78"/>
              </a:rPr>
              <a:t>حداقل 60 </a:t>
            </a:r>
            <a:r>
              <a:rPr lang="fa-IR" dirty="0">
                <a:cs typeface="B Mitra" pitchFamily="2" charset="-78"/>
              </a:rPr>
              <a:t>کیلوکالری </a:t>
            </a:r>
            <a:endParaRPr lang="fa-IR" dirty="0" smtClean="0">
              <a:cs typeface="B Mitra" pitchFamily="2" charset="-78"/>
            </a:endParaRPr>
          </a:p>
          <a:p>
            <a:pPr lvl="0" algn="r" rtl="1"/>
            <a:r>
              <a:rPr lang="fa-IR" dirty="0" smtClean="0">
                <a:cs typeface="B Mitra" pitchFamily="2" charset="-78"/>
              </a:rPr>
              <a:t>3 واحد از </a:t>
            </a:r>
            <a:r>
              <a:rPr lang="fa-IR" dirty="0">
                <a:cs typeface="B Mitra" pitchFamily="2" charset="-78"/>
              </a:rPr>
              <a:t>شیر و لبنیات کم چرب استفاده شود. </a:t>
            </a:r>
            <a:endParaRPr lang="en-US" dirty="0">
              <a:cs typeface="B Mitra" pitchFamily="2" charset="-78"/>
            </a:endParaRPr>
          </a:p>
          <a:p>
            <a:pPr lvl="0" algn="r" rtl="1"/>
            <a:r>
              <a:rPr lang="fa-IR" dirty="0">
                <a:cs typeface="B Mitra" pitchFamily="2" charset="-78"/>
              </a:rPr>
              <a:t>به جای استفاده از نان و غلات تصفیه شده </a:t>
            </a:r>
            <a:r>
              <a:rPr lang="fa-IR" dirty="0" smtClean="0">
                <a:cs typeface="B Mitra" pitchFamily="2" charset="-78"/>
              </a:rPr>
              <a:t>از نان های </a:t>
            </a:r>
            <a:r>
              <a:rPr lang="fa-IR" dirty="0">
                <a:cs typeface="B Mitra" pitchFamily="2" charset="-78"/>
              </a:rPr>
              <a:t>سبوس دار استفاده شود. </a:t>
            </a:r>
            <a:endParaRPr lang="en-US" dirty="0">
              <a:cs typeface="B Mitra" pitchFamily="2" charset="-78"/>
            </a:endParaRPr>
          </a:p>
          <a:p>
            <a:pPr lvl="0" algn="r" rtl="1"/>
            <a:r>
              <a:rPr lang="fa-IR" dirty="0">
                <a:cs typeface="B Mitra" pitchFamily="2" charset="-78"/>
              </a:rPr>
              <a:t>از مصرف غذاهای پرچرب و سرخ کرده تا حد امکان خودداری </a:t>
            </a:r>
            <a:r>
              <a:rPr lang="fa-IR" dirty="0" smtClean="0">
                <a:cs typeface="B Mitra" pitchFamily="2" charset="-78"/>
              </a:rPr>
              <a:t>و </a:t>
            </a:r>
            <a:r>
              <a:rPr lang="fa-IR" dirty="0">
                <a:cs typeface="B Mitra" pitchFamily="2" charset="-78"/>
              </a:rPr>
              <a:t>به جای آن از غذاهای آب پز، بخار پز و کبابی، تنوری یا در فر گذاشتن استفاده شود. </a:t>
            </a:r>
            <a:endParaRPr lang="en-US" dirty="0">
              <a:cs typeface="B Mitra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20324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pPr lvl="0" rtl="1"/>
            <a:r>
              <a:rPr lang="fa-IR" b="1" dirty="0">
                <a:solidFill>
                  <a:srgbClr val="00B050"/>
                </a:solidFill>
                <a:cs typeface="B Mitra" pitchFamily="2" charset="-78"/>
              </a:rPr>
              <a:t>توصیه ها جهت اصلاح شیوه زندگی</a:t>
            </a:r>
            <a:endParaRPr lang="en-US" dirty="0">
              <a:solidFill>
                <a:srgbClr val="FF0000"/>
              </a:solidFill>
              <a:cs typeface="B Mitra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1" y="1123432"/>
            <a:ext cx="8229600" cy="5257800"/>
          </a:xfrm>
        </p:spPr>
        <p:txBody>
          <a:bodyPr>
            <a:normAutofit fontScale="92500" lnSpcReduction="20000"/>
          </a:bodyPr>
          <a:lstStyle/>
          <a:p>
            <a:pPr lvl="0" algn="r" rtl="1"/>
            <a:r>
              <a:rPr lang="fa-IR" dirty="0">
                <a:cs typeface="B Mitra" pitchFamily="2" charset="-78"/>
              </a:rPr>
              <a:t>در میان وعده ها به جای استفاده از مواد غیر مغذی و پرکالری مانند پفک، چیپس و شیرینی ها از مواد غذایی مانند </a:t>
            </a:r>
            <a:r>
              <a:rPr lang="fa-IR" dirty="0" smtClean="0">
                <a:cs typeface="B Mitra" pitchFamily="2" charset="-78"/>
              </a:rPr>
              <a:t>خشکبار</a:t>
            </a:r>
            <a:r>
              <a:rPr lang="fa-IR" dirty="0" smtClean="0">
                <a:cs typeface="B Mitra" pitchFamily="2" charset="-78"/>
              </a:rPr>
              <a:t>، </a:t>
            </a:r>
            <a:r>
              <a:rPr lang="fa-IR" dirty="0">
                <a:cs typeface="B Mitra" pitchFamily="2" charset="-78"/>
              </a:rPr>
              <a:t>میوه </a:t>
            </a:r>
            <a:r>
              <a:rPr lang="fa-IR" dirty="0" smtClean="0">
                <a:cs typeface="B Mitra" pitchFamily="2" charset="-78"/>
              </a:rPr>
              <a:t>ها، </a:t>
            </a:r>
            <a:r>
              <a:rPr lang="fa-IR" dirty="0">
                <a:cs typeface="B Mitra" pitchFamily="2" charset="-78"/>
              </a:rPr>
              <a:t>مغزدانه ها، شیر </a:t>
            </a:r>
            <a:r>
              <a:rPr lang="fa-IR" dirty="0" smtClean="0">
                <a:cs typeface="B Mitra" pitchFamily="2" charset="-78"/>
              </a:rPr>
              <a:t>کم چرب </a:t>
            </a:r>
            <a:r>
              <a:rPr lang="fa-IR" dirty="0">
                <a:cs typeface="B Mitra" pitchFamily="2" charset="-78"/>
              </a:rPr>
              <a:t>، ماست </a:t>
            </a:r>
            <a:r>
              <a:rPr lang="fa-IR" dirty="0" smtClean="0">
                <a:cs typeface="B Mitra" pitchFamily="2" charset="-78"/>
              </a:rPr>
              <a:t>میوه ای </a:t>
            </a:r>
            <a:r>
              <a:rPr lang="fa-IR" dirty="0" smtClean="0">
                <a:cs typeface="B Mitra" pitchFamily="2" charset="-78"/>
              </a:rPr>
              <a:t>کم </a:t>
            </a:r>
            <a:r>
              <a:rPr lang="fa-IR" dirty="0" smtClean="0">
                <a:cs typeface="B Mitra" pitchFamily="2" charset="-78"/>
              </a:rPr>
              <a:t>چرب و سالاد میوه استفاده </a:t>
            </a:r>
            <a:r>
              <a:rPr lang="fa-IR" dirty="0">
                <a:cs typeface="B Mitra" pitchFamily="2" charset="-78"/>
              </a:rPr>
              <a:t>شود.</a:t>
            </a:r>
            <a:endParaRPr lang="en-US" dirty="0">
              <a:cs typeface="B Mitra" pitchFamily="2" charset="-78"/>
            </a:endParaRPr>
          </a:p>
          <a:p>
            <a:pPr lvl="0" algn="r" rtl="1"/>
            <a:endParaRPr lang="fa-IR" dirty="0" smtClean="0">
              <a:cs typeface="B Mitra" pitchFamily="2" charset="-78"/>
            </a:endParaRPr>
          </a:p>
          <a:p>
            <a:pPr lvl="0" algn="r" rtl="1"/>
            <a:r>
              <a:rPr lang="fa-IR" dirty="0" smtClean="0">
                <a:cs typeface="B Mitra" pitchFamily="2" charset="-78"/>
              </a:rPr>
              <a:t>وعده </a:t>
            </a:r>
            <a:r>
              <a:rPr lang="fa-IR" dirty="0">
                <a:cs typeface="B Mitra" pitchFamily="2" charset="-78"/>
              </a:rPr>
              <a:t>های غذایی به طورمنظم و در بازه زمانی مشخصی مصرف شوند و هیچ یک از وعده های غذایی در نظر گرفته شده ، حذف نگردند. مصرف کامل صبحانه از اهمیت ویژه برخوردار است. </a:t>
            </a:r>
            <a:endParaRPr lang="en-US" dirty="0">
              <a:cs typeface="B Mitra" pitchFamily="2" charset="-78"/>
            </a:endParaRPr>
          </a:p>
          <a:p>
            <a:pPr lvl="0" algn="r" rtl="1"/>
            <a:endParaRPr lang="fa-IR" dirty="0" smtClean="0">
              <a:cs typeface="B Mitra" pitchFamily="2" charset="-78"/>
            </a:endParaRPr>
          </a:p>
          <a:p>
            <a:pPr lvl="0" algn="r" rtl="1"/>
            <a:r>
              <a:rPr lang="fa-IR" dirty="0" smtClean="0">
                <a:cs typeface="B Mitra" pitchFamily="2" charset="-78"/>
              </a:rPr>
              <a:t>چربی </a:t>
            </a:r>
            <a:r>
              <a:rPr lang="fa-IR" dirty="0">
                <a:cs typeface="B Mitra" pitchFamily="2" charset="-78"/>
              </a:rPr>
              <a:t>های قابل رویت از گوشت ها جدا شوند. </a:t>
            </a:r>
            <a:endParaRPr lang="en-US" dirty="0">
              <a:cs typeface="B Mitra" pitchFamily="2" charset="-78"/>
            </a:endParaRPr>
          </a:p>
          <a:p>
            <a:pPr lvl="0" algn="r" rtl="1"/>
            <a:endParaRPr lang="fa-IR" dirty="0" smtClean="0">
              <a:cs typeface="B Mitra" pitchFamily="2" charset="-78"/>
            </a:endParaRPr>
          </a:p>
          <a:p>
            <a:pPr lvl="0" algn="r" rtl="1"/>
            <a:r>
              <a:rPr lang="fa-IR" dirty="0" smtClean="0">
                <a:cs typeface="B Mitra" pitchFamily="2" charset="-78"/>
              </a:rPr>
              <a:t>از </a:t>
            </a:r>
            <a:r>
              <a:rPr lang="fa-IR" dirty="0">
                <a:cs typeface="B Mitra" pitchFamily="2" charset="-78"/>
              </a:rPr>
              <a:t>روغن های مایع مانند کانولا (کلزا) و روغن زیتون جهت طبخ غذا </a:t>
            </a:r>
            <a:r>
              <a:rPr lang="fa-IR" dirty="0" smtClean="0">
                <a:cs typeface="B Mitra" pitchFamily="2" charset="-78"/>
              </a:rPr>
              <a:t>استفاده </a:t>
            </a:r>
            <a:r>
              <a:rPr lang="fa-IR" dirty="0">
                <a:cs typeface="B Mitra" pitchFamily="2" charset="-78"/>
              </a:rPr>
              <a:t>شود. </a:t>
            </a:r>
            <a:endParaRPr lang="en-US" dirty="0">
              <a:cs typeface="B Mitra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8250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pPr lvl="0" rtl="1"/>
            <a:r>
              <a:rPr lang="fa-IR" b="1" dirty="0">
                <a:solidFill>
                  <a:srgbClr val="00B050"/>
                </a:solidFill>
                <a:cs typeface="B Mitra" pitchFamily="2" charset="-78"/>
              </a:rPr>
              <a:t>توصیه ها جهت اصلاح شیوه زندگی</a:t>
            </a:r>
            <a:endParaRPr lang="en-US" dirty="0">
              <a:solidFill>
                <a:srgbClr val="FF0000"/>
              </a:solidFill>
              <a:cs typeface="B Mitra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pPr lvl="0" algn="r" rtl="1"/>
            <a:r>
              <a:rPr lang="fa-IR" dirty="0" smtClean="0">
                <a:cs typeface="B Mitra" pitchFamily="2" charset="-78"/>
              </a:rPr>
              <a:t>از </a:t>
            </a:r>
            <a:r>
              <a:rPr lang="fa-IR" dirty="0">
                <a:cs typeface="B Mitra" pitchFamily="2" charset="-78"/>
              </a:rPr>
              <a:t>میوه ها به­طور کامل به جای آب آنها استفاده شود. در ضمن آب میوه های صنعتی به عنوان واحد میوه در نظر گرفته نمی شوند و  توصیه نمی گردد. </a:t>
            </a:r>
            <a:endParaRPr lang="en-US" dirty="0">
              <a:cs typeface="B Mitra" pitchFamily="2" charset="-78"/>
            </a:endParaRPr>
          </a:p>
          <a:p>
            <a:pPr lvl="0" algn="r" rtl="1"/>
            <a:r>
              <a:rPr lang="fa-IR" dirty="0" smtClean="0">
                <a:cs typeface="B Mitra" pitchFamily="2" charset="-78"/>
              </a:rPr>
              <a:t>خوب </a:t>
            </a:r>
            <a:r>
              <a:rPr lang="fa-IR" dirty="0">
                <a:cs typeface="B Mitra" pitchFamily="2" charset="-78"/>
              </a:rPr>
              <a:t>جویدن غذا بسیار مهم است پس باید از خوردن سریع غذا پرهیز شود و غذاها به خوبی جویده شوند. </a:t>
            </a:r>
            <a:endParaRPr lang="en-US" dirty="0">
              <a:cs typeface="B Mitra" pitchFamily="2" charset="-78"/>
            </a:endParaRPr>
          </a:p>
          <a:p>
            <a:pPr lvl="0" algn="r" rtl="1"/>
            <a:r>
              <a:rPr lang="fa-IR" dirty="0">
                <a:cs typeface="B Mitra" pitchFamily="2" charset="-78"/>
              </a:rPr>
              <a:t>طبق برنامه زمانی تعیین شده ، غذاهای اصلی و میان وعده ها صرف شوند زیرا مطالعات نشان می دهند که </a:t>
            </a:r>
            <a:r>
              <a:rPr lang="fa-IR" dirty="0" smtClean="0">
                <a:cs typeface="B Mitra" pitchFamily="2" charset="-78"/>
              </a:rPr>
              <a:t>بی نظمی </a:t>
            </a:r>
            <a:r>
              <a:rPr lang="fa-IR" dirty="0">
                <a:cs typeface="B Mitra" pitchFamily="2" charset="-78"/>
              </a:rPr>
              <a:t>در وعده های غذایی و ریزه خواری سبب چاقی می شود. </a:t>
            </a:r>
            <a:endParaRPr lang="en-US" dirty="0">
              <a:cs typeface="B Mitra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A4EB6-8F7F-4BDD-A16D-849E942CA59C}" type="slidenum">
              <a:rPr lang="en-US" smtClean="0"/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253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3049</TotalTime>
  <Words>6285</Words>
  <Application>Microsoft Office PowerPoint</Application>
  <PresentationFormat>On-screen Show (4:3)</PresentationFormat>
  <Paragraphs>1154</Paragraphs>
  <Slides>107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22" baseType="lpstr">
      <vt:lpstr>Antique Olive</vt:lpstr>
      <vt:lpstr>Arial</vt:lpstr>
      <vt:lpstr>B Badr</vt:lpstr>
      <vt:lpstr>B Mitra</vt:lpstr>
      <vt:lpstr>B Nazanin</vt:lpstr>
      <vt:lpstr>B Titr</vt:lpstr>
      <vt:lpstr>Calibri</vt:lpstr>
      <vt:lpstr>Comic Sans MS</vt:lpstr>
      <vt:lpstr>Courier New</vt:lpstr>
      <vt:lpstr>Mitra</vt:lpstr>
      <vt:lpstr>Tahoma</vt:lpstr>
      <vt:lpstr>Times New Roman</vt:lpstr>
      <vt:lpstr>Wingdings</vt:lpstr>
      <vt:lpstr>Wingdings 2</vt:lpstr>
      <vt:lpstr>Office Theme</vt:lpstr>
      <vt:lpstr>تغذیه و رژیم درمانی در پیشگیری و مدیریت چاقی کودکان و نوجوانان</vt:lpstr>
      <vt:lpstr>سیاهه مطالب: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راهنماهای غذایی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Cucumbers vs. pickles</vt:lpstr>
      <vt:lpstr>PowerPoint Presentation</vt:lpstr>
      <vt:lpstr>PowerPoint Presentation</vt:lpstr>
      <vt:lpstr>PowerPoint Presentation</vt:lpstr>
      <vt:lpstr>ویژگی های الگوی غذایی سالم</vt:lpstr>
      <vt:lpstr>PowerPoint Presentation</vt:lpstr>
      <vt:lpstr>PowerPoint Presentation</vt:lpstr>
      <vt:lpstr>PowerPoint Presentation</vt:lpstr>
      <vt:lpstr>PowerPoint Presentation</vt:lpstr>
      <vt:lpstr>سیاهه جانشيني موادغذايي</vt:lpstr>
      <vt:lpstr>ادامه سياهه جانشيني موادغذايي</vt:lpstr>
      <vt:lpstr>ادامه سياهه جانشيني موادغذايي</vt:lpstr>
      <vt:lpstr>ادامه سياهه جانشيني موادغذايي</vt:lpstr>
      <vt:lpstr>ادامه سياهه جانشيني موادغذايي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Methods of dietary assessment</vt:lpstr>
      <vt:lpstr>Methods of dietary assessment</vt:lpstr>
      <vt:lpstr>ثبت و يادداشت غذايي</vt:lpstr>
      <vt:lpstr>PowerPoint Presentation</vt:lpstr>
      <vt:lpstr>ثبت و يادداشت غذايي</vt:lpstr>
      <vt:lpstr>PowerPoint Presentation</vt:lpstr>
      <vt:lpstr>ارزیابی کیفیت تغذیه ای در کودکان و نوجوانان (1)</vt:lpstr>
      <vt:lpstr>ارزیابی کیفیت تغذیه ای در کودکان و نوجوانان (2)</vt:lpstr>
      <vt:lpstr>PowerPoint Presentation</vt:lpstr>
      <vt:lpstr>بررسی وضعیت وزن در کودکان</vt:lpstr>
      <vt:lpstr>Child Growth References</vt:lpstr>
      <vt:lpstr>PowerPoint Presentation</vt:lpstr>
      <vt:lpstr>PowerPoint Presentation</vt:lpstr>
      <vt:lpstr>Child Growth References</vt:lpstr>
      <vt:lpstr>Child Growth References</vt:lpstr>
      <vt:lpstr>Child Growth References</vt:lpstr>
      <vt:lpstr>PowerPoint Presentation</vt:lpstr>
      <vt:lpstr>Child Growth References</vt:lpstr>
      <vt:lpstr>Child Growth References</vt:lpstr>
      <vt:lpstr>PowerPoint Presentation</vt:lpstr>
      <vt:lpstr>Child Growth References</vt:lpstr>
      <vt:lpstr>PowerPoint Presentation</vt:lpstr>
      <vt:lpstr>PowerPoint Presentation</vt:lpstr>
      <vt:lpstr>PowerPoint Presentation</vt:lpstr>
      <vt:lpstr>اهداف کاهش وزن برای کودکان و نوجوانان</vt:lpstr>
      <vt:lpstr>PowerPoint Presentation</vt:lpstr>
      <vt:lpstr>PowerPoint Presentation</vt:lpstr>
      <vt:lpstr>PowerPoint Presentation</vt:lpstr>
      <vt:lpstr>PowerPoint Presentation</vt:lpstr>
      <vt:lpstr>محاسبه انرژی درکودکان و نوجوانان</vt:lpstr>
      <vt:lpstr>محاسبه انرژی درکودکان و نوجوانان</vt:lpstr>
      <vt:lpstr>محاسبه انرژی درکودکان و نوجوانان</vt:lpstr>
      <vt:lpstr>PowerPoint Presentation</vt:lpstr>
      <vt:lpstr>مطالعه موردی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صبحانه (7-6 صبح)</vt:lpstr>
      <vt:lpstr>ميان وعده (10-9 صبح)</vt:lpstr>
      <vt:lpstr>ناهار (13-12 ظهر)</vt:lpstr>
      <vt:lpstr>میان وعده (4 تا 5 بعداز ظهر)</vt:lpstr>
      <vt:lpstr>شام (8 تا 9 شب)</vt:lpstr>
      <vt:lpstr>میان وعده (10 تا 11 شب)</vt:lpstr>
      <vt:lpstr>توصیه ها جهت اصلاح شیوه زندگی</vt:lpstr>
      <vt:lpstr>توصیه ها جهت اصلاح شیوه زندگی</vt:lpstr>
      <vt:lpstr>توصیه ها جهت اصلاح شیوه زندگی</vt:lpstr>
      <vt:lpstr>توصیه ها جهت اصلاح شیوه زندگی</vt:lpstr>
      <vt:lpstr>مطالعه موردی 2</vt:lpstr>
      <vt:lpstr>PowerPoint Presentation</vt:lpstr>
      <vt:lpstr>PowerPoint Presentation</vt:lpstr>
      <vt:lpstr>مطالعه موردی 2</vt:lpstr>
      <vt:lpstr>مطالعه موردی 2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کارگاه تغذیه و رژیم درمانی: پیشگیری و مدیریت چاقی</dc:title>
  <dc:creator>hosseini</dc:creator>
  <cp:lastModifiedBy>گلاله اصغری</cp:lastModifiedBy>
  <cp:revision>186</cp:revision>
  <dcterms:created xsi:type="dcterms:W3CDTF">2017-10-30T07:22:01Z</dcterms:created>
  <dcterms:modified xsi:type="dcterms:W3CDTF">2018-08-07T13:24:31Z</dcterms:modified>
</cp:coreProperties>
</file>