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4" r:id="rId4"/>
    <p:sldId id="272" r:id="rId5"/>
    <p:sldId id="267" r:id="rId6"/>
    <p:sldId id="273" r:id="rId7"/>
    <p:sldId id="275" r:id="rId8"/>
    <p:sldId id="276" r:id="rId9"/>
    <p:sldId id="277" r:id="rId10"/>
    <p:sldId id="265" r:id="rId11"/>
    <p:sldId id="268" r:id="rId12"/>
    <p:sldId id="269" r:id="rId13"/>
    <p:sldId id="270" r:id="rId14"/>
    <p:sldId id="271" r:id="rId15"/>
    <p:sldId id="257" r:id="rId16"/>
    <p:sldId id="258" r:id="rId17"/>
    <p:sldId id="259" r:id="rId18"/>
    <p:sldId id="261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0098F7-200F-4771-8346-B81D2B418366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B5B200-EF5F-4F2A-A90D-914145986C9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Ph.E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skin 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pos</a:t>
            </a:r>
          </a:p>
          <a:p>
            <a:r>
              <a:rPr lang="en-US" dirty="0" smtClean="0"/>
              <a:t>Puffy face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pos</a:t>
            </a:r>
          </a:p>
          <a:p>
            <a:r>
              <a:rPr lang="en-US" dirty="0" smtClean="0"/>
              <a:t>Alopecia                                                </a:t>
            </a:r>
            <a:r>
              <a:rPr lang="en-US" dirty="0" err="1" smtClean="0"/>
              <a:t>neg</a:t>
            </a:r>
            <a:endParaRPr lang="en-US" dirty="0" smtClean="0"/>
          </a:p>
          <a:p>
            <a:r>
              <a:rPr lang="en-US" dirty="0" smtClean="0"/>
              <a:t>Brady </a:t>
            </a:r>
            <a:r>
              <a:rPr lang="en-US" dirty="0" err="1" smtClean="0"/>
              <a:t>cardia</a:t>
            </a:r>
            <a:r>
              <a:rPr lang="en-US" dirty="0" smtClean="0"/>
              <a:t>                                          </a:t>
            </a:r>
            <a:r>
              <a:rPr lang="en-US" dirty="0" err="1" smtClean="0"/>
              <a:t>neg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delaey</a:t>
            </a:r>
            <a:r>
              <a:rPr lang="en-US" dirty="0" smtClean="0"/>
              <a:t> tendon reflex relaxation         </a:t>
            </a:r>
            <a:r>
              <a:rPr lang="en-US" dirty="0" err="1" smtClean="0"/>
              <a:t>neg</a:t>
            </a:r>
            <a:endParaRPr lang="en-US" dirty="0" smtClean="0"/>
          </a:p>
          <a:p>
            <a:r>
              <a:rPr lang="en-US" dirty="0" smtClean="0"/>
              <a:t>Carpal tunnel </a:t>
            </a:r>
            <a:r>
              <a:rPr lang="en-US" dirty="0" err="1" smtClean="0"/>
              <a:t>syndrom</a:t>
            </a:r>
            <a:r>
              <a:rPr lang="en-US" dirty="0" smtClean="0"/>
              <a:t>                       </a:t>
            </a:r>
            <a:r>
              <a:rPr lang="en-US" dirty="0" err="1" smtClean="0"/>
              <a:t>neg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معاینه تیروئید  نرمال و بدون ندول</a:t>
            </a:r>
          </a:p>
          <a:p>
            <a:pPr algn="r" rtl="1"/>
            <a:r>
              <a:rPr lang="fa-IR" dirty="0" smtClean="0"/>
              <a:t>معاینه بلوغ جنسی :</a:t>
            </a:r>
            <a:endParaRPr lang="en-US" dirty="0" smtClean="0"/>
          </a:p>
          <a:p>
            <a:pPr algn="r" rtl="1"/>
            <a:r>
              <a:rPr lang="en-US" dirty="0" smtClean="0"/>
              <a:t>P 1</a:t>
            </a:r>
          </a:p>
          <a:p>
            <a:pPr algn="r" rtl="1"/>
            <a:r>
              <a:rPr lang="en-US" dirty="0" smtClean="0"/>
              <a:t>G 2</a:t>
            </a:r>
          </a:p>
          <a:p>
            <a:pPr algn="r" rtl="1"/>
            <a:r>
              <a:rPr lang="fa-IR" dirty="0" smtClean="0"/>
              <a:t>سایز تستیس 2*1.5</a:t>
            </a:r>
            <a:r>
              <a:rPr lang="en-US" dirty="0" smtClean="0"/>
              <a:t> cm</a:t>
            </a:r>
            <a:endParaRPr lang="fa-IR" dirty="0" smtClean="0"/>
          </a:p>
          <a:p>
            <a:pPr algn="r" rtl="1"/>
            <a:r>
              <a:rPr lang="fa-IR" dirty="0" smtClean="0"/>
              <a:t>سایز پنیس  5 </a:t>
            </a:r>
            <a:r>
              <a:rPr lang="en-US" dirty="0" smtClean="0"/>
              <a:t>cm</a:t>
            </a:r>
          </a:p>
          <a:p>
            <a:pPr algn="r" rtl="1"/>
            <a:r>
              <a:rPr lang="fa-IR" dirty="0" smtClean="0"/>
              <a:t>عدم رشد موی زیر بغل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pc\Desktop\431719320_2433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343400" y="1371600"/>
            <a:ext cx="3429000" cy="4572000"/>
          </a:xfrm>
          <a:prstGeom prst="rect">
            <a:avLst/>
          </a:prstGeom>
          <a:noFill/>
        </p:spPr>
      </p:pic>
      <p:pic>
        <p:nvPicPr>
          <p:cNvPr id="1028" name="Picture 4" descr="C:\Users\pc\Desktop\431817899_243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371600"/>
            <a:ext cx="3424317" cy="462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پهن شدگی مچ دست</a:t>
            </a:r>
            <a:endParaRPr lang="en-US" dirty="0"/>
          </a:p>
        </p:txBody>
      </p:sp>
      <p:pic>
        <p:nvPicPr>
          <p:cNvPr id="2051" name="Picture 3" descr="C:\Users\pc\Desktop\431807815_24223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27675" y="1935163"/>
            <a:ext cx="3288649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سن استخوانی 8 سال</a:t>
            </a:r>
            <a:endParaRPr lang="en-US" dirty="0"/>
          </a:p>
        </p:txBody>
      </p:sp>
      <p:pic>
        <p:nvPicPr>
          <p:cNvPr id="3074" name="Picture 2" descr="C:\Users\pc\Desktop\431701021_24178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27675" y="1935163"/>
            <a:ext cx="3288649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743200" y="719664"/>
          <a:ext cx="3505200" cy="575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981200"/>
              </a:tblGrid>
              <a:tr h="719667">
                <a:tc>
                  <a:txBody>
                    <a:bodyPr/>
                    <a:lstStyle/>
                    <a:p>
                      <a:r>
                        <a:rPr lang="en-US" dirty="0" smtClean="0"/>
                        <a:t>96/4/21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n-US" dirty="0" smtClean="0"/>
                        <a:t>urea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31</a:t>
                      </a:r>
                      <a:endParaRPr lang="en-US" dirty="0"/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1.12</a:t>
                      </a:r>
                      <a:endParaRPr lang="en-US" dirty="0"/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n-US" dirty="0" smtClean="0"/>
                        <a:t>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9.6</a:t>
                      </a:r>
                      <a:endParaRPr lang="en-US" dirty="0"/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3.9</a:t>
                      </a:r>
                      <a:endParaRPr lang="en-US" dirty="0"/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136</a:t>
                      </a:r>
                      <a:endParaRPr lang="en-US" dirty="0"/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4.02</a:t>
                      </a:r>
                      <a:endParaRPr lang="en-US" dirty="0"/>
                    </a:p>
                  </a:txBody>
                  <a:tcPr/>
                </a:tc>
              </a:tr>
              <a:tr h="719667">
                <a:tc>
                  <a:txBody>
                    <a:bodyPr/>
                    <a:lstStyle/>
                    <a:p>
                      <a:r>
                        <a:rPr lang="en-US" dirty="0" smtClean="0"/>
                        <a:t>Vitamin D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8.69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0" y="838200"/>
          <a:ext cx="4572000" cy="5133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7334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96/4/21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WBC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4.42</a:t>
                      </a:r>
                      <a:endParaRPr lang="en-US" dirty="0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RBC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4.17</a:t>
                      </a:r>
                      <a:endParaRPr lang="en-US" dirty="0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HB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12.3</a:t>
                      </a:r>
                      <a:endParaRPr lang="en-US" dirty="0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MCV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88</a:t>
                      </a:r>
                      <a:endParaRPr lang="en-US" dirty="0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PLT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175</a:t>
                      </a:r>
                      <a:endParaRPr lang="en-US" dirty="0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ESR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34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229600" cy="582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62737">
                <a:tc>
                  <a:txBody>
                    <a:bodyPr/>
                    <a:lstStyle/>
                    <a:p>
                      <a:r>
                        <a:rPr lang="en-US" dirty="0" smtClean="0"/>
                        <a:t>96/4/21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</a:tr>
              <a:tr h="634790">
                <a:tc>
                  <a:txBody>
                    <a:bodyPr/>
                    <a:lstStyle/>
                    <a:p>
                      <a:r>
                        <a:rPr lang="en-US" dirty="0" smtClean="0"/>
                        <a:t>T4</a:t>
                      </a:r>
                    </a:p>
                    <a:p>
                      <a:r>
                        <a:rPr lang="en-US" dirty="0" err="1" smtClean="0"/>
                        <a:t>Micg</a:t>
                      </a:r>
                      <a:r>
                        <a:rPr lang="en-US" dirty="0" smtClean="0"/>
                        <a:t>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5.91-13.2</a:t>
                      </a:r>
                      <a:endParaRPr lang="en-US" dirty="0"/>
                    </a:p>
                  </a:txBody>
                  <a:tcPr/>
                </a:tc>
              </a:tr>
              <a:tr h="634790">
                <a:tc>
                  <a:txBody>
                    <a:bodyPr/>
                    <a:lstStyle/>
                    <a:p>
                      <a:r>
                        <a:rPr lang="en-US" dirty="0" smtClean="0"/>
                        <a:t>T3 Uptake</a:t>
                      </a:r>
                    </a:p>
                    <a:p>
                      <a:r>
                        <a:rPr lang="en-US" dirty="0" smtClean="0"/>
                        <a:t>TBI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0.8-1.2</a:t>
                      </a:r>
                      <a:endParaRPr lang="en-US" dirty="0"/>
                    </a:p>
                  </a:txBody>
                  <a:tcPr/>
                </a:tc>
              </a:tr>
              <a:tr h="634790">
                <a:tc>
                  <a:txBody>
                    <a:bodyPr/>
                    <a:lstStyle/>
                    <a:p>
                      <a:r>
                        <a:rPr lang="en-US" dirty="0" smtClean="0"/>
                        <a:t>T3 Total</a:t>
                      </a:r>
                    </a:p>
                    <a:p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/ml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0.195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0.17-2.18</a:t>
                      </a:r>
                      <a:endParaRPr lang="en-US" dirty="0"/>
                    </a:p>
                  </a:txBody>
                  <a:tcPr/>
                </a:tc>
              </a:tr>
              <a:tr h="634790">
                <a:tc>
                  <a:txBody>
                    <a:bodyPr/>
                    <a:lstStyle/>
                    <a:p>
                      <a:r>
                        <a:rPr lang="en-US" dirty="0" smtClean="0"/>
                        <a:t>TSH</a:t>
                      </a:r>
                    </a:p>
                    <a:p>
                      <a:r>
                        <a:rPr lang="en-US" dirty="0" err="1" smtClean="0"/>
                        <a:t>Miu</a:t>
                      </a:r>
                      <a:r>
                        <a:rPr lang="en-US" dirty="0" smtClean="0"/>
                        <a:t>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0.51-4.3</a:t>
                      </a:r>
                      <a:endParaRPr lang="en-US" dirty="0"/>
                    </a:p>
                  </a:txBody>
                  <a:tcPr/>
                </a:tc>
              </a:tr>
              <a:tr h="634790">
                <a:tc>
                  <a:txBody>
                    <a:bodyPr/>
                    <a:lstStyle/>
                    <a:p>
                      <a:r>
                        <a:rPr lang="en-US" dirty="0" smtClean="0"/>
                        <a:t>FSH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Miu</a:t>
                      </a:r>
                      <a:r>
                        <a:rPr lang="en-US" dirty="0" smtClean="0"/>
                        <a:t>/ml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1.5-12.4</a:t>
                      </a:r>
                      <a:endParaRPr lang="en-US" dirty="0"/>
                    </a:p>
                  </a:txBody>
                  <a:tcPr/>
                </a:tc>
              </a:tr>
              <a:tr h="634790">
                <a:tc>
                  <a:txBody>
                    <a:bodyPr/>
                    <a:lstStyle/>
                    <a:p>
                      <a:r>
                        <a:rPr lang="en-US" dirty="0" smtClean="0"/>
                        <a:t>LH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Miu</a:t>
                      </a:r>
                      <a:r>
                        <a:rPr lang="en-US" dirty="0" smtClean="0"/>
                        <a:t>/ml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1.7-8.6</a:t>
                      </a:r>
                      <a:endParaRPr lang="en-US" dirty="0"/>
                    </a:p>
                  </a:txBody>
                  <a:tcPr/>
                </a:tc>
              </a:tr>
              <a:tr h="705322">
                <a:tc>
                  <a:txBody>
                    <a:bodyPr/>
                    <a:lstStyle/>
                    <a:p>
                      <a:r>
                        <a:rPr lang="en-US" dirty="0" smtClean="0"/>
                        <a:t>Testosterone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/ml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&lt;0.025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0.07-12</a:t>
                      </a:r>
                      <a:endParaRPr lang="en-US" dirty="0"/>
                    </a:p>
                  </a:txBody>
                  <a:tcPr/>
                </a:tc>
              </a:tr>
              <a:tr h="705322">
                <a:tc>
                  <a:txBody>
                    <a:bodyPr/>
                    <a:lstStyle/>
                    <a:p>
                      <a:r>
                        <a:rPr lang="en-US" dirty="0" smtClean="0"/>
                        <a:t>IGF1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Ng/ml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220-972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1600200"/>
          <a:ext cx="49530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981200"/>
              </a:tblGrid>
              <a:tr h="10668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Anti </a:t>
                      </a:r>
                      <a:r>
                        <a:rPr lang="en-US" dirty="0" err="1" smtClean="0"/>
                        <a:t>endomysial-IgG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mtClean="0"/>
                        <a:t>Neg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Anti </a:t>
                      </a:r>
                      <a:r>
                        <a:rPr lang="en-US" dirty="0" err="1" smtClean="0"/>
                        <a:t>endomysial-IgA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Neg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Anti TTG-</a:t>
                      </a:r>
                      <a:r>
                        <a:rPr lang="en-US" dirty="0" err="1" smtClean="0"/>
                        <a:t>IgG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Neg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Anti TTG-</a:t>
                      </a:r>
                      <a:r>
                        <a:rPr lang="en-US" dirty="0" err="1" smtClean="0"/>
                        <a:t>IgA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Neg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بیمار پسر 14 ساله که با کوتاهی قد و عدم بلوغ جنسی مراجعه کرده که در آزمایشات </a:t>
            </a:r>
            <a:r>
              <a:rPr lang="en-US" dirty="0" smtClean="0"/>
              <a:t>TSH</a:t>
            </a:r>
            <a:r>
              <a:rPr lang="fa-IR" dirty="0" smtClean="0"/>
              <a:t> بالای 100 داشته است.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پسر 14 ساله</a:t>
            </a:r>
          </a:p>
          <a:p>
            <a:pPr algn="r">
              <a:buNone/>
            </a:pPr>
            <a:r>
              <a:rPr lang="fa-IR" dirty="0" smtClean="0"/>
              <a:t>محصل کلاس 9</a:t>
            </a:r>
          </a:p>
          <a:p>
            <a:pPr algn="r" rtl="1">
              <a:buNone/>
            </a:pPr>
            <a:r>
              <a:rPr lang="fa-IR" dirty="0" smtClean="0"/>
              <a:t>ساکن تهران (ساکن شهریار 7 سال گذشته)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بیمار پسر 14 سال و 7 ماه که با شکایت کوتاهی قد و عدم </a:t>
            </a:r>
          </a:p>
          <a:p>
            <a:pPr algn="r">
              <a:buNone/>
            </a:pPr>
            <a:r>
              <a:rPr lang="fa-IR" dirty="0" smtClean="0"/>
              <a:t>شروع علائم بلوغ جنسی مراجعه کرده است.</a:t>
            </a:r>
          </a:p>
          <a:p>
            <a:pPr algn="r">
              <a:buNone/>
            </a:pPr>
            <a:r>
              <a:rPr lang="fa-IR" dirty="0" smtClean="0"/>
              <a:t>بیمار تا سن 5 سالگی با هر دو والدین زندگی میکرده است.از 5 سالگی پدر و مادر جدا شدند و تا سن 14 سالگی با مادر زندگی میکرده و از حدود 6 ماه قبل به علت فوت مادر با پدر زندگی میکند و پدر از وضعیت رشد در این دوره اطلاع ندارد و فقط ذکر میکند که نسبت به همسالان خود قد </a:t>
            </a: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کوتاهتر </a:t>
            </a:r>
            <a:r>
              <a:rPr lang="fa-IR" dirty="0" smtClean="0"/>
              <a:t>داشته است. </a:t>
            </a: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در مدرسه از اول ابتدایی جلوی صف و در کلاس جلوی کلاس بوده است.</a:t>
            </a:r>
          </a:p>
          <a:p>
            <a:pPr algn="r" rtl="1">
              <a:buNone/>
            </a:pPr>
            <a:r>
              <a:rPr lang="fa-IR" dirty="0" smtClean="0"/>
              <a:t>از 5 ابتدایی به بعد معدل کم شده و در درک ریاضی و زبان مشکل دارد.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PMH</a:t>
            </a:r>
            <a:r>
              <a:rPr lang="fa-IR" dirty="0" smtClean="0"/>
              <a:t>: ندارد</a:t>
            </a:r>
          </a:p>
          <a:p>
            <a:pPr algn="r" rtl="1"/>
            <a:r>
              <a:rPr lang="en-US" dirty="0" smtClean="0"/>
              <a:t>PSH</a:t>
            </a:r>
            <a:r>
              <a:rPr lang="fa-IR" dirty="0" smtClean="0"/>
              <a:t>: ندارد</a:t>
            </a:r>
          </a:p>
          <a:p>
            <a:pPr algn="r" rtl="1"/>
            <a:r>
              <a:rPr lang="en-US" dirty="0" smtClean="0"/>
              <a:t>DH</a:t>
            </a:r>
            <a:r>
              <a:rPr lang="fa-IR" dirty="0" smtClean="0"/>
              <a:t>: ندارد</a:t>
            </a:r>
          </a:p>
          <a:p>
            <a:pPr algn="r" rtl="1"/>
            <a:r>
              <a:rPr lang="en-US" dirty="0" smtClean="0"/>
              <a:t>FH</a:t>
            </a:r>
            <a:r>
              <a:rPr lang="fa-IR" dirty="0" smtClean="0"/>
              <a:t>:سابقه کوتاهی قد و تاخیر بلوغ در پدر </a:t>
            </a:r>
            <a:r>
              <a:rPr lang="en-US" dirty="0" smtClean="0"/>
              <a:t>,</a:t>
            </a:r>
            <a:r>
              <a:rPr lang="fa-IR" dirty="0" smtClean="0"/>
              <a:t> مادر </a:t>
            </a:r>
            <a:r>
              <a:rPr lang="en-US" dirty="0" smtClean="0"/>
              <a:t>,</a:t>
            </a:r>
            <a:r>
              <a:rPr lang="fa-IR" dirty="0" smtClean="0"/>
              <a:t> برادر</a:t>
            </a:r>
            <a:r>
              <a:rPr lang="en-US" dirty="0" smtClean="0"/>
              <a:t> </a:t>
            </a:r>
            <a:r>
              <a:rPr lang="fa-IR" dirty="0" smtClean="0"/>
              <a:t>و خانواده ندارد. 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tiredness and weakness</a:t>
            </a:r>
          </a:p>
          <a:p>
            <a:r>
              <a:rPr lang="en-US" dirty="0" smtClean="0"/>
              <a:t>lethargy</a:t>
            </a:r>
          </a:p>
          <a:p>
            <a:r>
              <a:rPr lang="en-US" dirty="0" smtClean="0"/>
              <a:t>Cold intolerance</a:t>
            </a:r>
          </a:p>
          <a:p>
            <a:r>
              <a:rPr lang="en-US" dirty="0" err="1" smtClean="0"/>
              <a:t>Constipatin</a:t>
            </a:r>
            <a:endParaRPr lang="en-US" dirty="0" smtClean="0"/>
          </a:p>
          <a:p>
            <a:r>
              <a:rPr lang="en-US" dirty="0" smtClean="0"/>
              <a:t>Growth failure</a:t>
            </a:r>
          </a:p>
          <a:p>
            <a:r>
              <a:rPr lang="en-US" dirty="0" smtClean="0"/>
              <a:t>Dry skin</a:t>
            </a:r>
          </a:p>
          <a:p>
            <a:r>
              <a:rPr lang="en-US" dirty="0" smtClean="0"/>
              <a:t>Difficulty concentrating</a:t>
            </a:r>
          </a:p>
          <a:p>
            <a:r>
              <a:rPr lang="en-US" dirty="0" smtClean="0"/>
              <a:t>Poor appetite</a:t>
            </a:r>
          </a:p>
          <a:p>
            <a:r>
              <a:rPr lang="en-US" dirty="0" smtClean="0"/>
              <a:t>Decreased school performance</a:t>
            </a:r>
          </a:p>
          <a:p>
            <a:pPr>
              <a:buNone/>
            </a:pPr>
            <a:r>
              <a:rPr lang="fa-IR" dirty="0" smtClean="0"/>
              <a:t>(معدل کلاس 8 : 12)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PR:</a:t>
            </a:r>
            <a:r>
              <a:rPr lang="fa-IR" dirty="0" smtClean="0"/>
              <a:t> </a:t>
            </a:r>
            <a:r>
              <a:rPr lang="en-US" dirty="0" smtClean="0"/>
              <a:t>80</a:t>
            </a:r>
          </a:p>
          <a:p>
            <a:r>
              <a:rPr lang="en-US" dirty="0" smtClean="0"/>
              <a:t>BP:</a:t>
            </a:r>
            <a:r>
              <a:rPr lang="fa-IR" dirty="0" smtClean="0"/>
              <a:t> </a:t>
            </a:r>
            <a:r>
              <a:rPr lang="en-US" dirty="0" smtClean="0"/>
              <a:t>110/70</a:t>
            </a:r>
          </a:p>
          <a:p>
            <a:r>
              <a:rPr lang="en-US" dirty="0" smtClean="0"/>
              <a:t>T:</a:t>
            </a:r>
            <a:r>
              <a:rPr lang="fa-IR" dirty="0" smtClean="0"/>
              <a:t>   </a:t>
            </a:r>
            <a:r>
              <a:rPr lang="en-US" dirty="0" smtClean="0"/>
              <a:t>36.5</a:t>
            </a:r>
          </a:p>
          <a:p>
            <a:r>
              <a:rPr lang="en-US" dirty="0" smtClean="0"/>
              <a:t>RR:</a:t>
            </a:r>
            <a:r>
              <a:rPr lang="fa-IR" dirty="0" smtClean="0"/>
              <a:t>  12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قد  :        132   زیر صدک 5 درصد</a:t>
            </a:r>
          </a:p>
          <a:p>
            <a:pPr algn="r">
              <a:buNone/>
            </a:pPr>
            <a:r>
              <a:rPr lang="fa-IR" dirty="0" smtClean="0"/>
              <a:t>وزن:       32     زیر صدک 5 درصد</a:t>
            </a:r>
          </a:p>
          <a:p>
            <a:pPr algn="r">
              <a:buNone/>
            </a:pPr>
            <a:r>
              <a:rPr lang="en-US" dirty="0" smtClean="0"/>
              <a:t>  </a:t>
            </a:r>
            <a:r>
              <a:rPr lang="fa-IR" dirty="0" smtClean="0"/>
              <a:t>:      18.3</a:t>
            </a:r>
            <a:r>
              <a:rPr lang="en-US" dirty="0" smtClean="0"/>
              <a:t>BMI</a:t>
            </a:r>
            <a:endParaRPr lang="fa-IR" dirty="0" smtClean="0"/>
          </a:p>
          <a:p>
            <a:pPr algn="r">
              <a:buNone/>
            </a:pPr>
            <a:r>
              <a:rPr lang="fa-IR" dirty="0" smtClean="0"/>
              <a:t>قد پدر:     165</a:t>
            </a:r>
          </a:p>
          <a:p>
            <a:pPr algn="r">
              <a:buNone/>
            </a:pPr>
            <a:r>
              <a:rPr lang="fa-IR" dirty="0" smtClean="0"/>
              <a:t>قد مادر:    170</a:t>
            </a:r>
            <a:endParaRPr lang="en-US" dirty="0" smtClean="0"/>
          </a:p>
          <a:p>
            <a:pPr algn="r">
              <a:buNone/>
            </a:pPr>
            <a:r>
              <a:rPr lang="fa-IR" dirty="0" smtClean="0"/>
              <a:t>:     167.5   </a:t>
            </a:r>
            <a:r>
              <a:rPr lang="en-US" dirty="0" smtClean="0"/>
              <a:t>Mean parental height</a:t>
            </a:r>
          </a:p>
          <a:p>
            <a:pPr algn="r">
              <a:buNone/>
            </a:pPr>
            <a:r>
              <a:rPr lang="fa-IR" dirty="0" smtClean="0"/>
              <a:t>قد برادر 17 ساله:      163ا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stature</a:t>
            </a:r>
          </a:p>
          <a:p>
            <a:r>
              <a:rPr lang="en-US" dirty="0" smtClean="0"/>
              <a:t>SDS=  -5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762001"/>
            <a:ext cx="5943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425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Slide 1</vt:lpstr>
      <vt:lpstr>Slide 2</vt:lpstr>
      <vt:lpstr>Slide 3</vt:lpstr>
      <vt:lpstr>Slide 4</vt:lpstr>
      <vt:lpstr>symptom</vt:lpstr>
      <vt:lpstr>Slide 6</vt:lpstr>
      <vt:lpstr>Slide 7</vt:lpstr>
      <vt:lpstr>Slide 8</vt:lpstr>
      <vt:lpstr>Slide 9</vt:lpstr>
      <vt:lpstr>Ph.E</vt:lpstr>
      <vt:lpstr>Slide 11</vt:lpstr>
      <vt:lpstr>Slide 12</vt:lpstr>
      <vt:lpstr>پهن شدگی مچ دست</vt:lpstr>
      <vt:lpstr>سن استخوانی 8 سال</vt:lpstr>
      <vt:lpstr>Slide 15</vt:lpstr>
      <vt:lpstr>Slide 16</vt:lpstr>
      <vt:lpstr>Slide 17</vt:lpstr>
      <vt:lpstr>Slide 18</vt:lpstr>
      <vt:lpstr>Problem 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31</cp:revision>
  <dcterms:created xsi:type="dcterms:W3CDTF">2016-10-01T16:38:22Z</dcterms:created>
  <dcterms:modified xsi:type="dcterms:W3CDTF">2016-10-03T20:05:48Z</dcterms:modified>
</cp:coreProperties>
</file>