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65" r:id="rId2"/>
    <p:sldId id="287" r:id="rId3"/>
    <p:sldId id="321" r:id="rId4"/>
    <p:sldId id="309" r:id="rId5"/>
    <p:sldId id="291" r:id="rId6"/>
    <p:sldId id="292" r:id="rId7"/>
    <p:sldId id="296" r:id="rId8"/>
    <p:sldId id="322" r:id="rId9"/>
    <p:sldId id="290" r:id="rId10"/>
    <p:sldId id="298" r:id="rId11"/>
    <p:sldId id="314" r:id="rId12"/>
    <p:sldId id="295" r:id="rId13"/>
    <p:sldId id="327" r:id="rId14"/>
    <p:sldId id="361" r:id="rId15"/>
    <p:sldId id="329" r:id="rId16"/>
    <p:sldId id="365" r:id="rId17"/>
    <p:sldId id="352" r:id="rId18"/>
    <p:sldId id="307" r:id="rId19"/>
    <p:sldId id="269" r:id="rId20"/>
    <p:sldId id="270" r:id="rId21"/>
    <p:sldId id="273" r:id="rId22"/>
    <p:sldId id="274" r:id="rId23"/>
    <p:sldId id="275" r:id="rId24"/>
    <p:sldId id="278" r:id="rId25"/>
    <p:sldId id="279" r:id="rId26"/>
    <p:sldId id="366" r:id="rId27"/>
    <p:sldId id="280" r:id="rId28"/>
    <p:sldId id="282" r:id="rId29"/>
    <p:sldId id="283" r:id="rId30"/>
    <p:sldId id="284" r:id="rId31"/>
    <p:sldId id="285" r:id="rId32"/>
    <p:sldId id="362" r:id="rId33"/>
    <p:sldId id="364" r:id="rId34"/>
    <p:sldId id="266" r:id="rId35"/>
    <p:sldId id="267" r:id="rId36"/>
    <p:sldId id="36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706" autoAdjust="0"/>
  </p:normalViewPr>
  <p:slideViewPr>
    <p:cSldViewPr snapToGrid="0">
      <p:cViewPr varScale="1">
        <p:scale>
          <a:sx n="70" d="100"/>
          <a:sy n="70" d="100"/>
        </p:scale>
        <p:origin x="738" y="48"/>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2/27/2018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2/27/2018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effect is greatest with longer-acting </a:t>
            </a:r>
            <a:r>
              <a:rPr lang="en-US" dirty="0" err="1" smtClean="0"/>
              <a:t>insulins</a:t>
            </a:r>
            <a:r>
              <a:rPr lang="en-US" dirty="0" smtClean="0"/>
              <a:t> and least with regular, </a:t>
            </a:r>
            <a:r>
              <a:rPr lang="en-US" dirty="0" err="1" smtClean="0"/>
              <a:t>lispro</a:t>
            </a:r>
            <a:r>
              <a:rPr lang="en-US" dirty="0" smtClean="0"/>
              <a:t>, </a:t>
            </a:r>
            <a:r>
              <a:rPr lang="en-US" dirty="0" err="1" smtClean="0"/>
              <a:t>aspart</a:t>
            </a:r>
            <a:r>
              <a:rPr lang="en-US" dirty="0" smtClean="0"/>
              <a:t>, and </a:t>
            </a:r>
            <a:r>
              <a:rPr lang="en-US" dirty="0" err="1" smtClean="0"/>
              <a:t>glulisine</a:t>
            </a:r>
            <a:r>
              <a:rPr lang="en-US" dirty="0" smtClean="0"/>
              <a:t> insulin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variability in absorption is increased and net absorption is reduced with increasing size of the subcutaneous depot.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recommended technique is to use an area of the body in which approximately 2.5 cm (one inch) of subcutaneous fat can be pinched between two fingers. The needle should be held in place for several seconds before being withdrawn The common practice of cleaning the skin with an alcohol swab before injection may not be necessary.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fa-IR" dirty="0"/>
          </a:p>
        </p:txBody>
      </p:sp>
      <p:sp>
        <p:nvSpPr>
          <p:cNvPr id="4" name="Slide Number Placeholder 3"/>
          <p:cNvSpPr>
            <a:spLocks noGrp="1"/>
          </p:cNvSpPr>
          <p:nvPr>
            <p:ph type="sldNum" sz="quarter" idx="10"/>
          </p:nvPr>
        </p:nvSpPr>
        <p:spPr/>
        <p:txBody>
          <a:bodyPr/>
          <a:lstStyle/>
          <a:p>
            <a:fld id="{7FB667E1-E601-4AAF-B95C-B25720D70A60}" type="slidenum">
              <a:rPr lang="fa-IR" smtClean="0"/>
              <a:t>11</a:t>
            </a:fld>
            <a:endParaRPr lang="fa-IR"/>
          </a:p>
        </p:txBody>
      </p:sp>
    </p:spTree>
    <p:extLst>
      <p:ext uri="{BB962C8B-B14F-4D97-AF65-F5344CB8AC3E}">
        <p14:creationId xmlns:p14="http://schemas.microsoft.com/office/powerpoint/2010/main" val="2869424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2/27/2018</a:t>
            </a:fld>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9E583DDF-CA54-461A-A486-592D2374C532}" type="datetimeFigureOut">
              <a:rPr lang="en-US"/>
              <a:t>2/27/2018</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t>2/27/2018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t>2/27/2018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9E583DDF-CA54-461A-A486-592D2374C532}" type="datetimeFigureOut">
              <a:rPr lang="en-US"/>
              <a:t>2/27/2018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1"/>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2"/>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smtClean="0"/>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t>2/27/2018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3"/>
          <p:cNvSpPr>
            <a:spLocks noGrp="1"/>
          </p:cNvSpPr>
          <p:nvPr>
            <p:ph type="ftr" sz="quarter" idx="11"/>
          </p:nvPr>
        </p:nvSpPr>
        <p:spPr/>
        <p:txBody>
          <a:bodyPr/>
          <a:lstStyle>
            <a:lvl1pPr>
              <a:defRPr>
                <a:solidFill>
                  <a:schemeClr val="tx2"/>
                </a:solidFill>
              </a:defRPr>
            </a:lvl1pPr>
          </a:lstStyle>
          <a:p>
            <a:endParaRPr/>
          </a:p>
        </p:txBody>
      </p:sp>
      <p:sp>
        <p:nvSpPr>
          <p:cNvPr id="4"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2/27/2018</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9DD7D43D-6574-4C7B-808D-C6C12215A4D4}" type="datetimeFigureOut">
              <a:rPr lang="en-US"/>
              <a:t>2/27/2018</a:t>
            </a:fld>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6"/>
          <p:cNvSpPr>
            <a:spLocks noGrp="1"/>
          </p:cNvSpPr>
          <p:nvPr>
            <p:ph type="ftr" sz="quarter" idx="11"/>
          </p:nvPr>
        </p:nvSpPr>
        <p:spPr/>
        <p:txBody>
          <a:bodyPr/>
          <a:lstStyle/>
          <a:p>
            <a:endParaRPr/>
          </a:p>
        </p:txBody>
      </p:sp>
      <p:sp>
        <p:nvSpPr>
          <p:cNvPr id="7" name="Date Placeholder 7"/>
          <p:cNvSpPr>
            <a:spLocks noGrp="1"/>
          </p:cNvSpPr>
          <p:nvPr>
            <p:ph type="dt" sz="half" idx="10"/>
          </p:nvPr>
        </p:nvSpPr>
        <p:spPr/>
        <p:txBody>
          <a:bodyPr/>
          <a:lstStyle/>
          <a:p>
            <a:fld id="{9E583DDF-CA54-461A-A486-592D2374C532}" type="datetimeFigureOut">
              <a:rPr lang="en-US"/>
              <a:t>2/27/2018</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2"/>
          <p:cNvSpPr>
            <a:spLocks noGrp="1"/>
          </p:cNvSpPr>
          <p:nvPr>
            <p:ph type="ftr" sz="quarter" idx="11"/>
          </p:nvPr>
        </p:nvSpPr>
        <p:spPr/>
        <p:txBody>
          <a:bodyPr/>
          <a:lstStyle/>
          <a:p>
            <a:endParaRPr/>
          </a:p>
        </p:txBody>
      </p:sp>
      <p:sp>
        <p:nvSpPr>
          <p:cNvPr id="3" name="Date Placeholder 3"/>
          <p:cNvSpPr>
            <a:spLocks noGrp="1"/>
          </p:cNvSpPr>
          <p:nvPr>
            <p:ph type="dt" sz="half" idx="10"/>
          </p:nvPr>
        </p:nvSpPr>
        <p:spPr/>
        <p:txBody>
          <a:bodyPr/>
          <a:lstStyle/>
          <a:p>
            <a:fld id="{9E583DDF-CA54-461A-A486-592D2374C532}" type="datetimeFigureOut">
              <a:rPr lang="en-US"/>
              <a:t>2/27/2018</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lvl1pPr>
              <a:defRPr>
                <a:solidFill>
                  <a:schemeClr val="tx2"/>
                </a:solidFill>
              </a:defRPr>
            </a:lvl1pPr>
          </a:lstStyle>
          <a:p>
            <a:endParaRPr/>
          </a:p>
        </p:txBody>
      </p:sp>
      <p:sp>
        <p:nvSpPr>
          <p:cNvPr id="2" name="Date Placeholder 2"/>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2/27/2018</a:t>
            </a:fld>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smtClean="0"/>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9E583DDF-CA54-461A-A486-592D2374C532}" type="datetimeFigureOut">
              <a:rPr lang="en-US"/>
              <a:t>2/27/2018</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Rectangle 3"/>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5" name="Footer Placeholder 4"/>
          <p:cNvSpPr>
            <a:spLocks noGrp="1"/>
          </p:cNvSpPr>
          <p:nvPr>
            <p:ph type="ftr" sz="quarter" idx="3"/>
          </p:nvPr>
        </p:nvSpPr>
        <p:spPr>
          <a:xfrm>
            <a:off x="1341120" y="6614494"/>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p>
        </p:txBody>
      </p:sp>
      <p:sp>
        <p:nvSpPr>
          <p:cNvPr id="8" name="Rectangle 5"/>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Date Placeholder 6"/>
          <p:cNvSpPr>
            <a:spLocks noGrp="1"/>
          </p:cNvSpPr>
          <p:nvPr>
            <p:ph type="dt" sz="half" idx="2"/>
          </p:nvPr>
        </p:nvSpPr>
        <p:spPr>
          <a:xfrm>
            <a:off x="8875776" y="6614494"/>
            <a:ext cx="960120" cy="237744"/>
          </a:xfrm>
          <a:prstGeom prst="rect">
            <a:avLst/>
          </a:prstGeom>
        </p:spPr>
        <p:txBody>
          <a:bodyPr vert="horz" lIns="91440" tIns="45720" rIns="91440" bIns="45720" rtlCol="0" anchor="ctr"/>
          <a:lstStyle>
            <a:lvl1pPr algn="r">
              <a:defRPr sz="1100">
                <a:solidFill>
                  <a:schemeClr val="bg2"/>
                </a:solidFill>
              </a:defRPr>
            </a:lvl1pPr>
          </a:lstStyle>
          <a:p>
            <a:fld id="{9E583DDF-CA54-461A-A486-592D2374C532}" type="datetimeFigureOut">
              <a:rPr lang="en-US" smtClean="0"/>
              <a:pPr/>
              <a:t>2/27/2018</a:t>
            </a:fld>
            <a:endParaRPr lang="en-US"/>
          </a:p>
        </p:txBody>
      </p:sp>
      <p:sp>
        <p:nvSpPr>
          <p:cNvPr id="6" name="Slide Number Placeholder 7"/>
          <p:cNvSpPr>
            <a:spLocks noGrp="1"/>
          </p:cNvSpPr>
          <p:nvPr>
            <p:ph type="sldNum" sz="quarter" idx="4"/>
          </p:nvPr>
        </p:nvSpPr>
        <p:spPr>
          <a:xfrm>
            <a:off x="10210800" y="6614494"/>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1"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r" defTabSz="914400" rtl="1"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r" defTabSz="914400" rtl="1"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r" defTabSz="914400" rtl="1"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r" defTabSz="914400" rtl="1"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r" defTabSz="914400" rtl="1"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r" defTabSz="914400" rtl="1"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r" defTabSz="914400" rtl="1"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r" defTabSz="914400" rtl="1"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r" defTabSz="914400" rtl="1"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Insulin therapy </a:t>
            </a:r>
            <a:r>
              <a:rPr lang="en-US" dirty="0"/>
              <a:t>for type 2 </a:t>
            </a:r>
            <a:r>
              <a:rPr lang="en-US" dirty="0" smtClean="0"/>
              <a:t>diabetes</a:t>
            </a:r>
            <a:endParaRPr lang="en-US" dirty="0"/>
          </a:p>
        </p:txBody>
      </p:sp>
      <p:sp>
        <p:nvSpPr>
          <p:cNvPr id="4" name="Subtitle 2"/>
          <p:cNvSpPr>
            <a:spLocks noGrp="1"/>
          </p:cNvSpPr>
          <p:nvPr>
            <p:ph type="subTitle" idx="1"/>
          </p:nvPr>
        </p:nvSpPr>
        <p:spPr/>
        <p:txBody>
          <a:bodyPr>
            <a:normAutofit fontScale="92500" lnSpcReduction="20000"/>
          </a:bodyPr>
          <a:lstStyle/>
          <a:p>
            <a:r>
              <a:rPr lang="en-US" dirty="0" smtClean="0"/>
              <a:t>By: Maryam </a:t>
            </a:r>
            <a:r>
              <a:rPr lang="en-US" dirty="0" err="1" smtClean="0"/>
              <a:t>kabootari</a:t>
            </a:r>
            <a:endParaRPr lang="en-US" dirty="0" smtClean="0"/>
          </a:p>
          <a:p>
            <a:r>
              <a:rPr lang="en-US" dirty="0" smtClean="0"/>
              <a:t> Endocrinologist </a:t>
            </a:r>
          </a:p>
          <a:p>
            <a:r>
              <a:rPr lang="en-US" dirty="0" err="1" smtClean="0"/>
              <a:t>Esfand</a:t>
            </a:r>
            <a:r>
              <a:rPr lang="en-US" dirty="0" smtClean="0"/>
              <a:t> 96</a:t>
            </a:r>
            <a:endParaRPr lang="en-US" dirty="0"/>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Time-action profiles for NPH and insulin </a:t>
            </a:r>
            <a:r>
              <a:rPr lang="en-US" b="1" dirty="0" err="1"/>
              <a:t>glargine</a:t>
            </a:r>
            <a:endParaRPr lang="fa-IR" dirty="0"/>
          </a:p>
        </p:txBody>
      </p:sp>
      <p:pic>
        <p:nvPicPr>
          <p:cNvPr id="7" name="Content Placeholder 6"/>
          <p:cNvPicPr>
            <a:picLocks noGrp="1" noChangeAspect="1"/>
          </p:cNvPicPr>
          <p:nvPr>
            <p:ph sz="half" idx="2"/>
          </p:nvPr>
        </p:nvPicPr>
        <p:blipFill>
          <a:blip r:embed="rId2"/>
          <a:stretch>
            <a:fillRect/>
          </a:stretch>
        </p:blipFill>
        <p:spPr>
          <a:xfrm>
            <a:off x="3426182" y="1997486"/>
            <a:ext cx="4572000" cy="4123944"/>
          </a:xfrm>
          <a:prstGeom prst="rect">
            <a:avLst/>
          </a:prstGeom>
        </p:spPr>
      </p:pic>
    </p:spTree>
    <p:extLst>
      <p:ext uri="{BB962C8B-B14F-4D97-AF65-F5344CB8AC3E}">
        <p14:creationId xmlns:p14="http://schemas.microsoft.com/office/powerpoint/2010/main" val="191708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DETERMINANTS OF INSULIN EFFICACY</a:t>
            </a:r>
            <a:endParaRPr lang="fa-IR" dirty="0"/>
          </a:p>
        </p:txBody>
      </p:sp>
      <p:sp>
        <p:nvSpPr>
          <p:cNvPr id="3" name="Content Placeholder 2"/>
          <p:cNvSpPr>
            <a:spLocks noGrp="1"/>
          </p:cNvSpPr>
          <p:nvPr>
            <p:ph idx="1"/>
          </p:nvPr>
        </p:nvSpPr>
        <p:spPr/>
        <p:txBody>
          <a:bodyPr>
            <a:normAutofit fontScale="92500" lnSpcReduction="10000"/>
          </a:bodyPr>
          <a:lstStyle/>
          <a:p>
            <a:pPr algn="l" rtl="0"/>
            <a:r>
              <a:rPr lang="en-US" b="1" dirty="0"/>
              <a:t>Type of insulin</a:t>
            </a:r>
          </a:p>
          <a:p>
            <a:pPr lvl="1" algn="l" rtl="0"/>
            <a:r>
              <a:rPr lang="en-US" dirty="0" smtClean="0"/>
              <a:t>the </a:t>
            </a:r>
            <a:r>
              <a:rPr lang="en-US" dirty="0"/>
              <a:t>degree of absorption of any dose, both among patients and </a:t>
            </a:r>
            <a:r>
              <a:rPr lang="en-US" dirty="0" smtClean="0"/>
              <a:t>in the </a:t>
            </a:r>
            <a:r>
              <a:rPr lang="en-US" dirty="0"/>
              <a:t>same patient, can </a:t>
            </a:r>
            <a:r>
              <a:rPr lang="en-US" dirty="0">
                <a:solidFill>
                  <a:srgbClr val="0070C0"/>
                </a:solidFill>
              </a:rPr>
              <a:t>vary from day to day</a:t>
            </a:r>
            <a:r>
              <a:rPr lang="en-US" dirty="0"/>
              <a:t> by as much as </a:t>
            </a:r>
            <a:r>
              <a:rPr lang="en-US" b="1" dirty="0"/>
              <a:t>25 to 50 percent</a:t>
            </a:r>
            <a:r>
              <a:rPr lang="en-US" dirty="0"/>
              <a:t>, leading to </a:t>
            </a:r>
            <a:r>
              <a:rPr lang="en-US" dirty="0">
                <a:solidFill>
                  <a:srgbClr val="0070C0"/>
                </a:solidFill>
              </a:rPr>
              <a:t>unexplained </a:t>
            </a:r>
            <a:r>
              <a:rPr lang="en-US" dirty="0" smtClean="0">
                <a:solidFill>
                  <a:srgbClr val="0070C0"/>
                </a:solidFill>
              </a:rPr>
              <a:t>fluctuations in </a:t>
            </a:r>
            <a:r>
              <a:rPr lang="en-US" dirty="0">
                <a:solidFill>
                  <a:srgbClr val="0070C0"/>
                </a:solidFill>
              </a:rPr>
              <a:t>glycemic </a:t>
            </a:r>
            <a:r>
              <a:rPr lang="en-US" dirty="0" smtClean="0"/>
              <a:t>control. </a:t>
            </a:r>
          </a:p>
          <a:p>
            <a:pPr algn="l" rtl="0"/>
            <a:r>
              <a:rPr lang="en-US" b="1" dirty="0" smtClean="0"/>
              <a:t>Size </a:t>
            </a:r>
            <a:r>
              <a:rPr lang="en-US" b="1" dirty="0"/>
              <a:t>of subcutaneous depot </a:t>
            </a:r>
          </a:p>
          <a:p>
            <a:pPr algn="l" rtl="0"/>
            <a:r>
              <a:rPr lang="en-US" b="1" dirty="0" smtClean="0"/>
              <a:t>Injection </a:t>
            </a:r>
            <a:r>
              <a:rPr lang="en-US" b="1" dirty="0"/>
              <a:t>technique</a:t>
            </a:r>
          </a:p>
          <a:p>
            <a:pPr algn="l" rtl="0"/>
            <a:r>
              <a:rPr lang="en-US" b="1" dirty="0" smtClean="0"/>
              <a:t>Alterations </a:t>
            </a:r>
            <a:r>
              <a:rPr lang="en-US" b="1" dirty="0"/>
              <a:t>in subcutaneous blood flow</a:t>
            </a:r>
          </a:p>
          <a:p>
            <a:pPr lvl="1" algn="l" rtl="0"/>
            <a:r>
              <a:rPr lang="en-US" dirty="0" smtClean="0"/>
              <a:t>Insulin </a:t>
            </a:r>
            <a:r>
              <a:rPr lang="en-US" dirty="0"/>
              <a:t>absorption is </a:t>
            </a:r>
            <a:r>
              <a:rPr lang="en-US" b="1" dirty="0"/>
              <a:t>reduced by smoking</a:t>
            </a:r>
            <a:r>
              <a:rPr lang="en-US" dirty="0"/>
              <a:t> and </a:t>
            </a:r>
            <a:r>
              <a:rPr lang="en-US" b="1" dirty="0"/>
              <a:t>increased by any increases in skin temperature </a:t>
            </a:r>
            <a:r>
              <a:rPr lang="en-US" dirty="0"/>
              <a:t>induced by </a:t>
            </a:r>
            <a:r>
              <a:rPr lang="en-US" dirty="0">
                <a:solidFill>
                  <a:srgbClr val="0070C0"/>
                </a:solidFill>
              </a:rPr>
              <a:t>exercise</a:t>
            </a:r>
            <a:r>
              <a:rPr lang="en-US" dirty="0"/>
              <a:t>, </a:t>
            </a:r>
            <a:r>
              <a:rPr lang="en-US" dirty="0">
                <a:solidFill>
                  <a:srgbClr val="0070C0"/>
                </a:solidFill>
              </a:rPr>
              <a:t>saunas </a:t>
            </a:r>
            <a:r>
              <a:rPr lang="en-US" dirty="0"/>
              <a:t>or </a:t>
            </a:r>
            <a:r>
              <a:rPr lang="en-US" dirty="0">
                <a:solidFill>
                  <a:srgbClr val="0070C0"/>
                </a:solidFill>
              </a:rPr>
              <a:t>hot baths</a:t>
            </a:r>
            <a:r>
              <a:rPr lang="en-US" dirty="0"/>
              <a:t>, and </a:t>
            </a:r>
            <a:r>
              <a:rPr lang="en-US" dirty="0">
                <a:solidFill>
                  <a:srgbClr val="0070C0"/>
                </a:solidFill>
              </a:rPr>
              <a:t>local massage</a:t>
            </a:r>
            <a:r>
              <a:rPr lang="en-US" dirty="0"/>
              <a:t>. </a:t>
            </a:r>
          </a:p>
          <a:p>
            <a:pPr lvl="1" algn="l" rtl="0"/>
            <a:r>
              <a:rPr lang="en-US" dirty="0"/>
              <a:t>These variations are more </a:t>
            </a:r>
            <a:r>
              <a:rPr lang="en-US" dirty="0">
                <a:solidFill>
                  <a:srgbClr val="0070C0"/>
                </a:solidFill>
              </a:rPr>
              <a:t>marked with regular and rapid-acting </a:t>
            </a:r>
            <a:r>
              <a:rPr lang="en-US" dirty="0" err="1">
                <a:solidFill>
                  <a:srgbClr val="0070C0"/>
                </a:solidFill>
              </a:rPr>
              <a:t>insulins</a:t>
            </a:r>
            <a:r>
              <a:rPr lang="en-US" dirty="0">
                <a:solidFill>
                  <a:srgbClr val="0070C0"/>
                </a:solidFill>
              </a:rPr>
              <a:t> </a:t>
            </a:r>
            <a:r>
              <a:rPr lang="en-US" dirty="0"/>
              <a:t>than with longer-acting </a:t>
            </a:r>
            <a:r>
              <a:rPr lang="en-US" dirty="0" err="1"/>
              <a:t>insulins</a:t>
            </a:r>
            <a:r>
              <a:rPr lang="en-US" dirty="0"/>
              <a:t> </a:t>
            </a:r>
            <a:endParaRPr lang="fa-IR" dirty="0"/>
          </a:p>
          <a:p>
            <a:pPr marL="45720" indent="0" algn="l" rtl="0">
              <a:buNone/>
            </a:pPr>
            <a:r>
              <a:rPr lang="en-US" dirty="0" smtClean="0"/>
              <a:t> </a:t>
            </a:r>
          </a:p>
        </p:txBody>
      </p:sp>
    </p:spTree>
    <p:extLst>
      <p:ext uri="{BB962C8B-B14F-4D97-AF65-F5344CB8AC3E}">
        <p14:creationId xmlns:p14="http://schemas.microsoft.com/office/powerpoint/2010/main" val="278542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Site of injection</a:t>
            </a:r>
            <a:endParaRPr lang="fa-IR" dirty="0"/>
          </a:p>
        </p:txBody>
      </p:sp>
      <p:sp>
        <p:nvSpPr>
          <p:cNvPr id="3" name="Content Placeholder 2"/>
          <p:cNvSpPr>
            <a:spLocks noGrp="1"/>
          </p:cNvSpPr>
          <p:nvPr>
            <p:ph sz="half" idx="1"/>
          </p:nvPr>
        </p:nvSpPr>
        <p:spPr/>
        <p:txBody>
          <a:bodyPr>
            <a:normAutofit/>
          </a:bodyPr>
          <a:lstStyle/>
          <a:p>
            <a:pPr algn="l" rtl="0"/>
            <a:r>
              <a:rPr lang="en-US" dirty="0" smtClean="0"/>
              <a:t>Random </a:t>
            </a:r>
            <a:r>
              <a:rPr lang="en-US" dirty="0"/>
              <a:t>rotation of injection sites </a:t>
            </a:r>
            <a:endParaRPr lang="en-US" dirty="0" smtClean="0"/>
          </a:p>
          <a:p>
            <a:pPr algn="l" rtl="0"/>
            <a:r>
              <a:rPr lang="en-US" dirty="0" smtClean="0"/>
              <a:t> </a:t>
            </a:r>
            <a:r>
              <a:rPr lang="en-US" dirty="0"/>
              <a:t>Insulin is absorbed fastest from the abdominal </a:t>
            </a:r>
            <a:r>
              <a:rPr lang="en-US" dirty="0" smtClean="0"/>
              <a:t>wall </a:t>
            </a:r>
          </a:p>
          <a:p>
            <a:pPr algn="l" rtl="0"/>
            <a:r>
              <a:rPr lang="en-US" dirty="0" smtClean="0"/>
              <a:t>Slowest </a:t>
            </a:r>
            <a:r>
              <a:rPr lang="en-US" dirty="0"/>
              <a:t>from the leg and </a:t>
            </a:r>
            <a:r>
              <a:rPr lang="en-US" dirty="0" smtClean="0"/>
              <a:t>buttock</a:t>
            </a:r>
          </a:p>
          <a:p>
            <a:pPr algn="l" rtl="0"/>
            <a:r>
              <a:rPr lang="en-US" dirty="0" smtClean="0"/>
              <a:t>Intermediate </a:t>
            </a:r>
            <a:r>
              <a:rPr lang="en-US" dirty="0"/>
              <a:t>rate from the </a:t>
            </a:r>
            <a:r>
              <a:rPr lang="en-US" dirty="0" smtClean="0"/>
              <a:t>arm </a:t>
            </a:r>
          </a:p>
          <a:p>
            <a:pPr algn="l" rtl="0"/>
            <a:r>
              <a:rPr lang="en-US" dirty="0" smtClean="0"/>
              <a:t>At </a:t>
            </a:r>
            <a:r>
              <a:rPr lang="en-US" dirty="0"/>
              <a:t>any of these sites, the </a:t>
            </a:r>
            <a:r>
              <a:rPr lang="en-US" b="1" dirty="0"/>
              <a:t>rapidity of insulin absorption </a:t>
            </a:r>
            <a:r>
              <a:rPr lang="en-US" dirty="0"/>
              <a:t>varies </a:t>
            </a:r>
            <a:r>
              <a:rPr lang="en-US" b="1" dirty="0"/>
              <a:t>inversely with subcutaneous fat </a:t>
            </a:r>
            <a:r>
              <a:rPr lang="en-US" b="1" dirty="0" smtClean="0"/>
              <a:t>thickness</a:t>
            </a:r>
            <a:r>
              <a:rPr lang="en-US" dirty="0" smtClean="0"/>
              <a:t>.</a:t>
            </a:r>
            <a:endParaRPr lang="en-US" dirty="0"/>
          </a:p>
        </p:txBody>
      </p:sp>
      <p:pic>
        <p:nvPicPr>
          <p:cNvPr id="5" name="Content Placeholder 3"/>
          <p:cNvPicPr>
            <a:picLocks noGrp="1" noChangeAspect="1"/>
          </p:cNvPicPr>
          <p:nvPr>
            <p:ph sz="half" idx="2"/>
          </p:nvPr>
        </p:nvPicPr>
        <p:blipFill>
          <a:blip r:embed="rId2"/>
          <a:stretch>
            <a:fillRect/>
          </a:stretch>
        </p:blipFill>
        <p:spPr>
          <a:xfrm>
            <a:off x="6806371" y="1901825"/>
            <a:ext cx="3516384" cy="4124325"/>
          </a:xfrm>
          <a:prstGeom prst="rect">
            <a:avLst/>
          </a:prstGeom>
        </p:spPr>
      </p:pic>
    </p:spTree>
    <p:extLst>
      <p:ext uri="{BB962C8B-B14F-4D97-AF65-F5344CB8AC3E}">
        <p14:creationId xmlns:p14="http://schemas.microsoft.com/office/powerpoint/2010/main" val="154311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Disadvantages</a:t>
            </a:r>
            <a:endParaRPr lang="fa-IR" dirty="0"/>
          </a:p>
        </p:txBody>
      </p:sp>
      <p:sp>
        <p:nvSpPr>
          <p:cNvPr id="3" name="Content Placeholder 2"/>
          <p:cNvSpPr>
            <a:spLocks noGrp="1"/>
          </p:cNvSpPr>
          <p:nvPr>
            <p:ph idx="1"/>
          </p:nvPr>
        </p:nvSpPr>
        <p:spPr/>
        <p:txBody>
          <a:bodyPr/>
          <a:lstStyle/>
          <a:p>
            <a:pPr algn="l" rtl="0"/>
            <a:r>
              <a:rPr lang="en-US" b="1" dirty="0"/>
              <a:t>Weight gain </a:t>
            </a:r>
            <a:endParaRPr lang="en-US" dirty="0" smtClean="0"/>
          </a:p>
          <a:p>
            <a:pPr lvl="1" algn="l" rtl="0"/>
            <a:r>
              <a:rPr lang="en-US" dirty="0" smtClean="0"/>
              <a:t>The </a:t>
            </a:r>
            <a:r>
              <a:rPr lang="en-US" dirty="0"/>
              <a:t>magnitude of </a:t>
            </a:r>
            <a:r>
              <a:rPr lang="en-US" dirty="0" smtClean="0"/>
              <a:t>the weight </a:t>
            </a:r>
            <a:r>
              <a:rPr lang="en-US" dirty="0"/>
              <a:t>gain depends upon the intensity of regimen (dose and frequency of insulin</a:t>
            </a:r>
            <a:r>
              <a:rPr lang="en-US" dirty="0" smtClean="0"/>
              <a:t>)</a:t>
            </a:r>
          </a:p>
          <a:p>
            <a:pPr algn="l" rtl="0"/>
            <a:endParaRPr lang="en-US" b="1" dirty="0" smtClean="0"/>
          </a:p>
          <a:p>
            <a:pPr algn="l" rtl="0"/>
            <a:r>
              <a:rPr lang="en-US" b="1" dirty="0" smtClean="0"/>
              <a:t>Hypoglycemia </a:t>
            </a:r>
            <a:endParaRPr lang="en-US" b="1" dirty="0"/>
          </a:p>
          <a:p>
            <a:pPr lvl="1" algn="l" rtl="0"/>
            <a:r>
              <a:rPr lang="en-US" dirty="0" smtClean="0"/>
              <a:t>Patients </a:t>
            </a:r>
            <a:r>
              <a:rPr lang="en-US" dirty="0"/>
              <a:t>with type 2 diabetes experience less </a:t>
            </a:r>
            <a:r>
              <a:rPr lang="en-US" dirty="0" smtClean="0"/>
              <a:t>hypoglycemia.</a:t>
            </a:r>
          </a:p>
          <a:p>
            <a:pPr lvl="1" algn="l" rtl="0"/>
            <a:r>
              <a:rPr lang="en-US" dirty="0" smtClean="0"/>
              <a:t>Basal </a:t>
            </a:r>
            <a:r>
              <a:rPr lang="en-US" dirty="0"/>
              <a:t>insulin is associated with less hypoglycemia than prandial insulin. </a:t>
            </a:r>
          </a:p>
          <a:p>
            <a:pPr lvl="1" algn="l" rtl="0"/>
            <a:r>
              <a:rPr lang="en-US" dirty="0"/>
              <a:t>Among basal insulin preparations, insulin </a:t>
            </a:r>
            <a:r>
              <a:rPr lang="en-US" dirty="0" err="1"/>
              <a:t>glargine</a:t>
            </a:r>
            <a:r>
              <a:rPr lang="en-US" dirty="0"/>
              <a:t>, </a:t>
            </a:r>
            <a:r>
              <a:rPr lang="en-US" dirty="0" err="1"/>
              <a:t>detemir</a:t>
            </a:r>
            <a:r>
              <a:rPr lang="en-US" dirty="0"/>
              <a:t>, and </a:t>
            </a:r>
            <a:r>
              <a:rPr lang="en-US" dirty="0" err="1"/>
              <a:t>degludec</a:t>
            </a:r>
            <a:r>
              <a:rPr lang="en-US" dirty="0"/>
              <a:t> may have some relatively modest clinical advantages over NPH (</a:t>
            </a:r>
            <a:r>
              <a:rPr lang="en-US" b="1" dirty="0"/>
              <a:t>less symptomatic and nocturnal hypoglycemia</a:t>
            </a:r>
            <a:r>
              <a:rPr lang="en-US" dirty="0"/>
              <a:t>) with the important disadvantage of high cost</a:t>
            </a:r>
            <a:endParaRPr lang="fa-IR" dirty="0"/>
          </a:p>
          <a:p>
            <a:pPr marL="45720" indent="0" algn="l" rtl="0">
              <a:buNone/>
            </a:pPr>
            <a:endParaRPr lang="fa-IR" dirty="0"/>
          </a:p>
        </p:txBody>
      </p:sp>
    </p:spTree>
    <p:extLst>
      <p:ext uri="{BB962C8B-B14F-4D97-AF65-F5344CB8AC3E}">
        <p14:creationId xmlns:p14="http://schemas.microsoft.com/office/powerpoint/2010/main" val="245568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Indications for insulin</a:t>
            </a:r>
            <a:endParaRPr lang="fa-IR" dirty="0"/>
          </a:p>
        </p:txBody>
      </p:sp>
      <p:sp>
        <p:nvSpPr>
          <p:cNvPr id="3" name="Content Placeholder 2"/>
          <p:cNvSpPr>
            <a:spLocks noGrp="1"/>
          </p:cNvSpPr>
          <p:nvPr>
            <p:ph idx="1"/>
          </p:nvPr>
        </p:nvSpPr>
        <p:spPr/>
        <p:txBody>
          <a:bodyPr/>
          <a:lstStyle/>
          <a:p>
            <a:pPr algn="l" rtl="0"/>
            <a:r>
              <a:rPr lang="en-US" b="1" dirty="0"/>
              <a:t>Persistent hyperglycemia on oral agents </a:t>
            </a:r>
            <a:endParaRPr lang="en-US" b="1" dirty="0" smtClean="0"/>
          </a:p>
          <a:p>
            <a:pPr algn="l" rtl="0"/>
            <a:r>
              <a:rPr lang="en-US" b="1" dirty="0"/>
              <a:t>Initial </a:t>
            </a:r>
            <a:r>
              <a:rPr lang="en-US" b="1" dirty="0" smtClean="0"/>
              <a:t>therapy</a:t>
            </a:r>
          </a:p>
          <a:p>
            <a:pPr lvl="1" algn="l" rtl="0"/>
            <a:r>
              <a:rPr lang="en-US" dirty="0"/>
              <a:t>severity of the baseline metabolic disturbance.</a:t>
            </a:r>
          </a:p>
          <a:p>
            <a:pPr algn="l" rtl="0"/>
            <a:r>
              <a:rPr lang="en-US" b="1" dirty="0"/>
              <a:t>Difficulty distinguishing type of </a:t>
            </a:r>
            <a:r>
              <a:rPr lang="en-US" b="1" dirty="0" smtClean="0"/>
              <a:t>diabetes</a:t>
            </a:r>
          </a:p>
          <a:p>
            <a:pPr lvl="1" algn="l" rtl="0"/>
            <a:r>
              <a:rPr lang="en-US" dirty="0"/>
              <a:t>patients who are underweight, are losing weight, or are </a:t>
            </a:r>
            <a:r>
              <a:rPr lang="en-US" dirty="0" err="1"/>
              <a:t>ketotic</a:t>
            </a:r>
            <a:endParaRPr lang="fa-IR" dirty="0"/>
          </a:p>
        </p:txBody>
      </p:sp>
    </p:spTree>
    <p:extLst>
      <p:ext uri="{BB962C8B-B14F-4D97-AF65-F5344CB8AC3E}">
        <p14:creationId xmlns:p14="http://schemas.microsoft.com/office/powerpoint/2010/main" val="369037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DESIGNING AN INSULIN REGIMEN</a:t>
            </a:r>
            <a:endParaRPr lang="fa-IR" dirty="0"/>
          </a:p>
        </p:txBody>
      </p:sp>
      <p:sp>
        <p:nvSpPr>
          <p:cNvPr id="3" name="Content Placeholder 2"/>
          <p:cNvSpPr>
            <a:spLocks noGrp="1"/>
          </p:cNvSpPr>
          <p:nvPr>
            <p:ph idx="1"/>
          </p:nvPr>
        </p:nvSpPr>
        <p:spPr/>
        <p:txBody>
          <a:bodyPr>
            <a:normAutofit/>
          </a:bodyPr>
          <a:lstStyle/>
          <a:p>
            <a:pPr algn="l" rtl="0"/>
            <a:r>
              <a:rPr lang="en-US" b="1" dirty="0" smtClean="0"/>
              <a:t>Add insulin to oral medication</a:t>
            </a:r>
          </a:p>
          <a:p>
            <a:pPr lvl="1" algn="l" rtl="0"/>
            <a:r>
              <a:rPr lang="en-US" dirty="0"/>
              <a:t>B</a:t>
            </a:r>
            <a:r>
              <a:rPr lang="en-US" dirty="0" smtClean="0"/>
              <a:t>y </a:t>
            </a:r>
            <a:r>
              <a:rPr lang="en-US" b="1" dirty="0"/>
              <a:t>suppressing hepatic glucose production</a:t>
            </a:r>
            <a:r>
              <a:rPr lang="en-US" dirty="0"/>
              <a:t>, the patient can retain the convenience of oral agents while minimizing total insulin requirements and weight </a:t>
            </a:r>
            <a:r>
              <a:rPr lang="en-US" dirty="0" smtClean="0"/>
              <a:t>gain. </a:t>
            </a:r>
          </a:p>
          <a:p>
            <a:pPr lvl="1" algn="l" rtl="0"/>
            <a:r>
              <a:rPr lang="en-US" dirty="0"/>
              <a:t>The addition of basal insulin will </a:t>
            </a:r>
            <a:r>
              <a:rPr lang="en-US" b="1" dirty="0"/>
              <a:t>improve nocturnal and fasting blood glucose (FBG</a:t>
            </a:r>
            <a:r>
              <a:rPr lang="en-US" b="1" dirty="0" smtClean="0"/>
              <a:t>)</a:t>
            </a:r>
            <a:endParaRPr lang="en-US" b="1" dirty="0"/>
          </a:p>
          <a:p>
            <a:pPr lvl="1" algn="l" rtl="0"/>
            <a:r>
              <a:rPr lang="en-US" dirty="0"/>
              <a:t>we suggest initiating </a:t>
            </a:r>
            <a:r>
              <a:rPr lang="en-US" b="1" dirty="0"/>
              <a:t>basal rather than prandial </a:t>
            </a:r>
            <a:r>
              <a:rPr lang="en-US" dirty="0" smtClean="0"/>
              <a:t>insulin. </a:t>
            </a:r>
          </a:p>
          <a:p>
            <a:pPr lvl="1" algn="l" rtl="0"/>
            <a:r>
              <a:rPr lang="en-US" dirty="0" smtClean="0"/>
              <a:t>Either </a:t>
            </a:r>
            <a:r>
              <a:rPr lang="en-US" dirty="0"/>
              <a:t>insulin </a:t>
            </a:r>
            <a:r>
              <a:rPr lang="en-US" b="1" dirty="0">
                <a:solidFill>
                  <a:srgbClr val="0070C0"/>
                </a:solidFill>
              </a:rPr>
              <a:t>NPH or </a:t>
            </a:r>
            <a:r>
              <a:rPr lang="en-US" b="1" dirty="0" err="1">
                <a:solidFill>
                  <a:srgbClr val="0070C0"/>
                </a:solidFill>
              </a:rPr>
              <a:t>detemir</a:t>
            </a:r>
            <a:r>
              <a:rPr lang="en-US" b="1" dirty="0">
                <a:solidFill>
                  <a:srgbClr val="0070C0"/>
                </a:solidFill>
              </a:rPr>
              <a:t> </a:t>
            </a:r>
            <a:r>
              <a:rPr lang="en-US" dirty="0"/>
              <a:t>given at </a:t>
            </a:r>
            <a:r>
              <a:rPr lang="en-US" dirty="0">
                <a:solidFill>
                  <a:srgbClr val="0070C0"/>
                </a:solidFill>
              </a:rPr>
              <a:t>bedtime</a:t>
            </a:r>
            <a:r>
              <a:rPr lang="en-US" dirty="0"/>
              <a:t>, or insulin </a:t>
            </a:r>
            <a:r>
              <a:rPr lang="en-US" b="1" dirty="0" err="1">
                <a:solidFill>
                  <a:srgbClr val="0070C0"/>
                </a:solidFill>
              </a:rPr>
              <a:t>glargine</a:t>
            </a:r>
            <a:r>
              <a:rPr lang="en-US" b="1" dirty="0">
                <a:solidFill>
                  <a:srgbClr val="0070C0"/>
                </a:solidFill>
              </a:rPr>
              <a:t> or </a:t>
            </a:r>
            <a:r>
              <a:rPr lang="en-US" b="1" dirty="0" err="1">
                <a:solidFill>
                  <a:srgbClr val="0070C0"/>
                </a:solidFill>
              </a:rPr>
              <a:t>degludec</a:t>
            </a:r>
            <a:r>
              <a:rPr lang="en-US" b="1" dirty="0">
                <a:solidFill>
                  <a:srgbClr val="0070C0"/>
                </a:solidFill>
              </a:rPr>
              <a:t> </a:t>
            </a:r>
            <a:r>
              <a:rPr lang="en-US" dirty="0"/>
              <a:t>given in the </a:t>
            </a:r>
            <a:r>
              <a:rPr lang="en-US" dirty="0">
                <a:solidFill>
                  <a:srgbClr val="0070C0"/>
                </a:solidFill>
              </a:rPr>
              <a:t>morning or at bedtime</a:t>
            </a:r>
            <a:r>
              <a:rPr lang="en-US" dirty="0"/>
              <a:t>, is a reasonable initial regimen</a:t>
            </a:r>
            <a:r>
              <a:rPr lang="en-US" dirty="0" smtClean="0"/>
              <a:t>.</a:t>
            </a:r>
          </a:p>
          <a:p>
            <a:pPr lvl="1" algn="l" rtl="0"/>
            <a:r>
              <a:rPr lang="en-US" dirty="0"/>
              <a:t>The timing of daily insulin </a:t>
            </a:r>
            <a:r>
              <a:rPr lang="en-US" dirty="0" err="1"/>
              <a:t>glargine</a:t>
            </a:r>
            <a:r>
              <a:rPr lang="en-US" dirty="0"/>
              <a:t> or </a:t>
            </a:r>
            <a:r>
              <a:rPr lang="en-US" dirty="0" err="1"/>
              <a:t>degludec</a:t>
            </a:r>
            <a:r>
              <a:rPr lang="en-US" dirty="0"/>
              <a:t> is based </a:t>
            </a:r>
            <a:r>
              <a:rPr lang="en-US" dirty="0">
                <a:solidFill>
                  <a:srgbClr val="0070C0"/>
                </a:solidFill>
              </a:rPr>
              <a:t>on patient preference </a:t>
            </a:r>
            <a:r>
              <a:rPr lang="en-US" dirty="0"/>
              <a:t>and when the patient is less likely to miss a dose.</a:t>
            </a:r>
          </a:p>
          <a:p>
            <a:pPr lvl="1" algn="l" rtl="0"/>
            <a:r>
              <a:rPr lang="en-US" dirty="0"/>
              <a:t>A </a:t>
            </a:r>
            <a:r>
              <a:rPr lang="en-US" dirty="0">
                <a:solidFill>
                  <a:srgbClr val="0070C0"/>
                </a:solidFill>
              </a:rPr>
              <a:t>morning</a:t>
            </a:r>
            <a:r>
              <a:rPr lang="en-US" dirty="0"/>
              <a:t> rather than a bedtime dose of insulin </a:t>
            </a:r>
            <a:r>
              <a:rPr lang="en-US" dirty="0" err="1">
                <a:solidFill>
                  <a:srgbClr val="0070C0"/>
                </a:solidFill>
              </a:rPr>
              <a:t>glargine</a:t>
            </a:r>
            <a:r>
              <a:rPr lang="en-US" dirty="0"/>
              <a:t> may provide </a:t>
            </a:r>
            <a:r>
              <a:rPr lang="en-US" dirty="0">
                <a:solidFill>
                  <a:srgbClr val="0070C0"/>
                </a:solidFill>
              </a:rPr>
              <a:t>better glycemic control</a:t>
            </a:r>
            <a:r>
              <a:rPr lang="en-US" dirty="0"/>
              <a:t> in patients with type 2 diabetes who are also </a:t>
            </a:r>
            <a:r>
              <a:rPr lang="en-US" dirty="0">
                <a:solidFill>
                  <a:srgbClr val="0070C0"/>
                </a:solidFill>
              </a:rPr>
              <a:t>treated with a </a:t>
            </a:r>
            <a:r>
              <a:rPr lang="en-US" dirty="0" smtClean="0">
                <a:solidFill>
                  <a:srgbClr val="0070C0"/>
                </a:solidFill>
              </a:rPr>
              <a:t>sulfonylurea</a:t>
            </a:r>
            <a:r>
              <a:rPr lang="en-US" dirty="0" smtClean="0"/>
              <a:t>.</a:t>
            </a:r>
            <a:endParaRPr lang="en-US" b="1" dirty="0" smtClean="0"/>
          </a:p>
          <a:p>
            <a:pPr marL="365760" lvl="1" indent="0" algn="l" rtl="0">
              <a:buNone/>
            </a:pPr>
            <a:endParaRPr lang="fa-IR" dirty="0"/>
          </a:p>
          <a:p>
            <a:pPr lvl="1" algn="l" rtl="0"/>
            <a:endParaRPr lang="en-US" dirty="0"/>
          </a:p>
        </p:txBody>
      </p:sp>
    </p:spTree>
    <p:extLst>
      <p:ext uri="{BB962C8B-B14F-4D97-AF65-F5344CB8AC3E}">
        <p14:creationId xmlns:p14="http://schemas.microsoft.com/office/powerpoint/2010/main" val="381522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DESIGNING AN INSULIN REGIMEN</a:t>
            </a:r>
            <a:endParaRPr lang="fa-IR" dirty="0"/>
          </a:p>
        </p:txBody>
      </p:sp>
      <p:sp>
        <p:nvSpPr>
          <p:cNvPr id="3" name="Content Placeholder 2"/>
          <p:cNvSpPr>
            <a:spLocks noGrp="1"/>
          </p:cNvSpPr>
          <p:nvPr>
            <p:ph idx="1"/>
          </p:nvPr>
        </p:nvSpPr>
        <p:spPr/>
        <p:txBody>
          <a:bodyPr>
            <a:normAutofit/>
          </a:bodyPr>
          <a:lstStyle/>
          <a:p>
            <a:pPr algn="l" rtl="0"/>
            <a:r>
              <a:rPr lang="en-US" b="1" dirty="0"/>
              <a:t>SWITCHING TO INSULIN MONOTHERAPY</a:t>
            </a:r>
          </a:p>
          <a:p>
            <a:pPr algn="l" rtl="0"/>
            <a:r>
              <a:rPr lang="en-US" b="1" dirty="0"/>
              <a:t>INSULIN AS INITIAL THERAPY</a:t>
            </a:r>
            <a:r>
              <a:rPr lang="en-US" dirty="0"/>
              <a:t> </a:t>
            </a:r>
          </a:p>
          <a:p>
            <a:pPr lvl="1" algn="l" rtl="0"/>
            <a:r>
              <a:rPr lang="en-US" dirty="0"/>
              <a:t>when </a:t>
            </a:r>
            <a:r>
              <a:rPr lang="en-US" dirty="0" smtClean="0"/>
              <a:t>blood glucose </a:t>
            </a:r>
            <a:r>
              <a:rPr lang="en-US" dirty="0"/>
              <a:t>is </a:t>
            </a:r>
            <a:r>
              <a:rPr lang="en-US" dirty="0" smtClean="0"/>
              <a:t>≥300 </a:t>
            </a:r>
            <a:r>
              <a:rPr lang="en-US" dirty="0"/>
              <a:t>mg/</a:t>
            </a:r>
            <a:r>
              <a:rPr lang="en-US" dirty="0" err="1"/>
              <a:t>dL</a:t>
            </a:r>
            <a:r>
              <a:rPr lang="en-US" dirty="0"/>
              <a:t> (16.7 </a:t>
            </a:r>
            <a:r>
              <a:rPr lang="en-US" dirty="0" err="1"/>
              <a:t>mmol</a:t>
            </a:r>
            <a:r>
              <a:rPr lang="en-US" dirty="0"/>
              <a:t>/L) </a:t>
            </a:r>
            <a:r>
              <a:rPr lang="en-US" dirty="0" smtClean="0"/>
              <a:t>or A1C </a:t>
            </a:r>
            <a:r>
              <a:rPr lang="en-US" dirty="0"/>
              <a:t>is </a:t>
            </a:r>
            <a:r>
              <a:rPr lang="en-US" dirty="0" smtClean="0"/>
              <a:t>≥10</a:t>
            </a:r>
            <a:r>
              <a:rPr lang="en-US" dirty="0"/>
              <a:t>% (86 </a:t>
            </a:r>
            <a:r>
              <a:rPr lang="en-US" dirty="0" err="1"/>
              <a:t>mmol</a:t>
            </a:r>
            <a:r>
              <a:rPr lang="en-US" dirty="0"/>
              <a:t>/</a:t>
            </a:r>
            <a:r>
              <a:rPr lang="en-US" dirty="0" err="1"/>
              <a:t>mol</a:t>
            </a:r>
            <a:r>
              <a:rPr lang="en-US" dirty="0"/>
              <a:t>) or if the </a:t>
            </a:r>
            <a:r>
              <a:rPr lang="en-US" dirty="0" smtClean="0"/>
              <a:t>patient has </a:t>
            </a:r>
            <a:r>
              <a:rPr lang="en-US" dirty="0"/>
              <a:t>symptoms of </a:t>
            </a:r>
            <a:r>
              <a:rPr lang="en-US" dirty="0" smtClean="0"/>
              <a:t>hyperglycemia (i.e</a:t>
            </a:r>
            <a:r>
              <a:rPr lang="en-US" dirty="0"/>
              <a:t>., polyuria or polydipsia).</a:t>
            </a:r>
            <a:endParaRPr lang="en-US" dirty="0" smtClean="0"/>
          </a:p>
          <a:p>
            <a:pPr lvl="1" algn="l" rtl="0"/>
            <a:r>
              <a:rPr lang="en-US" dirty="0" smtClean="0"/>
              <a:t>By </a:t>
            </a:r>
            <a:r>
              <a:rPr lang="en-US" dirty="0"/>
              <a:t>inducing near </a:t>
            </a:r>
            <a:r>
              <a:rPr lang="en-US" dirty="0" err="1"/>
              <a:t>normoglycemia</a:t>
            </a:r>
            <a:r>
              <a:rPr lang="en-US" dirty="0"/>
              <a:t> with intensive insulin therapy, </a:t>
            </a:r>
            <a:r>
              <a:rPr lang="en-US" dirty="0" smtClean="0">
                <a:solidFill>
                  <a:srgbClr val="0070C0"/>
                </a:solidFill>
              </a:rPr>
              <a:t>both endogenous insulin secretion and insulin sensitivity improve.</a:t>
            </a:r>
          </a:p>
          <a:p>
            <a:pPr lvl="1" algn="l" rtl="0"/>
            <a:r>
              <a:rPr lang="en-US" dirty="0" smtClean="0"/>
              <a:t>Insulin can be considered as initial therapy for all patients with type 2 diabetes and can result in </a:t>
            </a:r>
            <a:r>
              <a:rPr lang="en-US" b="1" dirty="0" smtClean="0">
                <a:solidFill>
                  <a:schemeClr val="accent4">
                    <a:lumMod val="75000"/>
                  </a:schemeClr>
                </a:solidFill>
              </a:rPr>
              <a:t>remission for one year or longer</a:t>
            </a:r>
            <a:r>
              <a:rPr lang="en-US" dirty="0" smtClean="0"/>
              <a:t>.</a:t>
            </a:r>
          </a:p>
          <a:p>
            <a:pPr lvl="1" algn="l" rtl="0"/>
            <a:r>
              <a:rPr lang="en-US" dirty="0" smtClean="0"/>
              <a:t>The </a:t>
            </a:r>
            <a:r>
              <a:rPr lang="en-US" dirty="0"/>
              <a:t>improvement in insulin secretion is presumably due to the</a:t>
            </a:r>
            <a:r>
              <a:rPr lang="en-US" b="1" dirty="0">
                <a:solidFill>
                  <a:srgbClr val="0070C0"/>
                </a:solidFill>
              </a:rPr>
              <a:t> elimination of the deleterious effects of hyperglycemia on beta cell secretory function</a:t>
            </a:r>
            <a:r>
              <a:rPr lang="en-US" dirty="0"/>
              <a:t>, and, in some patients, it results in better glycemic control that </a:t>
            </a:r>
            <a:r>
              <a:rPr lang="en-US" dirty="0">
                <a:solidFill>
                  <a:srgbClr val="0070C0"/>
                </a:solidFill>
              </a:rPr>
              <a:t>can then be maintained with diet and exercise for many months or even </a:t>
            </a:r>
            <a:r>
              <a:rPr lang="en-US" dirty="0" smtClean="0">
                <a:solidFill>
                  <a:srgbClr val="0070C0"/>
                </a:solidFill>
              </a:rPr>
              <a:t>years.</a:t>
            </a:r>
            <a:endParaRPr lang="fa-IR" dirty="0">
              <a:solidFill>
                <a:srgbClr val="0070C0"/>
              </a:solidFill>
            </a:endParaRPr>
          </a:p>
          <a:p>
            <a:pPr algn="l" rtl="0"/>
            <a:endParaRPr lang="fa-IR" dirty="0"/>
          </a:p>
        </p:txBody>
      </p:sp>
    </p:spTree>
    <p:extLst>
      <p:ext uri="{BB962C8B-B14F-4D97-AF65-F5344CB8AC3E}">
        <p14:creationId xmlns:p14="http://schemas.microsoft.com/office/powerpoint/2010/main" val="222731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Persistent </a:t>
            </a:r>
            <a:r>
              <a:rPr lang="en-US" b="1" dirty="0" smtClean="0"/>
              <a:t>hyperglycemia</a:t>
            </a:r>
            <a:endParaRPr lang="fa-IR" dirty="0"/>
          </a:p>
        </p:txBody>
      </p:sp>
      <p:sp>
        <p:nvSpPr>
          <p:cNvPr id="3" name="Content Placeholder 2"/>
          <p:cNvSpPr>
            <a:spLocks noGrp="1"/>
          </p:cNvSpPr>
          <p:nvPr>
            <p:ph idx="1"/>
          </p:nvPr>
        </p:nvSpPr>
        <p:spPr/>
        <p:txBody>
          <a:bodyPr>
            <a:normAutofit/>
          </a:bodyPr>
          <a:lstStyle/>
          <a:p>
            <a:pPr algn="l" rtl="0"/>
            <a:r>
              <a:rPr lang="en-US" dirty="0" smtClean="0"/>
              <a:t>In </a:t>
            </a:r>
            <a:r>
              <a:rPr lang="en-US" dirty="0"/>
              <a:t>general, </a:t>
            </a:r>
            <a:r>
              <a:rPr lang="en-US" dirty="0">
                <a:solidFill>
                  <a:srgbClr val="0070C0"/>
                </a:solidFill>
              </a:rPr>
              <a:t>dietary indiscretion </a:t>
            </a:r>
            <a:r>
              <a:rPr lang="en-US" dirty="0"/>
              <a:t>and/or </a:t>
            </a:r>
            <a:r>
              <a:rPr lang="en-US" dirty="0">
                <a:solidFill>
                  <a:srgbClr val="0070C0"/>
                </a:solidFill>
              </a:rPr>
              <a:t>inadequate doses </a:t>
            </a:r>
            <a:r>
              <a:rPr lang="en-US" dirty="0"/>
              <a:t>of insulin underlie the apparent failure of </a:t>
            </a:r>
            <a:r>
              <a:rPr lang="en-US" dirty="0" smtClean="0"/>
              <a:t>many patients </a:t>
            </a:r>
            <a:r>
              <a:rPr lang="en-US" dirty="0"/>
              <a:t>treated with insulin regimens. </a:t>
            </a:r>
            <a:endParaRPr lang="en-US" dirty="0" smtClean="0"/>
          </a:p>
          <a:p>
            <a:pPr algn="l" rtl="0"/>
            <a:r>
              <a:rPr lang="en-US" dirty="0" smtClean="0"/>
              <a:t>Daily </a:t>
            </a:r>
            <a:r>
              <a:rPr lang="en-US" dirty="0"/>
              <a:t>insulin doses typically exceed </a:t>
            </a:r>
            <a:r>
              <a:rPr lang="en-US" b="1" dirty="0">
                <a:solidFill>
                  <a:srgbClr val="0070C0"/>
                </a:solidFill>
              </a:rPr>
              <a:t>65 to 100 units per day </a:t>
            </a:r>
            <a:r>
              <a:rPr lang="en-US" dirty="0"/>
              <a:t>and </a:t>
            </a:r>
            <a:r>
              <a:rPr lang="en-US" dirty="0" smtClean="0"/>
              <a:t>may sometimes </a:t>
            </a:r>
            <a:r>
              <a:rPr lang="en-US" dirty="0"/>
              <a:t>be much higher before </a:t>
            </a:r>
            <a:r>
              <a:rPr lang="en-US" b="1" dirty="0"/>
              <a:t>obese, type 2 diabetic patients can achieve near-normal </a:t>
            </a:r>
            <a:r>
              <a:rPr lang="en-US" b="1" dirty="0" err="1"/>
              <a:t>glycemia</a:t>
            </a:r>
            <a:r>
              <a:rPr lang="en-US" dirty="0"/>
              <a:t>.</a:t>
            </a:r>
            <a:endParaRPr lang="fa-IR" dirty="0"/>
          </a:p>
        </p:txBody>
      </p:sp>
    </p:spTree>
    <p:extLst>
      <p:ext uri="{BB962C8B-B14F-4D97-AF65-F5344CB8AC3E}">
        <p14:creationId xmlns:p14="http://schemas.microsoft.com/office/powerpoint/2010/main" val="182385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Basal versus bolus</a:t>
            </a:r>
            <a:endParaRPr lang="fa-IR" dirty="0"/>
          </a:p>
        </p:txBody>
      </p:sp>
      <p:sp>
        <p:nvSpPr>
          <p:cNvPr id="3" name="Content Placeholder 2"/>
          <p:cNvSpPr>
            <a:spLocks noGrp="1"/>
          </p:cNvSpPr>
          <p:nvPr>
            <p:ph idx="1"/>
          </p:nvPr>
        </p:nvSpPr>
        <p:spPr/>
        <p:txBody>
          <a:bodyPr/>
          <a:lstStyle/>
          <a:p>
            <a:pPr algn="l" rtl="0"/>
            <a:r>
              <a:rPr lang="en-US" b="1" dirty="0" smtClean="0"/>
              <a:t>Basal</a:t>
            </a:r>
            <a:r>
              <a:rPr lang="en-US" b="1" dirty="0"/>
              <a:t>:</a:t>
            </a:r>
          </a:p>
          <a:p>
            <a:pPr lvl="1" algn="l" rtl="0"/>
            <a:r>
              <a:rPr lang="en-US" dirty="0"/>
              <a:t>Intermediate- to long-acting preparations (NPH, NPL, </a:t>
            </a:r>
            <a:r>
              <a:rPr lang="en-US" dirty="0" err="1"/>
              <a:t>detemir</a:t>
            </a:r>
            <a:r>
              <a:rPr lang="en-US" dirty="0"/>
              <a:t>, </a:t>
            </a:r>
            <a:r>
              <a:rPr lang="en-US" dirty="0" err="1"/>
              <a:t>glargine</a:t>
            </a:r>
            <a:r>
              <a:rPr lang="en-US" dirty="0"/>
              <a:t>, or </a:t>
            </a:r>
            <a:r>
              <a:rPr lang="en-US" dirty="0" err="1"/>
              <a:t>degludec</a:t>
            </a:r>
            <a:r>
              <a:rPr lang="en-US" dirty="0"/>
              <a:t>) </a:t>
            </a:r>
          </a:p>
          <a:p>
            <a:pPr lvl="1" algn="l" rtl="0"/>
            <a:r>
              <a:rPr lang="en-US" dirty="0"/>
              <a:t>Continuous infusion of a short- or rapid-acting insulin via an insulin pump</a:t>
            </a:r>
          </a:p>
          <a:p>
            <a:pPr algn="l" rtl="0"/>
            <a:r>
              <a:rPr lang="en-US" b="1" dirty="0"/>
              <a:t>Bolus </a:t>
            </a:r>
            <a:r>
              <a:rPr lang="en-US" dirty="0"/>
              <a:t>:</a:t>
            </a:r>
          </a:p>
          <a:p>
            <a:pPr lvl="1" algn="l" rtl="0"/>
            <a:r>
              <a:rPr lang="en-US" dirty="0"/>
              <a:t>Short-acting (regular) insulin </a:t>
            </a:r>
          </a:p>
          <a:p>
            <a:pPr lvl="1" algn="l" rtl="0"/>
            <a:r>
              <a:rPr lang="en-US" dirty="0"/>
              <a:t>Rapid-acting (</a:t>
            </a:r>
            <a:r>
              <a:rPr lang="en-US" dirty="0" err="1"/>
              <a:t>lispro</a:t>
            </a:r>
            <a:r>
              <a:rPr lang="en-US" dirty="0"/>
              <a:t>, </a:t>
            </a:r>
            <a:r>
              <a:rPr lang="en-US" dirty="0" err="1"/>
              <a:t>aspart</a:t>
            </a:r>
            <a:r>
              <a:rPr lang="en-US" dirty="0"/>
              <a:t>, or </a:t>
            </a:r>
            <a:r>
              <a:rPr lang="en-US" dirty="0" err="1"/>
              <a:t>glulisine</a:t>
            </a:r>
            <a:r>
              <a:rPr lang="en-US" dirty="0"/>
              <a:t>)</a:t>
            </a:r>
            <a:endParaRPr lang="fa-IR" dirty="0"/>
          </a:p>
          <a:p>
            <a:pPr algn="l" rtl="0"/>
            <a:endParaRPr lang="fa-IR" dirty="0"/>
          </a:p>
        </p:txBody>
      </p:sp>
    </p:spTree>
    <p:extLst>
      <p:ext uri="{BB962C8B-B14F-4D97-AF65-F5344CB8AC3E}">
        <p14:creationId xmlns:p14="http://schemas.microsoft.com/office/powerpoint/2010/main" val="210917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Basal </a:t>
            </a:r>
            <a:r>
              <a:rPr lang="en-US" dirty="0" smtClean="0"/>
              <a:t>Insulin</a:t>
            </a:r>
            <a:endParaRPr lang="fa-IR" dirty="0"/>
          </a:p>
        </p:txBody>
      </p:sp>
      <p:sp>
        <p:nvSpPr>
          <p:cNvPr id="3" name="Content Placeholder 2"/>
          <p:cNvSpPr>
            <a:spLocks noGrp="1"/>
          </p:cNvSpPr>
          <p:nvPr>
            <p:ph idx="1"/>
          </p:nvPr>
        </p:nvSpPr>
        <p:spPr/>
        <p:txBody>
          <a:bodyPr>
            <a:normAutofit/>
          </a:bodyPr>
          <a:lstStyle/>
          <a:p>
            <a:pPr algn="l" rtl="0"/>
            <a:r>
              <a:rPr lang="en-US" dirty="0" smtClean="0"/>
              <a:t>Basal </a:t>
            </a:r>
            <a:r>
              <a:rPr lang="en-US" dirty="0"/>
              <a:t>insulin alone is </a:t>
            </a:r>
            <a:r>
              <a:rPr lang="en-US" dirty="0" smtClean="0"/>
              <a:t>the most convenient initial </a:t>
            </a:r>
            <a:r>
              <a:rPr lang="en-US" dirty="0"/>
              <a:t>insulin regimen, beginning at </a:t>
            </a:r>
            <a:r>
              <a:rPr lang="en-US" b="1" dirty="0">
                <a:solidFill>
                  <a:srgbClr val="0070C0"/>
                </a:solidFill>
              </a:rPr>
              <a:t>10 </a:t>
            </a:r>
            <a:r>
              <a:rPr lang="en-US" b="1" dirty="0" smtClean="0">
                <a:solidFill>
                  <a:srgbClr val="0070C0"/>
                </a:solidFill>
              </a:rPr>
              <a:t>units </a:t>
            </a:r>
            <a:r>
              <a:rPr lang="en-US" dirty="0" smtClean="0"/>
              <a:t>per </a:t>
            </a:r>
            <a:r>
              <a:rPr lang="en-US" dirty="0"/>
              <a:t>day or </a:t>
            </a:r>
            <a:r>
              <a:rPr lang="en-US" b="1" dirty="0">
                <a:solidFill>
                  <a:srgbClr val="0070C0"/>
                </a:solidFill>
              </a:rPr>
              <a:t>0.1–0.2 units/kg/day</a:t>
            </a:r>
            <a:r>
              <a:rPr lang="en-US" dirty="0"/>
              <a:t>, </a:t>
            </a:r>
            <a:r>
              <a:rPr lang="en-US" dirty="0" smtClean="0"/>
              <a:t>depending on </a:t>
            </a:r>
            <a:r>
              <a:rPr lang="en-US" dirty="0"/>
              <a:t>the degree of hyperglycemia. </a:t>
            </a:r>
            <a:endParaRPr lang="en-US" dirty="0" smtClean="0"/>
          </a:p>
          <a:p>
            <a:pPr algn="l" rtl="0"/>
            <a:r>
              <a:rPr lang="en-US" dirty="0" smtClean="0"/>
              <a:t>Basal insulin </a:t>
            </a:r>
            <a:r>
              <a:rPr lang="en-US" dirty="0"/>
              <a:t>is usually prescribed in </a:t>
            </a:r>
            <a:r>
              <a:rPr lang="en-US" dirty="0" smtClean="0"/>
              <a:t>conjunction with </a:t>
            </a:r>
            <a:r>
              <a:rPr lang="en-US" b="1" dirty="0"/>
              <a:t>metformin</a:t>
            </a:r>
            <a:r>
              <a:rPr lang="en-US" dirty="0"/>
              <a:t> and sometimes </a:t>
            </a:r>
            <a:r>
              <a:rPr lang="en-US" dirty="0" smtClean="0"/>
              <a:t>one additional </a:t>
            </a:r>
            <a:r>
              <a:rPr lang="en-US" dirty="0"/>
              <a:t>noninsulin agent. </a:t>
            </a:r>
            <a:endParaRPr lang="en-US" dirty="0" smtClean="0"/>
          </a:p>
          <a:p>
            <a:pPr algn="l" rtl="0"/>
            <a:r>
              <a:rPr lang="en-US" dirty="0" smtClean="0"/>
              <a:t>When basal insulin </a:t>
            </a:r>
            <a:r>
              <a:rPr lang="en-US" dirty="0"/>
              <a:t>is added to </a:t>
            </a:r>
            <a:r>
              <a:rPr lang="en-US" dirty="0" err="1" smtClean="0"/>
              <a:t>antihyperglycemic</a:t>
            </a:r>
            <a:r>
              <a:rPr lang="en-US" dirty="0"/>
              <a:t> </a:t>
            </a:r>
            <a:r>
              <a:rPr lang="en-US" dirty="0" smtClean="0"/>
              <a:t>agents </a:t>
            </a:r>
            <a:r>
              <a:rPr lang="en-US" dirty="0"/>
              <a:t>in patients with type 2 </a:t>
            </a:r>
            <a:r>
              <a:rPr lang="en-US" dirty="0" smtClean="0"/>
              <a:t>diabetes, </a:t>
            </a:r>
            <a:r>
              <a:rPr lang="en-US" b="1" dirty="0" smtClean="0">
                <a:solidFill>
                  <a:srgbClr val="0070C0"/>
                </a:solidFill>
              </a:rPr>
              <a:t>long-acting </a:t>
            </a:r>
            <a:r>
              <a:rPr lang="en-US" b="1" dirty="0">
                <a:solidFill>
                  <a:srgbClr val="0070C0"/>
                </a:solidFill>
              </a:rPr>
              <a:t>basal analogs </a:t>
            </a:r>
            <a:r>
              <a:rPr lang="en-US" dirty="0"/>
              <a:t>(U-100 </a:t>
            </a:r>
            <a:r>
              <a:rPr lang="en-US" dirty="0" err="1" smtClean="0"/>
              <a:t>glargine</a:t>
            </a:r>
            <a:r>
              <a:rPr lang="en-US" dirty="0"/>
              <a:t> </a:t>
            </a:r>
            <a:r>
              <a:rPr lang="en-US" dirty="0" smtClean="0"/>
              <a:t>or </a:t>
            </a:r>
            <a:r>
              <a:rPr lang="en-US" dirty="0" err="1"/>
              <a:t>detemir</a:t>
            </a:r>
            <a:r>
              <a:rPr lang="en-US" dirty="0"/>
              <a:t>) can be used instead of </a:t>
            </a:r>
            <a:r>
              <a:rPr lang="en-US" dirty="0" smtClean="0"/>
              <a:t>NPH</a:t>
            </a:r>
            <a:r>
              <a:rPr lang="en-US" dirty="0"/>
              <a:t> to </a:t>
            </a:r>
            <a:r>
              <a:rPr lang="en-US" b="1" dirty="0"/>
              <a:t>reduce</a:t>
            </a:r>
            <a:r>
              <a:rPr lang="en-US" dirty="0"/>
              <a:t> the risk of </a:t>
            </a:r>
            <a:r>
              <a:rPr lang="en-US" b="1" dirty="0"/>
              <a:t>symptomatic</a:t>
            </a:r>
            <a:r>
              <a:rPr lang="en-US" dirty="0"/>
              <a:t> and </a:t>
            </a:r>
            <a:r>
              <a:rPr lang="en-US" b="1" dirty="0"/>
              <a:t>nocturnal</a:t>
            </a:r>
            <a:r>
              <a:rPr lang="en-US" dirty="0"/>
              <a:t> </a:t>
            </a:r>
            <a:r>
              <a:rPr lang="en-US" dirty="0" smtClean="0"/>
              <a:t>hypoglycemia. </a:t>
            </a:r>
            <a:endParaRPr lang="fa-IR" dirty="0"/>
          </a:p>
        </p:txBody>
      </p:sp>
    </p:spTree>
    <p:extLst>
      <p:ext uri="{BB962C8B-B14F-4D97-AF65-F5344CB8AC3E}">
        <p14:creationId xmlns:p14="http://schemas.microsoft.com/office/powerpoint/2010/main" val="35368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principles of insulin therapy in diabetes</a:t>
            </a:r>
            <a:br>
              <a:rPr lang="en-US" b="1" dirty="0"/>
            </a:br>
            <a:r>
              <a:rPr lang="en-US" b="1" dirty="0"/>
              <a:t>mellitus</a:t>
            </a:r>
            <a:endParaRPr lang="fa-IR" dirty="0"/>
          </a:p>
        </p:txBody>
      </p:sp>
      <p:sp>
        <p:nvSpPr>
          <p:cNvPr id="3" name="Content Placeholder 2"/>
          <p:cNvSpPr>
            <a:spLocks noGrp="1"/>
          </p:cNvSpPr>
          <p:nvPr>
            <p:ph idx="1"/>
          </p:nvPr>
        </p:nvSpPr>
        <p:spPr/>
        <p:txBody>
          <a:bodyPr/>
          <a:lstStyle/>
          <a:p>
            <a:pPr algn="l" rtl="0"/>
            <a:r>
              <a:rPr lang="en-US" dirty="0" smtClean="0"/>
              <a:t>Many </a:t>
            </a:r>
            <a:r>
              <a:rPr lang="en-US" dirty="0"/>
              <a:t>patients </a:t>
            </a:r>
            <a:r>
              <a:rPr lang="en-US" dirty="0" smtClean="0"/>
              <a:t>with type </a:t>
            </a:r>
            <a:r>
              <a:rPr lang="en-US" dirty="0"/>
              <a:t>2 diabetes will require insulin as their beta-cell function declines over time</a:t>
            </a:r>
            <a:r>
              <a:rPr lang="en-US" dirty="0" smtClean="0"/>
              <a:t>.</a:t>
            </a:r>
          </a:p>
          <a:p>
            <a:pPr algn="l" rtl="0"/>
            <a:r>
              <a:rPr lang="en-US" dirty="0"/>
              <a:t>Clinical features that, if present </a:t>
            </a:r>
            <a:r>
              <a:rPr lang="en-US" b="1" dirty="0"/>
              <a:t>in a patient with diabetes at any age</a:t>
            </a:r>
            <a:r>
              <a:rPr lang="en-US" dirty="0"/>
              <a:t>, suggest the need for insulin therapy </a:t>
            </a:r>
            <a:r>
              <a:rPr lang="en-US" dirty="0" smtClean="0"/>
              <a:t>include:</a:t>
            </a:r>
          </a:p>
          <a:p>
            <a:pPr lvl="1" algn="l" rtl="0">
              <a:buClr>
                <a:schemeClr val="accent3">
                  <a:lumMod val="60000"/>
                  <a:lumOff val="40000"/>
                </a:schemeClr>
              </a:buClr>
              <a:buFont typeface="Wingdings" panose="05000000000000000000" pitchFamily="2" charset="2"/>
              <a:buChar char="v"/>
            </a:pPr>
            <a:r>
              <a:rPr lang="en-US" dirty="0" smtClean="0"/>
              <a:t>Marked </a:t>
            </a:r>
            <a:r>
              <a:rPr lang="en-US" dirty="0"/>
              <a:t>and otherwise unexplained recent weight loss (irrespective of the initial </a:t>
            </a:r>
            <a:r>
              <a:rPr lang="en-US" dirty="0" smtClean="0"/>
              <a:t>weight)</a:t>
            </a:r>
          </a:p>
          <a:p>
            <a:pPr lvl="1" algn="l" rtl="0">
              <a:buClr>
                <a:schemeClr val="accent3">
                  <a:lumMod val="60000"/>
                  <a:lumOff val="40000"/>
                </a:schemeClr>
              </a:buClr>
              <a:buFont typeface="Wingdings" panose="05000000000000000000" pitchFamily="2" charset="2"/>
              <a:buChar char="v"/>
            </a:pPr>
            <a:r>
              <a:rPr lang="en-US" dirty="0"/>
              <a:t>S</a:t>
            </a:r>
            <a:r>
              <a:rPr lang="en-US" dirty="0" smtClean="0"/>
              <a:t>hort </a:t>
            </a:r>
            <a:r>
              <a:rPr lang="en-US" dirty="0"/>
              <a:t>history with severe </a:t>
            </a:r>
            <a:r>
              <a:rPr lang="en-US" dirty="0" smtClean="0"/>
              <a:t>symptoms</a:t>
            </a:r>
          </a:p>
          <a:p>
            <a:pPr lvl="1" algn="l" rtl="0">
              <a:buClr>
                <a:schemeClr val="accent3">
                  <a:lumMod val="60000"/>
                  <a:lumOff val="40000"/>
                </a:schemeClr>
              </a:buClr>
              <a:buFont typeface="Wingdings" panose="05000000000000000000" pitchFamily="2" charset="2"/>
              <a:buChar char="v"/>
            </a:pPr>
            <a:r>
              <a:rPr lang="en-US" dirty="0"/>
              <a:t>P</a:t>
            </a:r>
            <a:r>
              <a:rPr lang="en-US" dirty="0" smtClean="0"/>
              <a:t>resence </a:t>
            </a:r>
            <a:r>
              <a:rPr lang="en-US" dirty="0"/>
              <a:t>of moderate to heavy </a:t>
            </a:r>
            <a:r>
              <a:rPr lang="en-US" dirty="0" err="1"/>
              <a:t>ketonuria</a:t>
            </a:r>
            <a:r>
              <a:rPr lang="en-US" dirty="0"/>
              <a:t>.</a:t>
            </a:r>
            <a:endParaRPr lang="fa-IR" dirty="0"/>
          </a:p>
          <a:p>
            <a:pPr algn="l" rtl="0"/>
            <a:endParaRPr lang="fa-IR" dirty="0"/>
          </a:p>
        </p:txBody>
      </p:sp>
    </p:spTree>
    <p:extLst>
      <p:ext uri="{BB962C8B-B14F-4D97-AF65-F5344CB8AC3E}">
        <p14:creationId xmlns:p14="http://schemas.microsoft.com/office/powerpoint/2010/main" val="305898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l" rtl="0"/>
            <a:r>
              <a:rPr lang="en-US" b="1" dirty="0" smtClean="0">
                <a:solidFill>
                  <a:srgbClr val="0070C0"/>
                </a:solidFill>
              </a:rPr>
              <a:t>Longer acting basal </a:t>
            </a:r>
            <a:r>
              <a:rPr lang="en-US" b="1" dirty="0">
                <a:solidFill>
                  <a:srgbClr val="0070C0"/>
                </a:solidFill>
              </a:rPr>
              <a:t>analogs </a:t>
            </a:r>
            <a:r>
              <a:rPr lang="en-US" dirty="0"/>
              <a:t>(</a:t>
            </a:r>
            <a:r>
              <a:rPr lang="en-US" b="1" dirty="0"/>
              <a:t>U-300 </a:t>
            </a:r>
            <a:r>
              <a:rPr lang="en-US" b="1" dirty="0" err="1"/>
              <a:t>glargine</a:t>
            </a:r>
            <a:r>
              <a:rPr lang="en-US" b="1" dirty="0"/>
              <a:t> </a:t>
            </a:r>
            <a:r>
              <a:rPr lang="en-US" dirty="0" smtClean="0"/>
              <a:t>or </a:t>
            </a:r>
            <a:r>
              <a:rPr lang="en-US" b="1" dirty="0" err="1" smtClean="0"/>
              <a:t>degludec</a:t>
            </a:r>
            <a:r>
              <a:rPr lang="en-US" dirty="0"/>
              <a:t>) may additionally convey </a:t>
            </a:r>
            <a:r>
              <a:rPr lang="en-US" dirty="0" smtClean="0"/>
              <a:t>a lower </a:t>
            </a:r>
            <a:r>
              <a:rPr lang="en-US" dirty="0"/>
              <a:t>hypoglycemia risk compared </a:t>
            </a:r>
            <a:r>
              <a:rPr lang="en-US" dirty="0" smtClean="0"/>
              <a:t>with U-100 </a:t>
            </a:r>
            <a:r>
              <a:rPr lang="en-US" dirty="0" err="1" smtClean="0"/>
              <a:t>glargine</a:t>
            </a:r>
            <a:r>
              <a:rPr lang="en-US" dirty="0" smtClean="0"/>
              <a:t> when </a:t>
            </a:r>
            <a:r>
              <a:rPr lang="en-US" dirty="0"/>
              <a:t>used in </a:t>
            </a:r>
            <a:r>
              <a:rPr lang="en-US" dirty="0" smtClean="0"/>
              <a:t>combination with </a:t>
            </a:r>
            <a:r>
              <a:rPr lang="en-US" dirty="0"/>
              <a:t>oral </a:t>
            </a:r>
            <a:r>
              <a:rPr lang="en-US" dirty="0" err="1"/>
              <a:t>antihyperglycemic</a:t>
            </a:r>
            <a:r>
              <a:rPr lang="en-US" dirty="0"/>
              <a:t> </a:t>
            </a:r>
            <a:r>
              <a:rPr lang="en-US" dirty="0" smtClean="0"/>
              <a:t>agents. </a:t>
            </a:r>
          </a:p>
          <a:p>
            <a:pPr algn="l" rtl="0"/>
            <a:r>
              <a:rPr lang="en-US" dirty="0" smtClean="0"/>
              <a:t>While </a:t>
            </a:r>
            <a:r>
              <a:rPr lang="en-US" dirty="0"/>
              <a:t>there is evidence for </a:t>
            </a:r>
            <a:r>
              <a:rPr lang="en-US" dirty="0" smtClean="0"/>
              <a:t>reduced hypoglycemia </a:t>
            </a:r>
            <a:r>
              <a:rPr lang="en-US" dirty="0"/>
              <a:t>with newer, </a:t>
            </a:r>
            <a:r>
              <a:rPr lang="en-US" dirty="0" smtClean="0"/>
              <a:t>longer-acting basal </a:t>
            </a:r>
            <a:r>
              <a:rPr lang="en-US" dirty="0"/>
              <a:t>insulin analogs, </a:t>
            </a:r>
            <a:r>
              <a:rPr lang="en-US" b="1" dirty="0"/>
              <a:t>people without </a:t>
            </a:r>
            <a:r>
              <a:rPr lang="en-US" b="1" dirty="0" smtClean="0"/>
              <a:t>a history </a:t>
            </a:r>
            <a:r>
              <a:rPr lang="en-US" b="1" dirty="0"/>
              <a:t>of hypoglycemia are at </a:t>
            </a:r>
            <a:r>
              <a:rPr lang="en-US" b="1" dirty="0" smtClean="0"/>
              <a:t>decreased risk </a:t>
            </a:r>
            <a:r>
              <a:rPr lang="en-US" b="1" dirty="0"/>
              <a:t>and could potentially be switched </a:t>
            </a:r>
            <a:r>
              <a:rPr lang="en-US" b="1" dirty="0" smtClean="0"/>
              <a:t>to human </a:t>
            </a:r>
            <a:r>
              <a:rPr lang="en-US" b="1" dirty="0"/>
              <a:t>insulin safely</a:t>
            </a:r>
            <a:r>
              <a:rPr lang="en-US" dirty="0"/>
              <a:t>. </a:t>
            </a:r>
            <a:endParaRPr lang="en-US" dirty="0" smtClean="0"/>
          </a:p>
        </p:txBody>
      </p:sp>
    </p:spTree>
    <p:extLst>
      <p:ext uri="{BB962C8B-B14F-4D97-AF65-F5344CB8AC3E}">
        <p14:creationId xmlns:p14="http://schemas.microsoft.com/office/powerpoint/2010/main" val="273110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Bolus </a:t>
            </a:r>
            <a:r>
              <a:rPr lang="en-US" dirty="0" smtClean="0"/>
              <a:t>Insulin</a:t>
            </a:r>
            <a:endParaRPr lang="fa-IR" dirty="0"/>
          </a:p>
        </p:txBody>
      </p:sp>
      <p:sp>
        <p:nvSpPr>
          <p:cNvPr id="3" name="Content Placeholder 2"/>
          <p:cNvSpPr>
            <a:spLocks noGrp="1"/>
          </p:cNvSpPr>
          <p:nvPr>
            <p:ph idx="1"/>
          </p:nvPr>
        </p:nvSpPr>
        <p:spPr/>
        <p:txBody>
          <a:bodyPr>
            <a:normAutofit/>
          </a:bodyPr>
          <a:lstStyle/>
          <a:p>
            <a:pPr algn="l" rtl="0"/>
            <a:r>
              <a:rPr lang="en-US" dirty="0" smtClean="0"/>
              <a:t>Many </a:t>
            </a:r>
            <a:r>
              <a:rPr lang="en-US" dirty="0"/>
              <a:t>individuals with type 2 </a:t>
            </a:r>
            <a:r>
              <a:rPr lang="en-US" dirty="0" smtClean="0"/>
              <a:t>diabetes may </a:t>
            </a:r>
            <a:r>
              <a:rPr lang="en-US" dirty="0"/>
              <a:t>require mealtime bolus insulin </a:t>
            </a:r>
            <a:r>
              <a:rPr lang="en-US" dirty="0" smtClean="0"/>
              <a:t>dosing in </a:t>
            </a:r>
            <a:r>
              <a:rPr lang="en-US" dirty="0"/>
              <a:t>addition to basal insulin. </a:t>
            </a:r>
            <a:endParaRPr lang="en-US" dirty="0" smtClean="0"/>
          </a:p>
          <a:p>
            <a:pPr algn="l" rtl="0"/>
            <a:r>
              <a:rPr lang="en-US" b="1" dirty="0" smtClean="0"/>
              <a:t>Rapid </a:t>
            </a:r>
            <a:r>
              <a:rPr lang="en-US" dirty="0" smtClean="0"/>
              <a:t>acting analogs </a:t>
            </a:r>
            <a:r>
              <a:rPr lang="en-US" dirty="0"/>
              <a:t>are </a:t>
            </a:r>
            <a:r>
              <a:rPr lang="en-US" b="1" dirty="0"/>
              <a:t>preferred</a:t>
            </a:r>
            <a:r>
              <a:rPr lang="en-US" dirty="0"/>
              <a:t> due to </a:t>
            </a:r>
            <a:r>
              <a:rPr lang="en-US" dirty="0" smtClean="0"/>
              <a:t>their prompt </a:t>
            </a:r>
            <a:r>
              <a:rPr lang="en-US" dirty="0"/>
              <a:t>onset of action after dosing. </a:t>
            </a:r>
            <a:endParaRPr lang="en-US" dirty="0" smtClean="0"/>
          </a:p>
          <a:p>
            <a:pPr algn="l" rtl="0"/>
            <a:r>
              <a:rPr lang="en-US" dirty="0" smtClean="0"/>
              <a:t>The </a:t>
            </a:r>
            <a:r>
              <a:rPr lang="en-US" dirty="0"/>
              <a:t>recommended </a:t>
            </a:r>
            <a:r>
              <a:rPr lang="en-US" b="1" dirty="0">
                <a:solidFill>
                  <a:srgbClr val="0070C0"/>
                </a:solidFill>
              </a:rPr>
              <a:t>starting dose </a:t>
            </a:r>
            <a:r>
              <a:rPr lang="en-US" dirty="0"/>
              <a:t>of </a:t>
            </a:r>
            <a:r>
              <a:rPr lang="en-US" dirty="0" smtClean="0"/>
              <a:t>mealtime insulin </a:t>
            </a:r>
            <a:r>
              <a:rPr lang="en-US" dirty="0"/>
              <a:t>is </a:t>
            </a:r>
            <a:r>
              <a:rPr lang="en-US" b="1" dirty="0">
                <a:solidFill>
                  <a:srgbClr val="FF0000"/>
                </a:solidFill>
              </a:rPr>
              <a:t>4 units</a:t>
            </a:r>
            <a:r>
              <a:rPr lang="en-US" dirty="0"/>
              <a:t>, </a:t>
            </a:r>
            <a:r>
              <a:rPr lang="en-US" b="1" dirty="0">
                <a:solidFill>
                  <a:srgbClr val="FF0000"/>
                </a:solidFill>
              </a:rPr>
              <a:t>0.1 units/kg</a:t>
            </a:r>
            <a:r>
              <a:rPr lang="en-US" dirty="0"/>
              <a:t>, or </a:t>
            </a:r>
            <a:r>
              <a:rPr lang="en-US" b="1" dirty="0" smtClean="0">
                <a:solidFill>
                  <a:srgbClr val="FF0000"/>
                </a:solidFill>
              </a:rPr>
              <a:t>10% of </a:t>
            </a:r>
            <a:r>
              <a:rPr lang="en-US" b="1" dirty="0">
                <a:solidFill>
                  <a:srgbClr val="FF0000"/>
                </a:solidFill>
              </a:rPr>
              <a:t>the basal dose</a:t>
            </a:r>
            <a:r>
              <a:rPr lang="en-US" dirty="0"/>
              <a:t>. </a:t>
            </a:r>
            <a:endParaRPr lang="en-US" dirty="0" smtClean="0"/>
          </a:p>
          <a:p>
            <a:pPr algn="l" rtl="0"/>
            <a:r>
              <a:rPr lang="en-US" b="1" dirty="0" smtClean="0">
                <a:solidFill>
                  <a:srgbClr val="0070C0"/>
                </a:solidFill>
              </a:rPr>
              <a:t>If </a:t>
            </a:r>
            <a:r>
              <a:rPr lang="en-US" b="1" dirty="0">
                <a:solidFill>
                  <a:srgbClr val="0070C0"/>
                </a:solidFill>
              </a:rPr>
              <a:t>A1C </a:t>
            </a:r>
            <a:r>
              <a:rPr lang="en-US" b="1" dirty="0" smtClean="0">
                <a:solidFill>
                  <a:srgbClr val="0070C0"/>
                </a:solidFill>
              </a:rPr>
              <a:t>is &lt; 8</a:t>
            </a:r>
            <a:r>
              <a:rPr lang="en-US" b="1" dirty="0">
                <a:solidFill>
                  <a:srgbClr val="0070C0"/>
                </a:solidFill>
              </a:rPr>
              <a:t>% </a:t>
            </a:r>
            <a:r>
              <a:rPr lang="en-US" dirty="0" smtClean="0"/>
              <a:t>when </a:t>
            </a:r>
            <a:r>
              <a:rPr lang="en-US" dirty="0"/>
              <a:t>starting mealtime bolus </a:t>
            </a:r>
            <a:r>
              <a:rPr lang="en-US" dirty="0" smtClean="0"/>
              <a:t>insulin, consideration </a:t>
            </a:r>
            <a:r>
              <a:rPr lang="en-US" dirty="0"/>
              <a:t>should be given </a:t>
            </a:r>
            <a:r>
              <a:rPr lang="en-US" dirty="0" smtClean="0"/>
              <a:t>to </a:t>
            </a:r>
            <a:r>
              <a:rPr lang="en-US" b="1" dirty="0" smtClean="0"/>
              <a:t>decreasing </a:t>
            </a:r>
            <a:r>
              <a:rPr lang="en-US" b="1" dirty="0"/>
              <a:t>the basal insulin dose</a:t>
            </a:r>
            <a:r>
              <a:rPr lang="en-US" dirty="0"/>
              <a:t>.</a:t>
            </a:r>
            <a:endParaRPr lang="fa-IR" dirty="0"/>
          </a:p>
        </p:txBody>
      </p:sp>
    </p:spTree>
    <p:extLst>
      <p:ext uri="{BB962C8B-B14F-4D97-AF65-F5344CB8AC3E}">
        <p14:creationId xmlns:p14="http://schemas.microsoft.com/office/powerpoint/2010/main" val="32910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Premixed </a:t>
            </a:r>
            <a:r>
              <a:rPr lang="en-US" dirty="0" smtClean="0"/>
              <a:t>Insulin</a:t>
            </a:r>
            <a:endParaRPr lang="fa-IR" dirty="0"/>
          </a:p>
        </p:txBody>
      </p:sp>
      <p:sp>
        <p:nvSpPr>
          <p:cNvPr id="3" name="Content Placeholder 2"/>
          <p:cNvSpPr>
            <a:spLocks noGrp="1"/>
          </p:cNvSpPr>
          <p:nvPr>
            <p:ph idx="1"/>
          </p:nvPr>
        </p:nvSpPr>
        <p:spPr/>
        <p:txBody>
          <a:bodyPr>
            <a:normAutofit/>
          </a:bodyPr>
          <a:lstStyle/>
          <a:p>
            <a:pPr algn="l" rtl="0">
              <a:buFont typeface="Wingdings" panose="05000000000000000000" pitchFamily="2" charset="2"/>
              <a:buChar char="v"/>
            </a:pPr>
            <a:r>
              <a:rPr lang="en-US" dirty="0" smtClean="0"/>
              <a:t>Premixed </a:t>
            </a:r>
            <a:r>
              <a:rPr lang="en-US" dirty="0"/>
              <a:t>insulin products </a:t>
            </a:r>
            <a:r>
              <a:rPr lang="en-US" b="1" dirty="0"/>
              <a:t>contain both </a:t>
            </a:r>
            <a:r>
              <a:rPr lang="en-US" b="1" dirty="0" smtClean="0"/>
              <a:t>a basal </a:t>
            </a:r>
            <a:r>
              <a:rPr lang="en-US" b="1" dirty="0"/>
              <a:t>and prandial component</a:t>
            </a:r>
            <a:r>
              <a:rPr lang="en-US" dirty="0"/>
              <a:t>, </a:t>
            </a:r>
            <a:r>
              <a:rPr lang="en-US" dirty="0" smtClean="0"/>
              <a:t>allowing coverage </a:t>
            </a:r>
            <a:r>
              <a:rPr lang="en-US" dirty="0"/>
              <a:t>of both basal and prandial </a:t>
            </a:r>
            <a:r>
              <a:rPr lang="en-US" dirty="0" smtClean="0"/>
              <a:t>needs with </a:t>
            </a:r>
            <a:r>
              <a:rPr lang="en-US" dirty="0"/>
              <a:t>a single injection. </a:t>
            </a:r>
            <a:endParaRPr lang="en-US" dirty="0" smtClean="0"/>
          </a:p>
          <a:p>
            <a:pPr algn="l" rtl="0">
              <a:buFont typeface="Wingdings" panose="05000000000000000000" pitchFamily="2" charset="2"/>
              <a:buChar char="v"/>
            </a:pPr>
            <a:r>
              <a:rPr lang="en-US" dirty="0" smtClean="0"/>
              <a:t>NPH/Regular 70/30 insulin</a:t>
            </a:r>
            <a:r>
              <a:rPr lang="en-US" dirty="0"/>
              <a:t>, for example, is composed of </a:t>
            </a:r>
            <a:r>
              <a:rPr lang="en-US" dirty="0" smtClean="0"/>
              <a:t>70% NPH </a:t>
            </a:r>
            <a:r>
              <a:rPr lang="en-US" dirty="0"/>
              <a:t>insulin and 30% regular insulin. </a:t>
            </a:r>
            <a:endParaRPr lang="en-US" dirty="0" smtClean="0"/>
          </a:p>
          <a:p>
            <a:pPr algn="l" rtl="0">
              <a:buFont typeface="Wingdings" panose="05000000000000000000" pitchFamily="2" charset="2"/>
              <a:buChar char="v"/>
            </a:pPr>
            <a:r>
              <a:rPr lang="en-US" dirty="0"/>
              <a:t>Insulin </a:t>
            </a:r>
            <a:r>
              <a:rPr lang="en-US" b="1" dirty="0" err="1"/>
              <a:t>glargine</a:t>
            </a:r>
            <a:r>
              <a:rPr lang="en-US" dirty="0"/>
              <a:t> and insulin </a:t>
            </a:r>
            <a:r>
              <a:rPr lang="en-US" b="1" dirty="0" err="1"/>
              <a:t>detemir</a:t>
            </a:r>
            <a:r>
              <a:rPr lang="en-US" b="1" dirty="0"/>
              <a:t> </a:t>
            </a:r>
            <a:r>
              <a:rPr lang="en-US" i="1" dirty="0">
                <a:solidFill>
                  <a:srgbClr val="0070C0"/>
                </a:solidFill>
              </a:rPr>
              <a:t>should not be mixed </a:t>
            </a:r>
            <a:r>
              <a:rPr lang="en-US" dirty="0"/>
              <a:t>with other </a:t>
            </a:r>
            <a:r>
              <a:rPr lang="en-US" dirty="0" err="1"/>
              <a:t>insulins</a:t>
            </a:r>
            <a:r>
              <a:rPr lang="en-US" dirty="0"/>
              <a:t> due to the low pH of </a:t>
            </a:r>
            <a:r>
              <a:rPr lang="en-US" dirty="0" smtClean="0"/>
              <a:t>the diluents</a:t>
            </a:r>
            <a:r>
              <a:rPr lang="en-US" dirty="0"/>
              <a:t>.</a:t>
            </a:r>
            <a:endParaRPr lang="fa-IR" dirty="0"/>
          </a:p>
          <a:p>
            <a:pPr algn="l" rtl="0">
              <a:buFont typeface="Wingdings" panose="05000000000000000000" pitchFamily="2" charset="2"/>
              <a:buChar char="v"/>
            </a:pPr>
            <a:r>
              <a:rPr lang="en-US" dirty="0"/>
              <a:t>After mixing NPH with regular insulin, the formulation should </a:t>
            </a:r>
            <a:r>
              <a:rPr lang="en-US" dirty="0" smtClean="0"/>
              <a:t>be </a:t>
            </a:r>
            <a:r>
              <a:rPr lang="en-US" dirty="0"/>
              <a:t>used immediately.</a:t>
            </a:r>
          </a:p>
          <a:p>
            <a:pPr algn="l" rtl="0">
              <a:buFont typeface="Wingdings" panose="05000000000000000000" pitchFamily="2" charset="2"/>
              <a:buChar char="v"/>
            </a:pPr>
            <a:r>
              <a:rPr lang="en-US" dirty="0"/>
              <a:t>Rapid-acting insulin can be mixed with </a:t>
            </a:r>
            <a:r>
              <a:rPr lang="en-US" dirty="0" smtClean="0"/>
              <a:t>NPH. </a:t>
            </a:r>
          </a:p>
          <a:p>
            <a:pPr algn="l" rtl="0">
              <a:buFont typeface="Wingdings" panose="05000000000000000000" pitchFamily="2" charset="2"/>
              <a:buChar char="v"/>
            </a:pPr>
            <a:r>
              <a:rPr lang="en-US" dirty="0" smtClean="0"/>
              <a:t>When </a:t>
            </a:r>
            <a:r>
              <a:rPr lang="en-US" dirty="0"/>
              <a:t>this is done, the mixture should be injected within </a:t>
            </a:r>
            <a:r>
              <a:rPr lang="en-US" b="1" dirty="0" smtClean="0">
                <a:solidFill>
                  <a:srgbClr val="0070C0"/>
                </a:solidFill>
              </a:rPr>
              <a:t>15 minutes </a:t>
            </a:r>
            <a:r>
              <a:rPr lang="en-US" b="1" dirty="0">
                <a:solidFill>
                  <a:srgbClr val="0070C0"/>
                </a:solidFill>
              </a:rPr>
              <a:t>prior to a meal.</a:t>
            </a:r>
            <a:endParaRPr lang="fa-IR" b="1" dirty="0">
              <a:solidFill>
                <a:srgbClr val="0070C0"/>
              </a:solidFill>
            </a:endParaRPr>
          </a:p>
          <a:p>
            <a:pPr marL="45720" indent="0" algn="l" rtl="0">
              <a:buNone/>
            </a:pPr>
            <a:endParaRPr lang="en-US" dirty="0" smtClean="0"/>
          </a:p>
        </p:txBody>
      </p:sp>
    </p:spTree>
    <p:extLst>
      <p:ext uri="{BB962C8B-B14F-4D97-AF65-F5344CB8AC3E}">
        <p14:creationId xmlns:p14="http://schemas.microsoft.com/office/powerpoint/2010/main" val="395453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Concentrated Insulin </a:t>
            </a:r>
            <a:r>
              <a:rPr lang="en-US" dirty="0" smtClean="0"/>
              <a:t>Products</a:t>
            </a:r>
            <a:endParaRPr lang="fa-IR" dirty="0"/>
          </a:p>
        </p:txBody>
      </p:sp>
      <p:sp>
        <p:nvSpPr>
          <p:cNvPr id="3" name="Content Placeholder 2"/>
          <p:cNvSpPr>
            <a:spLocks noGrp="1"/>
          </p:cNvSpPr>
          <p:nvPr>
            <p:ph idx="1"/>
          </p:nvPr>
        </p:nvSpPr>
        <p:spPr/>
        <p:txBody>
          <a:bodyPr>
            <a:normAutofit/>
          </a:bodyPr>
          <a:lstStyle/>
          <a:p>
            <a:pPr algn="l" rtl="0"/>
            <a:r>
              <a:rPr lang="en-US" b="1" dirty="0" smtClean="0">
                <a:solidFill>
                  <a:srgbClr val="0070C0"/>
                </a:solidFill>
              </a:rPr>
              <a:t>U-500 </a:t>
            </a:r>
            <a:r>
              <a:rPr lang="en-US" b="1" dirty="0">
                <a:solidFill>
                  <a:srgbClr val="0070C0"/>
                </a:solidFill>
              </a:rPr>
              <a:t>regular </a:t>
            </a:r>
            <a:r>
              <a:rPr lang="en-US" b="1" dirty="0" smtClean="0">
                <a:solidFill>
                  <a:srgbClr val="0070C0"/>
                </a:solidFill>
              </a:rPr>
              <a:t>insulin</a:t>
            </a:r>
            <a:r>
              <a:rPr lang="en-US" dirty="0" smtClean="0"/>
              <a:t>, by </a:t>
            </a:r>
            <a:r>
              <a:rPr lang="en-US" dirty="0"/>
              <a:t>definition, is </a:t>
            </a:r>
            <a:r>
              <a:rPr lang="en-US" dirty="0">
                <a:solidFill>
                  <a:srgbClr val="0070C0"/>
                </a:solidFill>
              </a:rPr>
              <a:t>five times as </a:t>
            </a:r>
            <a:r>
              <a:rPr lang="en-US" dirty="0" smtClean="0">
                <a:solidFill>
                  <a:srgbClr val="0070C0"/>
                </a:solidFill>
              </a:rPr>
              <a:t>concentrated as </a:t>
            </a:r>
            <a:r>
              <a:rPr lang="en-US" dirty="0">
                <a:solidFill>
                  <a:srgbClr val="0070C0"/>
                </a:solidFill>
              </a:rPr>
              <a:t>U-100 </a:t>
            </a:r>
            <a:r>
              <a:rPr lang="en-US" dirty="0"/>
              <a:t>regular insulin and has </a:t>
            </a:r>
            <a:r>
              <a:rPr lang="en-US" dirty="0" smtClean="0"/>
              <a:t>a </a:t>
            </a:r>
            <a:r>
              <a:rPr lang="en-US" b="1" dirty="0" smtClean="0"/>
              <a:t>delayed </a:t>
            </a:r>
            <a:r>
              <a:rPr lang="en-US" b="1" dirty="0"/>
              <a:t>onset </a:t>
            </a:r>
            <a:r>
              <a:rPr lang="en-US" dirty="0"/>
              <a:t>and </a:t>
            </a:r>
            <a:r>
              <a:rPr lang="en-US" b="1" dirty="0"/>
              <a:t>longer duration of </a:t>
            </a:r>
            <a:r>
              <a:rPr lang="en-US" b="1" dirty="0" smtClean="0"/>
              <a:t>action </a:t>
            </a:r>
            <a:r>
              <a:rPr lang="en-US" dirty="0" smtClean="0"/>
              <a:t>than </a:t>
            </a:r>
            <a:r>
              <a:rPr lang="en-US" dirty="0"/>
              <a:t>U-100 regular, </a:t>
            </a:r>
            <a:r>
              <a:rPr lang="en-US" b="1" dirty="0"/>
              <a:t>possessing </a:t>
            </a:r>
            <a:r>
              <a:rPr lang="en-US" b="1" dirty="0" smtClean="0"/>
              <a:t>both prandial </a:t>
            </a:r>
            <a:r>
              <a:rPr lang="en-US" b="1" dirty="0"/>
              <a:t>and basal properties</a:t>
            </a:r>
            <a:r>
              <a:rPr lang="en-US" dirty="0"/>
              <a:t>. </a:t>
            </a:r>
            <a:endParaRPr lang="en-US" dirty="0" smtClean="0"/>
          </a:p>
          <a:p>
            <a:pPr algn="l" rtl="0"/>
            <a:r>
              <a:rPr lang="en-US" b="1" dirty="0" smtClean="0">
                <a:solidFill>
                  <a:srgbClr val="0070C0"/>
                </a:solidFill>
              </a:rPr>
              <a:t>U-300 </a:t>
            </a:r>
            <a:r>
              <a:rPr lang="en-US" b="1" dirty="0" err="1" smtClean="0">
                <a:solidFill>
                  <a:srgbClr val="0070C0"/>
                </a:solidFill>
              </a:rPr>
              <a:t>glargine</a:t>
            </a:r>
            <a:r>
              <a:rPr lang="en-US" b="1" dirty="0" smtClean="0">
                <a:solidFill>
                  <a:srgbClr val="0070C0"/>
                </a:solidFill>
              </a:rPr>
              <a:t> </a:t>
            </a:r>
            <a:r>
              <a:rPr lang="en-US" dirty="0" smtClean="0"/>
              <a:t>and </a:t>
            </a:r>
            <a:r>
              <a:rPr lang="en-US" b="1" dirty="0">
                <a:solidFill>
                  <a:srgbClr val="0070C0"/>
                </a:solidFill>
              </a:rPr>
              <a:t>U-200 </a:t>
            </a:r>
            <a:r>
              <a:rPr lang="en-US" b="1" dirty="0" err="1">
                <a:solidFill>
                  <a:srgbClr val="0070C0"/>
                </a:solidFill>
              </a:rPr>
              <a:t>degludec</a:t>
            </a:r>
            <a:r>
              <a:rPr lang="en-US" b="1" dirty="0">
                <a:solidFill>
                  <a:srgbClr val="0070C0"/>
                </a:solidFill>
              </a:rPr>
              <a:t> </a:t>
            </a:r>
            <a:r>
              <a:rPr lang="en-US" dirty="0"/>
              <a:t>are </a:t>
            </a:r>
            <a:r>
              <a:rPr lang="en-US" dirty="0">
                <a:solidFill>
                  <a:srgbClr val="0070C0"/>
                </a:solidFill>
              </a:rPr>
              <a:t>three </a:t>
            </a:r>
            <a:r>
              <a:rPr lang="en-US" dirty="0" smtClean="0">
                <a:solidFill>
                  <a:srgbClr val="0070C0"/>
                </a:solidFill>
              </a:rPr>
              <a:t>and two </a:t>
            </a:r>
            <a:r>
              <a:rPr lang="en-US" dirty="0">
                <a:solidFill>
                  <a:srgbClr val="0070C0"/>
                </a:solidFill>
              </a:rPr>
              <a:t>times as concentrated </a:t>
            </a:r>
            <a:r>
              <a:rPr lang="en-US" dirty="0"/>
              <a:t>as their </a:t>
            </a:r>
            <a:r>
              <a:rPr lang="en-US" dirty="0" smtClean="0"/>
              <a:t>U-100 formulations </a:t>
            </a:r>
            <a:r>
              <a:rPr lang="en-US" dirty="0"/>
              <a:t>and </a:t>
            </a:r>
            <a:r>
              <a:rPr lang="en-US" dirty="0" smtClean="0">
                <a:solidFill>
                  <a:srgbClr val="0070C0"/>
                </a:solidFill>
              </a:rPr>
              <a:t>allow higher </a:t>
            </a:r>
            <a:r>
              <a:rPr lang="en-US" dirty="0">
                <a:solidFill>
                  <a:srgbClr val="0070C0"/>
                </a:solidFill>
              </a:rPr>
              <a:t>doses</a:t>
            </a:r>
            <a:r>
              <a:rPr lang="en-US" dirty="0"/>
              <a:t> of </a:t>
            </a:r>
            <a:r>
              <a:rPr lang="en-US" dirty="0" smtClean="0"/>
              <a:t>basal insulin </a:t>
            </a:r>
            <a:r>
              <a:rPr lang="en-US" dirty="0"/>
              <a:t>administration </a:t>
            </a:r>
            <a:r>
              <a:rPr lang="en-US" dirty="0">
                <a:solidFill>
                  <a:srgbClr val="0070C0"/>
                </a:solidFill>
              </a:rPr>
              <a:t>per volume </a:t>
            </a:r>
            <a:r>
              <a:rPr lang="en-US" dirty="0" smtClean="0"/>
              <a:t>used.</a:t>
            </a:r>
          </a:p>
          <a:p>
            <a:pPr algn="l" rtl="0"/>
            <a:r>
              <a:rPr lang="en-US" dirty="0"/>
              <a:t>U-300 </a:t>
            </a:r>
            <a:r>
              <a:rPr lang="en-US" dirty="0" err="1"/>
              <a:t>glargine</a:t>
            </a:r>
            <a:r>
              <a:rPr lang="en-US" dirty="0"/>
              <a:t> has a longer duration of action than U-100 </a:t>
            </a:r>
            <a:r>
              <a:rPr lang="en-US" dirty="0" err="1"/>
              <a:t>glargine</a:t>
            </a:r>
            <a:r>
              <a:rPr lang="en-US" dirty="0"/>
              <a:t>. </a:t>
            </a:r>
          </a:p>
        </p:txBody>
      </p:sp>
    </p:spTree>
    <p:extLst>
      <p:ext uri="{BB962C8B-B14F-4D97-AF65-F5344CB8AC3E}">
        <p14:creationId xmlns:p14="http://schemas.microsoft.com/office/powerpoint/2010/main" val="362411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Inhaled </a:t>
            </a:r>
            <a:r>
              <a:rPr lang="en-US" dirty="0" smtClean="0"/>
              <a:t>Insulin</a:t>
            </a:r>
            <a:endParaRPr lang="fa-IR" dirty="0"/>
          </a:p>
        </p:txBody>
      </p:sp>
      <p:sp>
        <p:nvSpPr>
          <p:cNvPr id="3" name="Content Placeholder 2"/>
          <p:cNvSpPr>
            <a:spLocks noGrp="1"/>
          </p:cNvSpPr>
          <p:nvPr>
            <p:ph idx="1"/>
          </p:nvPr>
        </p:nvSpPr>
        <p:spPr/>
        <p:txBody>
          <a:bodyPr/>
          <a:lstStyle/>
          <a:p>
            <a:pPr algn="l" rtl="0"/>
            <a:r>
              <a:rPr lang="en-US" dirty="0" smtClean="0"/>
              <a:t>Inhaled </a:t>
            </a:r>
            <a:r>
              <a:rPr lang="en-US" dirty="0"/>
              <a:t>insulin is available for </a:t>
            </a:r>
            <a:r>
              <a:rPr lang="en-US" b="1" dirty="0">
                <a:solidFill>
                  <a:srgbClr val="0070C0"/>
                </a:solidFill>
              </a:rPr>
              <a:t>prandial </a:t>
            </a:r>
            <a:r>
              <a:rPr lang="en-US" b="1" dirty="0" smtClean="0">
                <a:solidFill>
                  <a:srgbClr val="0070C0"/>
                </a:solidFill>
              </a:rPr>
              <a:t>use </a:t>
            </a:r>
            <a:r>
              <a:rPr lang="en-US" dirty="0" smtClean="0"/>
              <a:t>with </a:t>
            </a:r>
            <a:r>
              <a:rPr lang="en-US" dirty="0"/>
              <a:t>amore limited dosing range. </a:t>
            </a:r>
            <a:endParaRPr lang="en-US" dirty="0" smtClean="0"/>
          </a:p>
          <a:p>
            <a:pPr algn="l" rtl="0"/>
            <a:r>
              <a:rPr lang="en-US" dirty="0" smtClean="0"/>
              <a:t>It </a:t>
            </a:r>
            <a:r>
              <a:rPr lang="en-US" dirty="0"/>
              <a:t>is </a:t>
            </a:r>
            <a:r>
              <a:rPr lang="en-US" b="1" dirty="0" smtClean="0">
                <a:solidFill>
                  <a:srgbClr val="0070C0"/>
                </a:solidFill>
              </a:rPr>
              <a:t>contraindicated</a:t>
            </a:r>
            <a:r>
              <a:rPr lang="en-US" dirty="0" smtClean="0"/>
              <a:t> in </a:t>
            </a:r>
            <a:r>
              <a:rPr lang="en-US" dirty="0"/>
              <a:t>patients with </a:t>
            </a:r>
            <a:r>
              <a:rPr lang="en-US" dirty="0">
                <a:solidFill>
                  <a:srgbClr val="0070C0"/>
                </a:solidFill>
              </a:rPr>
              <a:t>chronic lung </a:t>
            </a:r>
            <a:r>
              <a:rPr lang="en-US" dirty="0" smtClean="0">
                <a:solidFill>
                  <a:srgbClr val="0070C0"/>
                </a:solidFill>
              </a:rPr>
              <a:t>disease </a:t>
            </a:r>
            <a:r>
              <a:rPr lang="en-US" dirty="0" smtClean="0"/>
              <a:t>such </a:t>
            </a:r>
            <a:r>
              <a:rPr lang="en-US" dirty="0"/>
              <a:t>as </a:t>
            </a:r>
            <a:r>
              <a:rPr lang="en-US" dirty="0">
                <a:solidFill>
                  <a:srgbClr val="0070C0"/>
                </a:solidFill>
              </a:rPr>
              <a:t>asthma and chronic </a:t>
            </a:r>
            <a:r>
              <a:rPr lang="en-US" dirty="0" smtClean="0">
                <a:solidFill>
                  <a:srgbClr val="0070C0"/>
                </a:solidFill>
              </a:rPr>
              <a:t>obstructive pulmonary </a:t>
            </a:r>
            <a:r>
              <a:rPr lang="en-US" dirty="0">
                <a:solidFill>
                  <a:srgbClr val="0070C0"/>
                </a:solidFill>
              </a:rPr>
              <a:t>disease </a:t>
            </a:r>
            <a:r>
              <a:rPr lang="en-US" dirty="0"/>
              <a:t>and is </a:t>
            </a:r>
            <a:r>
              <a:rPr lang="en-US" b="1" dirty="0">
                <a:solidFill>
                  <a:schemeClr val="accent4">
                    <a:lumMod val="75000"/>
                  </a:schemeClr>
                </a:solidFill>
              </a:rPr>
              <a:t>not </a:t>
            </a:r>
            <a:r>
              <a:rPr lang="en-US" b="1" dirty="0" smtClean="0">
                <a:solidFill>
                  <a:schemeClr val="accent4">
                    <a:lumMod val="75000"/>
                  </a:schemeClr>
                </a:solidFill>
              </a:rPr>
              <a:t>recommended </a:t>
            </a:r>
            <a:r>
              <a:rPr lang="en-US" dirty="0" smtClean="0"/>
              <a:t>in </a:t>
            </a:r>
            <a:r>
              <a:rPr lang="en-US" dirty="0"/>
              <a:t>patients who </a:t>
            </a:r>
            <a:r>
              <a:rPr lang="en-US" dirty="0">
                <a:solidFill>
                  <a:schemeClr val="accent4">
                    <a:lumMod val="75000"/>
                  </a:schemeClr>
                </a:solidFill>
              </a:rPr>
              <a:t>smoke or who recently </a:t>
            </a:r>
            <a:r>
              <a:rPr lang="en-US" dirty="0" smtClean="0">
                <a:solidFill>
                  <a:schemeClr val="accent4">
                    <a:lumMod val="75000"/>
                  </a:schemeClr>
                </a:solidFill>
              </a:rPr>
              <a:t>stopped smoking</a:t>
            </a:r>
            <a:r>
              <a:rPr lang="en-US" dirty="0">
                <a:solidFill>
                  <a:schemeClr val="accent4">
                    <a:lumMod val="75000"/>
                  </a:schemeClr>
                </a:solidFill>
              </a:rPr>
              <a:t>. </a:t>
            </a:r>
            <a:endParaRPr lang="en-US" dirty="0" smtClean="0">
              <a:solidFill>
                <a:schemeClr val="accent4">
                  <a:lumMod val="75000"/>
                </a:schemeClr>
              </a:solidFill>
            </a:endParaRPr>
          </a:p>
          <a:p>
            <a:pPr algn="l" rtl="0"/>
            <a:r>
              <a:rPr lang="en-US" dirty="0" smtClean="0"/>
              <a:t>It </a:t>
            </a:r>
            <a:r>
              <a:rPr lang="en-US" dirty="0"/>
              <a:t>requires </a:t>
            </a:r>
            <a:r>
              <a:rPr lang="en-US" dirty="0" err="1">
                <a:solidFill>
                  <a:schemeClr val="accent4">
                    <a:lumMod val="75000"/>
                  </a:schemeClr>
                </a:solidFill>
              </a:rPr>
              <a:t>spirometry</a:t>
            </a:r>
            <a:r>
              <a:rPr lang="en-US" dirty="0">
                <a:solidFill>
                  <a:schemeClr val="accent4">
                    <a:lumMod val="75000"/>
                  </a:schemeClr>
                </a:solidFill>
              </a:rPr>
              <a:t> (</a:t>
            </a:r>
            <a:r>
              <a:rPr lang="en-US" dirty="0" smtClean="0">
                <a:solidFill>
                  <a:schemeClr val="accent4">
                    <a:lumMod val="75000"/>
                  </a:schemeClr>
                </a:solidFill>
              </a:rPr>
              <a:t>FEV1) testing </a:t>
            </a:r>
            <a:r>
              <a:rPr lang="en-US" dirty="0"/>
              <a:t>to identify potential lung disease in </a:t>
            </a:r>
            <a:r>
              <a:rPr lang="en-US" dirty="0" smtClean="0"/>
              <a:t>all patients </a:t>
            </a:r>
            <a:r>
              <a:rPr lang="en-US" dirty="0">
                <a:solidFill>
                  <a:schemeClr val="accent4">
                    <a:lumMod val="75000"/>
                  </a:schemeClr>
                </a:solidFill>
              </a:rPr>
              <a:t>prior to and after starting therapy</a:t>
            </a:r>
            <a:r>
              <a:rPr lang="en-US" dirty="0"/>
              <a:t>.</a:t>
            </a:r>
            <a:endParaRPr lang="fa-IR" dirty="0"/>
          </a:p>
        </p:txBody>
      </p:sp>
    </p:spTree>
    <p:extLst>
      <p:ext uri="{BB962C8B-B14F-4D97-AF65-F5344CB8AC3E}">
        <p14:creationId xmlns:p14="http://schemas.microsoft.com/office/powerpoint/2010/main" val="348563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 Injectable </a:t>
            </a:r>
            <a:r>
              <a:rPr lang="en-US" dirty="0" smtClean="0"/>
              <a:t>Therapy</a:t>
            </a:r>
            <a:endParaRPr lang="fa-IR" dirty="0"/>
          </a:p>
        </p:txBody>
      </p:sp>
      <p:sp>
        <p:nvSpPr>
          <p:cNvPr id="3" name="Content Placeholder 2"/>
          <p:cNvSpPr>
            <a:spLocks noGrp="1"/>
          </p:cNvSpPr>
          <p:nvPr>
            <p:ph idx="1"/>
          </p:nvPr>
        </p:nvSpPr>
        <p:spPr/>
        <p:txBody>
          <a:bodyPr>
            <a:normAutofit/>
          </a:bodyPr>
          <a:lstStyle/>
          <a:p>
            <a:pPr algn="l" rtl="0"/>
            <a:r>
              <a:rPr lang="en-US" dirty="0" smtClean="0"/>
              <a:t>Consider </a:t>
            </a:r>
            <a:r>
              <a:rPr lang="en-US" dirty="0"/>
              <a:t>advancing to combination injectable therapy </a:t>
            </a:r>
            <a:r>
              <a:rPr lang="en-US" dirty="0" smtClean="0"/>
              <a:t>If:</a:t>
            </a:r>
          </a:p>
          <a:p>
            <a:pPr lvl="1" algn="l" rtl="0">
              <a:buClr>
                <a:srgbClr val="FF0000"/>
              </a:buClr>
              <a:buFont typeface="Wingdings" panose="05000000000000000000" pitchFamily="2" charset="2"/>
              <a:buChar char="v"/>
            </a:pPr>
            <a:r>
              <a:rPr lang="en-US" dirty="0"/>
              <a:t>B</a:t>
            </a:r>
            <a:r>
              <a:rPr lang="en-US" dirty="0" smtClean="0"/>
              <a:t>asal </a:t>
            </a:r>
            <a:r>
              <a:rPr lang="en-US" dirty="0"/>
              <a:t>insulin has been titrated to an </a:t>
            </a:r>
            <a:r>
              <a:rPr lang="en-US" dirty="0" smtClean="0"/>
              <a:t>acceptable fasting </a:t>
            </a:r>
            <a:r>
              <a:rPr lang="en-US" dirty="0"/>
              <a:t>blood glucose level </a:t>
            </a:r>
            <a:r>
              <a:rPr lang="en-US" dirty="0" smtClean="0"/>
              <a:t>or </a:t>
            </a:r>
          </a:p>
          <a:p>
            <a:pPr lvl="1" algn="l" rtl="0">
              <a:buClr>
                <a:srgbClr val="FF0000"/>
              </a:buClr>
              <a:buFont typeface="Wingdings" panose="05000000000000000000" pitchFamily="2" charset="2"/>
              <a:buChar char="v"/>
            </a:pPr>
            <a:r>
              <a:rPr lang="en-US" dirty="0" smtClean="0"/>
              <a:t>If the </a:t>
            </a:r>
            <a:r>
              <a:rPr lang="en-US" dirty="0"/>
              <a:t>dose is.0.5 </a:t>
            </a:r>
            <a:r>
              <a:rPr lang="en-US" dirty="0" smtClean="0"/>
              <a:t>units/kg/day</a:t>
            </a:r>
          </a:p>
          <a:p>
            <a:pPr lvl="1" algn="l" rtl="0">
              <a:buClr>
                <a:srgbClr val="FF0000"/>
              </a:buClr>
              <a:buFont typeface="Wingdings" panose="05000000000000000000" pitchFamily="2" charset="2"/>
              <a:buChar char="v"/>
            </a:pPr>
            <a:r>
              <a:rPr lang="en-US" dirty="0" smtClean="0"/>
              <a:t>and </a:t>
            </a:r>
            <a:r>
              <a:rPr lang="en-US" dirty="0"/>
              <a:t>A1C </a:t>
            </a:r>
            <a:r>
              <a:rPr lang="en-US" dirty="0" smtClean="0"/>
              <a:t>remains above target</a:t>
            </a:r>
          </a:p>
          <a:p>
            <a:pPr algn="l" rtl="0"/>
            <a:r>
              <a:rPr lang="en-US" dirty="0" smtClean="0"/>
              <a:t> </a:t>
            </a:r>
            <a:r>
              <a:rPr lang="en-US" dirty="0"/>
              <a:t>When initiating combination </a:t>
            </a:r>
            <a:r>
              <a:rPr lang="en-US" dirty="0" smtClean="0"/>
              <a:t>injectable therapy</a:t>
            </a:r>
            <a:r>
              <a:rPr lang="en-US" dirty="0"/>
              <a:t>, </a:t>
            </a:r>
            <a:r>
              <a:rPr lang="en-US" dirty="0">
                <a:solidFill>
                  <a:srgbClr val="FF0000"/>
                </a:solidFill>
              </a:rPr>
              <a:t>metformin therapy </a:t>
            </a:r>
            <a:r>
              <a:rPr lang="en-US" dirty="0" smtClean="0">
                <a:solidFill>
                  <a:srgbClr val="FF0000"/>
                </a:solidFill>
              </a:rPr>
              <a:t>should be </a:t>
            </a:r>
            <a:r>
              <a:rPr lang="en-US" dirty="0">
                <a:solidFill>
                  <a:srgbClr val="FF0000"/>
                </a:solidFill>
              </a:rPr>
              <a:t>maintained</a:t>
            </a:r>
            <a:r>
              <a:rPr lang="en-US" dirty="0"/>
              <a:t> while </a:t>
            </a:r>
            <a:r>
              <a:rPr lang="en-US" dirty="0">
                <a:solidFill>
                  <a:srgbClr val="FF0000"/>
                </a:solidFill>
              </a:rPr>
              <a:t>other oral </a:t>
            </a:r>
            <a:r>
              <a:rPr lang="en-US" dirty="0" smtClean="0">
                <a:solidFill>
                  <a:srgbClr val="FF0000"/>
                </a:solidFill>
              </a:rPr>
              <a:t>agents may </a:t>
            </a:r>
            <a:r>
              <a:rPr lang="en-US" dirty="0">
                <a:solidFill>
                  <a:srgbClr val="FF0000"/>
                </a:solidFill>
              </a:rPr>
              <a:t>be discontinued </a:t>
            </a:r>
            <a:r>
              <a:rPr lang="en-US" dirty="0"/>
              <a:t>on an individual </a:t>
            </a:r>
            <a:r>
              <a:rPr lang="en-US" dirty="0" smtClean="0"/>
              <a:t>basis to </a:t>
            </a:r>
            <a:r>
              <a:rPr lang="en-US" dirty="0"/>
              <a:t>avoid unnecessarily complex </a:t>
            </a:r>
            <a:r>
              <a:rPr lang="en-US" dirty="0" smtClean="0"/>
              <a:t>or costly regimens.</a:t>
            </a:r>
          </a:p>
        </p:txBody>
      </p:sp>
    </p:spTree>
    <p:extLst>
      <p:ext uri="{BB962C8B-B14F-4D97-AF65-F5344CB8AC3E}">
        <p14:creationId xmlns:p14="http://schemas.microsoft.com/office/powerpoint/2010/main" val="34609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fa-IR" dirty="0"/>
          </a:p>
        </p:txBody>
      </p:sp>
      <p:sp>
        <p:nvSpPr>
          <p:cNvPr id="3" name="Content Placeholder 2"/>
          <p:cNvSpPr>
            <a:spLocks noGrp="1"/>
          </p:cNvSpPr>
          <p:nvPr>
            <p:ph idx="1"/>
          </p:nvPr>
        </p:nvSpPr>
        <p:spPr/>
        <p:txBody>
          <a:bodyPr/>
          <a:lstStyle/>
          <a:p>
            <a:pPr algn="l" rtl="0"/>
            <a:r>
              <a:rPr lang="en-US" dirty="0"/>
              <a:t>In general, </a:t>
            </a:r>
            <a:r>
              <a:rPr lang="en-US" b="1" dirty="0"/>
              <a:t>GLP-1 receptor agonists </a:t>
            </a:r>
            <a:r>
              <a:rPr lang="en-US" dirty="0"/>
              <a:t>should </a:t>
            </a:r>
            <a:r>
              <a:rPr lang="en-US" b="1" dirty="0"/>
              <a:t>not be discontinued </a:t>
            </a:r>
            <a:r>
              <a:rPr lang="en-US" dirty="0"/>
              <a:t>with the initiation of </a:t>
            </a:r>
            <a:r>
              <a:rPr lang="en-US" b="1" dirty="0"/>
              <a:t>basal</a:t>
            </a:r>
            <a:r>
              <a:rPr lang="en-US" dirty="0"/>
              <a:t> insulin.</a:t>
            </a:r>
          </a:p>
          <a:p>
            <a:pPr algn="l" rtl="0"/>
            <a:r>
              <a:rPr lang="en-US" b="1" dirty="0"/>
              <a:t>Sulfonylureas</a:t>
            </a:r>
            <a:r>
              <a:rPr lang="en-US" dirty="0"/>
              <a:t>, </a:t>
            </a:r>
            <a:r>
              <a:rPr lang="en-US" b="1" dirty="0"/>
              <a:t>DPP-4 inhibitors</a:t>
            </a:r>
            <a:r>
              <a:rPr lang="en-US" dirty="0"/>
              <a:t>, and </a:t>
            </a:r>
            <a:r>
              <a:rPr lang="en-US" b="1" dirty="0"/>
              <a:t>GLP- 1 receptor agonists </a:t>
            </a:r>
            <a:r>
              <a:rPr lang="en-US" dirty="0"/>
              <a:t>are typically stopped once </a:t>
            </a:r>
            <a:r>
              <a:rPr lang="en-US" b="1" dirty="0">
                <a:solidFill>
                  <a:schemeClr val="accent4">
                    <a:lumMod val="75000"/>
                  </a:schemeClr>
                </a:solidFill>
              </a:rPr>
              <a:t>more complex insulin regimens beyond basal are used</a:t>
            </a:r>
            <a:r>
              <a:rPr lang="en-US" dirty="0"/>
              <a:t>.</a:t>
            </a:r>
            <a:endParaRPr lang="fa-IR" dirty="0"/>
          </a:p>
          <a:p>
            <a:endParaRPr lang="fa-IR" dirty="0"/>
          </a:p>
        </p:txBody>
      </p:sp>
    </p:spTree>
    <p:extLst>
      <p:ext uri="{BB962C8B-B14F-4D97-AF65-F5344CB8AC3E}">
        <p14:creationId xmlns:p14="http://schemas.microsoft.com/office/powerpoint/2010/main" val="360377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 </a:t>
            </a:r>
            <a:endParaRPr lang="fa-IR" dirty="0"/>
          </a:p>
        </p:txBody>
      </p:sp>
      <p:sp>
        <p:nvSpPr>
          <p:cNvPr id="3" name="Content Placeholder 2"/>
          <p:cNvSpPr>
            <a:spLocks noGrp="1"/>
          </p:cNvSpPr>
          <p:nvPr>
            <p:ph idx="1"/>
          </p:nvPr>
        </p:nvSpPr>
        <p:spPr/>
        <p:txBody>
          <a:bodyPr>
            <a:normAutofit/>
          </a:bodyPr>
          <a:lstStyle/>
          <a:p>
            <a:pPr algn="l" rtl="0"/>
            <a:r>
              <a:rPr lang="en-US" dirty="0"/>
              <a:t>In patients with </a:t>
            </a:r>
            <a:r>
              <a:rPr lang="en-US" dirty="0" smtClean="0"/>
              <a:t>suboptimal blood </a:t>
            </a:r>
            <a:r>
              <a:rPr lang="en-US" dirty="0"/>
              <a:t>glucose control, </a:t>
            </a:r>
            <a:r>
              <a:rPr lang="en-US" dirty="0" smtClean="0"/>
              <a:t>especially those </a:t>
            </a:r>
            <a:r>
              <a:rPr lang="en-US" dirty="0"/>
              <a:t>requiring large insulin </a:t>
            </a:r>
            <a:r>
              <a:rPr lang="en-US" dirty="0" smtClean="0"/>
              <a:t>doses:</a:t>
            </a:r>
          </a:p>
          <a:p>
            <a:pPr lvl="1" algn="l" rtl="0"/>
            <a:r>
              <a:rPr lang="en-US" dirty="0" smtClean="0"/>
              <a:t>Adjunctive use </a:t>
            </a:r>
            <a:r>
              <a:rPr lang="en-US" dirty="0"/>
              <a:t>of a </a:t>
            </a:r>
            <a:r>
              <a:rPr lang="en-US" b="1" dirty="0">
                <a:solidFill>
                  <a:schemeClr val="accent4">
                    <a:lumMod val="75000"/>
                  </a:schemeClr>
                </a:solidFill>
              </a:rPr>
              <a:t>thiazolidinedione</a:t>
            </a:r>
            <a:r>
              <a:rPr lang="en-US" dirty="0"/>
              <a:t> or </a:t>
            </a:r>
            <a:r>
              <a:rPr lang="en-US" b="1" dirty="0" smtClean="0">
                <a:solidFill>
                  <a:schemeClr val="accent4">
                    <a:lumMod val="75000"/>
                  </a:schemeClr>
                </a:solidFill>
              </a:rPr>
              <a:t>SGLT2 inhibitor </a:t>
            </a:r>
            <a:r>
              <a:rPr lang="en-US" dirty="0"/>
              <a:t>may help to improve </a:t>
            </a:r>
            <a:r>
              <a:rPr lang="en-US" dirty="0" smtClean="0"/>
              <a:t>control and </a:t>
            </a:r>
            <a:r>
              <a:rPr lang="en-US" dirty="0"/>
              <a:t>reduce the amount of insulin </a:t>
            </a:r>
            <a:r>
              <a:rPr lang="en-US" dirty="0" smtClean="0"/>
              <a:t>needed, though </a:t>
            </a:r>
            <a:r>
              <a:rPr lang="en-US" dirty="0"/>
              <a:t>potential side effects should </a:t>
            </a:r>
            <a:r>
              <a:rPr lang="en-US" dirty="0" smtClean="0"/>
              <a:t>be considered</a:t>
            </a:r>
            <a:r>
              <a:rPr lang="en-US" dirty="0"/>
              <a:t>. </a:t>
            </a:r>
            <a:endParaRPr lang="en-US" dirty="0" smtClean="0"/>
          </a:p>
        </p:txBody>
      </p:sp>
    </p:spTree>
    <p:extLst>
      <p:ext uri="{BB962C8B-B14F-4D97-AF65-F5344CB8AC3E}">
        <p14:creationId xmlns:p14="http://schemas.microsoft.com/office/powerpoint/2010/main" val="369150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Options for treatment intensification</a:t>
            </a:r>
            <a:endParaRPr lang="fa-IR" b="1" dirty="0"/>
          </a:p>
        </p:txBody>
      </p:sp>
      <p:sp>
        <p:nvSpPr>
          <p:cNvPr id="3" name="Content Placeholder 2"/>
          <p:cNvSpPr>
            <a:spLocks noGrp="1"/>
          </p:cNvSpPr>
          <p:nvPr>
            <p:ph idx="1"/>
          </p:nvPr>
        </p:nvSpPr>
        <p:spPr/>
        <p:txBody>
          <a:bodyPr/>
          <a:lstStyle/>
          <a:p>
            <a:pPr marL="502920" indent="-457200" algn="l" rtl="0">
              <a:buClr>
                <a:srgbClr val="FF0000"/>
              </a:buClr>
              <a:buFont typeface="+mj-lt"/>
              <a:buAutoNum type="arabicPeriod"/>
            </a:pPr>
            <a:r>
              <a:rPr lang="en-US" b="1" dirty="0" smtClean="0"/>
              <a:t>Basal </a:t>
            </a:r>
            <a:r>
              <a:rPr lang="en-US" b="1" dirty="0"/>
              <a:t>insulin plus GLP-1 receptor agonists </a:t>
            </a:r>
            <a:r>
              <a:rPr lang="en-US" dirty="0"/>
              <a:t>are associated with </a:t>
            </a:r>
            <a:r>
              <a:rPr lang="en-US" dirty="0">
                <a:solidFill>
                  <a:srgbClr val="FF0000"/>
                </a:solidFill>
              </a:rPr>
              <a:t>less hypoglycemia </a:t>
            </a:r>
            <a:r>
              <a:rPr lang="en-US" dirty="0"/>
              <a:t>and with </a:t>
            </a:r>
            <a:r>
              <a:rPr lang="en-US" dirty="0">
                <a:solidFill>
                  <a:srgbClr val="FF0000"/>
                </a:solidFill>
              </a:rPr>
              <a:t>weight loss </a:t>
            </a:r>
            <a:r>
              <a:rPr lang="en-US" dirty="0"/>
              <a:t>instead of weight gain but may be less tolerable and have a greater cost. </a:t>
            </a:r>
          </a:p>
          <a:p>
            <a:pPr lvl="1" algn="l" rtl="0">
              <a:buClr>
                <a:srgbClr val="FF0000"/>
              </a:buClr>
            </a:pPr>
            <a:r>
              <a:rPr lang="en-US" dirty="0"/>
              <a:t>In November2016, the FDA approved two different once-daily fixed-dual combination products containing basal insulin plus a GLP-1 receptor agonist</a:t>
            </a:r>
            <a:r>
              <a:rPr lang="en-US" dirty="0">
                <a:solidFill>
                  <a:srgbClr val="FF0000"/>
                </a:solidFill>
              </a:rPr>
              <a:t>: insulin </a:t>
            </a:r>
            <a:r>
              <a:rPr lang="en-US" dirty="0" err="1">
                <a:solidFill>
                  <a:srgbClr val="FF0000"/>
                </a:solidFill>
              </a:rPr>
              <a:t>glargine</a:t>
            </a:r>
            <a:r>
              <a:rPr lang="en-US" dirty="0">
                <a:solidFill>
                  <a:srgbClr val="FF0000"/>
                </a:solidFill>
              </a:rPr>
              <a:t> plus </a:t>
            </a:r>
            <a:r>
              <a:rPr lang="en-US" dirty="0" err="1">
                <a:solidFill>
                  <a:srgbClr val="FF0000"/>
                </a:solidFill>
              </a:rPr>
              <a:t>lixisenatide</a:t>
            </a:r>
            <a:r>
              <a:rPr lang="en-US" dirty="0"/>
              <a:t> and insulin </a:t>
            </a:r>
            <a:r>
              <a:rPr lang="en-US" dirty="0" err="1">
                <a:solidFill>
                  <a:srgbClr val="FF0000"/>
                </a:solidFill>
              </a:rPr>
              <a:t>degludec</a:t>
            </a:r>
            <a:r>
              <a:rPr lang="en-US" dirty="0">
                <a:solidFill>
                  <a:srgbClr val="FF0000"/>
                </a:solidFill>
              </a:rPr>
              <a:t> plus </a:t>
            </a:r>
            <a:r>
              <a:rPr lang="en-US" dirty="0" err="1">
                <a:solidFill>
                  <a:srgbClr val="FF0000"/>
                </a:solidFill>
              </a:rPr>
              <a:t>liraglutide</a:t>
            </a:r>
            <a:r>
              <a:rPr lang="en-US" dirty="0"/>
              <a:t>. </a:t>
            </a:r>
            <a:endParaRPr lang="en-US" dirty="0" smtClean="0"/>
          </a:p>
          <a:p>
            <a:pPr marL="502920" indent="-457200" algn="l" rtl="0">
              <a:buClr>
                <a:srgbClr val="FF0000"/>
              </a:buClr>
              <a:buFont typeface="+mj-lt"/>
              <a:buAutoNum type="arabicPeriod"/>
            </a:pPr>
            <a:r>
              <a:rPr lang="en-US" b="1" dirty="0" smtClean="0"/>
              <a:t>Adding </a:t>
            </a:r>
            <a:r>
              <a:rPr lang="en-US" b="1" dirty="0"/>
              <a:t>a single injection of rapid-acting </a:t>
            </a:r>
            <a:r>
              <a:rPr lang="en-US" dirty="0"/>
              <a:t>insulin </a:t>
            </a:r>
            <a:r>
              <a:rPr lang="en-US" dirty="0" smtClean="0"/>
              <a:t>analog (</a:t>
            </a:r>
            <a:r>
              <a:rPr lang="en-US" dirty="0" err="1" smtClean="0"/>
              <a:t>lispro</a:t>
            </a:r>
            <a:r>
              <a:rPr lang="en-US" dirty="0"/>
              <a:t>, </a:t>
            </a:r>
            <a:r>
              <a:rPr lang="en-US" dirty="0" err="1"/>
              <a:t>aspart</a:t>
            </a:r>
            <a:r>
              <a:rPr lang="en-US" dirty="0"/>
              <a:t>, or </a:t>
            </a:r>
            <a:r>
              <a:rPr lang="en-US" dirty="0" err="1"/>
              <a:t>glulisine</a:t>
            </a:r>
            <a:r>
              <a:rPr lang="en-US" dirty="0"/>
              <a:t>) before </a:t>
            </a:r>
            <a:r>
              <a:rPr lang="en-US" dirty="0" smtClean="0"/>
              <a:t>the largest </a:t>
            </a:r>
            <a:r>
              <a:rPr lang="en-US" dirty="0"/>
              <a:t>meal </a:t>
            </a:r>
            <a:endParaRPr lang="en-US" dirty="0" smtClean="0"/>
          </a:p>
          <a:p>
            <a:pPr marL="502920" indent="-457200" algn="l" rtl="0">
              <a:buClr>
                <a:srgbClr val="FF0000"/>
              </a:buClr>
              <a:buFont typeface="+mj-lt"/>
              <a:buAutoNum type="arabicPeriod"/>
            </a:pPr>
            <a:r>
              <a:rPr lang="en-US" dirty="0" smtClean="0"/>
              <a:t>Stopping </a:t>
            </a:r>
            <a:r>
              <a:rPr lang="en-US" dirty="0"/>
              <a:t>the basal </a:t>
            </a:r>
            <a:r>
              <a:rPr lang="en-US" dirty="0" smtClean="0"/>
              <a:t>insulin and </a:t>
            </a:r>
            <a:r>
              <a:rPr lang="en-US" b="1" dirty="0"/>
              <a:t>initiating a premixed </a:t>
            </a:r>
            <a:r>
              <a:rPr lang="en-US" dirty="0"/>
              <a:t>(or biphasic)</a:t>
            </a:r>
            <a:endParaRPr lang="fa-IR" dirty="0"/>
          </a:p>
        </p:txBody>
      </p:sp>
    </p:spTree>
    <p:extLst>
      <p:ext uri="{BB962C8B-B14F-4D97-AF65-F5344CB8AC3E}">
        <p14:creationId xmlns:p14="http://schemas.microsoft.com/office/powerpoint/2010/main" val="192833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l" rtl="0"/>
            <a:r>
              <a:rPr lang="en-US" dirty="0" smtClean="0"/>
              <a:t>Consider </a:t>
            </a:r>
            <a:r>
              <a:rPr lang="en-US" dirty="0"/>
              <a:t>switching to another regimen </a:t>
            </a:r>
            <a:r>
              <a:rPr lang="en-US" dirty="0" smtClean="0"/>
              <a:t>to achieve </a:t>
            </a:r>
            <a:r>
              <a:rPr lang="en-US" dirty="0"/>
              <a:t>A1C targets (i.e., basal insulin </a:t>
            </a:r>
            <a:r>
              <a:rPr lang="en-US" dirty="0" smtClean="0"/>
              <a:t>plus single injection of </a:t>
            </a:r>
            <a:r>
              <a:rPr lang="en-US" dirty="0"/>
              <a:t>rapid-acting insulin or </a:t>
            </a:r>
            <a:r>
              <a:rPr lang="en-US" dirty="0" smtClean="0"/>
              <a:t>premixed insulin </a:t>
            </a:r>
            <a:r>
              <a:rPr lang="en-US" dirty="0"/>
              <a:t>twice daily</a:t>
            </a:r>
            <a:r>
              <a:rPr lang="en-US" dirty="0" smtClean="0"/>
              <a:t>). </a:t>
            </a:r>
          </a:p>
          <a:p>
            <a:pPr algn="l" rtl="0"/>
            <a:r>
              <a:rPr lang="en-US" dirty="0" smtClean="0"/>
              <a:t>Regular</a:t>
            </a:r>
            <a:r>
              <a:rPr lang="en-US" dirty="0"/>
              <a:t> </a:t>
            </a:r>
            <a:r>
              <a:rPr lang="en-US" dirty="0" smtClean="0"/>
              <a:t>human </a:t>
            </a:r>
            <a:r>
              <a:rPr lang="en-US" dirty="0"/>
              <a:t>insulin and human </a:t>
            </a:r>
            <a:r>
              <a:rPr lang="en-US" b="1" dirty="0" smtClean="0">
                <a:solidFill>
                  <a:schemeClr val="accent4">
                    <a:lumMod val="75000"/>
                  </a:schemeClr>
                </a:solidFill>
              </a:rPr>
              <a:t>NPH/Regular premixed </a:t>
            </a:r>
            <a:r>
              <a:rPr lang="en-US" b="1" dirty="0">
                <a:solidFill>
                  <a:schemeClr val="accent4">
                    <a:lumMod val="75000"/>
                  </a:schemeClr>
                </a:solidFill>
              </a:rPr>
              <a:t>formulations (70/30) </a:t>
            </a:r>
            <a:r>
              <a:rPr lang="en-US" dirty="0"/>
              <a:t>are </a:t>
            </a:r>
            <a:r>
              <a:rPr lang="en-US" dirty="0" smtClean="0"/>
              <a:t>less costly </a:t>
            </a:r>
            <a:r>
              <a:rPr lang="en-US" dirty="0"/>
              <a:t>alternatives to rapid-acting </a:t>
            </a:r>
            <a:r>
              <a:rPr lang="en-US" dirty="0" smtClean="0"/>
              <a:t>insulin analogs </a:t>
            </a:r>
            <a:r>
              <a:rPr lang="en-US" dirty="0"/>
              <a:t>and premixed insulin </a:t>
            </a:r>
            <a:r>
              <a:rPr lang="en-US" dirty="0" smtClean="0"/>
              <a:t>analogs, respectively</a:t>
            </a:r>
            <a:r>
              <a:rPr lang="en-US" dirty="0"/>
              <a:t>, but their </a:t>
            </a:r>
            <a:r>
              <a:rPr lang="en-US" b="1" dirty="0" smtClean="0"/>
              <a:t>pharmacodynamics profiles </a:t>
            </a:r>
            <a:r>
              <a:rPr lang="en-US" dirty="0" smtClean="0"/>
              <a:t>may </a:t>
            </a:r>
            <a:r>
              <a:rPr lang="en-US" dirty="0"/>
              <a:t>make them </a:t>
            </a:r>
            <a:r>
              <a:rPr lang="en-US" b="1" dirty="0"/>
              <a:t>less optimal</a:t>
            </a:r>
            <a:r>
              <a:rPr lang="en-US" dirty="0"/>
              <a:t>.</a:t>
            </a:r>
            <a:endParaRPr lang="fa-IR" dirty="0"/>
          </a:p>
        </p:txBody>
      </p:sp>
    </p:spTree>
    <p:extLst>
      <p:ext uri="{BB962C8B-B14F-4D97-AF65-F5344CB8AC3E}">
        <p14:creationId xmlns:p14="http://schemas.microsoft.com/office/powerpoint/2010/main" val="117236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Normal patterns of insulin </a:t>
            </a:r>
            <a:r>
              <a:rPr lang="en-US" b="1" dirty="0" smtClean="0"/>
              <a:t>secretion</a:t>
            </a:r>
            <a:endParaRPr lang="fa-IR" dirty="0"/>
          </a:p>
        </p:txBody>
      </p:sp>
      <p:sp>
        <p:nvSpPr>
          <p:cNvPr id="3" name="Content Placeholder 2"/>
          <p:cNvSpPr>
            <a:spLocks noGrp="1"/>
          </p:cNvSpPr>
          <p:nvPr>
            <p:ph idx="1"/>
          </p:nvPr>
        </p:nvSpPr>
        <p:spPr/>
        <p:txBody>
          <a:bodyPr>
            <a:normAutofit/>
          </a:bodyPr>
          <a:lstStyle/>
          <a:p>
            <a:pPr algn="l" rtl="0"/>
            <a:r>
              <a:rPr lang="en-US" dirty="0" smtClean="0"/>
              <a:t>Insulin </a:t>
            </a:r>
            <a:r>
              <a:rPr lang="en-US" dirty="0"/>
              <a:t>is secreted in a </a:t>
            </a:r>
            <a:r>
              <a:rPr lang="en-US" b="1" dirty="0"/>
              <a:t>pulsatile</a:t>
            </a:r>
            <a:r>
              <a:rPr lang="en-US" dirty="0"/>
              <a:t> manner; pulses occur under </a:t>
            </a:r>
            <a:r>
              <a:rPr lang="en-US" dirty="0">
                <a:solidFill>
                  <a:srgbClr val="0070C0"/>
                </a:solidFill>
              </a:rPr>
              <a:t>basal (unstimulated)</a:t>
            </a:r>
            <a:r>
              <a:rPr lang="en-US" dirty="0"/>
              <a:t> conditions and </a:t>
            </a:r>
            <a:r>
              <a:rPr lang="en-US" dirty="0" smtClean="0"/>
              <a:t>in </a:t>
            </a:r>
            <a:r>
              <a:rPr lang="en-US" dirty="0" smtClean="0">
                <a:solidFill>
                  <a:srgbClr val="0070C0"/>
                </a:solidFill>
              </a:rPr>
              <a:t>response </a:t>
            </a:r>
            <a:r>
              <a:rPr lang="en-US" dirty="0">
                <a:solidFill>
                  <a:srgbClr val="0070C0"/>
                </a:solidFill>
              </a:rPr>
              <a:t>to </a:t>
            </a:r>
            <a:r>
              <a:rPr lang="en-US" dirty="0" smtClean="0">
                <a:solidFill>
                  <a:srgbClr val="0070C0"/>
                </a:solidFill>
              </a:rPr>
              <a:t>meals</a:t>
            </a:r>
            <a:r>
              <a:rPr lang="en-US" dirty="0" smtClean="0"/>
              <a:t>. </a:t>
            </a:r>
          </a:p>
          <a:p>
            <a:pPr algn="l" rtl="0"/>
            <a:r>
              <a:rPr lang="en-US" b="1" dirty="0" smtClean="0"/>
              <a:t>Basal </a:t>
            </a:r>
            <a:r>
              <a:rPr lang="en-US" b="1" dirty="0"/>
              <a:t>insulin </a:t>
            </a:r>
            <a:r>
              <a:rPr lang="en-US" dirty="0"/>
              <a:t>secretion represents approximately </a:t>
            </a:r>
            <a:r>
              <a:rPr lang="en-US" b="1" dirty="0"/>
              <a:t>50 percent </a:t>
            </a:r>
            <a:r>
              <a:rPr lang="en-US" dirty="0"/>
              <a:t>of 24-hour </a:t>
            </a:r>
            <a:r>
              <a:rPr lang="en-US" dirty="0" smtClean="0"/>
              <a:t>insulin production</a:t>
            </a:r>
            <a:r>
              <a:rPr lang="en-US" dirty="0"/>
              <a:t>, with the remainder accounted for by prandial (mealtime) excursions</a:t>
            </a:r>
            <a:r>
              <a:rPr lang="en-US" dirty="0" smtClean="0"/>
              <a:t>.</a:t>
            </a:r>
            <a:endParaRPr lang="en-US" dirty="0"/>
          </a:p>
        </p:txBody>
      </p:sp>
    </p:spTree>
    <p:extLst>
      <p:ext uri="{BB962C8B-B14F-4D97-AF65-F5344CB8AC3E}">
        <p14:creationId xmlns:p14="http://schemas.microsoft.com/office/powerpoint/2010/main" val="158794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l" rtl="0"/>
            <a:r>
              <a:rPr lang="en-US" dirty="0" smtClean="0"/>
              <a:t>If </a:t>
            </a:r>
            <a:r>
              <a:rPr lang="en-US" dirty="0"/>
              <a:t>a patient is still above the </a:t>
            </a:r>
            <a:r>
              <a:rPr lang="en-US" dirty="0" smtClean="0"/>
              <a:t>A1C target </a:t>
            </a:r>
            <a:r>
              <a:rPr lang="en-US" dirty="0"/>
              <a:t>on </a:t>
            </a:r>
            <a:r>
              <a:rPr lang="en-US" b="1" dirty="0"/>
              <a:t>premixed insulin twice </a:t>
            </a:r>
            <a:r>
              <a:rPr lang="en-US" b="1" dirty="0" smtClean="0"/>
              <a:t>daily</a:t>
            </a:r>
            <a:r>
              <a:rPr lang="en-US" dirty="0" smtClean="0"/>
              <a:t>, consider </a:t>
            </a:r>
            <a:r>
              <a:rPr lang="en-US" dirty="0"/>
              <a:t>switching to </a:t>
            </a:r>
            <a:r>
              <a:rPr lang="en-US" b="1" dirty="0">
                <a:solidFill>
                  <a:schemeClr val="accent4">
                    <a:lumMod val="75000"/>
                  </a:schemeClr>
                </a:solidFill>
              </a:rPr>
              <a:t>premixed analog </a:t>
            </a:r>
            <a:r>
              <a:rPr lang="en-US" b="1" dirty="0" smtClean="0">
                <a:solidFill>
                  <a:schemeClr val="accent4">
                    <a:lumMod val="75000"/>
                  </a:schemeClr>
                </a:solidFill>
              </a:rPr>
              <a:t>insulin three </a:t>
            </a:r>
            <a:r>
              <a:rPr lang="en-US" b="1" dirty="0">
                <a:solidFill>
                  <a:schemeClr val="accent4">
                    <a:lumMod val="75000"/>
                  </a:schemeClr>
                </a:solidFill>
              </a:rPr>
              <a:t>times daily </a:t>
            </a:r>
            <a:r>
              <a:rPr lang="en-US" dirty="0"/>
              <a:t>(70/30 </a:t>
            </a:r>
            <a:r>
              <a:rPr lang="en-US" dirty="0" err="1"/>
              <a:t>aspart</a:t>
            </a:r>
            <a:r>
              <a:rPr lang="en-US" dirty="0"/>
              <a:t> </a:t>
            </a:r>
            <a:r>
              <a:rPr lang="en-US" dirty="0" smtClean="0"/>
              <a:t>mix, 75/25 </a:t>
            </a:r>
            <a:r>
              <a:rPr lang="en-US" dirty="0"/>
              <a:t>or 50/50 </a:t>
            </a:r>
            <a:r>
              <a:rPr lang="en-US" dirty="0" err="1"/>
              <a:t>lispro</a:t>
            </a:r>
            <a:r>
              <a:rPr lang="en-US" dirty="0"/>
              <a:t> mix). </a:t>
            </a:r>
            <a:endParaRPr lang="en-US" dirty="0" smtClean="0"/>
          </a:p>
          <a:p>
            <a:pPr algn="l" rtl="0"/>
            <a:r>
              <a:rPr lang="en-US" dirty="0" smtClean="0"/>
              <a:t>In general, three </a:t>
            </a:r>
            <a:r>
              <a:rPr lang="en-US" dirty="0"/>
              <a:t>times daily premixed analog </a:t>
            </a:r>
            <a:r>
              <a:rPr lang="en-US" dirty="0" err="1" smtClean="0"/>
              <a:t>insulins</a:t>
            </a:r>
            <a:r>
              <a:rPr lang="en-US" dirty="0" smtClean="0"/>
              <a:t> have </a:t>
            </a:r>
            <a:r>
              <a:rPr lang="en-US" dirty="0"/>
              <a:t>been found to be </a:t>
            </a:r>
            <a:r>
              <a:rPr lang="en-US" b="1" dirty="0" err="1" smtClean="0">
                <a:solidFill>
                  <a:schemeClr val="accent4">
                    <a:lumMod val="75000"/>
                  </a:schemeClr>
                </a:solidFill>
              </a:rPr>
              <a:t>noninferior</a:t>
            </a:r>
            <a:r>
              <a:rPr lang="en-US" b="1" dirty="0">
                <a:solidFill>
                  <a:schemeClr val="accent4">
                    <a:lumMod val="75000"/>
                  </a:schemeClr>
                </a:solidFill>
              </a:rPr>
              <a:t> </a:t>
            </a:r>
            <a:r>
              <a:rPr lang="en-US" b="1" dirty="0" smtClean="0">
                <a:solidFill>
                  <a:schemeClr val="accent4">
                    <a:lumMod val="75000"/>
                  </a:schemeClr>
                </a:solidFill>
              </a:rPr>
              <a:t>to </a:t>
            </a:r>
            <a:r>
              <a:rPr lang="en-US" b="1" dirty="0">
                <a:solidFill>
                  <a:schemeClr val="accent4">
                    <a:lumMod val="75000"/>
                  </a:schemeClr>
                </a:solidFill>
              </a:rPr>
              <a:t>basal-bolus regimens </a:t>
            </a:r>
            <a:r>
              <a:rPr lang="en-US" dirty="0">
                <a:solidFill>
                  <a:schemeClr val="accent4">
                    <a:lumMod val="75000"/>
                  </a:schemeClr>
                </a:solidFill>
              </a:rPr>
              <a:t>with</a:t>
            </a:r>
            <a:r>
              <a:rPr lang="en-US" b="1" dirty="0">
                <a:solidFill>
                  <a:schemeClr val="accent4">
                    <a:lumMod val="75000"/>
                  </a:schemeClr>
                </a:solidFill>
              </a:rPr>
              <a:t> similar </a:t>
            </a:r>
            <a:r>
              <a:rPr lang="en-US" b="1" dirty="0" smtClean="0">
                <a:solidFill>
                  <a:schemeClr val="accent4">
                    <a:lumMod val="75000"/>
                  </a:schemeClr>
                </a:solidFill>
              </a:rPr>
              <a:t>rates of hypoglycemia</a:t>
            </a:r>
            <a:r>
              <a:rPr lang="en-US" dirty="0" smtClean="0"/>
              <a:t>. </a:t>
            </a:r>
          </a:p>
          <a:p>
            <a:pPr algn="l" rtl="0"/>
            <a:r>
              <a:rPr lang="en-US" dirty="0" smtClean="0"/>
              <a:t>If </a:t>
            </a:r>
            <a:r>
              <a:rPr lang="en-US" dirty="0"/>
              <a:t>a patient is </a:t>
            </a:r>
            <a:r>
              <a:rPr lang="en-US" dirty="0" smtClean="0"/>
              <a:t>still above </a:t>
            </a:r>
            <a:r>
              <a:rPr lang="en-US" dirty="0"/>
              <a:t>the A1C target </a:t>
            </a:r>
            <a:r>
              <a:rPr lang="en-US" b="1" dirty="0"/>
              <a:t>on basal </a:t>
            </a:r>
            <a:r>
              <a:rPr lang="en-US" b="1" dirty="0" smtClean="0"/>
              <a:t>insulin plus </a:t>
            </a:r>
            <a:r>
              <a:rPr lang="en-US" b="1" dirty="0"/>
              <a:t>single injection </a:t>
            </a:r>
            <a:r>
              <a:rPr lang="en-US" dirty="0"/>
              <a:t>of rapid-acting </a:t>
            </a:r>
            <a:r>
              <a:rPr lang="en-US" dirty="0" smtClean="0"/>
              <a:t>insulin before </a:t>
            </a:r>
            <a:r>
              <a:rPr lang="en-US" dirty="0"/>
              <a:t>the largest meal, advance to </a:t>
            </a:r>
            <a:r>
              <a:rPr lang="en-US" dirty="0" smtClean="0"/>
              <a:t>a </a:t>
            </a:r>
            <a:r>
              <a:rPr lang="en-US" b="1" dirty="0" smtClean="0"/>
              <a:t>basal-bolus </a:t>
            </a:r>
            <a:r>
              <a:rPr lang="en-US" b="1" dirty="0"/>
              <a:t>regimen with </a:t>
            </a:r>
            <a:r>
              <a:rPr lang="en-US" b="1" dirty="0" smtClean="0"/>
              <a:t>≥ 2 </a:t>
            </a:r>
            <a:r>
              <a:rPr lang="en-US" dirty="0" smtClean="0"/>
              <a:t>injections of </a:t>
            </a:r>
            <a:r>
              <a:rPr lang="en-US" dirty="0"/>
              <a:t>rapid-acting insulin before meals.</a:t>
            </a:r>
            <a:endParaRPr lang="fa-IR" dirty="0"/>
          </a:p>
        </p:txBody>
      </p:sp>
    </p:spTree>
    <p:extLst>
      <p:ext uri="{BB962C8B-B14F-4D97-AF65-F5344CB8AC3E}">
        <p14:creationId xmlns:p14="http://schemas.microsoft.com/office/powerpoint/2010/main" val="408390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l" rtl="0"/>
            <a:r>
              <a:rPr lang="en-US" dirty="0" smtClean="0"/>
              <a:t>Consider switching </a:t>
            </a:r>
            <a:r>
              <a:rPr lang="en-US" dirty="0"/>
              <a:t>patients </a:t>
            </a:r>
            <a:r>
              <a:rPr lang="en-US" dirty="0" smtClean="0"/>
              <a:t>from one regimen to </a:t>
            </a:r>
            <a:r>
              <a:rPr lang="en-US" dirty="0"/>
              <a:t>another (i.e., premixed analog </a:t>
            </a:r>
            <a:r>
              <a:rPr lang="en-US" dirty="0" smtClean="0"/>
              <a:t>insulin three </a:t>
            </a:r>
            <a:r>
              <a:rPr lang="en-US" dirty="0"/>
              <a:t>times daily to basal-bolus </a:t>
            </a:r>
            <a:r>
              <a:rPr lang="en-US" dirty="0" smtClean="0"/>
              <a:t>regimen or </a:t>
            </a:r>
            <a:r>
              <a:rPr lang="en-US" dirty="0"/>
              <a:t>vice-versa) if A1C targets are not </a:t>
            </a:r>
            <a:r>
              <a:rPr lang="en-US" dirty="0" smtClean="0"/>
              <a:t>being met </a:t>
            </a:r>
            <a:r>
              <a:rPr lang="en-US" dirty="0"/>
              <a:t>and/or depending on other </a:t>
            </a:r>
            <a:r>
              <a:rPr lang="en-US" dirty="0" smtClean="0"/>
              <a:t>patient considerations.</a:t>
            </a:r>
          </a:p>
          <a:p>
            <a:pPr algn="l" rtl="0"/>
            <a:r>
              <a:rPr lang="en-US" dirty="0" smtClean="0"/>
              <a:t>Metformin should be </a:t>
            </a:r>
            <a:r>
              <a:rPr lang="en-US" dirty="0"/>
              <a:t>continued in patients on </a:t>
            </a:r>
            <a:r>
              <a:rPr lang="en-US" dirty="0" smtClean="0"/>
              <a:t>combination injectable </a:t>
            </a:r>
            <a:r>
              <a:rPr lang="en-US" dirty="0"/>
              <a:t>insulin therapy, if not </a:t>
            </a:r>
            <a:r>
              <a:rPr lang="en-US" dirty="0" smtClean="0"/>
              <a:t>contraindicated and </a:t>
            </a:r>
            <a:r>
              <a:rPr lang="en-US" dirty="0"/>
              <a:t>if tolerated, for further </a:t>
            </a:r>
            <a:r>
              <a:rPr lang="en-US" dirty="0" smtClean="0"/>
              <a:t>glycemic benefits</a:t>
            </a:r>
            <a:r>
              <a:rPr lang="en-US" dirty="0"/>
              <a:t>.</a:t>
            </a:r>
            <a:endParaRPr lang="fa-IR" dirty="0"/>
          </a:p>
        </p:txBody>
      </p:sp>
    </p:spTree>
    <p:extLst>
      <p:ext uri="{BB962C8B-B14F-4D97-AF65-F5344CB8AC3E}">
        <p14:creationId xmlns:p14="http://schemas.microsoft.com/office/powerpoint/2010/main" val="299645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696036" y="57594"/>
            <a:ext cx="10617957" cy="6629201"/>
          </a:xfrm>
          <a:prstGeom prst="rect">
            <a:avLst/>
          </a:prstGeom>
        </p:spPr>
      </p:pic>
    </p:spTree>
    <p:extLst>
      <p:ext uri="{BB962C8B-B14F-4D97-AF65-F5344CB8AC3E}">
        <p14:creationId xmlns:p14="http://schemas.microsoft.com/office/powerpoint/2010/main" val="140791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037231" y="120398"/>
            <a:ext cx="8707270" cy="6618405"/>
          </a:xfrm>
          <a:prstGeom prst="rect">
            <a:avLst/>
          </a:prstGeom>
        </p:spPr>
      </p:pic>
    </p:spTree>
    <p:extLst>
      <p:ext uri="{BB962C8B-B14F-4D97-AF65-F5344CB8AC3E}">
        <p14:creationId xmlns:p14="http://schemas.microsoft.com/office/powerpoint/2010/main" val="39601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Content Placeholder 3"/>
          <p:cNvPicPr>
            <a:picLocks noChangeAspect="1"/>
          </p:cNvPicPr>
          <p:nvPr/>
        </p:nvPicPr>
        <p:blipFill>
          <a:blip r:embed="rId2"/>
          <a:stretch>
            <a:fillRect/>
          </a:stretch>
        </p:blipFill>
        <p:spPr>
          <a:xfrm>
            <a:off x="842827" y="141669"/>
            <a:ext cx="9422456" cy="6465193"/>
          </a:xfrm>
          <a:prstGeom prst="rect">
            <a:avLst/>
          </a:prstGeom>
        </p:spPr>
      </p:pic>
    </p:spTree>
    <p:extLst>
      <p:ext uri="{BB962C8B-B14F-4D97-AF65-F5344CB8AC3E}">
        <p14:creationId xmlns:p14="http://schemas.microsoft.com/office/powerpoint/2010/main" val="344752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373487" y="103031"/>
            <a:ext cx="11333410" cy="6513380"/>
          </a:xfrm>
          <a:prstGeom prst="rect">
            <a:avLst/>
          </a:prstGeom>
        </p:spPr>
      </p:pic>
    </p:spTree>
    <p:extLst>
      <p:ext uri="{BB962C8B-B14F-4D97-AF65-F5344CB8AC3E}">
        <p14:creationId xmlns:p14="http://schemas.microsoft.com/office/powerpoint/2010/main" val="83759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phlox-flo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9"/>
          <p:cNvSpPr txBox="1">
            <a:spLocks noChangeArrowheads="1"/>
          </p:cNvSpPr>
          <p:nvPr/>
        </p:nvSpPr>
        <p:spPr bwMode="auto">
          <a:xfrm>
            <a:off x="2590800" y="6096001"/>
            <a:ext cx="693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fa-IR" sz="4000" b="1" i="1">
                <a:solidFill>
                  <a:srgbClr val="FFFF00"/>
                </a:solidFill>
                <a:latin typeface="Calibri" panose="020F0502020204030204" pitchFamily="34" charset="0"/>
              </a:rPr>
              <a:t>Thanks For Your Attention</a:t>
            </a:r>
          </a:p>
        </p:txBody>
      </p:sp>
    </p:spTree>
    <p:extLst>
      <p:ext uri="{BB962C8B-B14F-4D97-AF65-F5344CB8AC3E}">
        <p14:creationId xmlns:p14="http://schemas.microsoft.com/office/powerpoint/2010/main" val="137477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fa-IR" dirty="0"/>
          </a:p>
        </p:txBody>
      </p:sp>
      <p:sp>
        <p:nvSpPr>
          <p:cNvPr id="3" name="Content Placeholder 2"/>
          <p:cNvSpPr>
            <a:spLocks noGrp="1"/>
          </p:cNvSpPr>
          <p:nvPr>
            <p:ph idx="1"/>
          </p:nvPr>
        </p:nvSpPr>
        <p:spPr/>
        <p:txBody>
          <a:bodyPr>
            <a:normAutofit/>
          </a:bodyPr>
          <a:lstStyle/>
          <a:p>
            <a:pPr algn="l" rtl="0"/>
            <a:r>
              <a:rPr lang="en-US" b="1" dirty="0" smtClean="0">
                <a:solidFill>
                  <a:srgbClr val="0070C0"/>
                </a:solidFill>
              </a:rPr>
              <a:t>"</a:t>
            </a:r>
            <a:r>
              <a:rPr lang="en-US" b="1" dirty="0">
                <a:solidFill>
                  <a:srgbClr val="0070C0"/>
                </a:solidFill>
              </a:rPr>
              <a:t>conventional insulin therapy" </a:t>
            </a:r>
            <a:endParaRPr lang="en-US" b="1" dirty="0" smtClean="0">
              <a:solidFill>
                <a:srgbClr val="0070C0"/>
              </a:solidFill>
            </a:endParaRPr>
          </a:p>
          <a:p>
            <a:pPr lvl="1" algn="l" rtl="0"/>
            <a:r>
              <a:rPr lang="en-US" dirty="0" smtClean="0"/>
              <a:t>simpler </a:t>
            </a:r>
            <a:r>
              <a:rPr lang="en-US" dirty="0"/>
              <a:t>insulin regimens, such as </a:t>
            </a:r>
            <a:r>
              <a:rPr lang="en-US" b="1" dirty="0" smtClean="0"/>
              <a:t>single daily </a:t>
            </a:r>
            <a:r>
              <a:rPr lang="en-US" b="1" dirty="0"/>
              <a:t>injections</a:t>
            </a:r>
            <a:r>
              <a:rPr lang="en-US" dirty="0"/>
              <a:t>, </a:t>
            </a:r>
            <a:r>
              <a:rPr lang="en-US" b="1" dirty="0"/>
              <a:t>or two injections per day of regular and NPH insulin, mixed together </a:t>
            </a:r>
            <a:r>
              <a:rPr lang="en-US" dirty="0"/>
              <a:t>in the same syringe </a:t>
            </a:r>
            <a:r>
              <a:rPr lang="en-US" dirty="0" smtClean="0"/>
              <a:t>and given </a:t>
            </a:r>
            <a:r>
              <a:rPr lang="en-US" dirty="0"/>
              <a:t>in fixed amounts before breakfast and dinner. </a:t>
            </a:r>
            <a:endParaRPr lang="en-US" dirty="0" smtClean="0"/>
          </a:p>
          <a:p>
            <a:pPr algn="l" rtl="0"/>
            <a:r>
              <a:rPr lang="en-US" b="1" dirty="0" smtClean="0">
                <a:solidFill>
                  <a:srgbClr val="0070C0"/>
                </a:solidFill>
              </a:rPr>
              <a:t>"</a:t>
            </a:r>
            <a:r>
              <a:rPr lang="en-US" b="1" dirty="0">
                <a:solidFill>
                  <a:srgbClr val="0070C0"/>
                </a:solidFill>
              </a:rPr>
              <a:t>intensive insulin therapy" </a:t>
            </a:r>
            <a:endParaRPr lang="en-US" b="1" dirty="0" smtClean="0">
              <a:solidFill>
                <a:srgbClr val="0070C0"/>
              </a:solidFill>
            </a:endParaRPr>
          </a:p>
          <a:p>
            <a:pPr lvl="1" algn="l" rtl="0"/>
            <a:r>
              <a:rPr lang="en-US" dirty="0" smtClean="0"/>
              <a:t>More </a:t>
            </a:r>
            <a:r>
              <a:rPr lang="en-US" b="1" dirty="0"/>
              <a:t>complex regimens </a:t>
            </a:r>
            <a:r>
              <a:rPr lang="en-US" dirty="0"/>
              <a:t>that </a:t>
            </a:r>
            <a:r>
              <a:rPr lang="en-US" b="1" dirty="0"/>
              <a:t>separate basal insulin delivery </a:t>
            </a:r>
            <a:r>
              <a:rPr lang="en-US" dirty="0"/>
              <a:t>(given as one to two daily injections </a:t>
            </a:r>
            <a:r>
              <a:rPr lang="en-US" dirty="0" smtClean="0"/>
              <a:t>of intermediate- </a:t>
            </a:r>
            <a:r>
              <a:rPr lang="en-US" dirty="0"/>
              <a:t>or long-acting insulin) with </a:t>
            </a:r>
            <a:r>
              <a:rPr lang="en-US" b="1" dirty="0"/>
              <a:t>superimposed doses of short-acting or rapid-acting </a:t>
            </a:r>
            <a:r>
              <a:rPr lang="en-US" b="1" dirty="0" err="1"/>
              <a:t>insulins</a:t>
            </a:r>
            <a:r>
              <a:rPr lang="en-US" b="1" dirty="0"/>
              <a:t> three </a:t>
            </a:r>
            <a:r>
              <a:rPr lang="en-US" b="1" dirty="0" smtClean="0"/>
              <a:t>or more </a:t>
            </a:r>
            <a:r>
              <a:rPr lang="en-US" b="1" dirty="0"/>
              <a:t>times daily</a:t>
            </a:r>
            <a:r>
              <a:rPr lang="en-US" dirty="0"/>
              <a:t>. </a:t>
            </a:r>
            <a:endParaRPr lang="en-US" dirty="0" smtClean="0"/>
          </a:p>
          <a:p>
            <a:pPr lvl="1" algn="l" rtl="0"/>
            <a:r>
              <a:rPr lang="en-US" dirty="0" smtClean="0"/>
              <a:t>For </a:t>
            </a:r>
            <a:r>
              <a:rPr lang="en-US" dirty="0"/>
              <a:t>patients with type </a:t>
            </a:r>
            <a:r>
              <a:rPr lang="en-US" b="1" dirty="0"/>
              <a:t>1</a:t>
            </a:r>
            <a:r>
              <a:rPr lang="en-US" dirty="0"/>
              <a:t> diabetes, they are </a:t>
            </a:r>
            <a:r>
              <a:rPr lang="en-US" dirty="0" smtClean="0"/>
              <a:t>now frequently </a:t>
            </a:r>
            <a:r>
              <a:rPr lang="en-US" dirty="0"/>
              <a:t>used for patients with type </a:t>
            </a:r>
            <a:r>
              <a:rPr lang="en-US" b="1" dirty="0"/>
              <a:t>2</a:t>
            </a:r>
            <a:r>
              <a:rPr lang="en-US" dirty="0"/>
              <a:t> diabetes, as well. </a:t>
            </a:r>
            <a:endParaRPr lang="fa-IR" dirty="0"/>
          </a:p>
        </p:txBody>
      </p:sp>
    </p:spTree>
    <p:extLst>
      <p:ext uri="{BB962C8B-B14F-4D97-AF65-F5344CB8AC3E}">
        <p14:creationId xmlns:p14="http://schemas.microsoft.com/office/powerpoint/2010/main" val="250818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Addressing patient resistance to insulin therapy for patients with type 2 diabetes</a:t>
            </a:r>
            <a:endParaRPr lang="fa-IR" dirty="0"/>
          </a:p>
        </p:txBody>
      </p:sp>
      <p:sp>
        <p:nvSpPr>
          <p:cNvPr id="3" name="Content Placeholder 2"/>
          <p:cNvSpPr>
            <a:spLocks noGrp="1"/>
          </p:cNvSpPr>
          <p:nvPr>
            <p:ph idx="1"/>
          </p:nvPr>
        </p:nvSpPr>
        <p:spPr/>
        <p:txBody>
          <a:bodyPr>
            <a:normAutofit/>
          </a:bodyPr>
          <a:lstStyle/>
          <a:p>
            <a:pPr algn="l" rtl="0"/>
            <a:r>
              <a:rPr lang="en-US" b="1" dirty="0"/>
              <a:t>Patient concerned with pain from injection</a:t>
            </a:r>
          </a:p>
          <a:p>
            <a:pPr lvl="1" algn="l" rtl="0"/>
            <a:r>
              <a:rPr lang="en-US" dirty="0" smtClean="0"/>
              <a:t>Minimal with thinner, smaller needles</a:t>
            </a:r>
          </a:p>
          <a:p>
            <a:pPr lvl="1" algn="l" rtl="0"/>
            <a:r>
              <a:rPr lang="en-US" dirty="0" smtClean="0"/>
              <a:t>Use of insulin pens</a:t>
            </a:r>
          </a:p>
          <a:p>
            <a:pPr algn="l" rtl="0"/>
            <a:r>
              <a:rPr lang="en-US" b="1" dirty="0" smtClean="0"/>
              <a:t>Patient worried that starting insulin signifies worsening diabetes</a:t>
            </a:r>
          </a:p>
          <a:p>
            <a:pPr lvl="1" algn="l" rtl="0"/>
            <a:r>
              <a:rPr lang="en-US" dirty="0" smtClean="0"/>
              <a:t>Diabetes is a progressive disease</a:t>
            </a:r>
          </a:p>
          <a:p>
            <a:pPr lvl="1" algn="l" rtl="0"/>
            <a:r>
              <a:rPr lang="en-US" dirty="0" smtClean="0"/>
              <a:t>Taking insulin will control blood glucose and help prevent complications</a:t>
            </a:r>
          </a:p>
          <a:p>
            <a:pPr lvl="1" algn="l" rtl="0"/>
            <a:r>
              <a:rPr lang="en-US" dirty="0" smtClean="0"/>
              <a:t>Taking insulin </a:t>
            </a:r>
            <a:r>
              <a:rPr lang="en-US" b="1" dirty="0" smtClean="0">
                <a:solidFill>
                  <a:srgbClr val="0070C0"/>
                </a:solidFill>
              </a:rPr>
              <a:t>may slow down the rate of beta cell failure</a:t>
            </a:r>
            <a:endParaRPr lang="en-US" b="1" dirty="0">
              <a:solidFill>
                <a:srgbClr val="0070C0"/>
              </a:solidFill>
            </a:endParaRPr>
          </a:p>
        </p:txBody>
      </p:sp>
    </p:spTree>
    <p:extLst>
      <p:ext uri="{BB962C8B-B14F-4D97-AF65-F5344CB8AC3E}">
        <p14:creationId xmlns:p14="http://schemas.microsoft.com/office/powerpoint/2010/main" val="338463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fa-IR" dirty="0"/>
          </a:p>
        </p:txBody>
      </p:sp>
      <p:sp>
        <p:nvSpPr>
          <p:cNvPr id="3" name="Content Placeholder 2"/>
          <p:cNvSpPr>
            <a:spLocks noGrp="1"/>
          </p:cNvSpPr>
          <p:nvPr>
            <p:ph idx="1"/>
          </p:nvPr>
        </p:nvSpPr>
        <p:spPr/>
        <p:txBody>
          <a:bodyPr>
            <a:normAutofit lnSpcReduction="10000"/>
          </a:bodyPr>
          <a:lstStyle/>
          <a:p>
            <a:pPr algn="l" rtl="0"/>
            <a:r>
              <a:rPr lang="en-US" b="1" dirty="0"/>
              <a:t>Patient fears low blood sugar reactions</a:t>
            </a:r>
          </a:p>
          <a:p>
            <a:pPr lvl="1" algn="l" rtl="0"/>
            <a:r>
              <a:rPr lang="en-US" dirty="0"/>
              <a:t>Explain that </a:t>
            </a:r>
            <a:r>
              <a:rPr lang="en-US" b="1" dirty="0">
                <a:solidFill>
                  <a:srgbClr val="0070C0"/>
                </a:solidFill>
              </a:rPr>
              <a:t>severe hypoglycemia is rare in type 2 diabetes</a:t>
            </a:r>
          </a:p>
          <a:p>
            <a:pPr lvl="1" algn="l" rtl="0"/>
            <a:r>
              <a:rPr lang="en-US" dirty="0"/>
              <a:t>Self-monitoring glucose levels</a:t>
            </a:r>
          </a:p>
          <a:p>
            <a:pPr lvl="1" algn="l" rtl="0"/>
            <a:r>
              <a:rPr lang="en-US" dirty="0"/>
              <a:t>Explain how to avoid and how to treat hypoglycemia</a:t>
            </a:r>
          </a:p>
          <a:p>
            <a:pPr algn="l" rtl="0"/>
            <a:r>
              <a:rPr lang="en-US" b="1" dirty="0" smtClean="0"/>
              <a:t>Patient </a:t>
            </a:r>
            <a:r>
              <a:rPr lang="en-US" b="1" dirty="0"/>
              <a:t>believes that insulin will decrease his/her quality of life</a:t>
            </a:r>
          </a:p>
          <a:p>
            <a:pPr lvl="1" algn="l" rtl="0"/>
            <a:r>
              <a:rPr lang="en-US" dirty="0"/>
              <a:t>Benefits from glucose control: </a:t>
            </a:r>
            <a:r>
              <a:rPr lang="en-US" dirty="0">
                <a:solidFill>
                  <a:srgbClr val="0070C0"/>
                </a:solidFill>
              </a:rPr>
              <a:t>more energy</a:t>
            </a:r>
            <a:r>
              <a:rPr lang="en-US" dirty="0"/>
              <a:t>, </a:t>
            </a:r>
            <a:r>
              <a:rPr lang="en-US" dirty="0">
                <a:solidFill>
                  <a:srgbClr val="0070C0"/>
                </a:solidFill>
              </a:rPr>
              <a:t>better sleep</a:t>
            </a:r>
            <a:r>
              <a:rPr lang="en-US" dirty="0"/>
              <a:t>, </a:t>
            </a:r>
            <a:r>
              <a:rPr lang="en-US" dirty="0">
                <a:solidFill>
                  <a:srgbClr val="0070C0"/>
                </a:solidFill>
              </a:rPr>
              <a:t>overall </a:t>
            </a:r>
            <a:r>
              <a:rPr lang="en-US" dirty="0" smtClean="0">
                <a:solidFill>
                  <a:srgbClr val="0070C0"/>
                </a:solidFill>
              </a:rPr>
              <a:t>well-being</a:t>
            </a:r>
          </a:p>
          <a:p>
            <a:pPr algn="l" rtl="0"/>
            <a:r>
              <a:rPr lang="en-US" b="1" dirty="0"/>
              <a:t>Patient thinks insulin will lead to diabetic complications</a:t>
            </a:r>
          </a:p>
          <a:p>
            <a:pPr algn="l" rtl="0"/>
            <a:r>
              <a:rPr lang="en-US" b="1" dirty="0"/>
              <a:t>Patient concerned that he/she will be treated differently by friends and family</a:t>
            </a:r>
          </a:p>
          <a:p>
            <a:pPr algn="l" rtl="0"/>
            <a:r>
              <a:rPr lang="en-US" b="1" dirty="0"/>
              <a:t>Patient has heard insulin causes weight gain</a:t>
            </a:r>
          </a:p>
          <a:p>
            <a:pPr lvl="1" algn="l" rtl="0"/>
            <a:r>
              <a:rPr lang="en-US" dirty="0"/>
              <a:t>Role of diet and exercise</a:t>
            </a:r>
          </a:p>
          <a:p>
            <a:pPr algn="l" rtl="0"/>
            <a:endParaRPr lang="en-US" dirty="0"/>
          </a:p>
        </p:txBody>
      </p:sp>
    </p:spTree>
    <p:extLst>
      <p:ext uri="{BB962C8B-B14F-4D97-AF65-F5344CB8AC3E}">
        <p14:creationId xmlns:p14="http://schemas.microsoft.com/office/powerpoint/2010/main" val="72570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INSULIN PREPARATIONS</a:t>
            </a:r>
            <a:endParaRPr lang="fa-IR" dirty="0"/>
          </a:p>
        </p:txBody>
      </p:sp>
      <p:sp>
        <p:nvSpPr>
          <p:cNvPr id="3" name="Content Placeholder 2"/>
          <p:cNvSpPr>
            <a:spLocks noGrp="1"/>
          </p:cNvSpPr>
          <p:nvPr>
            <p:ph idx="1"/>
          </p:nvPr>
        </p:nvSpPr>
        <p:spPr/>
        <p:txBody>
          <a:bodyPr>
            <a:normAutofit/>
          </a:bodyPr>
          <a:lstStyle/>
          <a:p>
            <a:pPr marL="502920" indent="-457200" algn="l" rtl="0">
              <a:buFont typeface="+mj-lt"/>
              <a:buAutoNum type="arabicPeriod"/>
            </a:pPr>
            <a:r>
              <a:rPr lang="en-US" dirty="0" smtClean="0"/>
              <a:t>Biosynthetic </a:t>
            </a:r>
            <a:r>
              <a:rPr lang="en-US" b="1" dirty="0"/>
              <a:t>human</a:t>
            </a:r>
            <a:r>
              <a:rPr lang="en-US" dirty="0"/>
              <a:t> insulin (</a:t>
            </a:r>
            <a:r>
              <a:rPr lang="en-US" dirty="0" err="1"/>
              <a:t>eg</a:t>
            </a:r>
            <a:r>
              <a:rPr lang="en-US" dirty="0"/>
              <a:t>, neutral protamine </a:t>
            </a:r>
            <a:r>
              <a:rPr lang="en-US" dirty="0" err="1"/>
              <a:t>hagedorn</a:t>
            </a:r>
            <a:r>
              <a:rPr lang="en-US" dirty="0"/>
              <a:t> [NPH], regular) </a:t>
            </a:r>
            <a:endParaRPr lang="en-US" dirty="0" smtClean="0"/>
          </a:p>
          <a:p>
            <a:pPr marL="502920" indent="-457200" algn="l" rtl="0">
              <a:buFont typeface="+mj-lt"/>
              <a:buAutoNum type="arabicPeriod"/>
            </a:pPr>
            <a:r>
              <a:rPr lang="en-US" dirty="0" smtClean="0"/>
              <a:t>Synthetic </a:t>
            </a:r>
            <a:r>
              <a:rPr lang="en-US" dirty="0"/>
              <a:t>insulin </a:t>
            </a:r>
            <a:r>
              <a:rPr lang="en-US" b="1" dirty="0"/>
              <a:t>analog </a:t>
            </a:r>
            <a:r>
              <a:rPr lang="en-US" dirty="0"/>
              <a:t>(</a:t>
            </a:r>
            <a:r>
              <a:rPr lang="en-US" dirty="0" err="1"/>
              <a:t>eg</a:t>
            </a:r>
            <a:r>
              <a:rPr lang="en-US" dirty="0"/>
              <a:t>, </a:t>
            </a:r>
            <a:r>
              <a:rPr lang="en-US" dirty="0" err="1"/>
              <a:t>glargine</a:t>
            </a:r>
            <a:r>
              <a:rPr lang="en-US" dirty="0"/>
              <a:t>, </a:t>
            </a:r>
            <a:r>
              <a:rPr lang="en-US" dirty="0" err="1"/>
              <a:t>lispro</a:t>
            </a:r>
            <a:r>
              <a:rPr lang="en-US" dirty="0"/>
              <a:t>). </a:t>
            </a:r>
          </a:p>
          <a:p>
            <a:pPr marL="502920" indent="-457200" algn="l" rtl="0">
              <a:buFont typeface="+mj-lt"/>
              <a:buAutoNum type="arabicPeriod"/>
            </a:pPr>
            <a:r>
              <a:rPr lang="en-US" b="1" dirty="0" smtClean="0"/>
              <a:t>Animal</a:t>
            </a:r>
            <a:r>
              <a:rPr lang="en-US" dirty="0" smtClean="0"/>
              <a:t>-sourced </a:t>
            </a:r>
            <a:r>
              <a:rPr lang="en-US" dirty="0" err="1"/>
              <a:t>insulins</a:t>
            </a:r>
            <a:r>
              <a:rPr lang="en-US" dirty="0"/>
              <a:t> (derived from the pancreas of cows </a:t>
            </a:r>
            <a:r>
              <a:rPr lang="en-US" dirty="0" smtClean="0"/>
              <a:t>and pigs</a:t>
            </a:r>
            <a:r>
              <a:rPr lang="en-US" dirty="0"/>
              <a:t>) </a:t>
            </a:r>
            <a:endParaRPr lang="en-US" dirty="0" smtClean="0"/>
          </a:p>
        </p:txBody>
      </p:sp>
    </p:spTree>
    <p:extLst>
      <p:ext uri="{BB962C8B-B14F-4D97-AF65-F5344CB8AC3E}">
        <p14:creationId xmlns:p14="http://schemas.microsoft.com/office/powerpoint/2010/main" val="110806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t>
            </a:r>
            <a:endParaRPr lang="fa-IR" dirty="0"/>
          </a:p>
        </p:txBody>
      </p:sp>
      <p:sp>
        <p:nvSpPr>
          <p:cNvPr id="3" name="Content Placeholder 2"/>
          <p:cNvSpPr>
            <a:spLocks noGrp="1"/>
          </p:cNvSpPr>
          <p:nvPr>
            <p:ph idx="1"/>
          </p:nvPr>
        </p:nvSpPr>
        <p:spPr/>
        <p:txBody>
          <a:bodyPr>
            <a:normAutofit/>
          </a:bodyPr>
          <a:lstStyle/>
          <a:p>
            <a:pPr algn="l" rtl="0"/>
            <a:r>
              <a:rPr lang="en-US" dirty="0" smtClean="0"/>
              <a:t>In </a:t>
            </a:r>
            <a:r>
              <a:rPr lang="en-US" dirty="0"/>
              <a:t>type 2 diabetes, insulin is generally provided in three ways</a:t>
            </a:r>
            <a:r>
              <a:rPr lang="en-US" dirty="0" smtClean="0"/>
              <a:t>:</a:t>
            </a:r>
          </a:p>
          <a:p>
            <a:pPr algn="l" rtl="0"/>
            <a:r>
              <a:rPr lang="en-US" dirty="0"/>
              <a:t>As a </a:t>
            </a:r>
            <a:r>
              <a:rPr lang="en-US" b="1" dirty="0">
                <a:solidFill>
                  <a:schemeClr val="accent3">
                    <a:lumMod val="75000"/>
                  </a:schemeClr>
                </a:solidFill>
              </a:rPr>
              <a:t>basal supplement</a:t>
            </a:r>
            <a:r>
              <a:rPr lang="en-US" b="1" dirty="0"/>
              <a:t> </a:t>
            </a:r>
            <a:r>
              <a:rPr lang="en-US" dirty="0"/>
              <a:t>with an intermediate- to long-acting preparation (</a:t>
            </a:r>
            <a:r>
              <a:rPr lang="en-US" dirty="0">
                <a:solidFill>
                  <a:schemeClr val="accent3">
                    <a:lumMod val="75000"/>
                  </a:schemeClr>
                </a:solidFill>
              </a:rPr>
              <a:t>NPH</a:t>
            </a:r>
            <a:r>
              <a:rPr lang="en-US" dirty="0"/>
              <a:t>, </a:t>
            </a:r>
            <a:r>
              <a:rPr lang="en-US" dirty="0" err="1" smtClean="0">
                <a:solidFill>
                  <a:schemeClr val="accent3">
                    <a:lumMod val="75000"/>
                  </a:schemeClr>
                </a:solidFill>
              </a:rPr>
              <a:t>glargine</a:t>
            </a:r>
            <a:r>
              <a:rPr lang="en-US" dirty="0"/>
              <a:t>, </a:t>
            </a:r>
            <a:r>
              <a:rPr lang="en-US" dirty="0" err="1">
                <a:solidFill>
                  <a:schemeClr val="accent3">
                    <a:lumMod val="75000"/>
                  </a:schemeClr>
                </a:solidFill>
              </a:rPr>
              <a:t>detemir</a:t>
            </a:r>
            <a:r>
              <a:rPr lang="en-US" dirty="0"/>
              <a:t>, or the very-long-acting </a:t>
            </a:r>
            <a:r>
              <a:rPr lang="en-US" dirty="0" err="1">
                <a:solidFill>
                  <a:schemeClr val="accent3">
                    <a:lumMod val="75000"/>
                  </a:schemeClr>
                </a:solidFill>
              </a:rPr>
              <a:t>degludec</a:t>
            </a:r>
            <a:r>
              <a:rPr lang="en-US" dirty="0"/>
              <a:t>) to suppress hepatic glucose production </a:t>
            </a:r>
            <a:r>
              <a:rPr lang="en-US" dirty="0" smtClean="0"/>
              <a:t>and maintain </a:t>
            </a:r>
            <a:r>
              <a:rPr lang="en-US" dirty="0"/>
              <a:t>near </a:t>
            </a:r>
            <a:r>
              <a:rPr lang="en-US" dirty="0" err="1"/>
              <a:t>normoglycemia</a:t>
            </a:r>
            <a:r>
              <a:rPr lang="en-US" dirty="0"/>
              <a:t> in the fasting </a:t>
            </a:r>
            <a:r>
              <a:rPr lang="en-US" dirty="0" smtClean="0"/>
              <a:t>state.</a:t>
            </a:r>
            <a:endParaRPr lang="en-US" dirty="0"/>
          </a:p>
          <a:p>
            <a:pPr algn="l" rtl="0"/>
            <a:r>
              <a:rPr lang="en-US" dirty="0" smtClean="0"/>
              <a:t>As </a:t>
            </a:r>
            <a:r>
              <a:rPr lang="en-US" dirty="0"/>
              <a:t>a </a:t>
            </a:r>
            <a:r>
              <a:rPr lang="en-US" b="1" dirty="0" err="1">
                <a:solidFill>
                  <a:srgbClr val="7030A0"/>
                </a:solidFill>
              </a:rPr>
              <a:t>premeal</a:t>
            </a:r>
            <a:r>
              <a:rPr lang="en-US" b="1" dirty="0">
                <a:solidFill>
                  <a:srgbClr val="7030A0"/>
                </a:solidFill>
              </a:rPr>
              <a:t> (prandial) bolus dose </a:t>
            </a:r>
            <a:r>
              <a:rPr lang="en-US" dirty="0"/>
              <a:t>of </a:t>
            </a:r>
            <a:r>
              <a:rPr lang="en-US" dirty="0">
                <a:solidFill>
                  <a:schemeClr val="accent4">
                    <a:lumMod val="75000"/>
                  </a:schemeClr>
                </a:solidFill>
              </a:rPr>
              <a:t>short-acting</a:t>
            </a:r>
            <a:r>
              <a:rPr lang="en-US" dirty="0"/>
              <a:t> (</a:t>
            </a:r>
            <a:r>
              <a:rPr lang="en-US" dirty="0">
                <a:solidFill>
                  <a:schemeClr val="accent4">
                    <a:lumMod val="75000"/>
                  </a:schemeClr>
                </a:solidFill>
              </a:rPr>
              <a:t>regular</a:t>
            </a:r>
            <a:r>
              <a:rPr lang="en-US" dirty="0"/>
              <a:t>) or </a:t>
            </a:r>
            <a:r>
              <a:rPr lang="en-US" dirty="0">
                <a:solidFill>
                  <a:schemeClr val="accent4">
                    <a:lumMod val="75000"/>
                  </a:schemeClr>
                </a:solidFill>
              </a:rPr>
              <a:t>rapid-acting</a:t>
            </a:r>
            <a:r>
              <a:rPr lang="en-US" dirty="0"/>
              <a:t> (</a:t>
            </a:r>
            <a:r>
              <a:rPr lang="en-US" dirty="0" err="1">
                <a:solidFill>
                  <a:schemeClr val="accent4">
                    <a:lumMod val="75000"/>
                  </a:schemeClr>
                </a:solidFill>
              </a:rPr>
              <a:t>lispro</a:t>
            </a:r>
            <a:r>
              <a:rPr lang="en-US" dirty="0">
                <a:solidFill>
                  <a:schemeClr val="accent4">
                    <a:lumMod val="75000"/>
                  </a:schemeClr>
                </a:solidFill>
              </a:rPr>
              <a:t>, </a:t>
            </a:r>
            <a:r>
              <a:rPr lang="en-US" dirty="0" err="1">
                <a:solidFill>
                  <a:schemeClr val="accent4">
                    <a:lumMod val="75000"/>
                  </a:schemeClr>
                </a:solidFill>
              </a:rPr>
              <a:t>aspart</a:t>
            </a:r>
            <a:r>
              <a:rPr lang="en-US" dirty="0">
                <a:solidFill>
                  <a:schemeClr val="accent4">
                    <a:lumMod val="75000"/>
                  </a:schemeClr>
                </a:solidFill>
              </a:rPr>
              <a:t>, </a:t>
            </a:r>
            <a:r>
              <a:rPr lang="en-US" dirty="0" err="1" smtClean="0">
                <a:solidFill>
                  <a:schemeClr val="accent4">
                    <a:lumMod val="75000"/>
                  </a:schemeClr>
                </a:solidFill>
              </a:rPr>
              <a:t>glulisine</a:t>
            </a:r>
            <a:r>
              <a:rPr lang="en-US" dirty="0" smtClean="0"/>
              <a:t>) insulin </a:t>
            </a:r>
            <a:r>
              <a:rPr lang="en-US" dirty="0"/>
              <a:t>to cover the extra requirements after food is </a:t>
            </a:r>
            <a:r>
              <a:rPr lang="en-US" dirty="0" smtClean="0"/>
              <a:t>absorbed</a:t>
            </a:r>
          </a:p>
          <a:p>
            <a:pPr algn="l" rtl="0"/>
            <a:r>
              <a:rPr lang="en-US" dirty="0"/>
              <a:t>As a </a:t>
            </a:r>
            <a:r>
              <a:rPr lang="en-US" b="1" dirty="0"/>
              <a:t>premixed </a:t>
            </a:r>
            <a:r>
              <a:rPr lang="en-US" dirty="0"/>
              <a:t>combination of intermediate-acting and short- </a:t>
            </a:r>
            <a:r>
              <a:rPr lang="en-US" dirty="0" smtClean="0"/>
              <a:t>or </a:t>
            </a:r>
            <a:r>
              <a:rPr lang="en-US" dirty="0"/>
              <a:t>rapid-acting insulin</a:t>
            </a:r>
            <a:endParaRPr lang="fa-IR" dirty="0"/>
          </a:p>
        </p:txBody>
      </p:sp>
    </p:spTree>
    <p:extLst>
      <p:ext uri="{BB962C8B-B14F-4D97-AF65-F5344CB8AC3E}">
        <p14:creationId xmlns:p14="http://schemas.microsoft.com/office/powerpoint/2010/main" val="5437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Pharmacokinetics of the most commonly used insulin preparations</a:t>
            </a:r>
            <a:endParaRPr lang="fa-IR" dirty="0"/>
          </a:p>
        </p:txBody>
      </p:sp>
      <p:pic>
        <p:nvPicPr>
          <p:cNvPr id="4" name="Content Placeholder 3"/>
          <p:cNvPicPr>
            <a:picLocks noGrp="1" noChangeAspect="1"/>
          </p:cNvPicPr>
          <p:nvPr>
            <p:ph idx="1"/>
          </p:nvPr>
        </p:nvPicPr>
        <p:blipFill>
          <a:blip r:embed="rId2"/>
          <a:stretch>
            <a:fillRect/>
          </a:stretch>
        </p:blipFill>
        <p:spPr>
          <a:xfrm>
            <a:off x="427470" y="1957590"/>
            <a:ext cx="11454414" cy="3432958"/>
          </a:xfrm>
          <a:prstGeom prst="rect">
            <a:avLst/>
          </a:prstGeom>
        </p:spPr>
      </p:pic>
      <p:sp>
        <p:nvSpPr>
          <p:cNvPr id="5" name="Rectangle 4"/>
          <p:cNvSpPr/>
          <p:nvPr/>
        </p:nvSpPr>
        <p:spPr>
          <a:xfrm>
            <a:off x="427470" y="5542123"/>
            <a:ext cx="11454413" cy="738664"/>
          </a:xfrm>
          <a:prstGeom prst="rect">
            <a:avLst/>
          </a:prstGeom>
        </p:spPr>
        <p:txBody>
          <a:bodyPr wrap="square">
            <a:spAutoFit/>
          </a:bodyPr>
          <a:lstStyle/>
          <a:p>
            <a:r>
              <a:rPr lang="en-US" sz="1400" dirty="0">
                <a:latin typeface="CharisSIL"/>
              </a:rPr>
              <a:t>NPH: neutral protamine </a:t>
            </a:r>
            <a:r>
              <a:rPr lang="en-US" sz="1400" dirty="0" err="1">
                <a:latin typeface="CharisSIL"/>
              </a:rPr>
              <a:t>hagedorn</a:t>
            </a:r>
            <a:r>
              <a:rPr lang="en-US" sz="1400" dirty="0">
                <a:latin typeface="CharisSIL"/>
              </a:rPr>
              <a:t>; NPL: neutral protamine </a:t>
            </a:r>
            <a:r>
              <a:rPr lang="en-US" sz="1400" dirty="0" err="1">
                <a:latin typeface="CharisSIL"/>
              </a:rPr>
              <a:t>lispro</a:t>
            </a:r>
            <a:r>
              <a:rPr lang="en-US" sz="1400" dirty="0">
                <a:latin typeface="CharisSIL"/>
              </a:rPr>
              <a:t>.</a:t>
            </a:r>
          </a:p>
          <a:p>
            <a:r>
              <a:rPr lang="en-US" sz="1400" dirty="0" smtClean="0">
                <a:latin typeface="CharisSIL"/>
              </a:rPr>
              <a:t>*Duration </a:t>
            </a:r>
            <a:r>
              <a:rPr lang="en-US" sz="1400" dirty="0">
                <a:latin typeface="CharisSIL"/>
              </a:rPr>
              <a:t>of action is dose-dependent. </a:t>
            </a:r>
            <a:r>
              <a:rPr lang="en-US" sz="1400" b="1" dirty="0">
                <a:solidFill>
                  <a:schemeClr val="accent4">
                    <a:lumMod val="75000"/>
                  </a:schemeClr>
                </a:solidFill>
                <a:latin typeface="CharisSIL"/>
              </a:rPr>
              <a:t>At higher doses (≥0.8 units/kg</a:t>
            </a:r>
            <a:r>
              <a:rPr lang="en-US" sz="1400" dirty="0">
                <a:latin typeface="CharisSIL"/>
              </a:rPr>
              <a:t>), mean </a:t>
            </a:r>
            <a:r>
              <a:rPr lang="en-US" sz="1400" b="1" dirty="0">
                <a:latin typeface="CharisSIL"/>
              </a:rPr>
              <a:t>duration</a:t>
            </a:r>
            <a:r>
              <a:rPr lang="en-US" sz="1400" dirty="0">
                <a:latin typeface="CharisSIL"/>
              </a:rPr>
              <a:t> of action </a:t>
            </a:r>
            <a:r>
              <a:rPr lang="en-US" sz="1400" b="1" dirty="0">
                <a:solidFill>
                  <a:schemeClr val="accent4">
                    <a:lumMod val="75000"/>
                  </a:schemeClr>
                </a:solidFill>
                <a:latin typeface="CharisSIL"/>
              </a:rPr>
              <a:t>is longer and less variable (22 to 23 hours</a:t>
            </a:r>
            <a:r>
              <a:rPr lang="en-US" sz="1400" dirty="0">
                <a:latin typeface="CharisSIL"/>
              </a:rPr>
              <a:t>).</a:t>
            </a:r>
            <a:endParaRPr lang="fa-IR" sz="1400" dirty="0"/>
          </a:p>
        </p:txBody>
      </p:sp>
    </p:spTree>
    <p:extLst>
      <p:ext uri="{BB962C8B-B14F-4D97-AF65-F5344CB8AC3E}">
        <p14:creationId xmlns:p14="http://schemas.microsoft.com/office/powerpoint/2010/main" val="210617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nded Design Blue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84.potx" id="{22E7A37F-2161-4E4B-A340-BF7CA314E3E5}" vid="{F2416EA9-E215-4704-9EB2-B7658E7031A3}"/>
    </a:ext>
  </a:extLst>
</a:theme>
</file>

<file path=ppt/theme/theme2.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banded nature presentation with mountain sunrise photo (widescreen)</Template>
  <TotalTime>617</TotalTime>
  <Words>2282</Words>
  <Application>Microsoft Office PowerPoint</Application>
  <PresentationFormat>Widescreen</PresentationFormat>
  <Paragraphs>160</Paragraphs>
  <Slides>36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CharisSIL</vt:lpstr>
      <vt:lpstr>Corbel</vt:lpstr>
      <vt:lpstr>Euphemia</vt:lpstr>
      <vt:lpstr>Tahoma</vt:lpstr>
      <vt:lpstr>Wingdings</vt:lpstr>
      <vt:lpstr>Banded Design Blue 16x9</vt:lpstr>
      <vt:lpstr>Insulin therapy for type 2 diabetes</vt:lpstr>
      <vt:lpstr>General principles of insulin therapy in diabetes mellitus</vt:lpstr>
      <vt:lpstr>Normal patterns of insulin secretion</vt:lpstr>
      <vt:lpstr>Cont…</vt:lpstr>
      <vt:lpstr>Addressing patient resistance to insulin therapy for patients with type 2 diabetes</vt:lpstr>
      <vt:lpstr>Cont…</vt:lpstr>
      <vt:lpstr>INSULIN PREPARATIONS</vt:lpstr>
      <vt:lpstr>Cont..</vt:lpstr>
      <vt:lpstr>Pharmacokinetics of the most commonly used insulin preparations</vt:lpstr>
      <vt:lpstr>Time-action profiles for NPH and insulin glargine</vt:lpstr>
      <vt:lpstr>DETERMINANTS OF INSULIN EFFICACY</vt:lpstr>
      <vt:lpstr>Site of injection</vt:lpstr>
      <vt:lpstr>Disadvantages</vt:lpstr>
      <vt:lpstr>Indications for insulin</vt:lpstr>
      <vt:lpstr>DESIGNING AN INSULIN REGIMEN</vt:lpstr>
      <vt:lpstr>DESIGNING AN INSULIN REGIMEN</vt:lpstr>
      <vt:lpstr>Persistent hyperglycemia</vt:lpstr>
      <vt:lpstr>Basal versus bolus</vt:lpstr>
      <vt:lpstr>Basal Insulin</vt:lpstr>
      <vt:lpstr>PowerPoint Presentation</vt:lpstr>
      <vt:lpstr>Bolus Insulin</vt:lpstr>
      <vt:lpstr>Premixed Insulin</vt:lpstr>
      <vt:lpstr>Concentrated Insulin Products</vt:lpstr>
      <vt:lpstr>Inhaled Insulin</vt:lpstr>
      <vt:lpstr>Combination Injectable Therapy</vt:lpstr>
      <vt:lpstr>Cont…</vt:lpstr>
      <vt:lpstr>Cont… </vt:lpstr>
      <vt:lpstr>Options for treatment intensification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shegerf</dc:creator>
  <cp:lastModifiedBy>shegerf</cp:lastModifiedBy>
  <cp:revision>57</cp:revision>
  <dcterms:created xsi:type="dcterms:W3CDTF">2018-02-22T17:47:43Z</dcterms:created>
  <dcterms:modified xsi:type="dcterms:W3CDTF">2018-02-27T04:14:37Z</dcterms:modified>
</cp:coreProperties>
</file>