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  <p:sldMasterId id="2147483685" r:id="rId3"/>
  </p:sldMasterIdLst>
  <p:notesMasterIdLst>
    <p:notesMasterId r:id="rId45"/>
  </p:notesMasterIdLst>
  <p:sldIdLst>
    <p:sldId id="375" r:id="rId4"/>
    <p:sldId id="256" r:id="rId5"/>
    <p:sldId id="419" r:id="rId6"/>
    <p:sldId id="405" r:id="rId7"/>
    <p:sldId id="407" r:id="rId8"/>
    <p:sldId id="408" r:id="rId9"/>
    <p:sldId id="406" r:id="rId10"/>
    <p:sldId id="409" r:id="rId11"/>
    <p:sldId id="410" r:id="rId12"/>
    <p:sldId id="411" r:id="rId13"/>
    <p:sldId id="317" r:id="rId14"/>
    <p:sldId id="420" r:id="rId15"/>
    <p:sldId id="422" r:id="rId16"/>
    <p:sldId id="412" r:id="rId17"/>
    <p:sldId id="413" r:id="rId18"/>
    <p:sldId id="414" r:id="rId19"/>
    <p:sldId id="416" r:id="rId20"/>
    <p:sldId id="423" r:id="rId21"/>
    <p:sldId id="367" r:id="rId22"/>
    <p:sldId id="368" r:id="rId23"/>
    <p:sldId id="369" r:id="rId24"/>
    <p:sldId id="372" r:id="rId25"/>
    <p:sldId id="374" r:id="rId26"/>
    <p:sldId id="399" r:id="rId27"/>
    <p:sldId id="400" r:id="rId28"/>
    <p:sldId id="401" r:id="rId29"/>
    <p:sldId id="382" r:id="rId30"/>
    <p:sldId id="383" r:id="rId31"/>
    <p:sldId id="384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424" r:id="rId42"/>
    <p:sldId id="417" r:id="rId43"/>
    <p:sldId id="418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 Titr" panose="00000700000000000000" pitchFamily="2" charset="-78"/>
      <p:bold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Wingdings 3" panose="05040102010807070707" pitchFamily="18" charset="2"/>
      <p:regular r:id="rId57"/>
    </p:embeddedFont>
    <p:embeddedFont>
      <p:font typeface="Wingdings 2" panose="05020102010507070707" pitchFamily="18" charset="2"/>
      <p:regular r:id="rId58"/>
    </p:embeddedFont>
    <p:embeddedFont>
      <p:font typeface="B Nazanin" panose="00000400000000000000" pitchFamily="2" charset="-78"/>
      <p:regular r:id="rId59"/>
      <p:bold r:id="rId60"/>
    </p:embeddedFont>
    <p:embeddedFont>
      <p:font typeface="Lucida Sans Unicode" panose="020B0602030504020204" pitchFamily="34" charset="0"/>
      <p:regular r:id="rId61"/>
    </p:embeddedFont>
    <p:embeddedFont>
      <p:font typeface="Titr" panose="00000700000000000000" pitchFamily="2" charset="-78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8ABF8-4B32-4A5C-8B4E-304CC618C15F}" type="doc">
      <dgm:prSet loTypeId="urn:microsoft.com/office/officeart/2005/8/layout/cycle5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BE332EB-7458-4FBC-A5F7-148BB0D32D71}">
      <dgm:prSet phldrT="[Text]" custT="1"/>
      <dgm:spPr/>
      <dgm:t>
        <a:bodyPr/>
        <a:lstStyle/>
        <a:p>
          <a:r>
            <a:rPr lang="fa-IR" sz="1400" b="1" dirty="0" smtClean="0">
              <a:cs typeface="B Nazanin" panose="00000400000000000000" pitchFamily="2" charset="-78"/>
            </a:rPr>
            <a:t>فرد بالای 30 سال همراه با حداقل یک عامل خطر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BCF555F0-A76C-42A7-9656-95F61B19C0EE}" type="parTrans" cxnId="{924D26B5-5937-4493-92AA-899963CF8B85}">
      <dgm:prSet/>
      <dgm:spPr/>
      <dgm:t>
        <a:bodyPr/>
        <a:lstStyle/>
        <a:p>
          <a:endParaRPr lang="en-US"/>
        </a:p>
      </dgm:t>
    </dgm:pt>
    <dgm:pt modelId="{155C91C4-C633-47AC-AFC1-82E1A5E97C39}" type="sibTrans" cxnId="{924D26B5-5937-4493-92AA-899963CF8B85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3A018763-595F-424C-9354-BB4B3591750D}">
      <dgm:prSet phldrT="[Text]" custT="1"/>
      <dgm:spPr/>
      <dgm:t>
        <a:bodyPr/>
        <a:lstStyle/>
        <a:p>
          <a:r>
            <a:rPr lang="fa-IR" sz="1400" b="1" dirty="0" smtClean="0">
              <a:cs typeface="B Nazanin" panose="00000400000000000000" pitchFamily="2" charset="-78"/>
            </a:rPr>
            <a:t>اندازه گیری قند-کلسترول-</a:t>
          </a:r>
          <a:r>
            <a:rPr lang="fa-IR" sz="1400" b="1" dirty="0" err="1" smtClean="0">
              <a:cs typeface="B Nazanin" panose="00000400000000000000" pitchFamily="2" charset="-78"/>
            </a:rPr>
            <a:t>فشارخون</a:t>
          </a:r>
          <a:endParaRPr lang="fa-IR" sz="1400" b="1" dirty="0" smtClean="0">
            <a:cs typeface="B Nazanin" panose="00000400000000000000" pitchFamily="2" charset="-78"/>
          </a:endParaRPr>
        </a:p>
        <a:p>
          <a:r>
            <a:rPr lang="fa-IR" sz="1400" b="1" dirty="0" smtClean="0">
              <a:cs typeface="B Nazanin" panose="00000400000000000000" pitchFamily="2" charset="-78"/>
            </a:rPr>
            <a:t>(قد و </a:t>
          </a:r>
          <a:r>
            <a:rPr lang="fa-IR" sz="1400" b="1" dirty="0" smtClean="0">
              <a:cs typeface="B Nazanin" panose="00000400000000000000" pitchFamily="2" charset="-78"/>
            </a:rPr>
            <a:t>وزن)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4FBFB1BB-297D-4C17-BEE7-95DDE680265F}" type="parTrans" cxnId="{A03DBD23-15BC-4E55-BE49-5894C67D20D6}">
      <dgm:prSet/>
      <dgm:spPr/>
      <dgm:t>
        <a:bodyPr/>
        <a:lstStyle/>
        <a:p>
          <a:endParaRPr lang="en-US"/>
        </a:p>
      </dgm:t>
    </dgm:pt>
    <dgm:pt modelId="{5D885108-7EBE-40BF-ACC2-D708FA8E0267}" type="sibTrans" cxnId="{A03DBD23-15BC-4E55-BE49-5894C67D20D6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D7EAC659-93B1-4DDD-9943-6E5504AFF818}">
      <dgm:prSet phldrT="[Text]" custT="1"/>
      <dgm:spPr/>
      <dgm:t>
        <a:bodyPr/>
        <a:lstStyle/>
        <a:p>
          <a:r>
            <a:rPr lang="fa-IR" sz="1400" b="1" dirty="0" smtClean="0">
              <a:cs typeface="B Nazanin" panose="00000400000000000000" pitchFamily="2" charset="-78"/>
            </a:rPr>
            <a:t>تعیین میزان خطر ده ساله سکته قلبی عروقی با استفاده از چارت های سازمان بهداشت جهانی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358055CD-6BAB-447F-AE3C-34B323EA48BF}" type="parTrans" cxnId="{60B0B923-207A-443E-8EE3-C8A7565A7E83}">
      <dgm:prSet/>
      <dgm:spPr/>
      <dgm:t>
        <a:bodyPr/>
        <a:lstStyle/>
        <a:p>
          <a:endParaRPr lang="en-US"/>
        </a:p>
      </dgm:t>
    </dgm:pt>
    <dgm:pt modelId="{F2FBB80D-442E-4482-980A-4973427C345B}" type="sibTrans" cxnId="{60B0B923-207A-443E-8EE3-C8A7565A7E83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3CDDB0E8-6E63-4717-B496-236B0C395875}">
      <dgm:prSet phldrT="[Text]" custT="1"/>
      <dgm:spPr/>
      <dgm:t>
        <a:bodyPr/>
        <a:lstStyle/>
        <a:p>
          <a:r>
            <a:rPr lang="fa-IR" sz="1400" b="1" dirty="0" smtClean="0">
              <a:cs typeface="B Nazanin" panose="00000400000000000000" pitchFamily="2" charset="-78"/>
            </a:rPr>
            <a:t>اقدام بر اساس میزان خطر محاسبه شده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D6412283-95EB-4567-B8DE-062FCD463AEE}" type="parTrans" cxnId="{ED242B2C-77C1-4204-BB7B-66A224AA6CDA}">
      <dgm:prSet/>
      <dgm:spPr/>
      <dgm:t>
        <a:bodyPr/>
        <a:lstStyle/>
        <a:p>
          <a:endParaRPr lang="en-US"/>
        </a:p>
      </dgm:t>
    </dgm:pt>
    <dgm:pt modelId="{F2023343-8895-4AEA-8BC0-F9F10DAC1CCF}" type="sibTrans" cxnId="{ED242B2C-77C1-4204-BB7B-66A224AA6CDA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88F6A47D-C0F1-491E-9975-B4A97B715F28}">
      <dgm:prSet phldrT="[Text]" custT="1"/>
      <dgm:spPr/>
      <dgm:t>
        <a:bodyPr/>
        <a:lstStyle/>
        <a:p>
          <a:r>
            <a:rPr lang="fa-IR" sz="1400" b="1" dirty="0" err="1" smtClean="0">
              <a:cs typeface="B Nazanin" panose="00000400000000000000" pitchFamily="2" charset="-78"/>
            </a:rPr>
            <a:t>خطرسنجی</a:t>
          </a:r>
          <a:r>
            <a:rPr lang="fa-IR" sz="1400" b="1" dirty="0" smtClean="0">
              <a:cs typeface="B Nazanin" panose="00000400000000000000" pitchFamily="2" charset="-78"/>
            </a:rPr>
            <a:t> مجدد در فواصل تعیین شده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AD92826C-40B5-462A-91B1-BD5E02CB033A}" type="parTrans" cxnId="{099F100C-277F-47C9-84E2-B2346E979A28}">
      <dgm:prSet/>
      <dgm:spPr/>
      <dgm:t>
        <a:bodyPr/>
        <a:lstStyle/>
        <a:p>
          <a:endParaRPr lang="en-US"/>
        </a:p>
      </dgm:t>
    </dgm:pt>
    <dgm:pt modelId="{35093441-EC54-49EE-AF21-AB52E52AAB3C}" type="sibTrans" cxnId="{099F100C-277F-47C9-84E2-B2346E979A28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CC17C1EC-EE18-46B5-A770-8CFD788BCF00}" type="pres">
      <dgm:prSet presAssocID="{CDD8ABF8-4B32-4A5C-8B4E-304CC618C1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80C3A-55EF-42A7-A2A3-017A55DC32CD}" type="pres">
      <dgm:prSet presAssocID="{1BE332EB-7458-4FBC-A5F7-148BB0D32D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4527C-03BB-4510-88DE-E01D4232700D}" type="pres">
      <dgm:prSet presAssocID="{1BE332EB-7458-4FBC-A5F7-148BB0D32D71}" presName="spNode" presStyleCnt="0"/>
      <dgm:spPr/>
    </dgm:pt>
    <dgm:pt modelId="{737A4EED-6115-4D3D-A424-967F71BBB641}" type="pres">
      <dgm:prSet presAssocID="{155C91C4-C633-47AC-AFC1-82E1A5E97C3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99C9B05-A201-4A05-BF05-15BD9953939B}" type="pres">
      <dgm:prSet presAssocID="{3A018763-595F-424C-9354-BB4B359175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F7BF1-B892-4710-97D0-8DEB936CF9F7}" type="pres">
      <dgm:prSet presAssocID="{3A018763-595F-424C-9354-BB4B3591750D}" presName="spNode" presStyleCnt="0"/>
      <dgm:spPr/>
    </dgm:pt>
    <dgm:pt modelId="{DF2C40C5-6E3A-408A-A580-E199CFA5D0AD}" type="pres">
      <dgm:prSet presAssocID="{5D885108-7EBE-40BF-ACC2-D708FA8E026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3B9BEAE-E1B5-4970-805F-E72B0C579EDB}" type="pres">
      <dgm:prSet presAssocID="{D7EAC659-93B1-4DDD-9943-6E5504AFF818}" presName="node" presStyleLbl="node1" presStyleIdx="2" presStyleCnt="5" custScaleX="117149" custScaleY="119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7D11-8962-4B46-A840-8F026538508E}" type="pres">
      <dgm:prSet presAssocID="{D7EAC659-93B1-4DDD-9943-6E5504AFF818}" presName="spNode" presStyleCnt="0"/>
      <dgm:spPr/>
    </dgm:pt>
    <dgm:pt modelId="{ADA506FE-B9EE-455F-9A92-A6CB98156022}" type="pres">
      <dgm:prSet presAssocID="{F2FBB80D-442E-4482-980A-4973427C345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1AAF5C6-6320-4BEA-8A0E-A91FFCAFC696}" type="pres">
      <dgm:prSet presAssocID="{3CDDB0E8-6E63-4717-B496-236B0C3958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033E3-B550-4F0E-923E-F51E7E35922F}" type="pres">
      <dgm:prSet presAssocID="{3CDDB0E8-6E63-4717-B496-236B0C395875}" presName="spNode" presStyleCnt="0"/>
      <dgm:spPr/>
    </dgm:pt>
    <dgm:pt modelId="{9B3F87CF-F8D8-4941-B11C-46969464EC2E}" type="pres">
      <dgm:prSet presAssocID="{F2023343-8895-4AEA-8BC0-F9F10DAC1CC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AA8BD2-593F-4B58-956A-42626B81B619}" type="pres">
      <dgm:prSet presAssocID="{88F6A47D-C0F1-491E-9975-B4A97B715F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7E070-1568-4AAF-8ECD-682006857535}" type="pres">
      <dgm:prSet presAssocID="{88F6A47D-C0F1-491E-9975-B4A97B715F28}" presName="spNode" presStyleCnt="0"/>
      <dgm:spPr/>
    </dgm:pt>
    <dgm:pt modelId="{87297BC9-41EA-4F23-AE03-417372F8F125}" type="pres">
      <dgm:prSet presAssocID="{35093441-EC54-49EE-AF21-AB52E52AAB3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A3CC9F0-9309-4772-AB0C-FB18C0D2069A}" type="presOf" srcId="{1BE332EB-7458-4FBC-A5F7-148BB0D32D71}" destId="{D4B80C3A-55EF-42A7-A2A3-017A55DC32CD}" srcOrd="0" destOrd="0" presId="urn:microsoft.com/office/officeart/2005/8/layout/cycle5"/>
    <dgm:cxn modelId="{A61F2A01-03C0-4828-B5E5-B14BD74A20BC}" type="presOf" srcId="{F2023343-8895-4AEA-8BC0-F9F10DAC1CCF}" destId="{9B3F87CF-F8D8-4941-B11C-46969464EC2E}" srcOrd="0" destOrd="0" presId="urn:microsoft.com/office/officeart/2005/8/layout/cycle5"/>
    <dgm:cxn modelId="{231BBA25-288A-4A2B-BC2E-C7355F85F3A3}" type="presOf" srcId="{CDD8ABF8-4B32-4A5C-8B4E-304CC618C15F}" destId="{CC17C1EC-EE18-46B5-A770-8CFD788BCF00}" srcOrd="0" destOrd="0" presId="urn:microsoft.com/office/officeart/2005/8/layout/cycle5"/>
    <dgm:cxn modelId="{ED242B2C-77C1-4204-BB7B-66A224AA6CDA}" srcId="{CDD8ABF8-4B32-4A5C-8B4E-304CC618C15F}" destId="{3CDDB0E8-6E63-4717-B496-236B0C395875}" srcOrd="3" destOrd="0" parTransId="{D6412283-95EB-4567-B8DE-062FCD463AEE}" sibTransId="{F2023343-8895-4AEA-8BC0-F9F10DAC1CCF}"/>
    <dgm:cxn modelId="{15271D28-3683-45EA-801B-46D21C93B6E5}" type="presOf" srcId="{35093441-EC54-49EE-AF21-AB52E52AAB3C}" destId="{87297BC9-41EA-4F23-AE03-417372F8F125}" srcOrd="0" destOrd="0" presId="urn:microsoft.com/office/officeart/2005/8/layout/cycle5"/>
    <dgm:cxn modelId="{D604623A-1BFC-434B-922D-0675CD64F8F1}" type="presOf" srcId="{3A018763-595F-424C-9354-BB4B3591750D}" destId="{199C9B05-A201-4A05-BF05-15BD9953939B}" srcOrd="0" destOrd="0" presId="urn:microsoft.com/office/officeart/2005/8/layout/cycle5"/>
    <dgm:cxn modelId="{1EAAAA2D-F325-4F6F-A6E1-7CFFAFCCAB9F}" type="presOf" srcId="{D7EAC659-93B1-4DDD-9943-6E5504AFF818}" destId="{B3B9BEAE-E1B5-4970-805F-E72B0C579EDB}" srcOrd="0" destOrd="0" presId="urn:microsoft.com/office/officeart/2005/8/layout/cycle5"/>
    <dgm:cxn modelId="{CC23FFD6-3142-4FD4-8604-1F614DF47CA9}" type="presOf" srcId="{3CDDB0E8-6E63-4717-B496-236B0C395875}" destId="{A1AAF5C6-6320-4BEA-8A0E-A91FFCAFC696}" srcOrd="0" destOrd="0" presId="urn:microsoft.com/office/officeart/2005/8/layout/cycle5"/>
    <dgm:cxn modelId="{924D26B5-5937-4493-92AA-899963CF8B85}" srcId="{CDD8ABF8-4B32-4A5C-8B4E-304CC618C15F}" destId="{1BE332EB-7458-4FBC-A5F7-148BB0D32D71}" srcOrd="0" destOrd="0" parTransId="{BCF555F0-A76C-42A7-9656-95F61B19C0EE}" sibTransId="{155C91C4-C633-47AC-AFC1-82E1A5E97C39}"/>
    <dgm:cxn modelId="{0DBB2FA0-D0D1-452A-8687-0AA40FADA0CE}" type="presOf" srcId="{155C91C4-C633-47AC-AFC1-82E1A5E97C39}" destId="{737A4EED-6115-4D3D-A424-967F71BBB641}" srcOrd="0" destOrd="0" presId="urn:microsoft.com/office/officeart/2005/8/layout/cycle5"/>
    <dgm:cxn modelId="{7BBBBE7D-7B81-4918-8AA8-0429FCC521A7}" type="presOf" srcId="{F2FBB80D-442E-4482-980A-4973427C345B}" destId="{ADA506FE-B9EE-455F-9A92-A6CB98156022}" srcOrd="0" destOrd="0" presId="urn:microsoft.com/office/officeart/2005/8/layout/cycle5"/>
    <dgm:cxn modelId="{099F100C-277F-47C9-84E2-B2346E979A28}" srcId="{CDD8ABF8-4B32-4A5C-8B4E-304CC618C15F}" destId="{88F6A47D-C0F1-491E-9975-B4A97B715F28}" srcOrd="4" destOrd="0" parTransId="{AD92826C-40B5-462A-91B1-BD5E02CB033A}" sibTransId="{35093441-EC54-49EE-AF21-AB52E52AAB3C}"/>
    <dgm:cxn modelId="{60B0B923-207A-443E-8EE3-C8A7565A7E83}" srcId="{CDD8ABF8-4B32-4A5C-8B4E-304CC618C15F}" destId="{D7EAC659-93B1-4DDD-9943-6E5504AFF818}" srcOrd="2" destOrd="0" parTransId="{358055CD-6BAB-447F-AE3C-34B323EA48BF}" sibTransId="{F2FBB80D-442E-4482-980A-4973427C345B}"/>
    <dgm:cxn modelId="{F849231E-154E-41D9-AE3C-8F7F95AA12E7}" type="presOf" srcId="{88F6A47D-C0F1-491E-9975-B4A97B715F28}" destId="{9AAA8BD2-593F-4B58-956A-42626B81B619}" srcOrd="0" destOrd="0" presId="urn:microsoft.com/office/officeart/2005/8/layout/cycle5"/>
    <dgm:cxn modelId="{331D2B16-E4AE-45B7-B4DB-22F36A253451}" type="presOf" srcId="{5D885108-7EBE-40BF-ACC2-D708FA8E0267}" destId="{DF2C40C5-6E3A-408A-A580-E199CFA5D0AD}" srcOrd="0" destOrd="0" presId="urn:microsoft.com/office/officeart/2005/8/layout/cycle5"/>
    <dgm:cxn modelId="{A03DBD23-15BC-4E55-BE49-5894C67D20D6}" srcId="{CDD8ABF8-4B32-4A5C-8B4E-304CC618C15F}" destId="{3A018763-595F-424C-9354-BB4B3591750D}" srcOrd="1" destOrd="0" parTransId="{4FBFB1BB-297D-4C17-BEE7-95DDE680265F}" sibTransId="{5D885108-7EBE-40BF-ACC2-D708FA8E0267}"/>
    <dgm:cxn modelId="{09ADC590-D562-4A77-9576-A61A065F5270}" type="presParOf" srcId="{CC17C1EC-EE18-46B5-A770-8CFD788BCF00}" destId="{D4B80C3A-55EF-42A7-A2A3-017A55DC32CD}" srcOrd="0" destOrd="0" presId="urn:microsoft.com/office/officeart/2005/8/layout/cycle5"/>
    <dgm:cxn modelId="{948F9100-B10B-4BBB-98AA-A44B360E4652}" type="presParOf" srcId="{CC17C1EC-EE18-46B5-A770-8CFD788BCF00}" destId="{4F94527C-03BB-4510-88DE-E01D4232700D}" srcOrd="1" destOrd="0" presId="urn:microsoft.com/office/officeart/2005/8/layout/cycle5"/>
    <dgm:cxn modelId="{7BDC789F-5405-4DE3-BC45-2EC8F5B602E5}" type="presParOf" srcId="{CC17C1EC-EE18-46B5-A770-8CFD788BCF00}" destId="{737A4EED-6115-4D3D-A424-967F71BBB641}" srcOrd="2" destOrd="0" presId="urn:microsoft.com/office/officeart/2005/8/layout/cycle5"/>
    <dgm:cxn modelId="{C27AED82-E15A-4E42-96E6-E353E4FBFA95}" type="presParOf" srcId="{CC17C1EC-EE18-46B5-A770-8CFD788BCF00}" destId="{199C9B05-A201-4A05-BF05-15BD9953939B}" srcOrd="3" destOrd="0" presId="urn:microsoft.com/office/officeart/2005/8/layout/cycle5"/>
    <dgm:cxn modelId="{50BF15B6-B3FB-4CCB-A67A-BED55F498891}" type="presParOf" srcId="{CC17C1EC-EE18-46B5-A770-8CFD788BCF00}" destId="{967F7BF1-B892-4710-97D0-8DEB936CF9F7}" srcOrd="4" destOrd="0" presId="urn:microsoft.com/office/officeart/2005/8/layout/cycle5"/>
    <dgm:cxn modelId="{E7617AEF-9068-4427-B5AA-1BA76D2D5DFD}" type="presParOf" srcId="{CC17C1EC-EE18-46B5-A770-8CFD788BCF00}" destId="{DF2C40C5-6E3A-408A-A580-E199CFA5D0AD}" srcOrd="5" destOrd="0" presId="urn:microsoft.com/office/officeart/2005/8/layout/cycle5"/>
    <dgm:cxn modelId="{53B07BE6-C704-47A6-9142-F0871A9CE381}" type="presParOf" srcId="{CC17C1EC-EE18-46B5-A770-8CFD788BCF00}" destId="{B3B9BEAE-E1B5-4970-805F-E72B0C579EDB}" srcOrd="6" destOrd="0" presId="urn:microsoft.com/office/officeart/2005/8/layout/cycle5"/>
    <dgm:cxn modelId="{A6266F88-BB7C-41C6-98CE-5AC6A1C2F462}" type="presParOf" srcId="{CC17C1EC-EE18-46B5-A770-8CFD788BCF00}" destId="{92757D11-8962-4B46-A840-8F026538508E}" srcOrd="7" destOrd="0" presId="urn:microsoft.com/office/officeart/2005/8/layout/cycle5"/>
    <dgm:cxn modelId="{D76310BD-A79C-4A2E-8A50-4EFBD5D1EFAB}" type="presParOf" srcId="{CC17C1EC-EE18-46B5-A770-8CFD788BCF00}" destId="{ADA506FE-B9EE-455F-9A92-A6CB98156022}" srcOrd="8" destOrd="0" presId="urn:microsoft.com/office/officeart/2005/8/layout/cycle5"/>
    <dgm:cxn modelId="{E8E7ECD4-D9B7-4D78-AB31-EF5FA69EB844}" type="presParOf" srcId="{CC17C1EC-EE18-46B5-A770-8CFD788BCF00}" destId="{A1AAF5C6-6320-4BEA-8A0E-A91FFCAFC696}" srcOrd="9" destOrd="0" presId="urn:microsoft.com/office/officeart/2005/8/layout/cycle5"/>
    <dgm:cxn modelId="{9805A4B1-5999-43AE-81CB-A3984C8B593C}" type="presParOf" srcId="{CC17C1EC-EE18-46B5-A770-8CFD788BCF00}" destId="{804033E3-B550-4F0E-923E-F51E7E35922F}" srcOrd="10" destOrd="0" presId="urn:microsoft.com/office/officeart/2005/8/layout/cycle5"/>
    <dgm:cxn modelId="{01C23453-91DB-47BA-B77F-AB4B8EA9B3EE}" type="presParOf" srcId="{CC17C1EC-EE18-46B5-A770-8CFD788BCF00}" destId="{9B3F87CF-F8D8-4941-B11C-46969464EC2E}" srcOrd="11" destOrd="0" presId="urn:microsoft.com/office/officeart/2005/8/layout/cycle5"/>
    <dgm:cxn modelId="{6B128830-5C23-42E2-963C-AE99925F0C17}" type="presParOf" srcId="{CC17C1EC-EE18-46B5-A770-8CFD788BCF00}" destId="{9AAA8BD2-593F-4B58-956A-42626B81B619}" srcOrd="12" destOrd="0" presId="urn:microsoft.com/office/officeart/2005/8/layout/cycle5"/>
    <dgm:cxn modelId="{BDB24A66-B334-41AD-A622-A620AD300C8C}" type="presParOf" srcId="{CC17C1EC-EE18-46B5-A770-8CFD788BCF00}" destId="{1927E070-1568-4AAF-8ECD-682006857535}" srcOrd="13" destOrd="0" presId="urn:microsoft.com/office/officeart/2005/8/layout/cycle5"/>
    <dgm:cxn modelId="{DD68F272-A9DB-4223-A53B-C6C33E7B2DEB}" type="presParOf" srcId="{CC17C1EC-EE18-46B5-A770-8CFD788BCF00}" destId="{87297BC9-41EA-4F23-AE03-417372F8F12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80C3A-55EF-42A7-A2A3-017A55DC32CD}">
      <dsp:nvSpPr>
        <dsp:cNvPr id="0" name=""/>
        <dsp:cNvSpPr/>
      </dsp:nvSpPr>
      <dsp:spPr>
        <a:xfrm>
          <a:off x="3289027" y="-15402"/>
          <a:ext cx="1651545" cy="1073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فرد بالای 30 سال همراه با حداقل یک عامل خطر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3341431" y="37002"/>
        <a:ext cx="1546737" cy="968696"/>
      </dsp:txXfrm>
    </dsp:sp>
    <dsp:sp modelId="{737A4EED-6115-4D3D-A424-967F71BBB641}">
      <dsp:nvSpPr>
        <dsp:cNvPr id="0" name=""/>
        <dsp:cNvSpPr/>
      </dsp:nvSpPr>
      <dsp:spPr>
        <a:xfrm>
          <a:off x="1970117" y="521350"/>
          <a:ext cx="4289364" cy="4289364"/>
        </a:xfrm>
        <a:custGeom>
          <a:avLst/>
          <a:gdLst/>
          <a:ahLst/>
          <a:cxnLst/>
          <a:rect l="0" t="0" r="0" b="0"/>
          <a:pathLst>
            <a:path>
              <a:moveTo>
                <a:pt x="3191690" y="272935"/>
              </a:moveTo>
              <a:arcTo wR="2144682" hR="2144682" stAng="17953294" swAng="121176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C9B05-A201-4A05-BF05-15BD9953939B}">
      <dsp:nvSpPr>
        <dsp:cNvPr id="0" name=""/>
        <dsp:cNvSpPr/>
      </dsp:nvSpPr>
      <dsp:spPr>
        <a:xfrm>
          <a:off x="5328741" y="1466536"/>
          <a:ext cx="1651545" cy="1073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اندازه گیری قند-کلسترول-</a:t>
          </a:r>
          <a:r>
            <a:rPr lang="fa-IR" sz="1400" b="1" kern="1200" dirty="0" err="1" smtClean="0">
              <a:cs typeface="B Nazanin" panose="00000400000000000000" pitchFamily="2" charset="-78"/>
            </a:rPr>
            <a:t>فشارخون</a:t>
          </a:r>
          <a:endParaRPr lang="fa-IR" sz="1400" b="1" kern="1200" dirty="0" smtClean="0">
            <a:cs typeface="B Nazanin" panose="00000400000000000000" pitchFamily="2" charset="-78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(قد و </a:t>
          </a:r>
          <a:r>
            <a:rPr lang="fa-IR" sz="1400" b="1" kern="1200" dirty="0" smtClean="0">
              <a:cs typeface="B Nazanin" panose="00000400000000000000" pitchFamily="2" charset="-78"/>
            </a:rPr>
            <a:t>وزن)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5381145" y="1518940"/>
        <a:ext cx="1546737" cy="968696"/>
      </dsp:txXfrm>
    </dsp:sp>
    <dsp:sp modelId="{DF2C40C5-6E3A-408A-A580-E199CFA5D0AD}">
      <dsp:nvSpPr>
        <dsp:cNvPr id="0" name=""/>
        <dsp:cNvSpPr/>
      </dsp:nvSpPr>
      <dsp:spPr>
        <a:xfrm>
          <a:off x="1970117" y="521350"/>
          <a:ext cx="4289364" cy="4289364"/>
        </a:xfrm>
        <a:custGeom>
          <a:avLst/>
          <a:gdLst/>
          <a:ahLst/>
          <a:cxnLst/>
          <a:rect l="0" t="0" r="0" b="0"/>
          <a:pathLst>
            <a:path>
              <a:moveTo>
                <a:pt x="4285751" y="2269106"/>
              </a:moveTo>
              <a:arcTo wR="2144682" hR="2144682" stAng="21799554" swAng="12345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9BEAE-E1B5-4970-805F-E72B0C579EDB}">
      <dsp:nvSpPr>
        <dsp:cNvPr id="0" name=""/>
        <dsp:cNvSpPr/>
      </dsp:nvSpPr>
      <dsp:spPr>
        <a:xfrm>
          <a:off x="4408027" y="3757631"/>
          <a:ext cx="1934769" cy="12869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تعیین میزان خطر ده ساله سکته قلبی عروقی با استفاده از چارت های سازمان بهداشت جهانی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4470852" y="3820456"/>
        <a:ext cx="1809119" cy="1161321"/>
      </dsp:txXfrm>
    </dsp:sp>
    <dsp:sp modelId="{ADA506FE-B9EE-455F-9A92-A6CB98156022}">
      <dsp:nvSpPr>
        <dsp:cNvPr id="0" name=""/>
        <dsp:cNvSpPr/>
      </dsp:nvSpPr>
      <dsp:spPr>
        <a:xfrm>
          <a:off x="1970117" y="521350"/>
          <a:ext cx="4289364" cy="4289364"/>
        </a:xfrm>
        <a:custGeom>
          <a:avLst/>
          <a:gdLst/>
          <a:ahLst/>
          <a:cxnLst/>
          <a:rect l="0" t="0" r="0" b="0"/>
          <a:pathLst>
            <a:path>
              <a:moveTo>
                <a:pt x="2293017" y="4284228"/>
              </a:moveTo>
              <a:arcTo wR="2144682" hR="2144682" stAng="5162041" swAng="7063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AF5C6-6320-4BEA-8A0E-A91FFCAFC696}">
      <dsp:nvSpPr>
        <dsp:cNvPr id="0" name=""/>
        <dsp:cNvSpPr/>
      </dsp:nvSpPr>
      <dsp:spPr>
        <a:xfrm>
          <a:off x="2028414" y="3864364"/>
          <a:ext cx="1651545" cy="1073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اقدام بر اساس میزان خطر محاسبه شده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2080818" y="3916768"/>
        <a:ext cx="1546737" cy="968696"/>
      </dsp:txXfrm>
    </dsp:sp>
    <dsp:sp modelId="{9B3F87CF-F8D8-4941-B11C-46969464EC2E}">
      <dsp:nvSpPr>
        <dsp:cNvPr id="0" name=""/>
        <dsp:cNvSpPr/>
      </dsp:nvSpPr>
      <dsp:spPr>
        <a:xfrm>
          <a:off x="1970117" y="521350"/>
          <a:ext cx="4289364" cy="4289364"/>
        </a:xfrm>
        <a:custGeom>
          <a:avLst/>
          <a:gdLst/>
          <a:ahLst/>
          <a:cxnLst/>
          <a:rect l="0" t="0" r="0" b="0"/>
          <a:pathLst>
            <a:path>
              <a:moveTo>
                <a:pt x="227561" y="3106092"/>
              </a:moveTo>
              <a:arcTo wR="2144682" hR="2144682" stAng="9202011" swAng="13599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A8BD2-593F-4B58-956A-42626B81B619}">
      <dsp:nvSpPr>
        <dsp:cNvPr id="0" name=""/>
        <dsp:cNvSpPr/>
      </dsp:nvSpPr>
      <dsp:spPr>
        <a:xfrm>
          <a:off x="1249313" y="1466536"/>
          <a:ext cx="1651545" cy="1073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err="1" smtClean="0">
              <a:cs typeface="B Nazanin" panose="00000400000000000000" pitchFamily="2" charset="-78"/>
            </a:rPr>
            <a:t>خطرسنجی</a:t>
          </a:r>
          <a:r>
            <a:rPr lang="fa-IR" sz="1400" b="1" kern="1200" dirty="0" smtClean="0">
              <a:cs typeface="B Nazanin" panose="00000400000000000000" pitchFamily="2" charset="-78"/>
            </a:rPr>
            <a:t> مجدد در فواصل تعیین شده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1301717" y="1518940"/>
        <a:ext cx="1546737" cy="968696"/>
      </dsp:txXfrm>
    </dsp:sp>
    <dsp:sp modelId="{87297BC9-41EA-4F23-AE03-417372F8F125}">
      <dsp:nvSpPr>
        <dsp:cNvPr id="0" name=""/>
        <dsp:cNvSpPr/>
      </dsp:nvSpPr>
      <dsp:spPr>
        <a:xfrm>
          <a:off x="1970117" y="521350"/>
          <a:ext cx="4289364" cy="4289364"/>
        </a:xfrm>
        <a:custGeom>
          <a:avLst/>
          <a:gdLst/>
          <a:ahLst/>
          <a:cxnLst/>
          <a:rect l="0" t="0" r="0" b="0"/>
          <a:pathLst>
            <a:path>
              <a:moveTo>
                <a:pt x="515857" y="749479"/>
              </a:moveTo>
              <a:arcTo wR="2144682" hR="2144682" stAng="13234943" swAng="121176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5E9BD-FF9C-4A4A-BFAC-B3E9BC19FE2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DEEB8-FD77-4C41-957B-DD779D3AA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5C46BF-EEAD-48B6-8524-AF58D0244A83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0450F-BC6D-4F24-84CE-6E7150950FD3}" type="slidenum">
              <a:rPr lang="en-US" altLang="fa-IR"/>
              <a:pPr>
                <a:spcBef>
                  <a:spcPct val="0"/>
                </a:spcBef>
              </a:pPr>
              <a:t>4</a:t>
            </a:fld>
            <a:endParaRPr lang="en-US" altLang="fa-I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6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A7D1D-23A0-4668-ABB1-AA1D03C0C4AA}" type="slidenum">
              <a:rPr lang="en-US" altLang="fa-IR"/>
              <a:pPr>
                <a:spcBef>
                  <a:spcPct val="0"/>
                </a:spcBef>
              </a:pPr>
              <a:t>5</a:t>
            </a:fld>
            <a:endParaRPr lang="en-US" altLang="fa-I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</a:rPr>
              <a:t>No objective that can be assessed is moving in the wrong direction.</a:t>
            </a:r>
          </a:p>
        </p:txBody>
      </p:sp>
    </p:spTree>
    <p:extLst>
      <p:ext uri="{BB962C8B-B14F-4D97-AF65-F5344CB8AC3E}">
        <p14:creationId xmlns:p14="http://schemas.microsoft.com/office/powerpoint/2010/main" val="26725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F31A8-7031-43AF-B9E9-E8EAFFF55795}" type="slidenum">
              <a:rPr lang="en-US" altLang="fa-IR"/>
              <a:pPr>
                <a:spcBef>
                  <a:spcPct val="0"/>
                </a:spcBef>
              </a:pPr>
              <a:t>6</a:t>
            </a:fld>
            <a:endParaRPr lang="en-US" altLang="fa-I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</a:rPr>
              <a:t>No objective that can be assessed is moving in the wrong direction.</a:t>
            </a:r>
          </a:p>
        </p:txBody>
      </p:sp>
    </p:spTree>
    <p:extLst>
      <p:ext uri="{BB962C8B-B14F-4D97-AF65-F5344CB8AC3E}">
        <p14:creationId xmlns:p14="http://schemas.microsoft.com/office/powerpoint/2010/main" val="172805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DBDE8-DE43-4635-BE77-2B3AD4380418}" type="slidenum">
              <a:rPr lang="en-US" altLang="fa-IR"/>
              <a:pPr>
                <a:spcBef>
                  <a:spcPct val="0"/>
                </a:spcBef>
              </a:pPr>
              <a:t>7</a:t>
            </a:fld>
            <a:endParaRPr lang="en-US" altLang="fa-I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4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E0776-FB74-40E7-8196-04053ABE6712}" type="slidenum">
              <a:rPr lang="en-US" altLang="fa-IR"/>
              <a:pPr>
                <a:spcBef>
                  <a:spcPct val="0"/>
                </a:spcBef>
              </a:pPr>
              <a:t>8</a:t>
            </a:fld>
            <a:endParaRPr lang="en-US" altLang="fa-I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</a:rPr>
              <a:t>No objective that can be assessed is moving in the wrong direction.</a:t>
            </a:r>
          </a:p>
        </p:txBody>
      </p:sp>
    </p:spTree>
    <p:extLst>
      <p:ext uri="{BB962C8B-B14F-4D97-AF65-F5344CB8AC3E}">
        <p14:creationId xmlns:p14="http://schemas.microsoft.com/office/powerpoint/2010/main" val="386496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524627-4D8B-4F5C-982A-6511E2A78B9F}" type="slidenum">
              <a:rPr lang="en-US" altLang="fa-IR"/>
              <a:pPr>
                <a:spcBef>
                  <a:spcPct val="0"/>
                </a:spcBef>
              </a:pPr>
              <a:t>9</a:t>
            </a:fld>
            <a:endParaRPr lang="en-US" altLang="fa-I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</a:rPr>
              <a:t>No objective that can be assessed is moving in the wrong direction.</a:t>
            </a:r>
          </a:p>
        </p:txBody>
      </p:sp>
    </p:spTree>
    <p:extLst>
      <p:ext uri="{BB962C8B-B14F-4D97-AF65-F5344CB8AC3E}">
        <p14:creationId xmlns:p14="http://schemas.microsoft.com/office/powerpoint/2010/main" val="203267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318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27067-A963-4306-8085-DDC4C742BE80}" type="slidenum">
              <a:rPr lang="en-US" altLang="fa-IR"/>
              <a:pPr>
                <a:spcBef>
                  <a:spcPct val="0"/>
                </a:spcBef>
              </a:pPr>
              <a:t>10</a:t>
            </a:fld>
            <a:endParaRPr lang="en-US" altLang="fa-I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</a:rPr>
              <a:t>No objective that can be assessed is moving in the wrong direction.</a:t>
            </a:r>
          </a:p>
        </p:txBody>
      </p:sp>
    </p:spTree>
    <p:extLst>
      <p:ext uri="{BB962C8B-B14F-4D97-AF65-F5344CB8AC3E}">
        <p14:creationId xmlns:p14="http://schemas.microsoft.com/office/powerpoint/2010/main" val="26520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FCED-405E-4BA1-B853-3C1F01867DF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2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C34C-DDA0-4F31-8AD9-814D9293719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6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3B5C-2723-45F7-A141-BB8F2AD2B84B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1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92DB-93D5-498F-9BB7-D4EC0F1F6B6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1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BB4D-B1A7-4DA6-A0D6-DBB49130669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5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6640-DB1A-442D-8FF4-04C42C88150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85F5-D857-4158-A9BF-4C5962A1955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932A-4D37-4523-8243-333DF95D470B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CB63-E98A-4FE2-8416-2BE4AA35D86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8F90-9027-4CAE-A36E-953590CD456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B885-40D3-4116-A134-F601695FA9E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82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FCED-405E-4BA1-B853-3C1F01867DF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4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C34C-DDA0-4F31-8AD9-814D9293719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7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3B5C-2723-45F7-A141-BB8F2AD2B84B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2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92DB-93D5-498F-9BB7-D4EC0F1F6B6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1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BB4D-B1A7-4DA6-A0D6-DBB49130669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42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6640-DB1A-442D-8FF4-04C42C88150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27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85F5-D857-4158-A9BF-4C5962A1955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7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932A-4D37-4523-8243-333DF95D470B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16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CB63-E98A-4FE2-8416-2BE4AA35D86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01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8F90-9027-4CAE-A36E-953590CD456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B885-40D3-4116-A134-F601695FA9E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2AD145-5C73-4B9A-A062-000A397ADA9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C80B18-A061-4243-9A97-7B8929182A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ACCDB-058E-4E10-BF50-756AD46BA696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ACCDB-058E-4E10-BF50-756AD46BA696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5"/>
          <p:cNvSpPr>
            <a:spLocks noChangeArrowheads="1"/>
          </p:cNvSpPr>
          <p:nvPr/>
        </p:nvSpPr>
        <p:spPr bwMode="auto">
          <a:xfrm>
            <a:off x="3563938" y="2781300"/>
            <a:ext cx="3240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n-US" sz="240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5632694" cy="35540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25673005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305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r>
              <a:rPr lang="fa-IR" altLang="fa-IR" sz="400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 زنان باردار </a:t>
            </a:r>
          </a:p>
          <a:p>
            <a:pPr algn="r" rtl="1" eaLnBrk="1" hangingPunct="1">
              <a:spcBef>
                <a:spcPct val="0"/>
              </a:spcBef>
            </a:pPr>
            <a:r>
              <a:rPr lang="fa-IR" altLang="fa-IR" sz="400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 افراد بالای 30 سال</a:t>
            </a:r>
          </a:p>
          <a:p>
            <a:pPr algn="r" rtl="1" eaLnBrk="1" hangingPunct="1">
              <a:spcBef>
                <a:spcPct val="0"/>
              </a:spcBef>
            </a:pPr>
            <a:r>
              <a:rPr lang="fa-IR" altLang="fa-IR" sz="400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 افراد ديابتی</a:t>
            </a:r>
            <a:endParaRPr lang="en-US" altLang="fa-IR" sz="4000">
              <a:solidFill>
                <a:schemeClr val="tx2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15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fa-IR" sz="4400">
                <a:latin typeface="Tahoma" panose="020B0604030504040204" pitchFamily="34" charset="0"/>
                <a:cs typeface="B Nazanin" panose="00000400000000000000" pitchFamily="2" charset="-78"/>
              </a:rPr>
              <a:t>گروههای هدف برای غربالگری</a:t>
            </a:r>
            <a:endParaRPr lang="en-US" altLang="fa-IR" sz="4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7412" name="Rectangle 52"/>
          <p:cNvSpPr>
            <a:spLocks noChangeArrowheads="1"/>
          </p:cNvSpPr>
          <p:nvPr/>
        </p:nvSpPr>
        <p:spPr bwMode="auto">
          <a:xfrm>
            <a:off x="0" y="3352800"/>
            <a:ext cx="9144000" cy="685800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fa-IR" altLang="fa-IR" sz="4400">
                <a:latin typeface="Tahoma" panose="020B0604030504040204" pitchFamily="34" charset="0"/>
                <a:cs typeface="B Nazanin" panose="00000400000000000000" pitchFamily="2" charset="-78"/>
              </a:rPr>
              <a:t>گروه بندی افراد بعد از غربالگری</a:t>
            </a:r>
            <a:endParaRPr lang="en-US" altLang="fa-IR" sz="4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81000" y="441960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r>
              <a:rPr lang="fa-IR" altLang="fa-IR" dirty="0">
                <a:latin typeface="Tahoma" panose="020B0604030504040204" pitchFamily="34" charset="0"/>
                <a:cs typeface="B Nazanin" panose="00000400000000000000" pitchFamily="2" charset="-78"/>
              </a:rPr>
              <a:t>  زنان مبتلا به </a:t>
            </a:r>
            <a:r>
              <a:rPr lang="fa-IR" altLang="fa-IR" dirty="0" err="1">
                <a:latin typeface="Tahoma" panose="020B0604030504040204" pitchFamily="34" charset="0"/>
                <a:cs typeface="B Nazanin" panose="00000400000000000000" pitchFamily="2" charset="-78"/>
              </a:rPr>
              <a:t>ديابت</a:t>
            </a:r>
            <a:r>
              <a:rPr lang="fa-IR" altLang="fa-IR" dirty="0">
                <a:latin typeface="Tahoma" panose="020B0604030504040204" pitchFamily="34" charset="0"/>
                <a:cs typeface="B Nazanin" panose="00000400000000000000" pitchFamily="2" charset="-78"/>
              </a:rPr>
              <a:t> باردار ی</a:t>
            </a:r>
          </a:p>
          <a:p>
            <a:pPr algn="r" rtl="1" eaLnBrk="1" hangingPunct="1">
              <a:spcBef>
                <a:spcPct val="0"/>
              </a:spcBef>
            </a:pPr>
            <a:r>
              <a:rPr lang="fa-IR" altLang="fa-IR" dirty="0">
                <a:latin typeface="Tahoma" panose="020B0604030504040204" pitchFamily="34" charset="0"/>
                <a:cs typeface="B Nazanin" panose="00000400000000000000" pitchFamily="2" charset="-78"/>
              </a:rPr>
              <a:t>  افراد پره </a:t>
            </a:r>
            <a:r>
              <a:rPr lang="fa-IR" altLang="fa-IR" dirty="0" err="1">
                <a:latin typeface="Tahoma" panose="020B0604030504040204" pitchFamily="34" charset="0"/>
                <a:cs typeface="B Nazanin" panose="00000400000000000000" pitchFamily="2" charset="-78"/>
              </a:rPr>
              <a:t>ديابتی</a:t>
            </a:r>
            <a:endParaRPr lang="fa-IR" altLang="fa-IR" dirty="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fa-IR" altLang="fa-IR" dirty="0">
                <a:latin typeface="Tahoma" panose="020B0604030504040204" pitchFamily="34" charset="0"/>
                <a:cs typeface="B Nazanin" panose="00000400000000000000" pitchFamily="2" charset="-78"/>
              </a:rPr>
              <a:t>  افراد </a:t>
            </a:r>
            <a:r>
              <a:rPr lang="fa-IR" altLang="fa-IR" dirty="0" err="1">
                <a:latin typeface="Tahoma" panose="020B0604030504040204" pitchFamily="34" charset="0"/>
                <a:cs typeface="B Nazanin" panose="00000400000000000000" pitchFamily="2" charset="-78"/>
              </a:rPr>
              <a:t>ديابتی</a:t>
            </a:r>
            <a:endParaRPr lang="fa-IR" altLang="fa-IR" dirty="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fa-IR" altLang="fa-IR" dirty="0">
                <a:latin typeface="Tahoma" panose="020B0604030504040204" pitchFamily="34" charset="0"/>
                <a:cs typeface="B Nazanin" panose="00000400000000000000" pitchFamily="2" charset="-78"/>
              </a:rPr>
              <a:t>  افراد سالم</a:t>
            </a:r>
            <a:endParaRPr lang="en-US" altLang="fa-IR" dirty="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0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152400"/>
            <a:ext cx="8229600" cy="1143000"/>
          </a:xfrm>
        </p:spPr>
        <p:txBody>
          <a:bodyPr rtlCol="1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 smtClean="0">
                <a:cs typeface="B Nazanin" pitchFamily="2" charset="-78"/>
              </a:rPr>
              <a:t>عوامل خطر ابتلا به بيماري </a:t>
            </a:r>
            <a:r>
              <a:rPr lang="fa-IR" sz="3600" b="1" dirty="0" err="1" smtClean="0">
                <a:cs typeface="B Nazanin" pitchFamily="2" charset="-78"/>
              </a:rPr>
              <a:t>ديابت</a:t>
            </a:r>
            <a:r>
              <a:rPr lang="fa-IR" sz="3600" b="1" dirty="0" smtClean="0">
                <a:cs typeface="B Nazanin" pitchFamily="2" charset="-78"/>
              </a:rPr>
              <a:t> نوع2</a:t>
            </a:r>
            <a:endParaRPr lang="fa-I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37" y="1447800"/>
            <a:ext cx="8229600" cy="5218113"/>
          </a:xfrm>
        </p:spPr>
        <p:txBody>
          <a:bodyPr rtlCol="1">
            <a:normAutofit fontScale="92500" lnSpcReduction="10000"/>
          </a:bodyPr>
          <a:lstStyle/>
          <a:p>
            <a:pPr algn="just" rtl="1" fontAlgn="auto">
              <a:spcAft>
                <a:spcPts val="0"/>
              </a:spcAft>
              <a:defRPr/>
            </a:pPr>
            <a:r>
              <a:rPr lang="fa-IR" sz="2600" dirty="0" smtClean="0">
                <a:cs typeface="B Nazanin" pitchFamily="2" charset="-78"/>
              </a:rPr>
              <a:t>همه‌ي افراد بالاي 30سال كه داراي يكي از شرايط زير باشند در معرض ابتلا به ديابت نوع 2 مي‌باشند:</a:t>
            </a:r>
            <a:endParaRPr lang="en-US" sz="2600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اضافه وزن يا چاقي (نمايه توده‌ي بدني </a:t>
            </a:r>
            <a:r>
              <a:rPr lang="en-US" sz="2600" b="1" dirty="0" smtClean="0">
                <a:cs typeface="B Nazanin" pitchFamily="2" charset="-78"/>
              </a:rPr>
              <a:t>BMI</a:t>
            </a:r>
            <a:r>
              <a:rPr lang="en-US" sz="2600" b="1" baseline="30000" dirty="0" smtClean="0">
                <a:cs typeface="B Nazanin" pitchFamily="2" charset="-78"/>
              </a:rPr>
              <a:t>2</a:t>
            </a:r>
            <a:r>
              <a:rPr lang="fa-IR" sz="2600" b="1" dirty="0" smtClean="0">
                <a:cs typeface="B Nazanin" pitchFamily="2" charset="-78"/>
              </a:rPr>
              <a:t> مساوي يا بيش از 25)</a:t>
            </a:r>
            <a:endParaRPr lang="en-US" sz="2600" b="1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فشارخون بالاتر از  </a:t>
            </a:r>
            <a:r>
              <a:rPr lang="en-US" sz="2600" b="1" dirty="0" smtClean="0">
                <a:cs typeface="B Nazanin" pitchFamily="2" charset="-78"/>
              </a:rPr>
              <a:t>mmHg 140/90</a:t>
            </a: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سابقه‌ي خانوادگي ديابت در افراد خانواده درجه يك (پدر، مادر، خواهر و برادر)</a:t>
            </a:r>
            <a:endParaRPr lang="en-US" sz="2600" b="1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dirty="0" err="1" smtClean="0">
                <a:cs typeface="B Nazanin" pitchFamily="2" charset="-78"/>
              </a:rPr>
              <a:t>ديس</a:t>
            </a:r>
            <a:r>
              <a:rPr lang="fa-IR" sz="2600" dirty="0" smtClean="0">
                <a:cs typeface="B Nazanin" pitchFamily="2" charset="-78"/>
              </a:rPr>
              <a:t> </a:t>
            </a:r>
            <a:r>
              <a:rPr lang="fa-IR" sz="2600" dirty="0" err="1" smtClean="0">
                <a:cs typeface="B Nazanin" pitchFamily="2" charset="-78"/>
              </a:rPr>
              <a:t>لپيدمي</a:t>
            </a:r>
            <a:r>
              <a:rPr lang="fa-IR" sz="2600" dirty="0" smtClean="0">
                <a:cs typeface="B Nazanin" pitchFamily="2" charset="-78"/>
              </a:rPr>
              <a:t> </a:t>
            </a: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dirty="0" err="1" smtClean="0">
                <a:cs typeface="B Nazanin" pitchFamily="2" charset="-78"/>
              </a:rPr>
              <a:t>همه‌ي</a:t>
            </a:r>
            <a:r>
              <a:rPr lang="fa-IR" sz="2600" dirty="0" smtClean="0">
                <a:cs typeface="B Nazanin" pitchFamily="2" charset="-78"/>
              </a:rPr>
              <a:t> خانم‌هاي باردار در سن باروري كه داراي يكي از شرايط زير باشند در معرض ابتلا به بيماري ديابت هستند:</a:t>
            </a:r>
            <a:endParaRPr lang="en-US" sz="2600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dirty="0" smtClean="0">
                <a:cs typeface="B Nazanin" pitchFamily="2" charset="-78"/>
              </a:rPr>
              <a:t>سابقه‌ي تولد نوزاد بالاي 4 كيلوگرم</a:t>
            </a:r>
            <a:endParaRPr lang="en-US" sz="2600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dirty="0" smtClean="0">
                <a:cs typeface="B Nazanin" pitchFamily="2" charset="-78"/>
              </a:rPr>
              <a:t>سابقه‌ي دو بار سقط بدون علت</a:t>
            </a:r>
            <a:endParaRPr lang="en-US" sz="2600" dirty="0" smtClean="0">
              <a:cs typeface="B Nazanin" pitchFamily="2" charset="-78"/>
            </a:endParaRPr>
          </a:p>
          <a:p>
            <a:pPr lvl="2" algn="just" rtl="1" fontAlgn="auto">
              <a:spcAft>
                <a:spcPts val="0"/>
              </a:spcAft>
              <a:defRPr/>
            </a:pPr>
            <a:r>
              <a:rPr lang="fa-IR" sz="2600" dirty="0" smtClean="0">
                <a:cs typeface="B Nazanin" pitchFamily="2" charset="-78"/>
              </a:rPr>
              <a:t>سابقه‌ي ديابت بارداري</a:t>
            </a:r>
            <a:endParaRPr lang="en-US" sz="2600" dirty="0" smtClean="0">
              <a:cs typeface="B Nazanin" pitchFamily="2" charset="-78"/>
            </a:endParaRPr>
          </a:p>
          <a:p>
            <a:pPr lvl="1" algn="r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همه‌ خانم‌هاي باردار</a:t>
            </a:r>
            <a:endParaRPr lang="en-US" sz="2600" b="1" dirty="0" smtClean="0">
              <a:cs typeface="B Nazanin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99940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تشخیص دیابت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مطابق با دستورالعمل های جهانی امکان تشخیص دیابت با آزمایش قند </a:t>
            </a:r>
            <a:r>
              <a:rPr lang="fa-IR" b="1" dirty="0" err="1" smtClean="0">
                <a:cs typeface="B Nazanin" panose="00000400000000000000" pitchFamily="2" charset="-78"/>
              </a:rPr>
              <a:t>غیرناشتا</a:t>
            </a:r>
            <a:r>
              <a:rPr lang="fa-IR" b="1" dirty="0" smtClean="0">
                <a:cs typeface="B Nazanin" panose="00000400000000000000" pitchFamily="2" charset="-78"/>
              </a:rPr>
              <a:t>، قند ناشتا، تست تحمل گلوکز و هموگلوبین </a:t>
            </a:r>
            <a:r>
              <a:rPr lang="fa-IR" b="1" dirty="0" err="1" smtClean="0">
                <a:cs typeface="B Nazanin" panose="00000400000000000000" pitchFamily="2" charset="-78"/>
              </a:rPr>
              <a:t>گلیکوزیله</a:t>
            </a:r>
            <a:r>
              <a:rPr lang="fa-IR" b="1" dirty="0" smtClean="0">
                <a:cs typeface="B Nazanin" panose="00000400000000000000" pitchFamily="2" charset="-78"/>
              </a:rPr>
              <a:t> میسر است.</a:t>
            </a:r>
          </a:p>
          <a:p>
            <a:pPr marL="0" indent="0" algn="r">
              <a:buNone/>
            </a:pPr>
            <a:r>
              <a:rPr lang="fa-IR" b="1" dirty="0" smtClean="0">
                <a:cs typeface="B Nazanin" panose="00000400000000000000" pitchFamily="2" charset="-78"/>
              </a:rPr>
              <a:t>گرچه تست تحمل گلوکز بهترین روش تشخیص دیابت است اما به دلایل اجرائی روش استاندارد تشخیص دیابت در برنامه کشوری دیابت تعیین میزان قند ناشتا است که در صورت اختلال </a:t>
            </a:r>
            <a:r>
              <a:rPr lang="fa-IR" b="1" dirty="0" err="1" smtClean="0">
                <a:cs typeface="B Nazanin" panose="00000400000000000000" pitchFamily="2" charset="-78"/>
              </a:rPr>
              <a:t>مجدداً</a:t>
            </a:r>
            <a:r>
              <a:rPr lang="fa-IR" b="1" dirty="0" smtClean="0">
                <a:cs typeface="B Nazanin" panose="00000400000000000000" pitchFamily="2" charset="-78"/>
              </a:rPr>
              <a:t> در روز دیگری تکرار میگردد. </a:t>
            </a:r>
          </a:p>
          <a:p>
            <a:pPr marL="0" indent="0" algn="r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دو نوبت قند </a:t>
            </a:r>
            <a:r>
              <a:rPr lang="fa-IR" b="1" dirty="0" err="1" smtClean="0">
                <a:cs typeface="B Nazanin" panose="00000400000000000000" pitchFamily="2" charset="-78"/>
              </a:rPr>
              <a:t>ناشتای</a:t>
            </a:r>
            <a:r>
              <a:rPr lang="fa-IR" b="1" dirty="0" smtClean="0">
                <a:cs typeface="B Nazanin" panose="00000400000000000000" pitchFamily="2" charset="-78"/>
              </a:rPr>
              <a:t> 126 میلی گرم در </a:t>
            </a:r>
            <a:r>
              <a:rPr lang="fa-IR" b="1" dirty="0" err="1" smtClean="0">
                <a:cs typeface="B Nazanin" panose="00000400000000000000" pitchFamily="2" charset="-78"/>
              </a:rPr>
              <a:t>دسی</a:t>
            </a:r>
            <a:r>
              <a:rPr lang="fa-IR" b="1" dirty="0" smtClean="0">
                <a:cs typeface="B Nazanin" panose="00000400000000000000" pitchFamily="2" charset="-78"/>
              </a:rPr>
              <a:t> لیتر و بالاتر تشخیص دیابت را مسجل میسازد.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9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5943600" cy="114300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شرح وظایف هر سطح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3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آموزش به بيماران ديابتي, افراد در معرض خطر و عموم مردم</a:t>
            </a: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شناسائي و ارجاع افراد در معرض خطر براي غربالگري</a:t>
            </a: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پيگيري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بيماران</a:t>
            </a:r>
            <a:r>
              <a:rPr lang="fa-IR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(ماهانه)</a:t>
            </a:r>
            <a:endParaRPr lang="ar-SA" altLang="fa-IR" sz="40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آموزش و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پيگيري افراد در معرض خطر </a:t>
            </a: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ثبت اطلاعات و ارسال گزارش</a:t>
            </a:r>
            <a:endParaRPr lang="en-US" altLang="fa-IR" sz="40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9459" name="Rectangle 1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4400" dirty="0">
                <a:latin typeface="Tahoma" panose="020B0604030504040204" pitchFamily="34" charset="0"/>
                <a:cs typeface="B Nazanin" panose="00000400000000000000" pitchFamily="2" charset="-78"/>
              </a:rPr>
              <a:t>سطح اول: بهورز، </a:t>
            </a:r>
            <a:r>
              <a:rPr lang="fa-IR" altLang="fa-IR" sz="4400" dirty="0" smtClean="0">
                <a:latin typeface="Tahoma" panose="020B0604030504040204" pitchFamily="34" charset="0"/>
                <a:cs typeface="B Nazanin" panose="00000400000000000000" pitchFamily="2" charset="-78"/>
              </a:rPr>
              <a:t>مراقب سلامت</a:t>
            </a:r>
            <a:endParaRPr lang="en-US" altLang="fa-IR" sz="3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تشخيص بيماري</a:t>
            </a: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كنترل و درمان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ديابت</a:t>
            </a:r>
            <a:r>
              <a:rPr lang="fa-IR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(ویزیت در فواصل 3 ماهه)</a:t>
            </a:r>
            <a:endParaRPr lang="ar-SA" altLang="fa-IR" sz="36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altLang="fa-IR" sz="4000" b="1" dirty="0">
                <a:solidFill>
                  <a:schemeClr val="tx2"/>
                </a:solidFill>
                <a:cs typeface="B Nazanin" panose="00000400000000000000" pitchFamily="2" charset="-78"/>
              </a:rPr>
              <a:t>جستجوي زودرس عوارض طبق دستورالعمل</a:t>
            </a:r>
            <a:endParaRPr lang="fa-IR" altLang="fa-IR" sz="40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ارجاع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به سطح </a:t>
            </a:r>
            <a:r>
              <a:rPr lang="fa-IR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بالاتر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طبق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دستورالعمل</a:t>
            </a:r>
            <a:r>
              <a:rPr lang="fa-IR" altLang="fa-IR" sz="32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(ارجاع سالانه)</a:t>
            </a:r>
            <a:endParaRPr lang="ar-SA" altLang="fa-IR" sz="32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/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آموزش (بيماران, عموم مردم)</a:t>
            </a:r>
          </a:p>
          <a:p>
            <a:pPr algn="r" rtl="1" eaLnBrk="1" hangingPunct="1"/>
            <a:r>
              <a:rPr lang="fa-IR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جمع </a:t>
            </a:r>
            <a:r>
              <a:rPr lang="ar-SA" altLang="fa-IR" sz="4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آوري و ارسال گزارش</a:t>
            </a:r>
            <a:endParaRPr lang="en-US" altLang="fa-IR" sz="40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048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E989"/>
          </a:solidFill>
        </p:spPr>
        <p:txBody>
          <a:bodyPr/>
          <a:lstStyle/>
          <a:p>
            <a:pPr algn="r"/>
            <a:r>
              <a:rPr lang="fa-IR" altLang="fa-IR" b="1" dirty="0" smtClean="0">
                <a:cs typeface="B Nazanin" panose="00000400000000000000" pitchFamily="2" charset="-78"/>
              </a:rPr>
              <a:t>سطح </a:t>
            </a:r>
            <a:r>
              <a:rPr lang="fa-IR" altLang="fa-IR" b="1" dirty="0" smtClean="0">
                <a:cs typeface="B Nazanin" panose="00000400000000000000" pitchFamily="2" charset="-78"/>
              </a:rPr>
              <a:t>دوم: </a:t>
            </a:r>
            <a:r>
              <a:rPr lang="fa-IR" altLang="fa-IR" b="1" dirty="0" smtClean="0">
                <a:cs typeface="B Nazanin" panose="00000400000000000000" pitchFamily="2" charset="-78"/>
              </a:rPr>
              <a:t>پزشک</a:t>
            </a:r>
            <a:endParaRPr lang="en-US" alt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283069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688" cy="1214438"/>
          </a:xfrm>
        </p:spPr>
        <p:txBody>
          <a:bodyPr/>
          <a:lstStyle/>
          <a:p>
            <a:pPr algn="r" eaLnBrk="1" hangingPunct="1"/>
            <a:r>
              <a:rPr lang="ar-SA" altLang="fa-IR" sz="2400" b="1" smtClean="0">
                <a:solidFill>
                  <a:srgbClr val="4918FC"/>
                </a:solidFill>
                <a:cs typeface="Nazanin" panose="00000400000000000000" pitchFamily="2" charset="-78"/>
              </a:rPr>
              <a:t>)</a:t>
            </a:r>
            <a:endParaRPr lang="en-US" altLang="fa-IR" sz="2400" b="1" smtClean="0">
              <a:solidFill>
                <a:srgbClr val="4918FC"/>
              </a:solidFill>
              <a:cs typeface="Nazanin" panose="00000400000000000000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285875"/>
            <a:ext cx="8504238" cy="5572125"/>
          </a:xfrm>
        </p:spPr>
        <p:txBody>
          <a:bodyPr/>
          <a:lstStyle/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آموزش (بيماران, عموم مردم و كاركنان بهداشتي)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درمان 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تشخيص عوارض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مراقبت عوارض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مراقبت از زنان مبتلا به ديابت بارداري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ارجاع به سطوح  فوق تخصصي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ثبت اطلاعات و ارسال گزارش</a:t>
            </a:r>
          </a:p>
          <a:p>
            <a:pPr algn="just" rtl="1" eaLnBrk="1" hangingPunct="1"/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پژوهش (</a:t>
            </a:r>
            <a:r>
              <a:rPr lang="fa-IR" altLang="fa-IR" sz="3600" b="1" dirty="0" err="1" smtClean="0">
                <a:solidFill>
                  <a:schemeClr val="tx2"/>
                </a:solidFill>
                <a:cs typeface="B Nazanin" panose="00000400000000000000" pitchFamily="2" charset="-78"/>
              </a:rPr>
              <a:t>تحقيقات</a:t>
            </a:r>
            <a:r>
              <a:rPr lang="fa-IR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کاربردی </a:t>
            </a:r>
            <a:r>
              <a:rPr lang="fa-IR" altLang="fa-IR" sz="3600" b="1" dirty="0" err="1" smtClean="0">
                <a:solidFill>
                  <a:schemeClr val="tx2"/>
                </a:solidFill>
                <a:cs typeface="B Nazanin" panose="00000400000000000000" pitchFamily="2" charset="-78"/>
              </a:rPr>
              <a:t>تعريف</a:t>
            </a:r>
            <a:r>
              <a:rPr lang="fa-IR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شده</a:t>
            </a:r>
            <a:r>
              <a:rPr lang="ar-SA" altLang="fa-IR" sz="3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)</a:t>
            </a:r>
            <a:endParaRPr lang="fa-IR" altLang="fa-IR" sz="36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fa-IR" b="1" dirty="0" smtClean="0">
              <a:solidFill>
                <a:srgbClr val="FF0000"/>
              </a:solidFill>
              <a:cs typeface="Nazanin" panose="00000400000000000000" pitchFamily="2" charset="-78"/>
            </a:endParaRPr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E98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4400" kern="0" dirty="0">
                <a:solidFill>
                  <a:schemeClr val="tx1"/>
                </a:solidFill>
                <a:latin typeface="+mj-lt"/>
                <a:ea typeface="+mj-ea"/>
                <a:cs typeface="B Nazanin" pitchFamily="2" charset="-78"/>
              </a:rPr>
              <a:t>سطح سوم: </a:t>
            </a:r>
            <a:r>
              <a:rPr lang="fa-IR" sz="3200" dirty="0" smtClean="0">
                <a:solidFill>
                  <a:srgbClr val="4918FC"/>
                </a:solidFill>
                <a:cs typeface="B Nazanin" pitchFamily="2" charset="-78"/>
              </a:rPr>
              <a:t>(</a:t>
            </a:r>
            <a:r>
              <a:rPr lang="ar-SA" sz="3200" dirty="0">
                <a:solidFill>
                  <a:srgbClr val="4918FC"/>
                </a:solidFill>
                <a:cs typeface="B Nazanin" pitchFamily="2" charset="-78"/>
              </a:rPr>
              <a:t>متخصص </a:t>
            </a:r>
            <a:r>
              <a:rPr lang="ar-SA" sz="3200" dirty="0" smtClean="0">
                <a:solidFill>
                  <a:srgbClr val="4918FC"/>
                </a:solidFill>
                <a:cs typeface="B Nazanin" pitchFamily="2" charset="-78"/>
              </a:rPr>
              <a:t>غدد يا داخلي</a:t>
            </a:r>
            <a:r>
              <a:rPr lang="ar-SA" sz="3200" dirty="0">
                <a:solidFill>
                  <a:srgbClr val="4918FC"/>
                </a:solidFill>
                <a:cs typeface="B Nazanin" pitchFamily="2" charset="-78"/>
              </a:rPr>
              <a:t>, پزشك عمومي دوره ديده, پرستار, كارشناس تغذيه</a:t>
            </a:r>
            <a:r>
              <a:rPr lang="fa-IR" sz="3200" dirty="0">
                <a:solidFill>
                  <a:srgbClr val="4918FC"/>
                </a:solidFill>
                <a:cs typeface="B Nazanin" pitchFamily="2" charset="-78"/>
              </a:rPr>
              <a:t> و ...)</a:t>
            </a:r>
            <a:endParaRPr lang="en-US" sz="3200" kern="0" dirty="0">
              <a:solidFill>
                <a:schemeClr val="tx1"/>
              </a:solidFill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152400"/>
            <a:ext cx="8229600" cy="1143000"/>
          </a:xfrm>
        </p:spPr>
        <p:txBody>
          <a:bodyPr rtlCol="1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 smtClean="0">
                <a:cs typeface="B Nazanin" pitchFamily="2" charset="-78"/>
              </a:rPr>
              <a:t>روند اجرای برنامه دیابت طی سال های اخیر</a:t>
            </a:r>
            <a:endParaRPr lang="fa-I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37" y="1447800"/>
            <a:ext cx="8229600" cy="5218113"/>
          </a:xfrm>
        </p:spPr>
        <p:txBody>
          <a:bodyPr rtlCol="1">
            <a:normAutofit/>
          </a:bodyPr>
          <a:lstStyle/>
          <a:p>
            <a:pPr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غربالگری و بیماریابی در فواصل 3 ساله از 1383 در کلیه مناطق روستائی و شهرهای با جمعیت کمتر از بیست هزار نفر</a:t>
            </a:r>
          </a:p>
          <a:p>
            <a:pPr algn="just" rtl="1" fontAlgn="auto">
              <a:spcAft>
                <a:spcPts val="0"/>
              </a:spcAft>
              <a:defRPr/>
            </a:pPr>
            <a:r>
              <a:rPr lang="fa-IR" sz="2600" b="1" dirty="0">
                <a:cs typeface="B Nazanin" pitchFamily="2" charset="-78"/>
              </a:rPr>
              <a:t>غربالگری و بیماریابی در </a:t>
            </a:r>
            <a:r>
              <a:rPr lang="fa-IR" sz="2600" b="1" dirty="0" smtClean="0">
                <a:cs typeface="B Nazanin" pitchFamily="2" charset="-78"/>
              </a:rPr>
              <a:t>شهرهای </a:t>
            </a:r>
            <a:r>
              <a:rPr lang="fa-IR" sz="2600" b="1" dirty="0">
                <a:cs typeface="B Nazanin" pitchFamily="2" charset="-78"/>
              </a:rPr>
              <a:t>با جمعیت </a:t>
            </a:r>
            <a:r>
              <a:rPr lang="fa-IR" sz="2600" b="1" dirty="0" smtClean="0">
                <a:cs typeface="B Nazanin" pitchFamily="2" charset="-78"/>
              </a:rPr>
              <a:t>یک میلیون نفر و بالاتر از سال 1389 و افزایش پوشش ارائه خدمات از 7 شهر به 23 شهر تا سال 1392</a:t>
            </a:r>
            <a:endParaRPr lang="fa-IR" sz="2600" b="1" dirty="0">
              <a:cs typeface="B Nazanin" pitchFamily="2" charset="-78"/>
            </a:endParaRPr>
          </a:p>
          <a:p>
            <a:pPr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ارائه خدمات جاری دیابت در شبکه های بهداشتی درمانی از 1383 تاکنون</a:t>
            </a:r>
          </a:p>
          <a:p>
            <a:pPr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ادغام برنامه دیابت در بسته خدمت سطح یک از سال 1393 و ارائه خدمات </a:t>
            </a:r>
            <a:r>
              <a:rPr lang="fa-IR" sz="2600" b="1" dirty="0" err="1" smtClean="0">
                <a:cs typeface="B Nazanin" pitchFamily="2" charset="-78"/>
              </a:rPr>
              <a:t>بصورت</a:t>
            </a:r>
            <a:r>
              <a:rPr lang="fa-IR" sz="2600" b="1" dirty="0" smtClean="0">
                <a:cs typeface="B Nazanin" pitchFamily="2" charset="-78"/>
              </a:rPr>
              <a:t> ادغام یافته در قالب گروه های سنی</a:t>
            </a:r>
          </a:p>
          <a:p>
            <a:pPr algn="just" rtl="1" fontAlgn="auto">
              <a:spcAft>
                <a:spcPts val="0"/>
              </a:spcAft>
              <a:defRPr/>
            </a:pPr>
            <a:r>
              <a:rPr lang="fa-IR" sz="2600" b="1" dirty="0" smtClean="0">
                <a:cs typeface="B Nazanin" pitchFamily="2" charset="-78"/>
              </a:rPr>
              <a:t>تغییر نحوه اجرای برنامه از سال 1395 در قالب برنامه </a:t>
            </a:r>
            <a:r>
              <a:rPr lang="fa-IR" sz="2600" b="1" dirty="0" err="1" smtClean="0">
                <a:cs typeface="B Nazanin" pitchFamily="2" charset="-78"/>
              </a:rPr>
              <a:t>ایراپن</a:t>
            </a:r>
            <a:r>
              <a:rPr lang="fa-IR" sz="2600" b="1" dirty="0" smtClean="0">
                <a:cs typeface="B Nazanin" pitchFamily="2" charset="-78"/>
              </a:rPr>
              <a:t> و شناسائی افراد دیابتی در جریان انجام </a:t>
            </a:r>
            <a:r>
              <a:rPr lang="fa-IR" sz="2600" b="1" dirty="0" err="1" smtClean="0">
                <a:cs typeface="B Nazanin" pitchFamily="2" charset="-78"/>
              </a:rPr>
              <a:t>خطرسنجی</a:t>
            </a:r>
            <a:r>
              <a:rPr lang="fa-IR" sz="2600" b="1" dirty="0" smtClean="0">
                <a:cs typeface="B Nazanin" pitchFamily="2" charset="-78"/>
              </a:rPr>
              <a:t> قلبی عروقی بجای غربالگری و بیماریابی دیابت در فواصل 3 </a:t>
            </a:r>
            <a:r>
              <a:rPr lang="fa-IR" sz="2600" b="1" dirty="0" smtClean="0">
                <a:cs typeface="B Nazanin" pitchFamily="2" charset="-78"/>
              </a:rPr>
              <a:t>ساله</a:t>
            </a:r>
            <a:endParaRPr lang="en-US" sz="26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بیماران تحت پوشش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در اولین دوره غربالگری دیابت در مناطق روستائی تعداد 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200 هزار بیمار جدید و شناخته شده تحت پوشش قرار گرفتند.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طی سالهای بعد تا 1392 تعداد بیماران تحت پوشش در مناطق روستایی و شهرهای زیر 20 هزار نفر به عدد 450 هزار بیمار رسید.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بطور متوسط پوشش مراقبت فصلی توسط پزشکان بیش از 70% گزارش شده است.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با راه اندازی پرونده الکترونیک در حال حاضر نزدیک به یک و نیم میلیون دیابتی در سامانه یکپارچه بهداشت ثبت شده </a:t>
            </a:r>
            <a:r>
              <a:rPr lang="fa-IR" sz="2800" b="1" dirty="0" err="1" smtClean="0">
                <a:cs typeface="B Nazanin" panose="00000400000000000000" pitchFamily="2" charset="-78"/>
              </a:rPr>
              <a:t>اند</a:t>
            </a:r>
            <a:r>
              <a:rPr lang="fa-IR" sz="2800" b="1" dirty="0">
                <a:cs typeface="B Nazanin" panose="00000400000000000000" pitchFamily="2" charset="-78"/>
              </a:rPr>
              <a:t>.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211960" y="1885951"/>
            <a:ext cx="439248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fa-IR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چشم انداز:</a:t>
            </a:r>
          </a:p>
          <a:p>
            <a:pPr algn="justLow" rtl="1">
              <a:defRPr/>
            </a:pPr>
            <a:r>
              <a:rPr lang="fa-IR" b="1" dirty="0">
                <a:latin typeface="Calibri" pitchFamily="34" charset="0"/>
                <a:cs typeface="B Nazanin" pitchFamily="2" charset="-78"/>
              </a:rPr>
              <a:t/>
            </a:r>
            <a:br>
              <a:rPr lang="fa-IR" b="1" dirty="0">
                <a:latin typeface="Calibri" pitchFamily="34" charset="0"/>
                <a:cs typeface="B Nazanin" pitchFamily="2" charset="-78"/>
              </a:rPr>
            </a:br>
            <a:r>
              <a:rPr lang="fa-IR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B Nazanin" pitchFamily="2" charset="-78"/>
              </a:rPr>
              <a:t>جهانی آزاد از بار قابل اجتناب بیماری های غیرواگیر</a:t>
            </a:r>
          </a:p>
          <a:p>
            <a:pPr algn="justLow" rtl="1">
              <a:defRPr/>
            </a:pPr>
            <a:r>
              <a:rPr lang="fa-IR" b="1" dirty="0">
                <a:latin typeface="Calibri" pitchFamily="34" charset="0"/>
                <a:cs typeface="B Nazanin" pitchFamily="2" charset="-78"/>
              </a:rPr>
              <a:t/>
            </a:r>
            <a:br>
              <a:rPr lang="fa-IR" b="1" dirty="0">
                <a:latin typeface="Calibri" pitchFamily="34" charset="0"/>
                <a:cs typeface="B Nazanin" pitchFamily="2" charset="-78"/>
              </a:rPr>
            </a:br>
            <a:r>
              <a:rPr lang="fa-IR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هدف:</a:t>
            </a:r>
          </a:p>
          <a:p>
            <a:pPr algn="justLow" rtl="1">
              <a:defRPr/>
            </a:pPr>
            <a:r>
              <a:rPr lang="fa-IR" b="1" dirty="0">
                <a:latin typeface="Calibri" pitchFamily="34" charset="0"/>
                <a:cs typeface="B Titr" pitchFamily="2" charset="-78"/>
              </a:rPr>
              <a:t> 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/>
            </a:r>
            <a:br>
              <a:rPr lang="fa-IR" b="1" dirty="0">
                <a:latin typeface="Calibri" pitchFamily="34" charset="0"/>
                <a:cs typeface="B Nazanin" pitchFamily="2" charset="-78"/>
              </a:rPr>
            </a:br>
            <a:r>
              <a:rPr lang="fa-IR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B Nazanin" pitchFamily="2" charset="-78"/>
              </a:rPr>
              <a:t>کاهش بار قابل پیشگیری و قابل اجتناب ابتلا، مرگ و میر و ناتوانی ناشی از بیماری های غیرواگیر با استفاده از همکاری چندبخشی و هماهنگي در سطوح ملی، منطقه ای و جهانی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6627" name="Picture 2" descr="C:\Documents and Settings\nasiri-a\Desktop\ncds\2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22413"/>
            <a:ext cx="3214687" cy="41640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39552" y="664459"/>
            <a:ext cx="714595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400" dirty="0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برنامه اقدام جهانی برای پیشگیری و کنترل بیماری های </a:t>
            </a:r>
            <a:r>
              <a:rPr lang="fa-IR" sz="2400" dirty="0" err="1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غیرواگیر</a:t>
            </a:r>
            <a:r>
              <a:rPr lang="fa-IR" sz="2400" dirty="0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  2013-2020</a:t>
            </a:r>
          </a:p>
        </p:txBody>
      </p:sp>
    </p:spTree>
    <p:extLst>
      <p:ext uri="{BB962C8B-B14F-4D97-AF65-F5344CB8AC3E}">
        <p14:creationId xmlns:p14="http://schemas.microsoft.com/office/powerpoint/2010/main" val="18199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829761"/>
          </a:xfrm>
        </p:spPr>
        <p:txBody>
          <a:bodyPr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برنامه پیشگیری و کنترل دیابت نوع دو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000" b="1" dirty="0" smtClean="0">
                <a:cs typeface="B Nazanin" pitchFamily="2" charset="-78"/>
              </a:rPr>
              <a:t>دکتر علیرضا مهدوی </a:t>
            </a:r>
          </a:p>
          <a:p>
            <a:pPr algn="ctr" rtl="1"/>
            <a:r>
              <a:rPr lang="fa-IR" sz="2000" b="1" dirty="0" smtClean="0">
                <a:cs typeface="B Nazanin" pitchFamily="2" charset="-78"/>
              </a:rPr>
              <a:t>رئیس اداره قلب و عروق</a:t>
            </a:r>
          </a:p>
          <a:p>
            <a:pPr algn="ctr" rtl="1"/>
            <a:r>
              <a:rPr lang="fa-IR" sz="2000" b="1" dirty="0" smtClean="0">
                <a:cs typeface="B Nazanin" pitchFamily="2" charset="-78"/>
              </a:rPr>
              <a:t>معاون دفتر مدیریت بیماری های غیر واگیر وزارت بهداشت، درمان و آموزش پزشکی</a:t>
            </a:r>
          </a:p>
          <a:p>
            <a:pPr algn="ctr" rtl="1"/>
            <a:r>
              <a:rPr lang="fa-IR" sz="2000" b="1" dirty="0" smtClean="0">
                <a:cs typeface="B Nazanin" pitchFamily="2" charset="-78"/>
              </a:rPr>
              <a:t>مرداد 1398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227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981075"/>
            <a:ext cx="8229600" cy="1143000"/>
          </a:xfrm>
        </p:spPr>
        <p:txBody>
          <a:bodyPr/>
          <a:lstStyle/>
          <a:p>
            <a:pPr algn="r" rtl="1"/>
            <a:r>
              <a:rPr lang="fa-IR" altLang="en-US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عمده ترین بیماری های </a:t>
            </a:r>
            <a:r>
              <a:rPr lang="fa-IR" altLang="en-US" sz="32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غیرواگیر</a:t>
            </a:r>
            <a:endParaRPr lang="en-US" altLang="en-US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54263"/>
            <a:ext cx="8229600" cy="4525962"/>
          </a:xfrm>
        </p:spPr>
        <p:txBody>
          <a:bodyPr/>
          <a:lstStyle/>
          <a:p>
            <a:pPr algn="r" rtl="1">
              <a:defRPr/>
            </a:pP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بیماری های قلبی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عروقی (</a:t>
            </a:r>
            <a:r>
              <a:rPr lang="fa-IR" sz="2400" dirty="0" err="1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فشارخون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بالا – سکته های قلبی و مغزی)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دیابت</a:t>
            </a:r>
          </a:p>
          <a:p>
            <a:pPr algn="r" rtl="1">
              <a:defRPr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سرطان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بیماری های انسدادی مزمن تنفسی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93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algn="r" rtl="1"/>
            <a:r>
              <a:rPr lang="fa-IR" altLang="en-US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مهمترین عوامل خطر مرتبط با بیماری های </a:t>
            </a:r>
            <a:r>
              <a:rPr lang="fa-IR" altLang="en-US" sz="32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غیرواگیر</a:t>
            </a:r>
            <a:endParaRPr lang="en-US" altLang="en-US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492375"/>
            <a:ext cx="8229600" cy="3024188"/>
          </a:xfrm>
        </p:spPr>
        <p:txBody>
          <a:bodyPr/>
          <a:lstStyle/>
          <a:p>
            <a:pPr algn="r" rtl="1">
              <a:defRPr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رژیم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غذایی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ناسالم</a:t>
            </a:r>
          </a:p>
          <a:p>
            <a:pPr marL="0" indent="0" algn="r" rtl="1">
              <a:buFontTx/>
              <a:buNone/>
              <a:defRPr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عدم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فعالیت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بدنی</a:t>
            </a:r>
          </a:p>
          <a:p>
            <a:pPr marL="0" indent="0" algn="r" rtl="1">
              <a:buFontTx/>
              <a:buNone/>
              <a:defRPr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استعمال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دخانیات</a:t>
            </a:r>
          </a:p>
          <a:p>
            <a:pPr marL="0" indent="0" algn="r" rtl="1">
              <a:buFontTx/>
              <a:buNone/>
              <a:defRPr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مصرف الکل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2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altLang="en-US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سند ملی پیشگیری و کنترل بیماری های </a:t>
            </a:r>
            <a:r>
              <a:rPr lang="fa-IR" altLang="en-US" sz="40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غیرواگیر</a:t>
            </a:r>
            <a:r>
              <a:rPr lang="fa-IR" altLang="en-US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 و عوامل خطر مرتبط</a:t>
            </a:r>
            <a:r>
              <a:rPr lang="fa-IR" altLang="en-US" sz="4000" dirty="0" smtClean="0">
                <a:solidFill>
                  <a:srgbClr val="0070C0"/>
                </a:solidFill>
                <a:cs typeface="B Titr" panose="00000700000000000000" pitchFamily="2" charset="-78"/>
              </a:rPr>
              <a:t/>
            </a:r>
            <a:br>
              <a:rPr lang="fa-IR" altLang="en-US" sz="4000" dirty="0" smtClean="0">
                <a:solidFill>
                  <a:srgbClr val="0070C0"/>
                </a:solidFill>
                <a:cs typeface="B Titr" panose="00000700000000000000" pitchFamily="2" charset="-78"/>
              </a:rPr>
            </a:br>
            <a:r>
              <a:rPr lang="fa-IR" altLang="en-US" sz="40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br>
              <a:rPr lang="fa-IR" altLang="en-US" sz="4000" dirty="0" smtClean="0">
                <a:solidFill>
                  <a:srgbClr val="0070C0"/>
                </a:solidFill>
                <a:cs typeface="B Titr" panose="00000700000000000000" pitchFamily="2" charset="-78"/>
              </a:rPr>
            </a:br>
            <a:r>
              <a:rPr lang="fa-IR" altLang="en-US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1394 تا 1404</a:t>
            </a:r>
            <a:endParaRPr lang="en-US" altLang="en-US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8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algn="r" rtl="1"/>
            <a:r>
              <a:rPr lang="fa-IR" alt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13 هدف ملی که تا سال 2025 باید محقق شود: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36675"/>
            <a:ext cx="8785225" cy="5400675"/>
          </a:xfrm>
        </p:spPr>
        <p:txBody>
          <a:bodyPr/>
          <a:lstStyle/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1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.کاهش مرگ و میر زودرس ناشی از بیماریهای غیر واگیر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25 %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2.کاهش میزان شیوع فعالیت بدنی کم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20 %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3. کاهش مضرات استفاده از الکل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10 %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4.کاهش میزان مصرف نمک (سدیم)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30 %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5. کاهش شیوع استعمال دخانیات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30 %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6. کاهش شیوع فشار خون بالا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25 %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7. جلوگیری از افزایش بیشتر چاقی و دیابت </a:t>
            </a: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8. کاهش نسبی در نرخ مرگ و میر ناشی از سوانح و حوادث ترافیکی20 %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9. دسترسی به داروهای ضروری و فناوریهای پایه مقرون به صرفه در درمان بیماریهای </a:t>
            </a:r>
            <a:r>
              <a:rPr lang="fa-IR" sz="2000" b="1" dirty="0" err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غیرواگیر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100 %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10. دریافت خدمات دارو درمانی و مشاوره برای جلوگیری از حمله قلبی و سکته مغزی حداقل 70 %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11. به حد صفر رساندن میزان اسیدهای چرب ترانس در روغن های خوراکی و مواد غذایی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12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افزایش دسترسی به درمان بیماری های روحی، روانی 20 %</a:t>
            </a:r>
            <a:endParaRPr lang="fa-IR" sz="20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13. کاهش نسبی در میزان مرگ و میر ناشی از مصرف مواد مخدر 10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fa-IR" sz="20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1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8934"/>
            <a:ext cx="8229600" cy="857250"/>
          </a:xfrm>
        </p:spPr>
        <p:txBody>
          <a:bodyPr/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چگونه </a:t>
            </a:r>
            <a:r>
              <a:rPr lang="ar-SA" sz="2400" dirty="0">
                <a:cs typeface="B Titr" panose="00000700000000000000" pitchFamily="2" charset="-78"/>
              </a:rPr>
              <a:t>مرگ و میر ناشی از بیماری های </a:t>
            </a:r>
            <a:r>
              <a:rPr lang="fa-IR" sz="2400" dirty="0" err="1">
                <a:cs typeface="B Titr" panose="00000700000000000000" pitchFamily="2" charset="-78"/>
              </a:rPr>
              <a:t>غیرواگیر</a:t>
            </a:r>
            <a:r>
              <a:rPr lang="fa-IR" sz="2400" dirty="0">
                <a:cs typeface="B Titr" panose="00000700000000000000" pitchFamily="2" charset="-78"/>
              </a:rPr>
              <a:t> را کاهش دهیم؟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2365514"/>
            <a:ext cx="8229600" cy="339447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</a:t>
            </a:r>
            <a:r>
              <a:rPr lang="fa-IR" dirty="0" err="1" smtClean="0">
                <a:cs typeface="B Nazanin" panose="00000400000000000000" pitchFamily="2" charset="-78"/>
              </a:rPr>
              <a:t>ایراپن</a:t>
            </a:r>
            <a:r>
              <a:rPr lang="fa-IR" dirty="0" smtClean="0">
                <a:cs typeface="B Nazanin" panose="00000400000000000000" pitchFamily="2" charset="-78"/>
              </a:rPr>
              <a:t> بر مبنای پیشگیری و کنترل 4 بیماری مهم و 4 عامل خطر منتسب مطابق پروتکل </a:t>
            </a:r>
            <a:r>
              <a:rPr lang="en-US" dirty="0" smtClean="0">
                <a:cs typeface="B Nazanin" panose="00000400000000000000" pitchFamily="2" charset="-78"/>
              </a:rPr>
              <a:t>WHO-PEN </a:t>
            </a:r>
            <a:r>
              <a:rPr lang="fa-IR" dirty="0" smtClean="0">
                <a:cs typeface="B Nazanin" panose="00000400000000000000" pitchFamily="2" charset="-78"/>
              </a:rPr>
              <a:t> طراحی شده است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مهمترین عامل مرگ و میر در دنیا، همچنین کشورمان، </a:t>
            </a:r>
            <a:r>
              <a:rPr lang="fa-IR" dirty="0" err="1" smtClean="0">
                <a:cs typeface="B Nazanin" panose="00000400000000000000" pitchFamily="2" charset="-78"/>
              </a:rPr>
              <a:t>فشارخون</a:t>
            </a:r>
            <a:r>
              <a:rPr lang="fa-IR" dirty="0" smtClean="0">
                <a:cs typeface="B Nazanin" panose="00000400000000000000" pitchFamily="2" charset="-78"/>
              </a:rPr>
              <a:t> بالا و سکته های قلبی و مغزی ناشی از آن است. </a:t>
            </a:r>
          </a:p>
        </p:txBody>
      </p:sp>
    </p:spTree>
    <p:extLst>
      <p:ext uri="{BB962C8B-B14F-4D97-AF65-F5344CB8AC3E}">
        <p14:creationId xmlns:p14="http://schemas.microsoft.com/office/powerpoint/2010/main" val="2905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69207"/>
            <a:ext cx="8984974" cy="857250"/>
          </a:xfrm>
        </p:spPr>
        <p:txBody>
          <a:bodyPr/>
          <a:lstStyle/>
          <a:p>
            <a:pPr algn="r" rtl="1"/>
            <a:r>
              <a:rPr lang="ar-SA" sz="1800" dirty="0">
                <a:cs typeface="B Titr" panose="00000700000000000000" pitchFamily="2" charset="-78"/>
              </a:rPr>
              <a:t>پیشگیری از ابتلا به بیماری قلبی عروقی و بروز حوادث کشنده یا غیرکشنده آن(سکته های قلبی و مغزی)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114425"/>
            <a:ext cx="8229600" cy="4525963"/>
          </a:xfrm>
        </p:spPr>
        <p:txBody>
          <a:bodyPr/>
          <a:lstStyle/>
          <a:p>
            <a:pPr algn="r" rtl="1"/>
            <a:r>
              <a:rPr lang="ar-SA" dirty="0" smtClean="0">
                <a:cs typeface="B Nazanin" panose="00000400000000000000" pitchFamily="2" charset="-78"/>
              </a:rPr>
              <a:t>مراقبت </a:t>
            </a:r>
            <a:r>
              <a:rPr lang="ar-SA" dirty="0">
                <a:cs typeface="B Nazanin" panose="00000400000000000000" pitchFamily="2" charset="-78"/>
              </a:rPr>
              <a:t>ادغام یافته دیابت و فشارخون بالا ، اختلال چربی های خون  و چاقی و خطرسنجی در اولین سطح ارائه خدمت (بهورز /مراقب سلامت) انجام می شود</a:t>
            </a:r>
            <a:r>
              <a:rPr lang="ar-SA" dirty="0" smtClean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dirty="0" smtClean="0">
                <a:cs typeface="B Nazanin" panose="00000400000000000000" pitchFamily="2" charset="-78"/>
              </a:rPr>
              <a:t>  بهورز </a:t>
            </a:r>
            <a:r>
              <a:rPr lang="ar-SA" dirty="0">
                <a:cs typeface="B Nazanin" panose="00000400000000000000" pitchFamily="2" charset="-78"/>
              </a:rPr>
              <a:t>/ کارشناس مراقب سلامت در تمامی فعالیت‌های نظام بهداشتی بعنوان پیگیر سلامت افراد جامعه تحت پوشش، </a:t>
            </a:r>
            <a:r>
              <a:rPr lang="ar-SA" dirty="0" smtClean="0">
                <a:cs typeface="B Nazanin" panose="00000400000000000000" pitchFamily="2" charset="-78"/>
              </a:rPr>
              <a:t>محور</a:t>
            </a:r>
            <a:r>
              <a:rPr lang="fa-IR" dirty="0" smtClean="0">
                <a:cs typeface="B Nazanin" panose="00000400000000000000" pitchFamily="2" charset="-78"/>
              </a:rPr>
              <a:t> ارائه</a:t>
            </a:r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خدمات سلامتی به جامعه هدف می‌باشد.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براي پيشگيري از </a:t>
            </a:r>
            <a:r>
              <a:rPr lang="fa-IR" dirty="0">
                <a:cs typeface="B Nazanin" panose="00000400000000000000" pitchFamily="2" charset="-78"/>
              </a:rPr>
              <a:t>سکته</a:t>
            </a:r>
            <a:r>
              <a:rPr lang="ar-SA" dirty="0">
                <a:cs typeface="B Nazanin" panose="00000400000000000000" pitchFamily="2" charset="-78"/>
              </a:rPr>
              <a:t> هاي قلبي و سكته هاي مغزي</a:t>
            </a:r>
            <a:r>
              <a:rPr lang="fa-IR" dirty="0">
                <a:cs typeface="B Nazanin" panose="00000400000000000000" pitchFamily="2" charset="-78"/>
              </a:rPr>
              <a:t>، </a:t>
            </a:r>
            <a:r>
              <a:rPr lang="ar-SA" dirty="0">
                <a:cs typeface="B Nazanin" panose="00000400000000000000" pitchFamily="2" charset="-78"/>
              </a:rPr>
              <a:t>تصميم گيري درباره شروع مداخلات پيشگيرانه و درمان براي گروه هاي در معرض خطر بالا بايد بر اساس </a:t>
            </a:r>
            <a:r>
              <a:rPr lang="ar-SA" u="sng" dirty="0">
                <a:cs typeface="B Nazanin" panose="00000400000000000000" pitchFamily="2" charset="-78"/>
              </a:rPr>
              <a:t>تخمين میزان خطر ده ساله وقوع سکته های قلبی عروقي</a:t>
            </a:r>
            <a:r>
              <a:rPr lang="ar-SA" dirty="0">
                <a:cs typeface="B Nazanin" panose="00000400000000000000" pitchFamily="2" charset="-78"/>
              </a:rPr>
              <a:t> صورت گيرد.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7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>
                <a:cs typeface="B Titr" panose="00000700000000000000" pitchFamily="2" charset="-78"/>
              </a:rPr>
              <a:t>خطرسنجی</a:t>
            </a:r>
            <a:r>
              <a:rPr lang="fa-IR" dirty="0" smtClean="0">
                <a:cs typeface="B Titr" panose="00000700000000000000" pitchFamily="2" charset="-78"/>
              </a:rPr>
              <a:t> سکته های قلبی عروقی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cs typeface="B Nazanin" panose="00000400000000000000" pitchFamily="2" charset="-78"/>
              </a:rPr>
              <a:t>نمودارهاي پيش بيني میزان خطر ده ساله سکته های قلبی عروقی ابزاری برای طبقه بندي کلی خطر و مديريت بيماري قلبي در </a:t>
            </a:r>
            <a:r>
              <a:rPr lang="fa-IR" dirty="0" smtClean="0">
                <a:cs typeface="B Nazanin" panose="00000400000000000000" pitchFamily="2" charset="-78"/>
              </a:rPr>
              <a:t>نظام </a:t>
            </a:r>
            <a:r>
              <a:rPr lang="ar-SA" dirty="0" smtClean="0">
                <a:cs typeface="B Nazanin" panose="00000400000000000000" pitchFamily="2" charset="-78"/>
              </a:rPr>
              <a:t>مراقبت </a:t>
            </a:r>
            <a:r>
              <a:rPr lang="ar-SA" dirty="0">
                <a:cs typeface="B Nazanin" panose="00000400000000000000" pitchFamily="2" charset="-78"/>
              </a:rPr>
              <a:t>هاي اوليه بهداشتي(</a:t>
            </a:r>
            <a:r>
              <a:rPr lang="en-US" dirty="0">
                <a:cs typeface="B Nazanin" panose="00000400000000000000" pitchFamily="2" charset="-78"/>
              </a:rPr>
              <a:t>PHC</a:t>
            </a:r>
            <a:r>
              <a:rPr lang="ar-SA" dirty="0">
                <a:cs typeface="B Nazanin" panose="00000400000000000000" pitchFamily="2" charset="-78"/>
              </a:rPr>
              <a:t> ) هستند.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dirty="0" smtClean="0">
                <a:cs typeface="B Nazanin" panose="00000400000000000000" pitchFamily="2" charset="-78"/>
              </a:rPr>
              <a:t>این </a:t>
            </a:r>
            <a:r>
              <a:rPr lang="ar-SA" dirty="0">
                <a:cs typeface="B Nazanin" panose="00000400000000000000" pitchFamily="2" charset="-78"/>
              </a:rPr>
              <a:t>نمودار ها </a:t>
            </a:r>
            <a:r>
              <a:rPr lang="fa-IR" dirty="0" smtClean="0">
                <a:cs typeface="B Nazanin" panose="00000400000000000000" pitchFamily="2" charset="-78"/>
              </a:rPr>
              <a:t>با استفاده </a:t>
            </a:r>
            <a:r>
              <a:rPr lang="ar-SA" dirty="0" smtClean="0">
                <a:cs typeface="B Nazanin" panose="00000400000000000000" pitchFamily="2" charset="-78"/>
              </a:rPr>
              <a:t>از </a:t>
            </a:r>
            <a:r>
              <a:rPr lang="fa-IR" dirty="0" smtClean="0">
                <a:cs typeface="B Nazanin" panose="00000400000000000000" pitchFamily="2" charset="-78"/>
              </a:rPr>
              <a:t>متغیر </a:t>
            </a:r>
            <a:r>
              <a:rPr lang="fa-IR" dirty="0" err="1" smtClean="0">
                <a:cs typeface="B Nazanin" panose="00000400000000000000" pitchFamily="2" charset="-78"/>
              </a:rPr>
              <a:t>هایی</a:t>
            </a:r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که به آساني قابل اندازه گيري هستند براي محاسبه خطر قلبي عروقي 10 ساله</a:t>
            </a:r>
            <a:r>
              <a:rPr lang="ar-SA" dirty="0" smtClean="0">
                <a:cs typeface="B Nazanin" panose="00000400000000000000" pitchFamily="2" charset="-78"/>
              </a:rPr>
              <a:t>،</a:t>
            </a:r>
            <a:r>
              <a:rPr lang="fa-IR" dirty="0" smtClean="0">
                <a:cs typeface="B Nazanin" panose="00000400000000000000" pitchFamily="2" charset="-78"/>
              </a:rPr>
              <a:t> تهیه شده </a:t>
            </a:r>
            <a:r>
              <a:rPr lang="fa-IR" dirty="0" err="1" smtClean="0">
                <a:cs typeface="B Nazanin" panose="00000400000000000000" pitchFamily="2" charset="-78"/>
              </a:rPr>
              <a:t>اند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متغیرهای فوق عبارتند از: </a:t>
            </a:r>
            <a:r>
              <a:rPr lang="ar-SA" dirty="0" smtClean="0">
                <a:cs typeface="B Nazanin" panose="00000400000000000000" pitchFamily="2" charset="-78"/>
              </a:rPr>
              <a:t>سن</a:t>
            </a:r>
            <a:r>
              <a:rPr lang="ar-SA" dirty="0">
                <a:cs typeface="B Nazanin" panose="00000400000000000000" pitchFamily="2" charset="-78"/>
              </a:rPr>
              <a:t>، جنس، میزان فشارخون سيستولي</a:t>
            </a:r>
            <a:r>
              <a:rPr lang="fa-IR" dirty="0">
                <a:cs typeface="B Nazanin" panose="00000400000000000000" pitchFamily="2" charset="-78"/>
              </a:rPr>
              <a:t>ک</a:t>
            </a:r>
            <a:r>
              <a:rPr lang="ar-SA" dirty="0">
                <a:cs typeface="B Nazanin" panose="00000400000000000000" pitchFamily="2" charset="-78"/>
              </a:rPr>
              <a:t>، وضعيت مصرف دخانيات، </a:t>
            </a:r>
            <a:r>
              <a:rPr lang="ar-SA" dirty="0" smtClean="0">
                <a:cs typeface="B Nazanin" panose="00000400000000000000" pitchFamily="2" charset="-78"/>
              </a:rPr>
              <a:t>ابتلا </a:t>
            </a:r>
            <a:r>
              <a:rPr lang="ar-SA" dirty="0">
                <a:cs typeface="B Nazanin" panose="00000400000000000000" pitchFamily="2" charset="-78"/>
              </a:rPr>
              <a:t>به بیماری </a:t>
            </a:r>
            <a:r>
              <a:rPr lang="ar-SA" dirty="0" smtClean="0">
                <a:cs typeface="B Nazanin" panose="00000400000000000000" pitchFamily="2" charset="-78"/>
              </a:rPr>
              <a:t>ديابت </a:t>
            </a:r>
            <a:r>
              <a:rPr lang="ar-SA" dirty="0">
                <a:cs typeface="B Nazanin" panose="00000400000000000000" pitchFamily="2" charset="-78"/>
              </a:rPr>
              <a:t>و میزان </a:t>
            </a:r>
            <a:r>
              <a:rPr lang="ar-SA" dirty="0" smtClean="0">
                <a:cs typeface="B Nazanin" panose="00000400000000000000" pitchFamily="2" charset="-78"/>
              </a:rPr>
              <a:t>كلسترول خون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8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جمعیت هدف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920479"/>
            <a:ext cx="8219661" cy="4462928"/>
          </a:xfrm>
        </p:spPr>
        <p:txBody>
          <a:bodyPr/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جمعیت هدف کلیه افراد بالای 30 سال هستند.</a:t>
            </a:r>
          </a:p>
          <a:p>
            <a:pPr algn="r" rtl="1"/>
            <a:r>
              <a:rPr lang="fa-IR" sz="2400" b="1" dirty="0" err="1">
                <a:cs typeface="B Nazanin" panose="00000400000000000000" pitchFamily="2" charset="-78"/>
              </a:rPr>
              <a:t>خطرسنجی</a:t>
            </a:r>
            <a:r>
              <a:rPr lang="fa-IR" sz="2400" b="1" dirty="0">
                <a:cs typeface="B Nazanin" panose="00000400000000000000" pitchFamily="2" charset="-78"/>
              </a:rPr>
              <a:t> برای افرادی که حداقل یک عامل خطر بیماری های قلبی عروقی را داشته باشند انجام میشود.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عوامل خطر: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1-ابتلا به دیابت یا </a:t>
            </a:r>
            <a:r>
              <a:rPr lang="fa-IR" sz="2400" b="1" dirty="0" err="1">
                <a:cs typeface="B Nazanin" panose="00000400000000000000" pitchFamily="2" charset="-78"/>
              </a:rPr>
              <a:t>فشارخون</a:t>
            </a:r>
            <a:r>
              <a:rPr lang="fa-IR" sz="2400" b="1" dirty="0">
                <a:cs typeface="B Nazanin" panose="00000400000000000000" pitchFamily="2" charset="-78"/>
              </a:rPr>
              <a:t> بالا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2-سابقه خانوادگی بیماری های دیابت و نارسائی کلیه در بستگان درجه یک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3-سابقه خانوادگی بیماری زودرس قلبی عروقی در بستگان درجه یک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4-استعمال دخانیات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5-دور شکم مساوی 90 سانتیمتر یا بیشتر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6-سن 40 سال و بالاتر</a:t>
            </a:r>
          </a:p>
        </p:txBody>
      </p:sp>
    </p:spTree>
    <p:extLst>
      <p:ext uri="{BB962C8B-B14F-4D97-AF65-F5344CB8AC3E}">
        <p14:creationId xmlns:p14="http://schemas.microsoft.com/office/powerpoint/2010/main" val="38694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تعیین میزان خطر با استفاده از اطلاعات زير انجام می گردد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b="1" dirty="0" smtClean="0">
                <a:cs typeface="B Nazanin" panose="00000400000000000000" pitchFamily="2" charset="-78"/>
              </a:rPr>
              <a:t>ابتلاء </a:t>
            </a:r>
            <a:r>
              <a:rPr lang="ar-SA" b="1" dirty="0">
                <a:cs typeface="B Nazanin" panose="00000400000000000000" pitchFamily="2" charset="-78"/>
              </a:rPr>
              <a:t>يا عدم ابتلاء به ديابت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جنس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 smtClean="0">
                <a:cs typeface="B Nazanin" panose="00000400000000000000" pitchFamily="2" charset="-78"/>
              </a:rPr>
              <a:t>سن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b="1" dirty="0">
                <a:cs typeface="B Nazanin" panose="00000400000000000000" pitchFamily="2" charset="-78"/>
              </a:rPr>
              <a:t>مصرف دخانیات 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فشارخون سيستولي</a:t>
            </a:r>
            <a:endParaRPr lang="en-US" b="1" dirty="0">
              <a:cs typeface="B Nazanin" panose="00000400000000000000" pitchFamily="2" charset="-78"/>
            </a:endParaRPr>
          </a:p>
          <a:p>
            <a:pPr algn="r" rtl="1"/>
            <a:r>
              <a:rPr lang="ar-SA" b="1" dirty="0">
                <a:cs typeface="B Nazanin" panose="00000400000000000000" pitchFamily="2" charset="-78"/>
              </a:rPr>
              <a:t>مقدار كلسترول تام خون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" y="1046093"/>
            <a:ext cx="8676860" cy="4671392"/>
          </a:xfrm>
        </p:spPr>
      </p:pic>
    </p:spTree>
    <p:extLst>
      <p:ext uri="{BB962C8B-B14F-4D97-AF65-F5344CB8AC3E}">
        <p14:creationId xmlns:p14="http://schemas.microsoft.com/office/powerpoint/2010/main" val="28616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مقدمه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5793"/>
            <a:ext cx="8991600" cy="4525963"/>
          </a:xfrm>
        </p:spPr>
        <p:txBody>
          <a:bodyPr/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همزمان با رشد فزاینده شیوع دیابت در جهان، کمیته کشوری دیابت از سال 1375 تشکیل گردید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پیش </a:t>
            </a:r>
            <a:r>
              <a:rPr lang="fa-IR" sz="2400" b="1" dirty="0" err="1" smtClean="0">
                <a:cs typeface="B Nazanin" panose="00000400000000000000" pitchFamily="2" charset="-78"/>
              </a:rPr>
              <a:t>نویس</a:t>
            </a:r>
            <a:r>
              <a:rPr lang="fa-IR" sz="2400" b="1" dirty="0" smtClean="0">
                <a:cs typeface="B Nazanin" panose="00000400000000000000" pitchFamily="2" charset="-78"/>
              </a:rPr>
              <a:t> طرح کشوری پیشگیری و کنترل بیماری دیابت طی همان سال تهیه شد و </a:t>
            </a:r>
            <a:r>
              <a:rPr lang="fa-IR" sz="2400" b="1" dirty="0">
                <a:cs typeface="B Nazanin" panose="00000400000000000000" pitchFamily="2" charset="-78"/>
              </a:rPr>
              <a:t>دانشگاه های علوم </a:t>
            </a:r>
            <a:r>
              <a:rPr lang="fa-IR" sz="2400" b="1" dirty="0" smtClean="0">
                <a:cs typeface="B Nazanin" panose="00000400000000000000" pitchFamily="2" charset="-78"/>
              </a:rPr>
              <a:t>پزشکی به راه اندازی حداقل یک واحد دیابت در مرکز هر استان ملزم گردیدند.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طی سال های 1376 و 1377 کارگاه های آموزشی طرح کشوری برگزار شد و دستورالعمل های برنامه تهیه شد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طرح کشوری دیابت از اواخر سال 1377 تا 1381 در 31 شهرستان از 17 دانشگاه علوم پزشکی اجرا شد.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در سال های 1381 و 1382 طرح ارزشیابی شد و مورد بازبینی قرار گرفت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در سال 1383 برنامه کشوری پیشگیری و کنترل دیابت و </a:t>
            </a:r>
            <a:r>
              <a:rPr lang="fa-IR" sz="2400" b="1" dirty="0" err="1" smtClean="0">
                <a:cs typeface="B Nazanin" panose="00000400000000000000" pitchFamily="2" charset="-78"/>
              </a:rPr>
              <a:t>فشارخون</a:t>
            </a:r>
            <a:r>
              <a:rPr lang="fa-IR" sz="2400" b="1" dirty="0" smtClean="0">
                <a:cs typeface="B Nazanin" panose="00000400000000000000" pitchFamily="2" charset="-78"/>
              </a:rPr>
              <a:t> بالا در نظام سلامت ادغام گردید.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0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خلاصه روند </a:t>
            </a:r>
            <a:r>
              <a:rPr lang="fa-IR" dirty="0" err="1" smtClean="0">
                <a:cs typeface="B Titr" panose="00000700000000000000" pitchFamily="2" charset="-78"/>
              </a:rPr>
              <a:t>خطرسنجی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672097"/>
              </p:ext>
            </p:extLst>
          </p:nvPr>
        </p:nvGraphicFramePr>
        <p:xfrm>
          <a:off x="457200" y="1676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9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35261" y="-1815665"/>
            <a:ext cx="14226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7505" y="1054960"/>
          <a:ext cx="7802217" cy="484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7563600" imgH="10685880" progId="AcroExch.Document.11">
                  <p:embed/>
                </p:oleObj>
              </mc:Choice>
              <mc:Fallback>
                <p:oleObj name="Acrobat Document" r:id="rId3" imgW="7563600" imgH="1068588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05" y="1054960"/>
                        <a:ext cx="7802217" cy="4846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1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1800" b="1" dirty="0">
                <a:cs typeface="B Titr" panose="00000700000000000000" pitchFamily="2" charset="-78"/>
              </a:rPr>
              <a:t>پروتکل شماره 2 </a:t>
            </a:r>
            <a:br>
              <a:rPr lang="fa-IR" sz="1800" b="1" dirty="0">
                <a:cs typeface="B Titr" panose="00000700000000000000" pitchFamily="2" charset="-78"/>
              </a:rPr>
            </a:br>
            <a:r>
              <a:rPr lang="fa-IR" sz="1800" b="1" dirty="0">
                <a:cs typeface="B Titr" panose="00000700000000000000" pitchFamily="2" charset="-78"/>
              </a:rPr>
              <a:t>بسته خدمات اساسی بیماری های غیر واگیر (</a:t>
            </a:r>
            <a:r>
              <a:rPr lang="en-US" sz="1800" b="1" dirty="0">
                <a:cs typeface="B Titr" panose="00000700000000000000" pitchFamily="2" charset="-78"/>
              </a:rPr>
              <a:t>PEN</a:t>
            </a:r>
            <a:r>
              <a:rPr lang="fa-IR" sz="1800" b="1" dirty="0">
                <a:cs typeface="B Titr" panose="00000700000000000000" pitchFamily="2" charset="-78"/>
              </a:rPr>
              <a:t>)</a:t>
            </a:r>
            <a:br>
              <a:rPr lang="fa-IR" sz="1800" b="1" dirty="0">
                <a:cs typeface="B Titr" panose="00000700000000000000" pitchFamily="2" charset="-78"/>
              </a:rPr>
            </a:br>
            <a:r>
              <a:rPr lang="fa-IR" sz="1800" b="1" dirty="0">
                <a:cs typeface="B Titr" panose="00000700000000000000" pitchFamily="2" charset="-78"/>
              </a:rPr>
              <a:t>آموزش بهداشت و مشاوره </a:t>
            </a:r>
            <a:r>
              <a:rPr lang="fa-IR" sz="1800" b="1" dirty="0" err="1">
                <a:cs typeface="B Titr" panose="00000700000000000000" pitchFamily="2" charset="-78"/>
              </a:rPr>
              <a:t>درخصوص</a:t>
            </a:r>
            <a:r>
              <a:rPr lang="fa-IR" sz="1800" b="1" dirty="0">
                <a:cs typeface="B Titr" panose="00000700000000000000" pitchFamily="2" charset="-78"/>
              </a:rPr>
              <a:t> رفتارهای بهداشتی (ویژه آموزش عموم جامعه)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آموزش به بیمار: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داشتن فعالیت بدنی منظم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داشتن یک رژیم غذایی سالم قلبی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توقف مصرف دخانیات و </a:t>
            </a:r>
            <a:r>
              <a:rPr lang="fa-IR" sz="2000" b="1" dirty="0" smtClean="0">
                <a:cs typeface="B Nazanin" panose="00000400000000000000" pitchFamily="2" charset="-78"/>
              </a:rPr>
              <a:t>عدم </a:t>
            </a:r>
            <a:r>
              <a:rPr lang="fa-IR" sz="2000" b="1" dirty="0">
                <a:cs typeface="B Nazanin" panose="00000400000000000000" pitchFamily="2" charset="-78"/>
              </a:rPr>
              <a:t>مصرف الکل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حضور منظم در پیگیری پزشکی </a:t>
            </a:r>
            <a:r>
              <a:rPr lang="fa-IR" sz="2000" b="1" dirty="0" smtClean="0">
                <a:cs typeface="B Nazanin" panose="00000400000000000000" pitchFamily="2" charset="-78"/>
              </a:rPr>
              <a:t>(پای بندی به درمان)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فعالیت </a:t>
            </a:r>
            <a:r>
              <a:rPr lang="fa-IR" sz="2800" b="1" dirty="0">
                <a:cs typeface="B Nazanin" panose="00000400000000000000" pitchFamily="2" charset="-78"/>
              </a:rPr>
              <a:t>بدنی منظم 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افزایش فعالیت بدنی به تدریج تا سطوح متوسط (مانند پیاده روی سریع) حداقل 5 روز در هفته روزانه 30 دقیقه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کنترل وزن بدن و جلوگیری از اضافه وزن با کاهش مصرف مواد غذایی کالری بالا و داشتن فعالیت بدنی </a:t>
            </a:r>
            <a:r>
              <a:rPr lang="fa-IR" sz="2000" b="1" dirty="0" smtClean="0">
                <a:cs typeface="B Nazanin" panose="00000400000000000000" pitchFamily="2" charset="-78"/>
              </a:rPr>
              <a:t>کافی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داشتن یک رژیم غذایی سالم قلبی </a:t>
            </a:r>
          </a:p>
        </p:txBody>
      </p:sp>
    </p:spTree>
    <p:extLst>
      <p:ext uri="{BB962C8B-B14F-4D97-AF65-F5344CB8AC3E}">
        <p14:creationId xmlns:p14="http://schemas.microsoft.com/office/powerpoint/2010/main" val="37628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پروتکل شماره 2 </a:t>
            </a:r>
            <a:b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بسته خدمات اساسی بیماری های غیر واگیر (</a:t>
            </a:r>
            <a:r>
              <a:rPr lang="en-US" sz="1800" dirty="0">
                <a:solidFill>
                  <a:prstClr val="black"/>
                </a:solidFill>
                <a:cs typeface="B Titr" panose="00000700000000000000" pitchFamily="2" charset="-78"/>
              </a:rPr>
              <a:t>PEN)</a:t>
            </a:r>
            <a:br>
              <a:rPr lang="en-US" sz="1800" dirty="0">
                <a:solidFill>
                  <a:prstClr val="black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آموزش بهداشت و مشاوره </a:t>
            </a:r>
            <a:r>
              <a:rPr lang="fa-IR" sz="1800" dirty="0" err="1">
                <a:solidFill>
                  <a:prstClr val="black"/>
                </a:solidFill>
                <a:cs typeface="B Titr" panose="00000700000000000000" pitchFamily="2" charset="-78"/>
              </a:rPr>
              <a:t>درخصوص</a:t>
            </a: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 رفتارهای بهداشتی (ویژه آموزش عموم جامعه)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 </a:t>
            </a:r>
            <a:r>
              <a:rPr lang="fa-IR" sz="2000" b="1" dirty="0">
                <a:cs typeface="B Nazanin" panose="00000400000000000000" pitchFamily="2" charset="-78"/>
              </a:rPr>
              <a:t>نمک (سدیم </a:t>
            </a:r>
            <a:r>
              <a:rPr lang="fa-IR" sz="2000" b="1" dirty="0" err="1">
                <a:cs typeface="B Nazanin" panose="00000400000000000000" pitchFamily="2" charset="-78"/>
              </a:rPr>
              <a:t>کلراید</a:t>
            </a:r>
            <a:r>
              <a:rPr lang="fa-IR" sz="2000" b="1" dirty="0">
                <a:cs typeface="B Nazanin" panose="00000400000000000000" pitchFamily="2" charset="-78"/>
              </a:rPr>
              <a:t>)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محدود کردن مصرف نمک به کمتر از 5 گرم در روز ( یک قاشق چای خوری)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کاهش مصرف نمک هنگام پخت و پز، محدود کردن مصرف غذاهای فرآوری شده و </a:t>
            </a:r>
            <a:r>
              <a:rPr lang="fa-IR" sz="2000" b="1" dirty="0" err="1">
                <a:cs typeface="B Nazanin" panose="00000400000000000000" pitchFamily="2" charset="-78"/>
              </a:rPr>
              <a:t>فست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فودها</a:t>
            </a:r>
            <a:endParaRPr lang="fa-IR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میوه و سبزی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پنج واحد (400-500 گرم) میوه و سبزی در روز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یک واحد معادل یک عدد پرتقال، سیب، انبه، موز یا سه قاشق سوپ خوری سبزیجات پخته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غذای چرب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محدود کردن مصرف گوشت چرب، چربی لبنیات و روغن پخت و پز (کمتر از دو قاشق سوپ خوری در روز )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جایگزین کردن روغن </a:t>
            </a:r>
            <a:r>
              <a:rPr lang="fa-IR" sz="2000" b="1" dirty="0" err="1">
                <a:cs typeface="B Nazanin" panose="00000400000000000000" pitchFamily="2" charset="-78"/>
              </a:rPr>
              <a:t>پالم</a:t>
            </a:r>
            <a:r>
              <a:rPr lang="fa-IR" sz="2000" b="1" dirty="0">
                <a:cs typeface="B Nazanin" panose="00000400000000000000" pitchFamily="2" charset="-78"/>
              </a:rPr>
              <a:t> و روغن نارگیل با روغن زیتون، </a:t>
            </a:r>
            <a:r>
              <a:rPr lang="fa-IR" sz="2000" b="1" dirty="0" err="1">
                <a:cs typeface="B Nazanin" panose="00000400000000000000" pitchFamily="2" charset="-78"/>
              </a:rPr>
              <a:t>سویا</a:t>
            </a:r>
            <a:r>
              <a:rPr lang="fa-IR" sz="2000" b="1" dirty="0">
                <a:cs typeface="B Nazanin" panose="00000400000000000000" pitchFamily="2" charset="-78"/>
              </a:rPr>
              <a:t>، ذرت، </a:t>
            </a:r>
            <a:r>
              <a:rPr lang="fa-IR" sz="2000" b="1" dirty="0" err="1">
                <a:cs typeface="B Nazanin" panose="00000400000000000000" pitchFamily="2" charset="-78"/>
              </a:rPr>
              <a:t>کلزا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یا آفتاب گردان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جایگزین کردن گوشت های دیگر با گوشت سفید ( بدون پوست )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ماهی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خوردن ماهی حداقل سه بار در هفته، </a:t>
            </a:r>
            <a:r>
              <a:rPr lang="fa-IR" sz="2000" b="1" dirty="0" err="1" smtClean="0">
                <a:cs typeface="B Nazanin" panose="00000400000000000000" pitchFamily="2" charset="-78"/>
              </a:rPr>
              <a:t>ترجیحاً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ماهی روغنی مانند ماهی تن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cs typeface="B Nazanin" panose="00000400000000000000" pitchFamily="2" charset="-78"/>
              </a:rPr>
              <a:t>ماهی </a:t>
            </a:r>
            <a:r>
              <a:rPr lang="fa-IR" sz="2000" b="1" dirty="0" err="1">
                <a:cs typeface="B Nazanin" panose="00000400000000000000" pitchFamily="2" charset="-78"/>
              </a:rPr>
              <a:t>سالمون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89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پروتکل شماره 2 </a:t>
            </a:r>
            <a:b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بسته خدمات اساسی بیماری های غیر واگیر (</a:t>
            </a:r>
            <a:r>
              <a:rPr lang="en-US" sz="1800" dirty="0">
                <a:solidFill>
                  <a:prstClr val="black"/>
                </a:solidFill>
                <a:cs typeface="B Titr" panose="00000700000000000000" pitchFamily="2" charset="-78"/>
              </a:rPr>
              <a:t>PEN)</a:t>
            </a:r>
            <a:br>
              <a:rPr lang="en-US" sz="1800" dirty="0">
                <a:solidFill>
                  <a:prstClr val="black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آموزش بهداشت و مشاوره </a:t>
            </a:r>
            <a:r>
              <a:rPr lang="fa-IR" sz="1800" dirty="0" err="1">
                <a:solidFill>
                  <a:prstClr val="black"/>
                </a:solidFill>
                <a:cs typeface="B Titr" panose="00000700000000000000" pitchFamily="2" charset="-78"/>
              </a:rPr>
              <a:t>درخصوص</a:t>
            </a: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 رفتارهای بهداشتی (ویژه آموزش عموم جامعه)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توقف مصرف دخانیات و عدم مصرف الکل 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تشویق همه غیر سیگاری ها به هرگز سیگار </a:t>
            </a:r>
            <a:r>
              <a:rPr lang="fa-IR" sz="2000" b="1" dirty="0" err="1">
                <a:cs typeface="B Nazanin" panose="00000400000000000000" pitchFamily="2" charset="-78"/>
              </a:rPr>
              <a:t>نکشیدن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توصیه قوی به همه سیگاری ها به توقف مصرف سیگار و حمایت از تلاش آنها در این امر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توصیه به ترک به افرادی که اشکال دیگری از دخانیات را مصرف می کنند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توصیه به عدم مصرف الکل </a:t>
            </a:r>
            <a:r>
              <a:rPr lang="fa-IR" sz="2000" b="1" dirty="0" err="1">
                <a:cs typeface="B Nazanin" panose="00000400000000000000" pitchFamily="2" charset="-78"/>
              </a:rPr>
              <a:t>بدلیل</a:t>
            </a:r>
            <a:r>
              <a:rPr lang="fa-IR" sz="2000" b="1" dirty="0">
                <a:cs typeface="B Nazanin" panose="00000400000000000000" pitchFamily="2" charset="-78"/>
              </a:rPr>
              <a:t> مضرات آن 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توصیه به بیماران به عدم مصرف الکل مخصوصاً در زمانی که احتمال خطرات افزوده وجود دارد مانند: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-رانندگی یا کار با ماشین آلات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-بارداری یا شیردهی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-مصرف داروهایی که با الکل اثر متقابل دارد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-داشتن شرایط پزشکی که الکل آن را وخیم تر می سازد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-عدم توانایی در کنترل میزان مصرف مشروبات الکلی</a:t>
            </a:r>
          </a:p>
        </p:txBody>
      </p:sp>
    </p:spTree>
    <p:extLst>
      <p:ext uri="{BB962C8B-B14F-4D97-AF65-F5344CB8AC3E}">
        <p14:creationId xmlns:p14="http://schemas.microsoft.com/office/powerpoint/2010/main" val="8768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1800" dirty="0">
                <a:cs typeface="B Titr" panose="00000700000000000000" pitchFamily="2" charset="-78"/>
              </a:rPr>
              <a:t>پروتکل شماره 2 </a:t>
            </a:r>
            <a:br>
              <a:rPr lang="fa-IR" sz="1800" dirty="0">
                <a:cs typeface="B Titr" panose="00000700000000000000" pitchFamily="2" charset="-78"/>
              </a:rPr>
            </a:br>
            <a:r>
              <a:rPr lang="fa-IR" sz="1800" dirty="0">
                <a:cs typeface="B Titr" panose="00000700000000000000" pitchFamily="2" charset="-78"/>
              </a:rPr>
              <a:t>بسته خدمات اساسی بیماری های غیر واگیر (</a:t>
            </a:r>
            <a:r>
              <a:rPr lang="en-US" sz="1800" dirty="0">
                <a:cs typeface="B Titr" panose="00000700000000000000" pitchFamily="2" charset="-78"/>
              </a:rPr>
              <a:t>PEN)</a:t>
            </a:r>
            <a:br>
              <a:rPr lang="en-US" sz="1800" dirty="0">
                <a:cs typeface="B Titr" panose="00000700000000000000" pitchFamily="2" charset="-78"/>
              </a:rPr>
            </a:br>
            <a:r>
              <a:rPr lang="fa-IR" sz="1800" dirty="0">
                <a:cs typeface="B Titr" panose="00000700000000000000" pitchFamily="2" charset="-78"/>
              </a:rPr>
              <a:t>آموزش بهداشت و مشاوره </a:t>
            </a:r>
            <a:r>
              <a:rPr lang="fa-IR" sz="1800" dirty="0" err="1">
                <a:cs typeface="B Titr" panose="00000700000000000000" pitchFamily="2" charset="-78"/>
              </a:rPr>
              <a:t>درخصوص</a:t>
            </a:r>
            <a:r>
              <a:rPr lang="fa-IR" sz="1800" dirty="0">
                <a:cs typeface="B Titr" panose="00000700000000000000" pitchFamily="2" charset="-78"/>
              </a:rPr>
              <a:t> رفتارهای بهداشتی (ویژه آموزش عموم جامعه)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پای بندی به درمان 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اگر دارویی برای بیمار تجویز شده است: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-آموزش به بیمار در مورد چگونگی مصرف آن در منزل 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-توضیح دادن تفاوت بین داروهای کنترل بلند مدت (به عنوان مثال </a:t>
            </a:r>
            <a:r>
              <a:rPr lang="fa-IR" sz="2000" b="1" dirty="0" err="1" smtClean="0">
                <a:cs typeface="B Nazanin" panose="00000400000000000000" pitchFamily="2" charset="-78"/>
              </a:rPr>
              <a:t>فشارخون</a:t>
            </a:r>
            <a:r>
              <a:rPr lang="fa-IR" sz="2000" b="1" dirty="0" smtClean="0">
                <a:cs typeface="B Nazanin" panose="00000400000000000000" pitchFamily="2" charset="-78"/>
              </a:rPr>
              <a:t>) و داروهایی برای تسکین سریع ( به عنوان مثال خس </a:t>
            </a:r>
            <a:r>
              <a:rPr lang="fa-IR" sz="2000" b="1" dirty="0" err="1" smtClean="0">
                <a:cs typeface="B Nazanin" panose="00000400000000000000" pitchFamily="2" charset="-78"/>
              </a:rPr>
              <a:t>خس</a:t>
            </a:r>
            <a:r>
              <a:rPr lang="fa-IR" sz="2000" b="1" dirty="0" smtClean="0">
                <a:cs typeface="B Nazanin" panose="00000400000000000000" pitchFamily="2" charset="-78"/>
              </a:rPr>
              <a:t> سینه )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-بیان دلیل تجویز دارو / داروها به بیمار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نشان دادن مقدار (</a:t>
            </a:r>
            <a:r>
              <a:rPr lang="en-US" sz="2000" b="1" dirty="0" smtClean="0">
                <a:cs typeface="B Nazanin" panose="00000400000000000000" pitchFamily="2" charset="-78"/>
              </a:rPr>
              <a:t>dose</a:t>
            </a:r>
            <a:r>
              <a:rPr lang="fa-IR" sz="2000" b="1" dirty="0" smtClean="0">
                <a:cs typeface="B Nazanin" panose="00000400000000000000" pitchFamily="2" charset="-78"/>
              </a:rPr>
              <a:t>) مناسب دارو به بیمار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توضیح دادن تعداد دفعات مصرف دارو در روز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برچسب و بسته بندی قرص ها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بررسی درک بیمار از مصرف داروی تجویز شده قبل از اینکه بیمار مرکز سلامت را ترک کند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توضیح اهمیت: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-نگهداری ذخیره کافی از داروها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-ادامه مصرف داروهای تجویز شده به طور منظم  حتی اگر هیچ علامتی وجود </a:t>
            </a:r>
            <a:r>
              <a:rPr lang="fa-IR" sz="2000" b="1" dirty="0" smtClean="0">
                <a:cs typeface="B Nazanin" panose="00000400000000000000" pitchFamily="2" charset="-78"/>
              </a:rPr>
              <a:t>ندارد</a:t>
            </a:r>
            <a:endParaRPr lang="en-US" sz="20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4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276"/>
            <a:ext cx="8229600" cy="857250"/>
          </a:xfrm>
        </p:spPr>
        <p:txBody>
          <a:bodyPr/>
          <a:lstStyle/>
          <a:p>
            <a:pPr rtl="1"/>
            <a:r>
              <a:rPr lang="fa-IR" sz="2400" b="1" dirty="0">
                <a:cs typeface="B Titr" panose="00000700000000000000" pitchFamily="2" charset="-78"/>
              </a:rPr>
              <a:t>وظایف بهورز/مراقب سلامت </a:t>
            </a:r>
            <a:r>
              <a:rPr lang="ar-SA" sz="2400" b="1" dirty="0">
                <a:cs typeface="B Titr" panose="00000700000000000000" pitchFamily="2" charset="-78"/>
              </a:rPr>
              <a:t>در ارزیابی،</a:t>
            </a:r>
            <a:r>
              <a:rPr lang="fa-IR" sz="2400" b="1" dirty="0">
                <a:cs typeface="B Titr" panose="00000700000000000000" pitchFamily="2" charset="-78"/>
              </a:rPr>
              <a:t>مراقبت و پیگیری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3943350"/>
          </a:xfrm>
        </p:spPr>
        <p:txBody>
          <a:bodyPr/>
          <a:lstStyle/>
          <a:p>
            <a:pPr algn="r" rtl="1"/>
            <a:r>
              <a:rPr lang="fa-IR" sz="2100" b="1" dirty="0" err="1">
                <a:cs typeface="B Nazanin" panose="00000400000000000000" pitchFamily="2" charset="-78"/>
              </a:rPr>
              <a:t>خطرسنجی</a:t>
            </a:r>
            <a:r>
              <a:rPr lang="fa-IR" sz="2100" b="1" dirty="0">
                <a:cs typeface="B Nazanin" panose="00000400000000000000" pitchFamily="2" charset="-78"/>
              </a:rPr>
              <a:t> سکته های قلبی-عروقی: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انجام رایگان آزمایش های قند و کلسترول اولیه (توسط دستگاه های </a:t>
            </a:r>
            <a:r>
              <a:rPr lang="fa-IR" sz="2100" b="1" dirty="0" err="1">
                <a:cs typeface="B Nazanin" panose="00000400000000000000" pitchFamily="2" charset="-78"/>
              </a:rPr>
              <a:t>خودپایشی</a:t>
            </a:r>
            <a:r>
              <a:rPr lang="fa-IR" sz="2100" b="1" dirty="0">
                <a:cs typeface="B Nazanin" panose="00000400000000000000" pitchFamily="2" charset="-78"/>
              </a:rPr>
              <a:t> قند و کلسترول یا در آزمایشگاه) جهت </a:t>
            </a:r>
            <a:r>
              <a:rPr lang="fa-IR" sz="2100" b="1" dirty="0" err="1">
                <a:cs typeface="B Nazanin" panose="00000400000000000000" pitchFamily="2" charset="-78"/>
              </a:rPr>
              <a:t>خطرسنجی</a:t>
            </a:r>
            <a:r>
              <a:rPr lang="fa-IR" sz="2100" b="1" dirty="0">
                <a:cs typeface="B Nazanin" panose="00000400000000000000" pitchFamily="2" charset="-78"/>
              </a:rPr>
              <a:t> سکته های قلبی و مغزی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ارجاع کلیه افراد با کلسترول مساوی یا بیشتر از 200 میلی گرم در </a:t>
            </a:r>
            <a:r>
              <a:rPr lang="fa-IR" sz="2100" b="1" dirty="0" err="1">
                <a:cs typeface="B Nazanin" panose="00000400000000000000" pitchFamily="2" charset="-78"/>
              </a:rPr>
              <a:t>دسی</a:t>
            </a:r>
            <a:r>
              <a:rPr lang="fa-IR" sz="2100" b="1" dirty="0">
                <a:cs typeface="B Nazanin" panose="00000400000000000000" pitchFamily="2" charset="-78"/>
              </a:rPr>
              <a:t> لیتر، قند خون مساوی یا بالاتر از 100 میلی گرم در </a:t>
            </a:r>
            <a:r>
              <a:rPr lang="fa-IR" sz="2100" b="1" dirty="0" err="1">
                <a:cs typeface="B Nazanin" panose="00000400000000000000" pitchFamily="2" charset="-78"/>
              </a:rPr>
              <a:t>دسی</a:t>
            </a:r>
            <a:r>
              <a:rPr lang="fa-IR" sz="2100" b="1" dirty="0">
                <a:cs typeface="B Nazanin" panose="00000400000000000000" pitchFamily="2" charset="-78"/>
              </a:rPr>
              <a:t> لیتر و افراد با </a:t>
            </a:r>
            <a:r>
              <a:rPr lang="fa-IR" sz="2100" b="1" dirty="0" err="1">
                <a:cs typeface="B Nazanin" panose="00000400000000000000" pitchFamily="2" charset="-78"/>
              </a:rPr>
              <a:t>فشارخون</a:t>
            </a:r>
            <a:r>
              <a:rPr lang="fa-IR" sz="2100" b="1" dirty="0">
                <a:cs typeface="B Nazanin" panose="00000400000000000000" pitchFamily="2" charset="-78"/>
              </a:rPr>
              <a:t> 90/140 و بالاتر به پزشک جهت تشخیص وجود اختلال در چربی های خون، دیابت و </a:t>
            </a:r>
            <a:r>
              <a:rPr lang="fa-IR" sz="2100" b="1" dirty="0" err="1">
                <a:cs typeface="B Nazanin" panose="00000400000000000000" pitchFamily="2" charset="-78"/>
              </a:rPr>
              <a:t>فشارخون</a:t>
            </a:r>
            <a:r>
              <a:rPr lang="fa-IR" sz="2100" b="1" dirty="0">
                <a:cs typeface="B Nazanin" panose="00000400000000000000" pitchFamily="2" charset="-78"/>
              </a:rPr>
              <a:t> بالا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ارجاع کلیه افراد با خطر قلبی عروقی 20% و بالاتر به پزشک برای آغاز درمان داروئی با داروهای کاهنده فشار و چربی خون (</a:t>
            </a:r>
            <a:r>
              <a:rPr lang="fa-IR" sz="2100" b="1" dirty="0" err="1">
                <a:cs typeface="B Nazanin" panose="00000400000000000000" pitchFamily="2" charset="-78"/>
              </a:rPr>
              <a:t>تیازید</a:t>
            </a:r>
            <a:r>
              <a:rPr lang="fa-IR" sz="2100" b="1" dirty="0">
                <a:cs typeface="B Nazanin" panose="00000400000000000000" pitchFamily="2" charset="-78"/>
              </a:rPr>
              <a:t> و </a:t>
            </a:r>
            <a:r>
              <a:rPr lang="fa-IR" sz="2100" b="1" dirty="0" err="1">
                <a:cs typeface="B Nazanin" panose="00000400000000000000" pitchFamily="2" charset="-78"/>
              </a:rPr>
              <a:t>استاتین</a:t>
            </a:r>
            <a:r>
              <a:rPr lang="fa-IR" sz="2100" b="1" dirty="0">
                <a:cs typeface="B Nazanin" panose="00000400000000000000" pitchFamily="2" charset="-78"/>
              </a:rPr>
              <a:t> ها)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آموزش اصلاح شیوه زندگی طبق پروتکل آموزشی و دستورالعمل </a:t>
            </a:r>
            <a:r>
              <a:rPr lang="fa-IR" sz="2100" b="1" dirty="0" err="1">
                <a:cs typeface="B Nazanin" panose="00000400000000000000" pitchFamily="2" charset="-78"/>
              </a:rPr>
              <a:t>ایراپن</a:t>
            </a:r>
            <a:r>
              <a:rPr lang="fa-IR" sz="2100" b="1" dirty="0">
                <a:cs typeface="B Nazanin" panose="00000400000000000000" pitchFamily="2" charset="-78"/>
              </a:rPr>
              <a:t> بهورز 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پیگیری مصرف منظم داروها طبق دستور پزشک  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ارجاع بیماران در فواصل زمانی تعیین شده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ارجاع بیماران درصورت ظهور عوارض داروئی</a:t>
            </a:r>
            <a:endParaRPr lang="en-US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84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3000" b="1" dirty="0">
                <a:cs typeface="B Titr" panose="00000700000000000000" pitchFamily="2" charset="-78"/>
              </a:rPr>
              <a:t>خدمات پزشك در ارزیابی، تشخیص و درمان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sz="2100" b="1" dirty="0">
                <a:cs typeface="B Nazanin" panose="00000400000000000000" pitchFamily="2" charset="-78"/>
              </a:rPr>
              <a:t>1- ارائه خدمات درماني به افراد مبتلا به</a:t>
            </a:r>
            <a:r>
              <a:rPr lang="fa-IR" sz="2100" b="1" dirty="0"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ar-SA" sz="2100" b="1" dirty="0">
                <a:cs typeface="B Nazanin" panose="00000400000000000000" pitchFamily="2" charset="-78"/>
              </a:rPr>
              <a:t> </a:t>
            </a:r>
            <a:r>
              <a:rPr lang="ar-SA" sz="2100" b="1" u="sng" dirty="0">
                <a:cs typeface="B Nazanin" panose="00000400000000000000" pitchFamily="2" charset="-78"/>
              </a:rPr>
              <a:t>بيمار</a:t>
            </a:r>
            <a:r>
              <a:rPr lang="fa-IR" sz="2100" b="1" u="sng" dirty="0">
                <a:cs typeface="B Nazanin" panose="00000400000000000000" pitchFamily="2" charset="-78"/>
              </a:rPr>
              <a:t>ان</a:t>
            </a:r>
            <a:r>
              <a:rPr lang="ar-SA" sz="2100" b="1" u="sng" dirty="0">
                <a:cs typeface="B Nazanin" panose="00000400000000000000" pitchFamily="2" charset="-78"/>
              </a:rPr>
              <a:t> قلبي عروقي</a:t>
            </a:r>
            <a:r>
              <a:rPr lang="fa-IR" sz="2100" b="1" u="sng" dirty="0">
                <a:cs typeface="B Nazanin" panose="00000400000000000000" pitchFamily="2" charset="-78"/>
              </a:rPr>
              <a:t> </a:t>
            </a:r>
            <a:r>
              <a:rPr lang="fa-IR" sz="2100" b="1" dirty="0">
                <a:cs typeface="B Nazanin" panose="00000400000000000000" pitchFamily="2" charset="-78"/>
              </a:rPr>
              <a:t>که  به عنوان فرد دارای خطر قلبی عروقی30% و بیشتر  توسط بهورز / مراقب سلامت ارجاع داده شده </a:t>
            </a:r>
            <a:r>
              <a:rPr lang="fa-IR" sz="2100" b="1" dirty="0" err="1">
                <a:cs typeface="B Nazanin" panose="00000400000000000000" pitchFamily="2" charset="-78"/>
              </a:rPr>
              <a:t>اند</a:t>
            </a:r>
            <a:r>
              <a:rPr lang="fa-IR" sz="2100" b="1" dirty="0">
                <a:cs typeface="B Nazanin" panose="00000400000000000000" pitchFamily="2" charset="-78"/>
              </a:rPr>
              <a:t>.</a:t>
            </a:r>
            <a:r>
              <a:rPr lang="fa-IR" sz="2100" b="1" u="sng" dirty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100" b="1" dirty="0">
                <a:cs typeface="B Nazanin" panose="00000400000000000000" pitchFamily="2" charset="-78"/>
              </a:rPr>
              <a:t>بیماری عروق کرونر قلب،  سکته قلبی،  بیماری عروق محیطی (رسوب </a:t>
            </a:r>
            <a:r>
              <a:rPr lang="fa-IR" sz="2100" b="1" dirty="0" err="1">
                <a:cs typeface="B Nazanin" panose="00000400000000000000" pitchFamily="2" charset="-78"/>
              </a:rPr>
              <a:t>چربي</a:t>
            </a:r>
            <a:r>
              <a:rPr lang="fa-IR" sz="2100" b="1" dirty="0">
                <a:cs typeface="B Nazanin" panose="00000400000000000000" pitchFamily="2" charset="-78"/>
              </a:rPr>
              <a:t> در </a:t>
            </a:r>
            <a:r>
              <a:rPr lang="fa-IR" sz="2100" b="1" dirty="0" err="1">
                <a:cs typeface="B Nazanin" panose="00000400000000000000" pitchFamily="2" charset="-78"/>
              </a:rPr>
              <a:t>جدار</a:t>
            </a:r>
            <a:r>
              <a:rPr lang="fa-IR" sz="2100" b="1" dirty="0">
                <a:cs typeface="B Nazanin" panose="00000400000000000000" pitchFamily="2" charset="-78"/>
              </a:rPr>
              <a:t> سرخ </a:t>
            </a:r>
            <a:r>
              <a:rPr lang="fa-IR" sz="2100" b="1" dirty="0" err="1">
                <a:cs typeface="B Nazanin" panose="00000400000000000000" pitchFamily="2" charset="-78"/>
              </a:rPr>
              <a:t>رگ‌هاي</a:t>
            </a:r>
            <a:r>
              <a:rPr lang="fa-IR" sz="2100" b="1" dirty="0">
                <a:cs typeface="B Nazanin" panose="00000400000000000000" pitchFamily="2" charset="-78"/>
              </a:rPr>
              <a:t> اندام </a:t>
            </a:r>
            <a:r>
              <a:rPr lang="fa-IR" sz="2100" b="1" dirty="0" err="1">
                <a:cs typeface="B Nazanin" panose="00000400000000000000" pitchFamily="2" charset="-78"/>
              </a:rPr>
              <a:t>تحتاني</a:t>
            </a:r>
            <a:r>
              <a:rPr lang="fa-IR" sz="2100" b="1" dirty="0">
                <a:cs typeface="B Nazanin" panose="00000400000000000000" pitchFamily="2" charset="-78"/>
              </a:rPr>
              <a:t> و </a:t>
            </a:r>
            <a:r>
              <a:rPr lang="fa-IR" sz="2100" b="1" dirty="0" err="1">
                <a:cs typeface="B Nazanin" panose="00000400000000000000" pitchFamily="2" charset="-78"/>
              </a:rPr>
              <a:t>شاهرگ</a:t>
            </a:r>
            <a:r>
              <a:rPr lang="fa-IR" sz="2100" b="1" dirty="0">
                <a:cs typeface="B Nazanin" panose="00000400000000000000" pitchFamily="2" charset="-78"/>
              </a:rPr>
              <a:t> </a:t>
            </a:r>
            <a:r>
              <a:rPr lang="fa-IR" sz="2100" b="1" dirty="0" err="1">
                <a:cs typeface="B Nazanin" panose="00000400000000000000" pitchFamily="2" charset="-78"/>
              </a:rPr>
              <a:t>گردني</a:t>
            </a:r>
            <a:r>
              <a:rPr lang="fa-IR" sz="2100" b="1" dirty="0">
                <a:cs typeface="B Nazanin" panose="00000400000000000000" pitchFamily="2" charset="-78"/>
              </a:rPr>
              <a:t>- </a:t>
            </a:r>
            <a:r>
              <a:rPr lang="fa-IR" sz="2100" b="1" dirty="0" err="1">
                <a:cs typeface="B Nazanin" panose="00000400000000000000" pitchFamily="2" charset="-78"/>
              </a:rPr>
              <a:t>كاروتيد</a:t>
            </a:r>
            <a:r>
              <a:rPr lang="fa-IR" sz="2100" b="1" dirty="0">
                <a:cs typeface="B Nazanin" panose="00000400000000000000" pitchFamily="2" charset="-78"/>
              </a:rPr>
              <a:t>)، بیماری عروق مغزی (سکته </a:t>
            </a:r>
            <a:r>
              <a:rPr lang="fa-IR" sz="2100" b="1" dirty="0" err="1">
                <a:cs typeface="B Nazanin" panose="00000400000000000000" pitchFamily="2" charset="-78"/>
              </a:rPr>
              <a:t>ایسکمیک</a:t>
            </a:r>
            <a:r>
              <a:rPr lang="fa-IR" sz="2100" b="1" dirty="0">
                <a:cs typeface="B Nazanin" panose="00000400000000000000" pitchFamily="2" charset="-78"/>
              </a:rPr>
              <a:t> </a:t>
            </a:r>
            <a:r>
              <a:rPr lang="fa-IR" sz="2100" b="1" dirty="0" smtClean="0">
                <a:cs typeface="B Nazanin" panose="00000400000000000000" pitchFamily="2" charset="-78"/>
              </a:rPr>
              <a:t>مغزی)</a:t>
            </a:r>
            <a:r>
              <a:rPr lang="ar-SA" sz="2100" b="1" dirty="0">
                <a:cs typeface="B Nazanin" panose="00000400000000000000" pitchFamily="2" charset="-78"/>
              </a:rPr>
              <a:t>،</a:t>
            </a:r>
            <a:endParaRPr lang="fa-IR" sz="21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>
                <a:cs typeface="B Nazanin" panose="00000400000000000000" pitchFamily="2" charset="-78"/>
              </a:rPr>
              <a:t> </a:t>
            </a:r>
            <a:r>
              <a:rPr lang="ar-SA" sz="2100" b="1" dirty="0">
                <a:cs typeface="B Nazanin" panose="00000400000000000000" pitchFamily="2" charset="-78"/>
              </a:rPr>
              <a:t>2- بیماریابی از بین افرادی که بدلیل </a:t>
            </a:r>
            <a:r>
              <a:rPr lang="fa-IR" sz="2100" b="1" dirty="0">
                <a:cs typeface="B Nazanin" panose="00000400000000000000" pitchFamily="2" charset="-78"/>
              </a:rPr>
              <a:t>میزان قند(100 میلی گرم در </a:t>
            </a:r>
            <a:r>
              <a:rPr lang="fa-IR" sz="2100" b="1" dirty="0" err="1">
                <a:cs typeface="B Nazanin" panose="00000400000000000000" pitchFamily="2" charset="-78"/>
              </a:rPr>
              <a:t>دسی</a:t>
            </a:r>
            <a:r>
              <a:rPr lang="fa-IR" sz="2100" b="1" dirty="0">
                <a:cs typeface="B Nazanin" panose="00000400000000000000" pitchFamily="2" charset="-78"/>
              </a:rPr>
              <a:t> لیتر و بالاتر)، </a:t>
            </a:r>
            <a:r>
              <a:rPr lang="fa-IR" sz="2100" b="1" dirty="0" err="1">
                <a:cs typeface="B Nazanin" panose="00000400000000000000" pitchFamily="2" charset="-78"/>
              </a:rPr>
              <a:t>فشارخون</a:t>
            </a:r>
            <a:r>
              <a:rPr lang="fa-IR" sz="2100" b="1" dirty="0">
                <a:cs typeface="B Nazanin" panose="00000400000000000000" pitchFamily="2" charset="-78"/>
              </a:rPr>
              <a:t> (140/90 و بالاتر)و </a:t>
            </a:r>
            <a:r>
              <a:rPr lang="ar-SA" sz="2100" b="1" dirty="0">
                <a:cs typeface="B Nazanin" panose="00000400000000000000" pitchFamily="2" charset="-78"/>
              </a:rPr>
              <a:t>کلسترول بالا (</a:t>
            </a:r>
            <a:r>
              <a:rPr lang="fa-IR" sz="2100" b="1" dirty="0">
                <a:cs typeface="B Nazanin" panose="00000400000000000000" pitchFamily="2" charset="-78"/>
              </a:rPr>
              <a:t>مقدار کلسترول بیش از 200 میلی گرم در </a:t>
            </a:r>
            <a:r>
              <a:rPr lang="fa-IR" sz="2100" b="1" dirty="0" err="1">
                <a:cs typeface="B Nazanin" panose="00000400000000000000" pitchFamily="2" charset="-78"/>
              </a:rPr>
              <a:t>دسی</a:t>
            </a:r>
            <a:r>
              <a:rPr lang="fa-IR" sz="2100" b="1" dirty="0">
                <a:cs typeface="B Nazanin" panose="00000400000000000000" pitchFamily="2" charset="-78"/>
              </a:rPr>
              <a:t> لیتر </a:t>
            </a:r>
            <a:r>
              <a:rPr lang="ar-SA" sz="2100" b="1" dirty="0">
                <a:cs typeface="B Nazanin" panose="00000400000000000000" pitchFamily="2" charset="-78"/>
              </a:rPr>
              <a:t>در بررسی اولیه توسط بهورز / مراقب سلامت با دستگاه سنجش کلسترول) ارجاع شده اند  و ارائه خدمات درمانی به این گروه </a:t>
            </a:r>
            <a:endParaRPr lang="en-US" sz="21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100" b="1" dirty="0">
                <a:cs typeface="B Nazanin" panose="00000400000000000000" pitchFamily="2" charset="-78"/>
              </a:rPr>
              <a:t>3- مراقبت و درمان افراد مبتلا به </a:t>
            </a:r>
            <a:r>
              <a:rPr lang="fa-IR" sz="2100" b="1" dirty="0" smtClean="0">
                <a:cs typeface="B Nazanin" panose="00000400000000000000" pitchFamily="2" charset="-78"/>
              </a:rPr>
              <a:t>دیس</a:t>
            </a:r>
            <a:r>
              <a:rPr lang="ar-SA" sz="2100" b="1" dirty="0" smtClean="0">
                <a:cs typeface="B Nazanin" panose="00000400000000000000" pitchFamily="2" charset="-78"/>
              </a:rPr>
              <a:t> </a:t>
            </a:r>
            <a:r>
              <a:rPr lang="ar-SA" sz="2100" b="1" dirty="0">
                <a:cs typeface="B Nazanin" panose="00000400000000000000" pitchFamily="2" charset="-78"/>
              </a:rPr>
              <a:t>لیپیدمی</a:t>
            </a:r>
            <a:r>
              <a:rPr lang="fa-IR" sz="2100" b="1" dirty="0">
                <a:cs typeface="B Nazanin" panose="00000400000000000000" pitchFamily="2" charset="-78"/>
              </a:rPr>
              <a:t>،دیابت و </a:t>
            </a:r>
            <a:r>
              <a:rPr lang="fa-IR" sz="2100" b="1" dirty="0" err="1">
                <a:cs typeface="B Nazanin" panose="00000400000000000000" pitchFamily="2" charset="-78"/>
              </a:rPr>
              <a:t>فشارخون</a:t>
            </a:r>
            <a:r>
              <a:rPr lang="fa-IR" sz="2100" b="1" dirty="0">
                <a:cs typeface="B Nazanin" panose="00000400000000000000" pitchFamily="2" charset="-78"/>
              </a:rPr>
              <a:t> بالا</a:t>
            </a:r>
            <a:endParaRPr lang="en-US" sz="2100" b="1" dirty="0"/>
          </a:p>
          <a:p>
            <a:pPr marL="0" indent="0" algn="r" rtl="1">
              <a:buNone/>
            </a:pP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62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مراقبت دیابت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15" y="1417638"/>
            <a:ext cx="8583769" cy="380329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100" b="1" dirty="0">
                <a:cs typeface="B Nazanin" panose="00000400000000000000" pitchFamily="2" charset="-78"/>
              </a:rPr>
              <a:t>اهداف درمان دیابت:</a:t>
            </a:r>
          </a:p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1</a:t>
            </a:r>
            <a:r>
              <a:rPr lang="fa-IR" sz="1800" b="1" dirty="0">
                <a:cs typeface="B Nazanin" panose="00000400000000000000" pitchFamily="2" charset="-78"/>
              </a:rPr>
              <a:t>- قند خون ناشتا بین 70 تا 130 میلی گرم در </a:t>
            </a:r>
            <a:r>
              <a:rPr lang="fa-IR" sz="1800" b="1" dirty="0" err="1">
                <a:cs typeface="B Nazanin" panose="00000400000000000000" pitchFamily="2" charset="-78"/>
              </a:rPr>
              <a:t>دسی</a:t>
            </a:r>
            <a:r>
              <a:rPr lang="fa-IR" sz="1800" b="1" dirty="0">
                <a:cs typeface="B Nazanin" panose="00000400000000000000" pitchFamily="2" charset="-78"/>
              </a:rPr>
              <a:t> لیتر </a:t>
            </a:r>
            <a:endParaRPr lang="fa-IR" sz="18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 </a:t>
            </a:r>
            <a:r>
              <a:rPr lang="fa-IR" sz="1800" b="1" dirty="0">
                <a:cs typeface="B Nazanin" panose="00000400000000000000" pitchFamily="2" charset="-78"/>
              </a:rPr>
              <a:t>2- قند خون دو ساعت پس از غذا </a:t>
            </a:r>
            <a:r>
              <a:rPr lang="fa-IR" sz="1800" b="1" dirty="0" smtClean="0">
                <a:cs typeface="B Nazanin" panose="00000400000000000000" pitchFamily="2" charset="-78"/>
              </a:rPr>
              <a:t>160 تا 180 </a:t>
            </a:r>
            <a:r>
              <a:rPr lang="fa-IR" sz="1800" b="1" dirty="0">
                <a:cs typeface="B Nazanin" panose="00000400000000000000" pitchFamily="2" charset="-78"/>
              </a:rPr>
              <a:t>میلی گرم در </a:t>
            </a:r>
            <a:r>
              <a:rPr lang="fa-IR" sz="1800" b="1" dirty="0" err="1">
                <a:cs typeface="B Nazanin" panose="00000400000000000000" pitchFamily="2" charset="-78"/>
              </a:rPr>
              <a:t>دسی</a:t>
            </a:r>
            <a:r>
              <a:rPr lang="fa-IR" sz="1800" b="1" dirty="0">
                <a:cs typeface="B Nazanin" panose="00000400000000000000" pitchFamily="2" charset="-78"/>
              </a:rPr>
              <a:t> لیتر</a:t>
            </a:r>
          </a:p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3- هموگلوبین </a:t>
            </a:r>
            <a:r>
              <a:rPr lang="en-US" sz="1800" b="1" dirty="0">
                <a:cs typeface="B Nazanin" panose="00000400000000000000" pitchFamily="2" charset="-78"/>
              </a:rPr>
              <a:t>A1c</a:t>
            </a:r>
            <a:r>
              <a:rPr lang="fa-IR" sz="1800" b="1" dirty="0">
                <a:cs typeface="B Nazanin" panose="00000400000000000000" pitchFamily="2" charset="-78"/>
              </a:rPr>
              <a:t> کمتر از 7% در افرادی که بیماری زمینه ای قلبی یا کلیوی ندارند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4- </a:t>
            </a:r>
            <a:r>
              <a:rPr lang="fa-IR" sz="2100" b="1" dirty="0" err="1">
                <a:cs typeface="B Nazanin" panose="00000400000000000000" pitchFamily="2" charset="-78"/>
              </a:rPr>
              <a:t>فشارخون</a:t>
            </a:r>
            <a:r>
              <a:rPr lang="fa-IR" sz="2100" b="1" dirty="0">
                <a:cs typeface="B Nazanin" panose="00000400000000000000" pitchFamily="2" charset="-78"/>
              </a:rPr>
              <a:t> کمتر از </a:t>
            </a:r>
            <a:r>
              <a:rPr lang="fa-IR" sz="2100" b="1" dirty="0" smtClean="0">
                <a:cs typeface="B Nazanin" panose="00000400000000000000" pitchFamily="2" charset="-78"/>
              </a:rPr>
              <a:t>140/90 (درصورت ریسک قلبی پایین)</a:t>
            </a:r>
            <a:endParaRPr lang="fa-IR" sz="21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5-نمایه توده بدنی کمتر از 25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6- پرسش و مشاهده پا ها از نظر قرمزی، تورم و زخم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7- پرسش درباره علائم </a:t>
            </a:r>
            <a:r>
              <a:rPr lang="fa-IR" sz="2100" b="1" dirty="0" err="1">
                <a:cs typeface="B Nazanin" panose="00000400000000000000" pitchFamily="2" charset="-78"/>
              </a:rPr>
              <a:t>هایپوگلیسمی</a:t>
            </a:r>
            <a:r>
              <a:rPr lang="fa-IR" sz="2100" b="1" dirty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8- بررسی و پرسش درباره مصرف منظم </a:t>
            </a:r>
            <a:r>
              <a:rPr lang="fa-IR" sz="2100" b="1" dirty="0" err="1">
                <a:cs typeface="B Nazanin" panose="00000400000000000000" pitchFamily="2" charset="-78"/>
              </a:rPr>
              <a:t>استاتین</a:t>
            </a:r>
            <a:r>
              <a:rPr lang="fa-IR" sz="2100" b="1" dirty="0">
                <a:cs typeface="B Nazanin" panose="00000400000000000000" pitchFamily="2" charset="-78"/>
              </a:rPr>
              <a:t> و دارو های کاهنده قند خون و یا انسولین و آموزش به بیمار در صورت لزوم</a:t>
            </a: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9- آموزش به بیماران: نکات کلی تغذیه، فعالیت بدنی، نحوه مصرف دارو و انسولین، علائم </a:t>
            </a:r>
            <a:r>
              <a:rPr lang="fa-IR" sz="2100" b="1" dirty="0" err="1">
                <a:cs typeface="B Nazanin" panose="00000400000000000000" pitchFamily="2" charset="-78"/>
              </a:rPr>
              <a:t>هایپر</a:t>
            </a:r>
            <a:r>
              <a:rPr lang="fa-IR" sz="2100" b="1" dirty="0">
                <a:cs typeface="B Nazanin" panose="00000400000000000000" pitchFamily="2" charset="-78"/>
              </a:rPr>
              <a:t> و </a:t>
            </a:r>
            <a:r>
              <a:rPr lang="fa-IR" sz="2100" b="1" dirty="0" err="1">
                <a:cs typeface="B Nazanin" panose="00000400000000000000" pitchFamily="2" charset="-78"/>
              </a:rPr>
              <a:t>هایپوگلیسمی</a:t>
            </a:r>
            <a:r>
              <a:rPr lang="fa-IR" sz="2100" b="1" dirty="0">
                <a:cs typeface="B Nazanin" panose="00000400000000000000" pitchFamily="2" charset="-78"/>
              </a:rPr>
              <a:t> و مراقبت از پا ها و موارد خاص مانند دیابت در زمان بارداری و هنگام بیماری و موارد مشابه</a:t>
            </a:r>
          </a:p>
        </p:txBody>
      </p:sp>
    </p:spTree>
    <p:extLst>
      <p:ext uri="{BB962C8B-B14F-4D97-AF65-F5344CB8AC3E}">
        <p14:creationId xmlns:p14="http://schemas.microsoft.com/office/powerpoint/2010/main" val="989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مراقبت دیابت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کلیه مراقبت های بهورز، مراقب سلامت، پزشک و کارشناس تغذیه در سامانه پرونده الکترونیک سیب ثبت میگردد.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برای افراد پره دیابتی نیز خدمت مراقبت </a:t>
            </a:r>
            <a:r>
              <a:rPr lang="fa-IR" b="1" dirty="0" err="1" smtClean="0">
                <a:cs typeface="B Nazanin" panose="00000400000000000000" pitchFamily="2" charset="-78"/>
              </a:rPr>
              <a:t>ششماهه</a:t>
            </a:r>
            <a:r>
              <a:rPr lang="fa-IR" b="1" dirty="0" smtClean="0">
                <a:cs typeface="B Nazanin" panose="00000400000000000000" pitchFamily="2" charset="-78"/>
              </a:rPr>
              <a:t> و سالانه در نظر گرفته شده است. </a:t>
            </a:r>
          </a:p>
        </p:txBody>
      </p:sp>
    </p:spTree>
    <p:extLst>
      <p:ext uri="{BB962C8B-B14F-4D97-AF65-F5344CB8AC3E}">
        <p14:creationId xmlns:p14="http://schemas.microsoft.com/office/powerpoint/2010/main" val="3245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0" y="-11113"/>
            <a:ext cx="9144000" cy="1230313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360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برنامة</a:t>
            </a:r>
            <a:r>
              <a:rPr lang="ar-SA" altLang="fa-IR" sz="360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 كشوري پيشگيري و كنترل بيماري ديابت نوع 2</a:t>
            </a:r>
            <a:endParaRPr lang="en-US" altLang="fa-IR" sz="3600">
              <a:latin typeface="Tahoma" panose="020B0604030504040204" pitchFamily="34" charset="0"/>
              <a:ea typeface="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12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ar-SA" altLang="fa-IR" sz="2800" b="1" dirty="0" smtClean="0">
                <a:solidFill>
                  <a:srgbClr val="FFFF66"/>
                </a:solidFill>
                <a:cs typeface="B Nazanin" panose="00000400000000000000" pitchFamily="2" charset="-78"/>
              </a:rPr>
              <a:t>هدف كلي</a:t>
            </a:r>
            <a:endParaRPr lang="en-US" altLang="fa-IR" sz="2800" b="1" dirty="0" smtClean="0">
              <a:solidFill>
                <a:srgbClr val="FFFF66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ar-SA" altLang="fa-IR" sz="2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پيشگيري و كنترل بيماري ديابت و عوارض ناشي از آن</a:t>
            </a:r>
            <a:endParaRPr lang="en-US" altLang="fa-IR" sz="28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ar-SA" alt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fa-IR" sz="2800" b="1" dirty="0" smtClean="0">
                <a:solidFill>
                  <a:srgbClr val="FFFF66"/>
                </a:solidFill>
                <a:cs typeface="B Nazanin" panose="00000400000000000000" pitchFamily="2" charset="-78"/>
              </a:rPr>
              <a:t>اهداف اختصاصي</a:t>
            </a:r>
            <a:endParaRPr lang="en-US" altLang="fa-IR" sz="2800" b="1" dirty="0" smtClean="0">
              <a:solidFill>
                <a:srgbClr val="FFFF66"/>
              </a:solidFill>
              <a:cs typeface="B Nazanin" panose="00000400000000000000" pitchFamily="2" charset="-78"/>
            </a:endParaRPr>
          </a:p>
          <a:p>
            <a:pPr algn="r" rtl="1" eaLnBrk="1" hangingPunct="1"/>
            <a:r>
              <a:rPr lang="ar-SA" altLang="fa-IR" sz="2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پيشگيري اوليه:</a:t>
            </a:r>
          </a:p>
          <a:p>
            <a:pPr lvl="1" algn="r" rtl="1" eaLnBrk="1" hangingPunct="1"/>
            <a:r>
              <a:rPr lang="ar-SA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كاهش بروز و شيوع ديابت نوع 2 در افراد </a:t>
            </a:r>
            <a:r>
              <a:rPr lang="fa-IR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در معرض خطر(</a:t>
            </a:r>
            <a:r>
              <a:rPr lang="ar-SA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پره ديابتيك</a:t>
            </a:r>
            <a:r>
              <a:rPr lang="fa-IR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)</a:t>
            </a:r>
            <a:endParaRPr lang="ar-SA" altLang="fa-IR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/>
            <a:r>
              <a:rPr lang="ar-SA" altLang="fa-IR" sz="2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پيشگيري ثانويه:</a:t>
            </a:r>
          </a:p>
          <a:p>
            <a:pPr lvl="1" algn="r" rtl="1" eaLnBrk="1" hangingPunct="1"/>
            <a:r>
              <a:rPr lang="ar-SA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پيشگيري, كاهش و تاخير در بروز عوارض كوتاه- و درا</a:t>
            </a:r>
            <a:r>
              <a:rPr lang="fa-IR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ز</a:t>
            </a:r>
            <a:r>
              <a:rPr lang="ar-SA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مدت ديابت (تغيير در سير طبيعي بيماري و توقف پيشرفت بيماري)</a:t>
            </a:r>
          </a:p>
          <a:p>
            <a:pPr algn="r" rtl="1" eaLnBrk="1" hangingPunct="1"/>
            <a:r>
              <a:rPr lang="ar-SA" altLang="fa-IR" sz="2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پيشگيري ثالثيه:</a:t>
            </a:r>
          </a:p>
          <a:p>
            <a:pPr lvl="1" algn="r" rtl="1" eaLnBrk="1" hangingPunct="1"/>
            <a:r>
              <a:rPr lang="ar-SA" alt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كاهش و تاخير در بروز معلوليت و ناتواني ها و مرگ ناشي از عوارض ديابت و سالهاي از دست رفته عمر افراد مبتلا به ديابت</a:t>
            </a:r>
            <a:endParaRPr lang="en-US" altLang="fa-IR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spcAft>
                <a:spcPct val="20000"/>
              </a:spcAft>
            </a:pPr>
            <a:endParaRPr lang="en-US" altLang="fa-IR" b="1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altLang="en-US" dirty="0">
                <a:cs typeface="B Titr" panose="00000700000000000000" pitchFamily="2" charset="-78"/>
              </a:rPr>
              <a:t>با تشکر از توجه شما</a:t>
            </a:r>
            <a:br>
              <a:rPr lang="fa-IR" altLang="en-US" dirty="0">
                <a:cs typeface="B Titr" panose="00000700000000000000" pitchFamily="2" charset="-78"/>
              </a:rPr>
            </a:br>
            <a:r>
              <a:rPr lang="fa-IR" altLang="en-US" dirty="0">
                <a:cs typeface="B Titr" panose="00000700000000000000" pitchFamily="2" charset="-78"/>
              </a:rPr>
              <a:t> </a:t>
            </a:r>
            <a:br>
              <a:rPr lang="fa-IR" altLang="en-US" dirty="0">
                <a:cs typeface="B Titr" panose="00000700000000000000" pitchFamily="2" charset="-78"/>
              </a:rPr>
            </a:br>
            <a:r>
              <a:rPr lang="ar-SA" altLang="en-US" dirty="0" smtClean="0">
                <a:cs typeface="B Titr" panose="00000700000000000000" pitchFamily="2" charset="-78"/>
              </a:rPr>
              <a:t>پيروز </a:t>
            </a:r>
            <a:r>
              <a:rPr lang="ar-SA" altLang="en-US" dirty="0">
                <a:cs typeface="B Titr" panose="00000700000000000000" pitchFamily="2" charset="-78"/>
              </a:rPr>
              <a:t>و موفق باشيد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1" y="1481138"/>
            <a:ext cx="6807557" cy="45259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759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1752600"/>
            <a:ext cx="8077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15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fa-IR">
                <a:solidFill>
                  <a:srgbClr val="4918FC"/>
                </a:solidFill>
                <a:latin typeface="Tahoma" panose="020B0604030504040204" pitchFamily="34" charset="0"/>
                <a:cs typeface="Nazanin" panose="00000400000000000000" pitchFamily="2" charset="-78"/>
              </a:rPr>
              <a:t>استراتژي هاي كلي</a:t>
            </a:r>
            <a:endParaRPr lang="en-US" altLang="fa-IR" sz="15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500">
              <a:latin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39241"/>
              </p:ext>
            </p:extLst>
          </p:nvPr>
        </p:nvGraphicFramePr>
        <p:xfrm>
          <a:off x="457200" y="1143000"/>
          <a:ext cx="8305800" cy="5257799"/>
        </p:xfrm>
        <a:graphic>
          <a:graphicData uri="http://schemas.openxmlformats.org/drawingml/2006/table">
            <a:tbl>
              <a:tblPr rtl="1"/>
              <a:tblGrid>
                <a:gridCol w="8305800"/>
              </a:tblGrid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آموزش و اطلاع رسانی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جلب مشاركت جامعه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تشخيص درست و بموقع بيماران ديابتی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4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كنترل صحيح و سريع بيماری و پيشگيری از بروز عوارض در مبتلايان به ديابت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بهبود نظام اطلاعات و گزارش دهی ديابت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50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تعيين حداقل استاندارد بهداشتي درماني براي كنترل و مراقبت ديابت و امكانات مورد نياز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كمك به تامين حداقل استاندارد بهداشتي درماني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تقويت نظام بررسی و مراقبت اپيدميولوژيك بيماريهای غيرواگير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پشتيباني از تحقيقات  كاربردی در زمينه بيماري ديابت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127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66800" y="1752600"/>
            <a:ext cx="8077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15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fa-IR" sz="4400">
                <a:solidFill>
                  <a:srgbClr val="4918FC"/>
                </a:solidFill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استراتژي هاي كلي</a:t>
            </a:r>
            <a:r>
              <a:rPr lang="fa-IR" altLang="fa-IR" sz="4400">
                <a:solidFill>
                  <a:srgbClr val="4918FC"/>
                </a:solidFill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 ...</a:t>
            </a:r>
            <a:endParaRPr lang="en-US" altLang="fa-IR" sz="440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500">
              <a:latin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04085"/>
              </p:ext>
            </p:extLst>
          </p:nvPr>
        </p:nvGraphicFramePr>
        <p:xfrm>
          <a:off x="228600" y="1524000"/>
          <a:ext cx="8686800" cy="5089525"/>
        </p:xfrm>
        <a:graphic>
          <a:graphicData uri="http://schemas.openxmlformats.org/drawingml/2006/table">
            <a:tbl>
              <a:tblPr rtl="1"/>
              <a:tblGrid>
                <a:gridCol w="8686800"/>
              </a:tblGrid>
              <a:tr h="609686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كمك به توسعه آزمايشگاههاي رفرانس براي كنترل كيفي آزمونهاي مربوط به ديابت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كمك به  تامين داروها ، وسايل و مواد مورد نياز براي كنترل ديابت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جلب حمايت سياستگزاران و منابع مالي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كمك براي حل مشكل بيمه بيماران ديابتي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39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كمك به تهيه و بهبود استاندارد و تجهيزات آزمايشگاهي مورد نياز در مراكز بهداشتي درماني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تقويت هماهنگی های بين بخشی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جلب مشاركتهای بين المللی 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7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B Nazanin"/>
                        </a:rPr>
                        <a:t>تقويت و توسعه زيرساختها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2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230313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540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بازده نهايي برنامه</a:t>
            </a:r>
            <a:endParaRPr lang="en-US" altLang="fa-IR" sz="5400">
              <a:latin typeface="Tahoma" panose="020B0604030504040204" pitchFamily="34" charset="0"/>
              <a:ea typeface="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algn="r" rtl="1" eaLnBrk="1" hangingPunct="1"/>
            <a:r>
              <a:rPr lang="ar-SA" altLang="fa-IR" sz="4000" b="1" smtClean="0">
                <a:solidFill>
                  <a:schemeClr val="tx2"/>
                </a:solidFill>
                <a:cs typeface="B Nazanin" panose="00000400000000000000" pitchFamily="2" charset="-78"/>
              </a:rPr>
              <a:t>كاهش هزينه هاي اقتصادي </a:t>
            </a:r>
          </a:p>
          <a:p>
            <a:pPr algn="r" rtl="1" eaLnBrk="1" hangingPunct="1"/>
            <a:r>
              <a:rPr lang="ar-SA" altLang="fa-IR" sz="4000" b="1" smtClean="0">
                <a:solidFill>
                  <a:schemeClr val="tx2"/>
                </a:solidFill>
                <a:cs typeface="B Nazanin" panose="00000400000000000000" pitchFamily="2" charset="-78"/>
              </a:rPr>
              <a:t>كاهش ناتواني ها</a:t>
            </a:r>
          </a:p>
          <a:p>
            <a:pPr algn="r" rtl="1" eaLnBrk="1" hangingPunct="1"/>
            <a:r>
              <a:rPr lang="ar-SA" altLang="fa-IR" sz="4000" b="1" smtClean="0">
                <a:solidFill>
                  <a:schemeClr val="tx2"/>
                </a:solidFill>
                <a:cs typeface="B Nazanin" panose="00000400000000000000" pitchFamily="2" charset="-78"/>
              </a:rPr>
              <a:t>كاهش مرگ </a:t>
            </a:r>
          </a:p>
          <a:p>
            <a:pPr algn="r" rtl="1" eaLnBrk="1" hangingPunct="1"/>
            <a:r>
              <a:rPr lang="ar-SA" altLang="fa-IR" sz="4000" b="1" smtClean="0">
                <a:solidFill>
                  <a:schemeClr val="tx2"/>
                </a:solidFill>
                <a:cs typeface="B Nazanin" panose="00000400000000000000" pitchFamily="2" charset="-78"/>
              </a:rPr>
              <a:t>افزايش طول عمر مفيد بيماران ديابتي</a:t>
            </a:r>
            <a:endParaRPr lang="en-US" altLang="fa-IR" sz="4000" b="1" smtClean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719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66800" y="1752600"/>
            <a:ext cx="8077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150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>
                <a:latin typeface="Tahoma" panose="020B0604030504040204" pitchFamily="34" charset="0"/>
                <a:ea typeface="Titr" panose="00000700000000000000" pitchFamily="2" charset="-78"/>
                <a:cs typeface="B Nazanin" panose="00000400000000000000" pitchFamily="2" charset="-78"/>
              </a:rPr>
              <a:t>تشكيلات و روند اجرايي براي كنترل و مراقبت ديابت</a:t>
            </a:r>
            <a:endParaRPr lang="en-US" altLang="fa-IR">
              <a:latin typeface="Tahoma" panose="020B0604030504040204" pitchFamily="34" charset="0"/>
              <a:ea typeface="Titr" panose="00000700000000000000" pitchFamily="2" charset="-78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>
                <a:latin typeface="Tahoma" panose="020B0604030504040204" pitchFamily="34" charset="0"/>
                <a:ea typeface="Titr" panose="00000700000000000000" pitchFamily="2" charset="-78"/>
                <a:cs typeface="B Nazanin" panose="00000400000000000000" pitchFamily="2" charset="-78"/>
              </a:rPr>
              <a:t> در دانشگاه علوم پزشكي</a:t>
            </a:r>
            <a:endParaRPr lang="en-US" altLang="fa-IR" sz="500">
              <a:latin typeface="Tahoma" panose="020B0604030504040204" pitchFamily="34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162800" y="5943600"/>
            <a:ext cx="1371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000">
                <a:latin typeface="Tahoma" panose="020B0604030504040204" pitchFamily="34" charset="0"/>
                <a:cs typeface="B Nazanin" panose="00000400000000000000" pitchFamily="2" charset="-78"/>
              </a:rPr>
              <a:t>خانه بهداشت</a:t>
            </a:r>
            <a:endParaRPr lang="en-US" altLang="fa-IR" sz="20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90600" y="1447800"/>
            <a:ext cx="685800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ar-SA" sz="2800" dirty="0">
                <a:solidFill>
                  <a:schemeClr val="tx1"/>
                </a:solidFill>
                <a:cs typeface="Mitra" pitchFamily="2" charset="-78"/>
              </a:rPr>
              <a:t>كميته دانشگاهي مبارزه با بيماريهاي غير واگير</a:t>
            </a:r>
            <a:endParaRPr lang="en-US" sz="2800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867400" y="2362200"/>
            <a:ext cx="2743200" cy="838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B Nazanin" panose="00000400000000000000" pitchFamily="2" charset="-78"/>
              </a:rPr>
              <a:t>معاون بهداشتي دانشگاه  </a:t>
            </a:r>
            <a:endParaRPr lang="en-US" altLang="fa-IR" sz="240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B Nazanin" panose="00000400000000000000" pitchFamily="2" charset="-78"/>
              </a:rPr>
              <a:t>(مركز بهداشت دانشگاه)</a:t>
            </a:r>
            <a:endParaRPr lang="en-US" altLang="fa-IR" sz="2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381000" y="2362200"/>
            <a:ext cx="2438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B Nazanin" panose="00000400000000000000" pitchFamily="2" charset="-78"/>
              </a:rPr>
              <a:t>معاون درمان دانشگاه</a:t>
            </a:r>
            <a:endParaRPr lang="en-US" altLang="fa-IR" sz="2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304800" y="5562600"/>
            <a:ext cx="38862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000">
                <a:latin typeface="Tahoma" panose="020B0604030504040204" pitchFamily="34" charset="0"/>
                <a:cs typeface="B Nazanin" panose="00000400000000000000" pitchFamily="2" charset="-78"/>
              </a:rPr>
              <a:t>مركز ديابت (مراكز تحقيقات غدد و ديابت)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000">
                <a:latin typeface="Tahoma" panose="020B0604030504040204" pitchFamily="34" charset="0"/>
                <a:cs typeface="B Nazanin" panose="00000400000000000000" pitchFamily="2" charset="-78"/>
              </a:rPr>
              <a:t>استان</a:t>
            </a:r>
            <a:endParaRPr lang="en-US" altLang="fa-IR" sz="20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3352800" y="2362200"/>
            <a:ext cx="1905000" cy="838200"/>
          </a:xfrm>
          <a:prstGeom prst="rect">
            <a:avLst/>
          </a:prstGeom>
          <a:solidFill>
            <a:srgbClr val="F4FE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Mitra" panose="00000400000000000000" pitchFamily="2" charset="-78"/>
              </a:rPr>
              <a:t>كميته مشورتي ديابت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Mitra" panose="00000400000000000000" pitchFamily="2" charset="-78"/>
              </a:rPr>
              <a:t>دانشگاه</a:t>
            </a:r>
            <a:endParaRPr lang="en-US" altLang="fa-IR" sz="2400">
              <a:latin typeface="Tahoma" panose="020B0604030504040204" pitchFamily="34" charset="0"/>
              <a:cs typeface="Mitra" panose="00000400000000000000" pitchFamily="2" charset="-78"/>
            </a:endParaRP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4876800" y="5943600"/>
            <a:ext cx="20574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000">
                <a:latin typeface="Tahoma" panose="020B0604030504040204" pitchFamily="34" charset="0"/>
                <a:cs typeface="B Nazanin" panose="00000400000000000000" pitchFamily="2" charset="-78"/>
              </a:rPr>
              <a:t>پايگاه بهداشتي</a:t>
            </a:r>
            <a:endParaRPr lang="en-US" altLang="fa-IR" sz="20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5486400" y="4572000"/>
            <a:ext cx="3048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000">
                <a:latin typeface="Tahoma" panose="020B0604030504040204" pitchFamily="34" charset="0"/>
                <a:cs typeface="B Nazanin" panose="00000400000000000000" pitchFamily="2" charset="-78"/>
              </a:rPr>
              <a:t>مركز بهداشتي درماني (تيم ديابت)</a:t>
            </a:r>
            <a:endParaRPr lang="en-US" altLang="fa-IR" sz="20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5414963" y="3657600"/>
            <a:ext cx="3424237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B Nazanin" panose="00000400000000000000" pitchFamily="2" charset="-78"/>
              </a:rPr>
              <a:t>شبكه و مركز بهداشت شهرستان</a:t>
            </a:r>
            <a:endParaRPr lang="en-US" altLang="fa-IR" sz="2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7620000" y="53340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fa-IR" sz="2000">
                <a:solidFill>
                  <a:srgbClr val="FFFFFF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روستائي</a:t>
            </a:r>
            <a:endParaRPr lang="en-US" altLang="fa-IR" sz="2000">
              <a:solidFill>
                <a:srgbClr val="FFFFFF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5257800" y="5334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fa-IR" sz="2400">
                <a:solidFill>
                  <a:srgbClr val="FFFFFF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شهري</a:t>
            </a:r>
            <a:endParaRPr lang="en-US" altLang="fa-IR" sz="2400">
              <a:solidFill>
                <a:srgbClr val="FFFFFF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304800" y="4114800"/>
            <a:ext cx="3505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fa-IR" sz="2400">
                <a:latin typeface="Tahoma" panose="020B0604030504040204" pitchFamily="34" charset="0"/>
                <a:cs typeface="B Nazanin" panose="00000400000000000000" pitchFamily="2" charset="-78"/>
              </a:rPr>
              <a:t>واحد ديابت (شهرستان)</a:t>
            </a:r>
            <a:endParaRPr lang="en-US" altLang="fa-IR" sz="240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13328" name="Line 20"/>
          <p:cNvSpPr>
            <a:spLocks noChangeShapeType="1"/>
          </p:cNvSpPr>
          <p:nvPr/>
        </p:nvSpPr>
        <p:spPr bwMode="auto">
          <a:xfrm>
            <a:off x="4271963" y="1952625"/>
            <a:ext cx="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>
            <a:off x="7239000" y="3276600"/>
            <a:ext cx="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0" name="Line 22"/>
          <p:cNvSpPr>
            <a:spLocks noChangeShapeType="1"/>
          </p:cNvSpPr>
          <p:nvPr/>
        </p:nvSpPr>
        <p:spPr bwMode="auto">
          <a:xfrm>
            <a:off x="7239000" y="4191000"/>
            <a:ext cx="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1" name="Line 23"/>
          <p:cNvSpPr>
            <a:spLocks noChangeShapeType="1"/>
          </p:cNvSpPr>
          <p:nvPr/>
        </p:nvSpPr>
        <p:spPr bwMode="auto">
          <a:xfrm>
            <a:off x="7543800" y="5181600"/>
            <a:ext cx="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>
            <a:off x="1676400" y="2895600"/>
            <a:ext cx="0" cy="1143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3" name="Line 27"/>
          <p:cNvSpPr>
            <a:spLocks noChangeShapeType="1"/>
          </p:cNvSpPr>
          <p:nvPr/>
        </p:nvSpPr>
        <p:spPr bwMode="auto">
          <a:xfrm>
            <a:off x="3886200" y="4343400"/>
            <a:ext cx="1524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4" name="Line 28"/>
          <p:cNvSpPr>
            <a:spLocks noChangeShapeType="1"/>
          </p:cNvSpPr>
          <p:nvPr/>
        </p:nvSpPr>
        <p:spPr bwMode="auto">
          <a:xfrm>
            <a:off x="6629400" y="5181600"/>
            <a:ext cx="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5" name="Line 29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6" name="Line 30"/>
          <p:cNvSpPr>
            <a:spLocks noChangeShapeType="1"/>
          </p:cNvSpPr>
          <p:nvPr/>
        </p:nvSpPr>
        <p:spPr bwMode="auto">
          <a:xfrm>
            <a:off x="5410200" y="26670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37" name="Line 23"/>
          <p:cNvSpPr>
            <a:spLocks noChangeShapeType="1"/>
          </p:cNvSpPr>
          <p:nvPr/>
        </p:nvSpPr>
        <p:spPr bwMode="auto">
          <a:xfrm flipH="1">
            <a:off x="2209800" y="4724400"/>
            <a:ext cx="46038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791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305800" cy="566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سطح اول </a:t>
            </a:r>
            <a:endParaRPr lang="en-US" altLang="fa-IR" sz="3600" dirty="0">
              <a:solidFill>
                <a:srgbClr val="FFFF0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lvl="1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خانه بهداشت</a:t>
            </a:r>
            <a:endParaRPr lang="en-US" altLang="fa-IR" sz="3600" dirty="0">
              <a:solidFill>
                <a:schemeClr val="tx2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lvl="1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پايگاه </a:t>
            </a:r>
            <a:r>
              <a:rPr lang="ar-SA" altLang="fa-IR" sz="3600" dirty="0" smtClean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بهداشت</a:t>
            </a:r>
            <a:endParaRPr lang="en-US" altLang="fa-IR" sz="3600" dirty="0" smtClean="0">
              <a:solidFill>
                <a:schemeClr val="tx2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lvl="1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SA" altLang="fa-IR" sz="3600" dirty="0" smtClean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سطح </a:t>
            </a:r>
            <a:r>
              <a:rPr lang="ar-SA" altLang="fa-IR" sz="3600" dirty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دوم</a:t>
            </a:r>
          </a:p>
          <a:p>
            <a:pPr lvl="2"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مركز </a:t>
            </a:r>
            <a:r>
              <a:rPr lang="fa-IR" altLang="fa-IR" sz="3600" dirty="0" smtClean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خدمات جامع </a:t>
            </a:r>
            <a:r>
              <a:rPr lang="ar-SA" altLang="fa-IR" sz="3600" dirty="0" smtClean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شهري </a:t>
            </a: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و روستائي</a:t>
            </a:r>
          </a:p>
          <a:p>
            <a:pPr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سطح سوم</a:t>
            </a:r>
          </a:p>
          <a:p>
            <a:pPr lvl="2"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واحد ديابت شهرستان</a:t>
            </a:r>
          </a:p>
          <a:p>
            <a:pPr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سطح چهارم</a:t>
            </a:r>
          </a:p>
          <a:p>
            <a:pPr lvl="2" algn="r" rtl="1" eaLnBrk="1" hangingPunct="1">
              <a:spcBef>
                <a:spcPct val="0"/>
              </a:spcBef>
            </a:pPr>
            <a:r>
              <a:rPr lang="ar-SA" altLang="fa-IR" sz="3600" dirty="0">
                <a:solidFill>
                  <a:schemeClr val="tx2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مركز تحقيقات ديابت يا غدد و متابوليسم</a:t>
            </a:r>
            <a:endParaRPr lang="en-US" altLang="fa-IR" sz="3600" dirty="0">
              <a:solidFill>
                <a:schemeClr val="tx2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 dirty="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altLang="fa-IR" sz="1800" dirty="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38213"/>
          </a:xfrm>
          <a:prstGeom prst="rect">
            <a:avLst/>
          </a:prstGeom>
          <a:solidFill>
            <a:srgbClr val="FFE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15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fa-IR" sz="4000" dirty="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سطوح كنترل و </a:t>
            </a:r>
            <a:r>
              <a:rPr lang="ar-SA" altLang="fa-IR" sz="4000" dirty="0" smtClean="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مراقبت</a:t>
            </a:r>
            <a:r>
              <a:rPr lang="fa-IR" altLang="fa-IR" sz="4000" dirty="0" smtClean="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 دیابت</a:t>
            </a:r>
            <a:r>
              <a:rPr lang="ar-SA" altLang="fa-IR" sz="4000" dirty="0" smtClean="0">
                <a:latin typeface="Tahoma" panose="020B0604030504040204" pitchFamily="34" charset="0"/>
                <a:ea typeface="Nazanin" panose="00000400000000000000" pitchFamily="2" charset="-78"/>
                <a:cs typeface="B Nazanin" panose="00000400000000000000" pitchFamily="2" charset="-78"/>
              </a:rPr>
              <a:t>:</a:t>
            </a:r>
            <a:endParaRPr lang="en-US" altLang="fa-IR" sz="4000" dirty="0"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481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2258</TotalTime>
  <Words>2819</Words>
  <Application>Microsoft Office PowerPoint</Application>
  <PresentationFormat>On-screen Show (4:3)</PresentationFormat>
  <Paragraphs>298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Arial</vt:lpstr>
      <vt:lpstr>Calibri</vt:lpstr>
      <vt:lpstr>B Titr</vt:lpstr>
      <vt:lpstr>Verdana</vt:lpstr>
      <vt:lpstr>Tahoma</vt:lpstr>
      <vt:lpstr>Nazanin</vt:lpstr>
      <vt:lpstr>Wingdings 3</vt:lpstr>
      <vt:lpstr>Times New Roman</vt:lpstr>
      <vt:lpstr>Wingdings 2</vt:lpstr>
      <vt:lpstr>B Nazanin</vt:lpstr>
      <vt:lpstr>Lucida Sans Unicode</vt:lpstr>
      <vt:lpstr>Titr</vt:lpstr>
      <vt:lpstr>Wingdings</vt:lpstr>
      <vt:lpstr>Mitra</vt:lpstr>
      <vt:lpstr>Concourse</vt:lpstr>
      <vt:lpstr>Diseño predeterminado</vt:lpstr>
      <vt:lpstr>1_Diseño predeterminado</vt:lpstr>
      <vt:lpstr>Acrobat Document</vt:lpstr>
      <vt:lpstr>PowerPoint Presentation</vt:lpstr>
      <vt:lpstr>برنامه پیشگیری و کنترل دیابت نوع دو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عوامل خطر ابتلا به بيماري ديابت نوع2</vt:lpstr>
      <vt:lpstr>روش تشخیص دیابت</vt:lpstr>
      <vt:lpstr>شرح وظایف هر سطح</vt:lpstr>
      <vt:lpstr>PowerPoint Presentation</vt:lpstr>
      <vt:lpstr>سطح دوم: پزشک</vt:lpstr>
      <vt:lpstr>)</vt:lpstr>
      <vt:lpstr>روند اجرای برنامه دیابت طی سال های اخیر</vt:lpstr>
      <vt:lpstr>بیماران تحت پوشش</vt:lpstr>
      <vt:lpstr>PowerPoint Presentation</vt:lpstr>
      <vt:lpstr>عمده ترین بیماری های غیرواگیر</vt:lpstr>
      <vt:lpstr>مهمترین عوامل خطر مرتبط با بیماری های غیرواگیر</vt:lpstr>
      <vt:lpstr>سند ملی پیشگیری و کنترل بیماری های غیرواگیر و عوامل خطر مرتبط   1394 تا 1404</vt:lpstr>
      <vt:lpstr>13 هدف ملی که تا سال 2025 باید محقق شود:</vt:lpstr>
      <vt:lpstr>چگونه مرگ و میر ناشی از بیماری های غیرواگیر را کاهش دهیم؟</vt:lpstr>
      <vt:lpstr>پیشگیری از ابتلا به بیماری قلبی عروقی و بروز حوادث کشنده یا غیرکشنده آن(سکته های قلبی و مغزی)</vt:lpstr>
      <vt:lpstr>خطرسنجی سکته های قلبی عروقی</vt:lpstr>
      <vt:lpstr>جمعیت هدف</vt:lpstr>
      <vt:lpstr>تعیین میزان خطر با استفاده از اطلاعات زير انجام می گردد</vt:lpstr>
      <vt:lpstr>PowerPoint Presentation</vt:lpstr>
      <vt:lpstr>خلاصه روند خطرسنجی</vt:lpstr>
      <vt:lpstr>PowerPoint Presentation</vt:lpstr>
      <vt:lpstr>پروتکل شماره 2  بسته خدمات اساسی بیماری های غیر واگیر (PEN) آموزش بهداشت و مشاوره درخصوص رفتارهای بهداشتی (ویژه آموزش عموم جامعه)</vt:lpstr>
      <vt:lpstr>پروتکل شماره 2  بسته خدمات اساسی بیماری های غیر واگیر (PEN) آموزش بهداشت و مشاوره درخصوص رفتارهای بهداشتی (ویژه آموزش عموم جامعه)</vt:lpstr>
      <vt:lpstr>پروتکل شماره 2  بسته خدمات اساسی بیماری های غیر واگیر (PEN) آموزش بهداشت و مشاوره درخصوص رفتارهای بهداشتی (ویژه آموزش عموم جامعه)</vt:lpstr>
      <vt:lpstr>پروتکل شماره 2  بسته خدمات اساسی بیماری های غیر واگیر (PEN) آموزش بهداشت و مشاوره درخصوص رفتارهای بهداشتی (ویژه آموزش عموم جامعه)</vt:lpstr>
      <vt:lpstr>وظایف بهورز/مراقب سلامت در ارزیابی،مراقبت و پیگیری</vt:lpstr>
      <vt:lpstr>خدمات پزشك در ارزیابی، تشخیص و درمان</vt:lpstr>
      <vt:lpstr>مراقبت دیابت</vt:lpstr>
      <vt:lpstr>مراقبت دیابت</vt:lpstr>
      <vt:lpstr>با تشکر از توجه شما   پيروز و موفق باشيد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دیابت</dc:title>
  <dc:creator>Dr.ALIREZA MAHDAVI   MD-MPH</dc:creator>
  <cp:lastModifiedBy>Dr Alireza Mahdavi</cp:lastModifiedBy>
  <cp:revision>65</cp:revision>
  <dcterms:created xsi:type="dcterms:W3CDTF">2012-07-31T19:00:32Z</dcterms:created>
  <dcterms:modified xsi:type="dcterms:W3CDTF">2019-08-08T05:50:02Z</dcterms:modified>
</cp:coreProperties>
</file>