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75" r:id="rId10"/>
    <p:sldId id="267" r:id="rId11"/>
    <p:sldId id="274" r:id="rId12"/>
    <p:sldId id="271" r:id="rId13"/>
    <p:sldId id="262" r:id="rId14"/>
    <p:sldId id="265" r:id="rId15"/>
    <p:sldId id="266" r:id="rId16"/>
    <p:sldId id="276" r:id="rId17"/>
    <p:sldId id="278" r:id="rId18"/>
    <p:sldId id="277" r:id="rId19"/>
    <p:sldId id="279" r:id="rId20"/>
    <p:sldId id="280" r:id="rId21"/>
    <p:sldId id="281" r:id="rId22"/>
    <p:sldId id="286" r:id="rId23"/>
    <p:sldId id="285" r:id="rId24"/>
    <p:sldId id="282" r:id="rId25"/>
    <p:sldId id="283" r:id="rId26"/>
    <p:sldId id="273" r:id="rId27"/>
    <p:sldId id="284" r:id="rId28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3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222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8412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973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068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296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953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991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119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948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002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296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913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992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424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485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8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740C9-43BA-48B2-82A6-481D1EE78D9C}" type="datetimeFigureOut">
              <a:rPr lang="fa-IR" smtClean="0"/>
              <a:t>1439/02/10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2CEAA-CCD8-4D1A-BA22-47A563FCEC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1932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name of god</a:t>
            </a:r>
            <a:endParaRPr lang="fa-IR" b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Times New Roman MT Extra Bold" panose="02020A06060301020303" pitchFamily="18" charset="0"/>
              </a:rPr>
              <a:t>Mohammad </a:t>
            </a:r>
            <a:r>
              <a:rPr lang="en-US" dirty="0" err="1" smtClean="0">
                <a:solidFill>
                  <a:srgbClr val="FFC000"/>
                </a:solidFill>
                <a:latin typeface="Times New Roman MT Extra Bold" panose="02020A06060301020303" pitchFamily="18" charset="0"/>
              </a:rPr>
              <a:t>Nabi</a:t>
            </a:r>
            <a:r>
              <a:rPr lang="en-US" dirty="0" smtClean="0">
                <a:solidFill>
                  <a:srgbClr val="FFC000"/>
                </a:solidFill>
                <a:latin typeface="Times New Roman MT Extra Bold" panose="02020A06060301020303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 MT Extra Bold" panose="02020A06060301020303" pitchFamily="18" charset="0"/>
              </a:rPr>
              <a:t>Sanaee</a:t>
            </a:r>
            <a:endParaRPr lang="en-US" dirty="0">
              <a:solidFill>
                <a:srgbClr val="FFC000"/>
              </a:solidFill>
              <a:latin typeface="Times New Roman MT Extra Bold" panose="02020A060603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1999" cy="68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5" y="143692"/>
            <a:ext cx="11110802" cy="101890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Report:</a:t>
            </a:r>
            <a:endParaRPr lang="fa-I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594"/>
            <a:ext cx="12192000" cy="56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b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</a:t>
            </a:r>
            <a:endParaRPr lang="fa-IR" sz="5400" b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0"/>
            <a:ext cx="373597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57" y="0"/>
            <a:ext cx="4158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title="C NC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139434"/>
              </p:ext>
            </p:extLst>
          </p:nvPr>
        </p:nvGraphicFramePr>
        <p:xfrm>
          <a:off x="2791435" y="1058104"/>
          <a:ext cx="3635490" cy="51108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1830">
                  <a:extLst>
                    <a:ext uri="{9D8B030D-6E8A-4147-A177-3AD203B41FA5}">
                      <a16:colId xmlns="" xmlns:a16="http://schemas.microsoft.com/office/drawing/2014/main" val="946181793"/>
                    </a:ext>
                  </a:extLst>
                </a:gridCol>
                <a:gridCol w="1211830">
                  <a:extLst>
                    <a:ext uri="{9D8B030D-6E8A-4147-A177-3AD203B41FA5}">
                      <a16:colId xmlns="" xmlns:a16="http://schemas.microsoft.com/office/drawing/2014/main" val="2007660714"/>
                    </a:ext>
                  </a:extLst>
                </a:gridCol>
                <a:gridCol w="1211830">
                  <a:extLst>
                    <a:ext uri="{9D8B030D-6E8A-4147-A177-3AD203B41FA5}">
                      <a16:colId xmlns="" xmlns:a16="http://schemas.microsoft.com/office/drawing/2014/main" val="933687121"/>
                    </a:ext>
                  </a:extLst>
                </a:gridCol>
              </a:tblGrid>
              <a:tr h="54863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96/7/17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96/4/26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3420482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4800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0862358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12/8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12/2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2252618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85/8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MCV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3198977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225000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254000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PLT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8119989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6841911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0/7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5371701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5754101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4/1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305493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21391"/>
              </p:ext>
            </p:extLst>
          </p:nvPr>
        </p:nvGraphicFramePr>
        <p:xfrm>
          <a:off x="6946595" y="1058102"/>
          <a:ext cx="3657600" cy="51108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4262062775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158119058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708986945"/>
                    </a:ext>
                  </a:extLst>
                </a:gridCol>
              </a:tblGrid>
              <a:tr h="56787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96/7/17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96/4/26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8625706"/>
                  </a:ext>
                </a:extLst>
              </a:tr>
              <a:tr h="56787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FBS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5976811"/>
                  </a:ext>
                </a:extLst>
              </a:tr>
              <a:tr h="56787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4/9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A1C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3392241"/>
                  </a:ext>
                </a:extLst>
              </a:tr>
              <a:tr h="56787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0148557"/>
                  </a:ext>
                </a:extLst>
              </a:tr>
              <a:tr h="56787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CHOL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5596314"/>
                  </a:ext>
                </a:extLst>
              </a:tr>
              <a:tr h="56787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LDL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0172380"/>
                  </a:ext>
                </a:extLst>
              </a:tr>
              <a:tr h="56787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HDL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2930307"/>
                  </a:ext>
                </a:extLst>
              </a:tr>
              <a:tr h="56787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NL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U/A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6625305"/>
                  </a:ext>
                </a:extLst>
              </a:tr>
              <a:tr h="56787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21/1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Ferritn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328296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0104" y="152400"/>
            <a:ext cx="10353761" cy="132632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LAB:</a:t>
            </a:r>
            <a:endParaRPr lang="fa-I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82988"/>
              </p:ext>
            </p:extLst>
          </p:nvPr>
        </p:nvGraphicFramePr>
        <p:xfrm>
          <a:off x="1459751" y="988603"/>
          <a:ext cx="5115860" cy="49415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78965">
                  <a:extLst>
                    <a:ext uri="{9D8B030D-6E8A-4147-A177-3AD203B41FA5}">
                      <a16:colId xmlns="" xmlns:a16="http://schemas.microsoft.com/office/drawing/2014/main" val="195380586"/>
                    </a:ext>
                  </a:extLst>
                </a:gridCol>
                <a:gridCol w="1278965">
                  <a:extLst>
                    <a:ext uri="{9D8B030D-6E8A-4147-A177-3AD203B41FA5}">
                      <a16:colId xmlns="" xmlns:a16="http://schemas.microsoft.com/office/drawing/2014/main" val="3406023403"/>
                    </a:ext>
                  </a:extLst>
                </a:gridCol>
                <a:gridCol w="1278965">
                  <a:extLst>
                    <a:ext uri="{9D8B030D-6E8A-4147-A177-3AD203B41FA5}">
                      <a16:colId xmlns="" xmlns:a16="http://schemas.microsoft.com/office/drawing/2014/main" val="3571352212"/>
                    </a:ext>
                  </a:extLst>
                </a:gridCol>
                <a:gridCol w="1278965">
                  <a:extLst>
                    <a:ext uri="{9D8B030D-6E8A-4147-A177-3AD203B41FA5}">
                      <a16:colId xmlns="" xmlns:a16="http://schemas.microsoft.com/office/drawing/2014/main" val="288750375"/>
                    </a:ext>
                  </a:extLst>
                </a:gridCol>
              </a:tblGrid>
              <a:tr h="70593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96/7/29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96/7/17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96/4/26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2776413"/>
                  </a:ext>
                </a:extLst>
              </a:tr>
              <a:tr h="705936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9/4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9/3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10/2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2580741"/>
                  </a:ext>
                </a:extLst>
              </a:tr>
              <a:tr h="705936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4/1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3/8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838047"/>
                  </a:ext>
                </a:extLst>
              </a:tr>
              <a:tr h="705936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PTH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9519656"/>
                  </a:ext>
                </a:extLst>
              </a:tr>
              <a:tr h="705936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14/3 L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IPTH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442748"/>
                  </a:ext>
                </a:extLst>
              </a:tr>
              <a:tr h="705936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3648769"/>
                  </a:ext>
                </a:extLst>
              </a:tr>
              <a:tr h="705936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69/4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25(OH)D3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640311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86918"/>
              </p:ext>
            </p:extLst>
          </p:nvPr>
        </p:nvGraphicFramePr>
        <p:xfrm>
          <a:off x="7107514" y="988603"/>
          <a:ext cx="3744261" cy="49415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8087">
                  <a:extLst>
                    <a:ext uri="{9D8B030D-6E8A-4147-A177-3AD203B41FA5}">
                      <a16:colId xmlns="" xmlns:a16="http://schemas.microsoft.com/office/drawing/2014/main" val="1884147011"/>
                    </a:ext>
                  </a:extLst>
                </a:gridCol>
                <a:gridCol w="1248087">
                  <a:extLst>
                    <a:ext uri="{9D8B030D-6E8A-4147-A177-3AD203B41FA5}">
                      <a16:colId xmlns="" xmlns:a16="http://schemas.microsoft.com/office/drawing/2014/main" val="3797414433"/>
                    </a:ext>
                  </a:extLst>
                </a:gridCol>
                <a:gridCol w="1248087">
                  <a:extLst>
                    <a:ext uri="{9D8B030D-6E8A-4147-A177-3AD203B41FA5}">
                      <a16:colId xmlns="" xmlns:a16="http://schemas.microsoft.com/office/drawing/2014/main" val="4002447757"/>
                    </a:ext>
                  </a:extLst>
                </a:gridCol>
              </a:tblGrid>
              <a:tr h="61769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96/7/17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96/4/26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4548214"/>
                  </a:ext>
                </a:extLst>
              </a:tr>
              <a:tr h="617694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1/5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6656275"/>
                  </a:ext>
                </a:extLst>
              </a:tr>
              <a:tr h="617694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1545937"/>
                  </a:ext>
                </a:extLst>
              </a:tr>
              <a:tr h="61769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2/75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TSH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6578290"/>
                  </a:ext>
                </a:extLst>
              </a:tr>
              <a:tr h="61769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8327666"/>
                  </a:ext>
                </a:extLst>
              </a:tr>
              <a:tr h="61769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4404881"/>
                  </a:ext>
                </a:extLst>
              </a:tr>
              <a:tr h="617694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Neg.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CRP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50846"/>
                  </a:ext>
                </a:extLst>
              </a:tr>
              <a:tr h="617694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Neg.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endParaRPr lang="fa-I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6195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2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959838"/>
              </p:ext>
            </p:extLst>
          </p:nvPr>
        </p:nvGraphicFramePr>
        <p:xfrm>
          <a:off x="1721223" y="450725"/>
          <a:ext cx="9070788" cy="6065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371343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1785231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452881939"/>
                    </a:ext>
                  </a:extLst>
                </a:gridCol>
                <a:gridCol w="2974788">
                  <a:extLst>
                    <a:ext uri="{9D8B030D-6E8A-4147-A177-3AD203B41FA5}">
                      <a16:colId xmlns="" xmlns:a16="http://schemas.microsoft.com/office/drawing/2014/main" val="3834377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96/7/29</a:t>
                      </a:r>
                      <a:endParaRPr lang="fa-I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96/7/17</a:t>
                      </a:r>
                      <a:endParaRPr lang="fa-I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96/4/26</a:t>
                      </a:r>
                      <a:endParaRPr lang="fa-I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920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24hrs Urine Ca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11988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24hrs Urine Cr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99664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24hrs Urine Vol.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0967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3/8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24hrs Urine Ca/Cr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7621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24hrs Urine Cr/Kg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7847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Rubella Ab IgG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3192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Rubella Ab IgM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64450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HBS Ag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2890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HBC Ab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046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 Ab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0159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endParaRPr lang="fa-I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987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Neg.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endParaRPr lang="fa-I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 EMA IgG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9524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endParaRPr lang="fa-I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 EMA IgA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08743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endParaRPr lang="fa-I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 t.T.G IgA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13464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endParaRPr lang="fa-I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 </a:t>
                      </a:r>
                      <a:r>
                        <a:rPr lang="en-US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t.T.G</a:t>
                      </a:r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IgG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06603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7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61" y="2647406"/>
            <a:ext cx="10353761" cy="1326321"/>
          </a:xfrm>
        </p:spPr>
        <p:txBody>
          <a:bodyPr/>
          <a:lstStyle/>
          <a:p>
            <a:r>
              <a:rPr lang="en-US" sz="4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bmd</a:t>
            </a:r>
            <a:endParaRPr lang="fa-IR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28443"/>
            <a:ext cx="10353761" cy="1326321"/>
          </a:xfrm>
        </p:spPr>
        <p:txBody>
          <a:bodyPr>
            <a:normAutofit/>
          </a:bodyPr>
          <a:lstStyle/>
          <a:p>
            <a:pPr algn="l"/>
            <a:r>
              <a:rPr lang="en-US" sz="4000" b="0" dirty="0" smtClean="0">
                <a:solidFill>
                  <a:srgbClr val="FFC000"/>
                </a:solidFill>
              </a:rPr>
              <a:t>Case:</a:t>
            </a:r>
            <a:endParaRPr lang="fa-IR" sz="4000" b="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54764"/>
            <a:ext cx="10630505" cy="3695136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is a 31 years old female from Mazandaran who developed with gradually progressive back pain since 3 years ago after her last pregnancy, in workups multiple vertebral fractures and osteoporosis was detected and treatment started.</a:t>
            </a:r>
          </a:p>
          <a:p>
            <a:pPr marL="0" indent="0" algn="just" rtl="0">
              <a:buNone/>
            </a:pPr>
            <a:endParaRPr lang="en-US" sz="3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endParaRPr lang="en-US" sz="3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15" y="0"/>
            <a:ext cx="10353761" cy="132632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94/4/7</a:t>
            </a:r>
            <a:endParaRPr lang="fa-I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81" y="230777"/>
            <a:ext cx="10353761" cy="132632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96/5/5</a:t>
            </a:r>
            <a:endParaRPr lang="fa-I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472"/>
            <a:ext cx="12192000" cy="45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091"/>
            <a:ext cx="12192000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75" y="0"/>
            <a:ext cx="10353761" cy="132632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96/7/16</a:t>
            </a:r>
            <a:endParaRPr lang="fa-I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21" y="1"/>
            <a:ext cx="9510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5" y="0"/>
            <a:ext cx="9657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72" y="506436"/>
            <a:ext cx="10353761" cy="1326321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bmd</a:t>
            </a:r>
            <a:endParaRPr lang="fa-I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83079"/>
              </p:ext>
            </p:extLst>
          </p:nvPr>
        </p:nvGraphicFramePr>
        <p:xfrm>
          <a:off x="636172" y="2029970"/>
          <a:ext cx="10963647" cy="36529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8183">
                  <a:extLst>
                    <a:ext uri="{9D8B030D-6E8A-4147-A177-3AD203B41FA5}">
                      <a16:colId xmlns="" xmlns:a16="http://schemas.microsoft.com/office/drawing/2014/main" val="4136971191"/>
                    </a:ext>
                  </a:extLst>
                </a:gridCol>
                <a:gridCol w="1218183">
                  <a:extLst>
                    <a:ext uri="{9D8B030D-6E8A-4147-A177-3AD203B41FA5}">
                      <a16:colId xmlns="" xmlns:a16="http://schemas.microsoft.com/office/drawing/2014/main" val="3599910241"/>
                    </a:ext>
                  </a:extLst>
                </a:gridCol>
                <a:gridCol w="1218183">
                  <a:extLst>
                    <a:ext uri="{9D8B030D-6E8A-4147-A177-3AD203B41FA5}">
                      <a16:colId xmlns="" xmlns:a16="http://schemas.microsoft.com/office/drawing/2014/main" val="2498840919"/>
                    </a:ext>
                  </a:extLst>
                </a:gridCol>
                <a:gridCol w="1218183">
                  <a:extLst>
                    <a:ext uri="{9D8B030D-6E8A-4147-A177-3AD203B41FA5}">
                      <a16:colId xmlns="" xmlns:a16="http://schemas.microsoft.com/office/drawing/2014/main" val="27276184"/>
                    </a:ext>
                  </a:extLst>
                </a:gridCol>
                <a:gridCol w="1218183">
                  <a:extLst>
                    <a:ext uri="{9D8B030D-6E8A-4147-A177-3AD203B41FA5}">
                      <a16:colId xmlns="" xmlns:a16="http://schemas.microsoft.com/office/drawing/2014/main" val="1801412901"/>
                    </a:ext>
                  </a:extLst>
                </a:gridCol>
                <a:gridCol w="1218183">
                  <a:extLst>
                    <a:ext uri="{9D8B030D-6E8A-4147-A177-3AD203B41FA5}">
                      <a16:colId xmlns="" xmlns:a16="http://schemas.microsoft.com/office/drawing/2014/main" val="1424081717"/>
                    </a:ext>
                  </a:extLst>
                </a:gridCol>
                <a:gridCol w="1218183">
                  <a:extLst>
                    <a:ext uri="{9D8B030D-6E8A-4147-A177-3AD203B41FA5}">
                      <a16:colId xmlns="" xmlns:a16="http://schemas.microsoft.com/office/drawing/2014/main" val="3723477287"/>
                    </a:ext>
                  </a:extLst>
                </a:gridCol>
                <a:gridCol w="1218183">
                  <a:extLst>
                    <a:ext uri="{9D8B030D-6E8A-4147-A177-3AD203B41FA5}">
                      <a16:colId xmlns="" xmlns:a16="http://schemas.microsoft.com/office/drawing/2014/main" val="3656735667"/>
                    </a:ext>
                  </a:extLst>
                </a:gridCol>
                <a:gridCol w="1218183">
                  <a:extLst>
                    <a:ext uri="{9D8B030D-6E8A-4147-A177-3AD203B41FA5}">
                      <a16:colId xmlns="" xmlns:a16="http://schemas.microsoft.com/office/drawing/2014/main" val="449337567"/>
                    </a:ext>
                  </a:extLst>
                </a:gridCol>
              </a:tblGrid>
              <a:tr h="607282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BMD(gr/cm2)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Femoral neck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femor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Lumbar spine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 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8552840"/>
                  </a:ext>
                </a:extLst>
              </a:tr>
              <a:tr h="60728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Z.Score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T.Score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Z.Score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T.Score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Z.Score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T.Score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5562163"/>
                  </a:ext>
                </a:extLst>
              </a:tr>
              <a:tr h="60728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0/707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0/761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-0/8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-0/8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-1/2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-1/2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94/4/7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(GMI C.B.D)</a:t>
                      </a:r>
                      <a:endParaRPr lang="fa-I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549049"/>
                  </a:ext>
                </a:extLst>
              </a:tr>
              <a:tr h="607282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0/736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0/803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-2/1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-2/2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-2/1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-2/2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-3/9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-3/9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96/5/5</a:t>
                      </a:r>
                    </a:p>
                    <a:p>
                      <a:pPr algn="ctr" rtl="1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Osteosys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dexxum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t)</a:t>
                      </a:r>
                      <a:endPara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0962416"/>
                  </a:ext>
                </a:extLst>
              </a:tr>
              <a:tr h="60728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0/723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0/811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-1/3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-1/4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-1/1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-2/9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-2/9</a:t>
                      </a:r>
                      <a:endParaRPr lang="fa-I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96/7/16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Hologic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a-IR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6033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2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87669" y="1306285"/>
            <a:ext cx="10353761" cy="4190275"/>
          </a:xfrm>
        </p:spPr>
        <p:txBody>
          <a:bodyPr>
            <a:no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is a 31 years old female, with gradually progressive back pain since 3 years ago after her last delivery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oint tenderness on her spine at thoracic and lumbar area at exam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fractures at MRI and X-Ray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Osteoporosis at BMD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Treated with Alendronate, Ca-D, Vitamin D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any secondary causes detected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osteoporosis is the most possible diagnosis</a:t>
            </a:r>
          </a:p>
        </p:txBody>
      </p:sp>
    </p:spTree>
    <p:extLst>
      <p:ext uri="{BB962C8B-B14F-4D97-AF65-F5344CB8AC3E}">
        <p14:creationId xmlns:p14="http://schemas.microsoft.com/office/powerpoint/2010/main" val="7535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12800"/>
            <a:ext cx="10353762" cy="4978400"/>
          </a:xfrm>
        </p:spPr>
        <p:txBody>
          <a:bodyPr/>
          <a:lstStyle/>
          <a:p>
            <a:pPr marL="0" lvl="0" indent="0" algn="just" rtl="0">
              <a:buNone/>
            </a:pPr>
            <a:r>
              <a:rPr lang="en-US" sz="40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medical history:</a:t>
            </a:r>
          </a:p>
          <a:p>
            <a:pPr marL="0" lvl="0" indent="0" algn="just" rtl="0">
              <a:buNone/>
            </a:pP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significant dx</a:t>
            </a: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rtl="0">
              <a:buNone/>
            </a:pP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history of </a:t>
            </a: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fracture</a:t>
            </a:r>
          </a:p>
          <a:p>
            <a:pPr marL="0" lvl="0" indent="0" algn="just" rtl="0">
              <a:buNone/>
            </a:pP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history of renal </a:t>
            </a: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stone</a:t>
            </a:r>
          </a:p>
          <a:p>
            <a:pPr marL="0" lvl="0" indent="0" algn="just" rtl="0">
              <a:buNone/>
            </a:pP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growth and development in childhood</a:t>
            </a:r>
          </a:p>
          <a:p>
            <a:pPr marL="0" lvl="0" indent="0" algn="just" rtl="0">
              <a:buNone/>
            </a:pP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Puberty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 at age 14 with regular </a:t>
            </a:r>
            <a:r>
              <a:rPr lang="en-US" sz="3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mensturation</a:t>
            </a:r>
            <a:endParaRPr lang="en-US" sz="3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buNone/>
            </a:pPr>
            <a:endParaRPr lang="en-US" sz="3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350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749300"/>
            <a:ext cx="10478105" cy="50419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40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history:</a:t>
            </a:r>
          </a:p>
          <a:p>
            <a:pPr marL="0" indent="0" algn="just" rtl="0">
              <a:buNone/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a healthy well developed 3 years old daughter</a:t>
            </a:r>
          </a:p>
          <a:p>
            <a:pPr marL="0" indent="0" algn="just" rtl="0">
              <a:buNone/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healthy 67 years old mother without any history of fracture</a:t>
            </a:r>
          </a:p>
          <a:p>
            <a:pPr marL="0" indent="0" algn="just" rtl="0">
              <a:buNone/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father died due to electrical injury at age 40</a:t>
            </a:r>
          </a:p>
          <a:p>
            <a:pPr marL="0" indent="0" algn="just" rtl="0">
              <a:buNone/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healthy 29 years old brother </a:t>
            </a:r>
          </a:p>
          <a:p>
            <a:pPr marL="0" indent="0" algn="just" rtl="0">
              <a:buNone/>
            </a:pPr>
            <a:r>
              <a:rPr lang="en-US" sz="40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Social, Habitual and Surgical history:</a:t>
            </a:r>
          </a:p>
          <a:p>
            <a:pPr marL="0" indent="0" algn="just" rtl="0">
              <a:buNone/>
            </a:pPr>
            <a:r>
              <a:rPr lang="en-US" sz="3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endParaRPr lang="fa-IR" sz="3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19200"/>
            <a:ext cx="10353762" cy="46736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40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history: 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(since 3 years ago)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D weekly then monthly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Calcium-D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BD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Alendronate 70mg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weekly </a:t>
            </a:r>
          </a:p>
          <a:p>
            <a:pPr marL="0" indent="0" algn="l" rtl="0">
              <a:buNone/>
            </a:pPr>
            <a:endParaRPr lang="en-US" sz="3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92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736600"/>
            <a:ext cx="10353762" cy="5054600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sz="3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exam:</a:t>
            </a:r>
          </a:p>
          <a:p>
            <a:pPr marL="0" indent="0" algn="l" rtl="0">
              <a:buNone/>
            </a:pP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BP: 90/60, H: 169cm, W: 62, BMI: 21.7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HEENT: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LAP, NL. Thyroid, NL. Mucosa, Flat JVP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and Heart: Clear and normal sounds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Abdomen: Soft without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organomeghaly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tenderness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Ext.: Normal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 Exam: MP: 5/5, DTR:2/2, Neg. Ataxia, Neg. neuropathy and sensory loss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point: Multiple point tenderness at spine</a:t>
            </a:r>
            <a:endParaRPr lang="fa-IR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6600" b="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</a:t>
            </a:r>
            <a:endParaRPr lang="fa-IR" sz="6600" b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0"/>
            <a:ext cx="81407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469</TotalTime>
  <Words>530</Words>
  <Application>Microsoft Office PowerPoint</Application>
  <PresentationFormat>Widescreen</PresentationFormat>
  <Paragraphs>207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Bookman Old Style</vt:lpstr>
      <vt:lpstr>Rockwell</vt:lpstr>
      <vt:lpstr>Times New Roman</vt:lpstr>
      <vt:lpstr>Times New Roman MT Extra Bold</vt:lpstr>
      <vt:lpstr>Damask</vt:lpstr>
      <vt:lpstr>In the name of god</vt:lpstr>
      <vt:lpstr>Case:</vt:lpstr>
      <vt:lpstr>PowerPoint Presentation</vt:lpstr>
      <vt:lpstr>PowerPoint Presentation</vt:lpstr>
      <vt:lpstr>PowerPoint Presentation</vt:lpstr>
      <vt:lpstr>PowerPoint Presentation</vt:lpstr>
      <vt:lpstr>mri</vt:lpstr>
      <vt:lpstr>PowerPoint Presentation</vt:lpstr>
      <vt:lpstr>PowerPoint Presentation</vt:lpstr>
      <vt:lpstr>PowerPoint Presentation</vt:lpstr>
      <vt:lpstr>PowerPoint Presentation</vt:lpstr>
      <vt:lpstr>Report:</vt:lpstr>
      <vt:lpstr>X-ray</vt:lpstr>
      <vt:lpstr>PowerPoint Presentation</vt:lpstr>
      <vt:lpstr>PowerPoint Presentation</vt:lpstr>
      <vt:lpstr>LAB:</vt:lpstr>
      <vt:lpstr>PowerPoint Presentation</vt:lpstr>
      <vt:lpstr>PowerPoint Presentation</vt:lpstr>
      <vt:lpstr>bmd</vt:lpstr>
      <vt:lpstr>94/4/7</vt:lpstr>
      <vt:lpstr>PowerPoint Presentation</vt:lpstr>
      <vt:lpstr>96/5/5</vt:lpstr>
      <vt:lpstr>PowerPoint Presentation</vt:lpstr>
      <vt:lpstr>96/7/16</vt:lpstr>
      <vt:lpstr>PowerPoint Presentation</vt:lpstr>
      <vt:lpstr>bmd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Windows User</dc:creator>
  <cp:lastModifiedBy>Saloon3</cp:lastModifiedBy>
  <cp:revision>32</cp:revision>
  <dcterms:created xsi:type="dcterms:W3CDTF">2017-10-25T19:22:10Z</dcterms:created>
  <dcterms:modified xsi:type="dcterms:W3CDTF">2017-10-30T06:54:44Z</dcterms:modified>
</cp:coreProperties>
</file>