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352" r:id="rId4"/>
    <p:sldId id="353" r:id="rId5"/>
    <p:sldId id="257" r:id="rId6"/>
    <p:sldId id="258" r:id="rId7"/>
    <p:sldId id="382" r:id="rId8"/>
    <p:sldId id="354" r:id="rId9"/>
    <p:sldId id="355" r:id="rId10"/>
    <p:sldId id="356" r:id="rId11"/>
    <p:sldId id="357" r:id="rId12"/>
    <p:sldId id="399" r:id="rId13"/>
    <p:sldId id="358" r:id="rId14"/>
    <p:sldId id="380" r:id="rId15"/>
    <p:sldId id="381" r:id="rId16"/>
    <p:sldId id="383" r:id="rId17"/>
    <p:sldId id="256" r:id="rId18"/>
    <p:sldId id="259" r:id="rId19"/>
    <p:sldId id="261" r:id="rId20"/>
    <p:sldId id="262" r:id="rId21"/>
    <p:sldId id="264" r:id="rId22"/>
    <p:sldId id="263" r:id="rId23"/>
    <p:sldId id="403" r:id="rId24"/>
    <p:sldId id="265" r:id="rId25"/>
    <p:sldId id="266" r:id="rId26"/>
    <p:sldId id="359" r:id="rId27"/>
    <p:sldId id="360" r:id="rId28"/>
    <p:sldId id="394" r:id="rId29"/>
    <p:sldId id="410" r:id="rId30"/>
    <p:sldId id="411" r:id="rId31"/>
    <p:sldId id="412" r:id="rId32"/>
    <p:sldId id="397" r:id="rId33"/>
    <p:sldId id="396" r:id="rId34"/>
    <p:sldId id="400" r:id="rId35"/>
    <p:sldId id="401" r:id="rId36"/>
    <p:sldId id="332" r:id="rId37"/>
    <p:sldId id="331" r:id="rId38"/>
    <p:sldId id="283" r:id="rId39"/>
    <p:sldId id="390" r:id="rId40"/>
    <p:sldId id="385" r:id="rId41"/>
    <p:sldId id="275" r:id="rId42"/>
    <p:sldId id="279" r:id="rId43"/>
    <p:sldId id="284" r:id="rId44"/>
    <p:sldId id="285" r:id="rId45"/>
    <p:sldId id="286" r:id="rId46"/>
    <p:sldId id="288" r:id="rId47"/>
    <p:sldId id="405" r:id="rId48"/>
    <p:sldId id="404" r:id="rId49"/>
    <p:sldId id="406" r:id="rId50"/>
    <p:sldId id="407" r:id="rId51"/>
    <p:sldId id="408" r:id="rId52"/>
    <p:sldId id="409" r:id="rId53"/>
    <p:sldId id="295" r:id="rId54"/>
    <p:sldId id="294" r:id="rId55"/>
    <p:sldId id="378" r:id="rId56"/>
    <p:sldId id="310" r:id="rId57"/>
    <p:sldId id="311" r:id="rId58"/>
    <p:sldId id="364" r:id="rId59"/>
    <p:sldId id="367" r:id="rId60"/>
    <p:sldId id="368" r:id="rId61"/>
    <p:sldId id="366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40" autoAdjust="0"/>
    <p:restoredTop sz="94660"/>
  </p:normalViewPr>
  <p:slideViewPr>
    <p:cSldViewPr snapToGrid="0">
      <p:cViewPr varScale="1">
        <p:scale>
          <a:sx n="54" d="100"/>
          <a:sy n="54" d="100"/>
        </p:scale>
        <p:origin x="653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Prednisolone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Prednisolon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Sheet1!$A$2:$A$6</c:f>
              <c:strCache>
                <c:ptCount val="5"/>
                <c:pt idx="0">
                  <c:v>1402-05</c:v>
                </c:pt>
                <c:pt idx="1">
                  <c:v>1401-06</c:v>
                </c:pt>
                <c:pt idx="2">
                  <c:v>1401-07</c:v>
                </c:pt>
                <c:pt idx="3">
                  <c:v>1401-08</c:v>
                </c:pt>
                <c:pt idx="4">
                  <c:v>1401-08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75</c:v>
                </c:pt>
                <c:pt idx="1">
                  <c:v>50</c:v>
                </c:pt>
                <c:pt idx="2">
                  <c:v>30</c:v>
                </c:pt>
                <c:pt idx="3">
                  <c:v>15</c:v>
                </c:pt>
                <c:pt idx="4">
                  <c:v>10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0F2-4584-8A4A-E992F43A4A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6006192"/>
        <c:axId val="1106008368"/>
      </c:lineChart>
      <c:catAx>
        <c:axId val="1106006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6008368"/>
        <c:crosses val="autoZero"/>
        <c:auto val="0"/>
        <c:lblAlgn val="ctr"/>
        <c:lblOffset val="100"/>
        <c:noMultiLvlLbl val="0"/>
      </c:catAx>
      <c:valAx>
        <c:axId val="1106008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6006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633E14-3204-4088-A4F9-33F1242B10DB}" type="doc">
      <dgm:prSet loTypeId="urn:diagrams.loki3.com/BracketList" loCatId="officeonlin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EC66D1-5D21-49A0-94EE-6C04CEB19882}" type="pres">
      <dgm:prSet presAssocID="{16633E14-3204-4088-A4F9-33F1242B10D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676B9008-A887-4CC2-9E9B-D85BE6AAFCA3}" type="presOf" srcId="{16633E14-3204-4088-A4F9-33F1242B10DB}" destId="{49EC66D1-5D21-49A0-94EE-6C04CEB19882}" srcOrd="0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AC4964-38B1-E493-C11A-02739167D9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A174675-9727-B50A-A53A-46B549B4A9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0CDC4D-F6ED-C3DC-7A47-30D13F47A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F8E5-66F9-429E-81E4-5FA1D16EFE63}" type="datetimeFigureOut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6F511-21EC-1C2F-9246-F54128B5A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F6BDD5-4A1A-28EB-AE91-0D40ECA4E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2E8A-2AA6-4B4A-8006-4379182754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813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1AF99-67EF-99C4-5F2C-31049950E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EC3D3DA-9E4B-04EE-4015-451208F0C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D92063-4CFA-C6D0-6EBB-A8DE3E796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F8E5-66F9-429E-81E4-5FA1D16EFE63}" type="datetimeFigureOut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1E3FA1-3E4A-2422-35D2-C0B847CC0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AA8767-13C0-01DD-8B6F-ADE06C5FF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2E8A-2AA6-4B4A-8006-4379182754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30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7C10987-3E90-0DC2-F0C1-A25C44EF80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46B9131-292D-D434-8D35-FB41F10CC9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6D2AF1-2338-3046-D127-26210B79A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F8E5-66F9-429E-81E4-5FA1D16EFE63}" type="datetimeFigureOut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33FD28-820F-F079-C221-8E098F3C9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CE3346-CA42-5F86-F555-60AC827D3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2E8A-2AA6-4B4A-8006-4379182754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682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5CDB55-EC2A-7ACF-745E-124549A46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B6F262-C161-9C24-A0B8-8B35F6862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814F02-2709-819F-7CB5-52BBEF6B7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F8E5-66F9-429E-81E4-5FA1D16EFE63}" type="datetimeFigureOut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8C1066-BEB9-A34F-93FA-267BE856C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BBFC7A-3598-7DFA-1F94-97A8BA134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2E8A-2AA6-4B4A-8006-4379182754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63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9FC0F7-20A2-8C92-6377-C4DEE98D4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9C90DE6-43EB-BDFE-D720-E6C478B0A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D11B44-2A82-F3B3-FCA6-001501BF6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F8E5-66F9-429E-81E4-5FA1D16EFE63}" type="datetimeFigureOut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B0B37C-8242-F0D1-64F7-3CAD3D356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F2BDE2-EA8D-0A65-3E56-220319BF4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2E8A-2AA6-4B4A-8006-4379182754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899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07CBE7-A6D9-1B3F-CF69-93A4FA43A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9123155-7A3B-D64A-40D8-3E30AD4B7F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0AD05D6-BA3A-0710-E33A-8A3ABCDBB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DCA805-D9E3-7D0F-C8D7-0B3AF8448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F8E5-66F9-429E-81E4-5FA1D16EFE63}" type="datetimeFigureOut">
              <a:rPr lang="en-US" smtClean="0"/>
              <a:t>12/6/2022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4178C0A-EE0F-FA2A-56F7-078CED426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0C8546-21C9-588C-6C8B-8D361D67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2E8A-2AA6-4B4A-8006-4379182754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894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8CCFE6-06B9-8694-7C21-937BFDEEE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0F019F-A84E-B9FE-E920-F56BEB826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A47C945-4980-39B4-B0E2-328BEDCC5A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DC23BE9-83A2-5427-D4C2-E38BD29671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7182F57-4F16-B468-78A1-6BB7C08584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7D48A7E-E18E-3349-E727-0E166AAB7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F8E5-66F9-429E-81E4-5FA1D16EFE63}" type="datetimeFigureOut">
              <a:rPr lang="en-US" smtClean="0"/>
              <a:t>12/6/2022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D002A60-6FD4-0F16-274C-CB6E3B22E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B020C4D-527A-AC22-E271-ECD1EE836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2E8A-2AA6-4B4A-8006-4379182754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348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0C4854-A472-D1BF-C111-01770CBA1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069FB2E-A081-CF50-E8A7-06D5CC200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F8E5-66F9-429E-81E4-5FA1D16EFE63}" type="datetimeFigureOut">
              <a:rPr lang="en-US" smtClean="0"/>
              <a:t>12/6/2022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DB4A276-8959-707F-E362-A9D25FA62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C0D375B-9219-2703-2480-9C80A2075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2E8A-2AA6-4B4A-8006-4379182754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02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9AFA030-134F-E045-1090-7E0FB58AC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F8E5-66F9-429E-81E4-5FA1D16EFE63}" type="datetimeFigureOut">
              <a:rPr lang="en-US" smtClean="0"/>
              <a:t>12/6/2022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FAB1C3D-84BD-AE82-1BEF-5F0246AD8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E33B8C9-3D84-7DDD-23E1-3FF80E2AE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2E8A-2AA6-4B4A-8006-4379182754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156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6693C-84B2-2ACA-E5A4-D602BD3FD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6A87C39-F43A-C220-A3A4-9FF80B2C7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2C82E6C-BAED-A695-D288-1D92FB271C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A7CB4B-26B7-324E-2E0D-31B6DCD96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F8E5-66F9-429E-81E4-5FA1D16EFE63}" type="datetimeFigureOut">
              <a:rPr lang="en-US" smtClean="0"/>
              <a:t>12/6/2022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CBDBD9-D3F6-65B8-3B48-650B0E649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158A25B-6569-95C2-E62E-789869EF9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2E8A-2AA6-4B4A-8006-4379182754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229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5CFF6D-F086-325E-9381-1D5CBBA42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DD1B0AA-EEBC-04E8-3255-8A02FD8569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87F8C30-B586-E36F-17BD-660F1FEC45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7FF2CF-D0F3-F17F-DB8C-6E4B5E519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7F8E5-66F9-429E-81E4-5FA1D16EFE63}" type="datetimeFigureOut">
              <a:rPr lang="en-US" smtClean="0"/>
              <a:t>12/6/2022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CBACA3A-B7FD-4B75-805E-52C3BFD41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C4B9C9E-BF7B-5727-E295-946B7E14B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72E8A-2AA6-4B4A-8006-4379182754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692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6F94D95-1E80-179A-6C0A-9944DEA6D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DA27A5-E536-FAFD-808A-DA22040D4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9F1B9A-61CD-632D-AF1A-3BFFB13B8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7F8E5-66F9-429E-81E4-5FA1D16EFE63}" type="datetimeFigureOut">
              <a:rPr lang="en-US" smtClean="0"/>
              <a:t>12/6/2022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CF1959-FDF2-D684-AC85-6EE3ACF8F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94F4A5-1CCF-7428-AE69-2EB313DEE1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72E8A-2AA6-4B4A-8006-4379182754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361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ptodate/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rchivesofmedicalscience.com/Author-Caglar-Keskin/105763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7C158B6-249C-572B-6C8D-7D88302D0E4D}"/>
              </a:ext>
            </a:extLst>
          </p:cNvPr>
          <p:cNvSpPr txBox="1"/>
          <p:nvPr/>
        </p:nvSpPr>
        <p:spPr>
          <a:xfrm>
            <a:off x="2810288" y="3160642"/>
            <a:ext cx="60976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hadows Into Light" panose="02000000000000000000" pitchFamily="2" charset="0"/>
                <a:ea typeface="+mn-ea"/>
                <a:cs typeface="+mn-cs"/>
              </a:rPr>
              <a:t>CASE PRESENTATION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FA56420-A03E-C43F-775C-8794CC7C45B3}"/>
              </a:ext>
            </a:extLst>
          </p:cNvPr>
          <p:cNvSpPr txBox="1"/>
          <p:nvPr/>
        </p:nvSpPr>
        <p:spPr>
          <a:xfrm>
            <a:off x="4800601" y="4512366"/>
            <a:ext cx="2402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By:Dr Nafise Hassanloo</a:t>
            </a:r>
          </a:p>
          <a:p>
            <a:r>
              <a:rPr lang="en-US" b="1" dirty="0"/>
              <a:t>          1401/08/30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552546A-6E64-F967-BE9D-02C7241E514C}"/>
              </a:ext>
            </a:extLst>
          </p:cNvPr>
          <p:cNvSpPr txBox="1"/>
          <p:nvPr/>
        </p:nvSpPr>
        <p:spPr>
          <a:xfrm>
            <a:off x="1222513" y="1004137"/>
            <a:ext cx="79140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IN THE NAME OF GOD</a:t>
            </a:r>
            <a:endParaRPr lang="en-US" sz="4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806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F839198-2982-59E7-26BB-5F73A538B190}"/>
              </a:ext>
            </a:extLst>
          </p:cNvPr>
          <p:cNvSpPr txBox="1"/>
          <p:nvPr/>
        </p:nvSpPr>
        <p:spPr>
          <a:xfrm>
            <a:off x="1694046" y="1350563"/>
            <a:ext cx="760395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cap="none" spc="-50" dirty="0">
                <a:ln w="3175">
                  <a:noFill/>
                </a:ln>
                <a:latin typeface="Segoe UI"/>
                <a:ea typeface="+mn-ea"/>
                <a:cs typeface="Segoe UI" pitchFamily="34" charset="0"/>
              </a:rPr>
              <a:t>Habitation &amp; Allergy </a:t>
            </a:r>
          </a:p>
          <a:p>
            <a:endParaRPr lang="en-US" sz="3200" b="1" spc="-50" dirty="0">
              <a:ln w="3175">
                <a:noFill/>
              </a:ln>
              <a:solidFill>
                <a:schemeClr val="tx1"/>
              </a:solidFill>
              <a:latin typeface="Segoe UI"/>
              <a:cs typeface="Segoe UI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tx1"/>
                </a:solidFill>
              </a:rPr>
              <a:t>No smoker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2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tx1"/>
                </a:solidFill>
              </a:rPr>
              <a:t>NO Alcohol consumption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2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tx1"/>
                </a:solidFill>
              </a:rPr>
              <a:t> Regular physical activity before surgery.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82603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378F9C0-8366-ECCD-604C-91B424AE936C}"/>
              </a:ext>
            </a:extLst>
          </p:cNvPr>
          <p:cNvSpPr txBox="1"/>
          <p:nvPr/>
        </p:nvSpPr>
        <p:spPr>
          <a:xfrm>
            <a:off x="883118" y="503541"/>
            <a:ext cx="9040528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cap="none" spc="-50" dirty="0">
                <a:ln w="3175">
                  <a:noFill/>
                </a:ln>
                <a:latin typeface="Segoe UI"/>
                <a:ea typeface="+mn-ea"/>
                <a:cs typeface="Segoe UI" pitchFamily="34" charset="0"/>
              </a:rPr>
              <a:t>Physical Exam </a:t>
            </a:r>
          </a:p>
          <a:p>
            <a:endParaRPr lang="en-US" sz="3200" b="1" cap="none" spc="-50" dirty="0">
              <a:ln w="3175">
                <a:noFill/>
              </a:ln>
              <a:latin typeface="Segoe UI"/>
              <a:ea typeface="+mn-ea"/>
              <a:cs typeface="Segoe UI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General appearance: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   A 37y/o male, Awake &amp; alert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 BMI:27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Body Weight:  105  kg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Height:  197cm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Vital sign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BP: 130/80, PR: 66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T: 36.8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tx1"/>
                </a:solidFill>
              </a:rPr>
              <a:t>RR: 16 </a:t>
            </a:r>
          </a:p>
          <a:p>
            <a:r>
              <a:rPr lang="en-US" sz="3200" b="1" cap="none" spc="-50" dirty="0">
                <a:ln w="3175">
                  <a:noFill/>
                </a:ln>
                <a:latin typeface="Segoe UI"/>
                <a:ea typeface="+mn-ea"/>
                <a:cs typeface="Segoe UI" pitchFamily="34" charset="0"/>
              </a:rPr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92104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421DAF-5859-9836-9D00-5E113CE937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63" t="33333" r="37211" b="53489"/>
          <a:stretch/>
        </p:blipFill>
        <p:spPr>
          <a:xfrm>
            <a:off x="1133921" y="1541719"/>
            <a:ext cx="10317344" cy="342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10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xmlns="" id="{5E5EB54E-1CD2-8E40-6851-D7F09B83C5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6914972"/>
              </p:ext>
            </p:extLst>
          </p:nvPr>
        </p:nvGraphicFramePr>
        <p:xfrm>
          <a:off x="768410" y="687860"/>
          <a:ext cx="1142359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xmlns="" id="{8BA1FC0F-11B3-E888-7CD1-145F4EC6B9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242277"/>
              </p:ext>
            </p:extLst>
          </p:nvPr>
        </p:nvGraphicFramePr>
        <p:xfrm>
          <a:off x="2295301" y="856460"/>
          <a:ext cx="8127999" cy="531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xmlns="" val="22501058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224064776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1763902346"/>
                    </a:ext>
                  </a:extLst>
                </a:gridCol>
              </a:tblGrid>
              <a:tr h="29419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24281834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Pain and Discomfort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42340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Pain on motion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4958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Pain at rest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22042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Tearing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5664176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Visual Function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2565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VA(best corrected)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10/10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10/10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24905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Color Vision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96257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Optic nerve Head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02515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Visual 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40394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Exophthalmometry1</a:t>
                      </a:r>
                    </a:p>
                    <a:p>
                      <a:r>
                        <a:rPr lang="en-US" dirty="0"/>
                        <a:t>If &gt;2 mm increased as compared to previous exam.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24-25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26-27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23301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70231607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762331E-7239-C42E-0ECA-5E735C6FA7B1}"/>
              </a:ext>
            </a:extLst>
          </p:cNvPr>
          <p:cNvSpPr txBox="1"/>
          <p:nvPr/>
        </p:nvSpPr>
        <p:spPr>
          <a:xfrm>
            <a:off x="490587" y="248940"/>
            <a:ext cx="3046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Eye Exam  </a:t>
            </a:r>
            <a:r>
              <a:rPr lang="en-US" sz="2800" dirty="0">
                <a:solidFill>
                  <a:srgbClr val="C00000"/>
                </a:solidFill>
              </a:rPr>
              <a:t>1401/08</a:t>
            </a:r>
          </a:p>
        </p:txBody>
      </p:sp>
    </p:spTree>
    <p:extLst>
      <p:ext uri="{BB962C8B-B14F-4D97-AF65-F5344CB8AC3E}">
        <p14:creationId xmlns:p14="http://schemas.microsoft.com/office/powerpoint/2010/main" val="1547249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37134BD8-2285-1122-5F89-803DE4A1AD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379650"/>
              </p:ext>
            </p:extLst>
          </p:nvPr>
        </p:nvGraphicFramePr>
        <p:xfrm>
          <a:off x="1411798" y="168523"/>
          <a:ext cx="8128000" cy="6548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xmlns="" val="329363741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xmlns="" val="414013658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405321969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939312221"/>
                    </a:ext>
                  </a:extLst>
                </a:gridCol>
              </a:tblGrid>
              <a:tr h="561672">
                <a:tc gridSpan="4"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Eyelid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40075108"/>
                  </a:ext>
                </a:extLst>
              </a:tr>
              <a:tr h="561672">
                <a:tc gridSpan="4"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             Right                                   Left  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63493107"/>
                  </a:ext>
                </a:extLst>
              </a:tr>
              <a:tr h="302297">
                <a:tc gridSpan="2">
                  <a:txBody>
                    <a:bodyPr/>
                    <a:lstStyle/>
                    <a:p>
                      <a:r>
                        <a:rPr lang="en-US" dirty="0"/>
                        <a:t>MRD1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40012568"/>
                  </a:ext>
                </a:extLst>
              </a:tr>
              <a:tr h="583535">
                <a:tc gridSpan="2">
                  <a:txBody>
                    <a:bodyPr/>
                    <a:lstStyle/>
                    <a:p>
                      <a:r>
                        <a:rPr lang="en-US" dirty="0"/>
                        <a:t>MRD2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4085737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dirty="0"/>
                        <a:t>Lid Lag (lag in down gaze)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4067891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dirty="0"/>
                        <a:t>puffiness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Upper lid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dirty="0"/>
                        <a:t>+</a:t>
                      </a:r>
                    </a:p>
                    <a:p>
                      <a:r>
                        <a:rPr lang="en-US" dirty="0"/>
                        <a:t>+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dirty="0"/>
                        <a:t>+</a:t>
                      </a:r>
                    </a:p>
                    <a:p>
                      <a:r>
                        <a:rPr lang="en-US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74882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r>
                        <a:rPr lang="en-US" dirty="0"/>
                        <a:t>puffiness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Lower lid.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06168698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dirty="0"/>
                        <a:t>Edema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Upper lid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2967822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r>
                        <a:rPr lang="en-US" dirty="0"/>
                        <a:t>puffiness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Lower lid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40287718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US" dirty="0"/>
                        <a:t>Redness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Upper lid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741142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r>
                        <a:rPr lang="en-US" dirty="0"/>
                        <a:t>puffiness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Lower lid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6980820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r>
                        <a:rPr lang="en-US" sz="2000" b="1" dirty="0"/>
                        <a:t>                                                          Conjunctive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6207159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dirty="0"/>
                        <a:t>Diffuse redness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+1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9751740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dirty="0"/>
                        <a:t>Chemosis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26028359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dirty="0"/>
                        <a:t>swollen caruncle/plica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7858838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886875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5957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6AEF6812-51EB-5879-9D97-3F7AE109D5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42500"/>
              </p:ext>
            </p:extLst>
          </p:nvPr>
        </p:nvGraphicFramePr>
        <p:xfrm>
          <a:off x="1943100" y="1756530"/>
          <a:ext cx="8159749" cy="299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1083">
                  <a:extLst>
                    <a:ext uri="{9D8B030D-6E8A-4147-A177-3AD203B41FA5}">
                      <a16:colId xmlns:a16="http://schemas.microsoft.com/office/drawing/2014/main" xmlns="" val="26705770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204955144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1426966044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US" dirty="0"/>
                        <a:t>                                                                   Cornea  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80919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Ulcer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clear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clear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28731832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                                                            Motility</a:t>
                      </a:r>
                      <a:r>
                        <a:rPr lang="en-US" dirty="0"/>
                        <a:t>            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69349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Restriction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29622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 Diplopia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850398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Gaze Diplopia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85618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Blurred vision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_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982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7962807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16FF06-4AEB-5ECF-9E98-1ADBA3A39A10}"/>
              </a:ext>
            </a:extLst>
          </p:cNvPr>
          <p:cNvSpPr txBox="1"/>
          <p:nvPr/>
        </p:nvSpPr>
        <p:spPr>
          <a:xfrm>
            <a:off x="4626598" y="5502729"/>
            <a:ext cx="27927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Active &gt;3score  </a:t>
            </a:r>
          </a:p>
        </p:txBody>
      </p:sp>
    </p:spTree>
    <p:extLst>
      <p:ext uri="{BB962C8B-B14F-4D97-AF65-F5344CB8AC3E}">
        <p14:creationId xmlns:p14="http://schemas.microsoft.com/office/powerpoint/2010/main" val="1813051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2D78598F-ED8A-D43C-C720-0D5C1109F2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161543"/>
              </p:ext>
            </p:extLst>
          </p:nvPr>
        </p:nvGraphicFramePr>
        <p:xfrm>
          <a:off x="935665" y="382772"/>
          <a:ext cx="9824484" cy="2610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5298">
                  <a:extLst>
                    <a:ext uri="{9D8B030D-6E8A-4147-A177-3AD203B41FA5}">
                      <a16:colId xmlns:a16="http://schemas.microsoft.com/office/drawing/2014/main" xmlns="" val="3850314794"/>
                    </a:ext>
                  </a:extLst>
                </a:gridCol>
                <a:gridCol w="1523436">
                  <a:extLst>
                    <a:ext uri="{9D8B030D-6E8A-4147-A177-3AD203B41FA5}">
                      <a16:colId xmlns:a16="http://schemas.microsoft.com/office/drawing/2014/main" xmlns="" val="4164922900"/>
                    </a:ext>
                  </a:extLst>
                </a:gridCol>
                <a:gridCol w="1523436">
                  <a:extLst>
                    <a:ext uri="{9D8B030D-6E8A-4147-A177-3AD203B41FA5}">
                      <a16:colId xmlns:a16="http://schemas.microsoft.com/office/drawing/2014/main" xmlns="" val="2848917077"/>
                    </a:ext>
                  </a:extLst>
                </a:gridCol>
                <a:gridCol w="1523436">
                  <a:extLst>
                    <a:ext uri="{9D8B030D-6E8A-4147-A177-3AD203B41FA5}">
                      <a16:colId xmlns:a16="http://schemas.microsoft.com/office/drawing/2014/main" xmlns="" val="2829080312"/>
                    </a:ext>
                  </a:extLst>
                </a:gridCol>
                <a:gridCol w="1648692">
                  <a:extLst>
                    <a:ext uri="{9D8B030D-6E8A-4147-A177-3AD203B41FA5}">
                      <a16:colId xmlns:a16="http://schemas.microsoft.com/office/drawing/2014/main" xmlns="" val="815404486"/>
                    </a:ext>
                  </a:extLst>
                </a:gridCol>
                <a:gridCol w="2020186">
                  <a:extLst>
                    <a:ext uri="{9D8B030D-6E8A-4147-A177-3AD203B41FA5}">
                      <a16:colId xmlns:a16="http://schemas.microsoft.com/office/drawing/2014/main" xmlns="" val="1409216399"/>
                    </a:ext>
                  </a:extLst>
                </a:gridCol>
              </a:tblGrid>
              <a:tr h="466102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prednisolone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75mg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50mg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30mg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20mg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461434716"/>
                  </a:ext>
                </a:extLst>
              </a:tr>
              <a:tr h="1211864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C00000"/>
                          </a:solidFill>
                        </a:rPr>
                        <a:t>Hertel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1399.11</a:t>
                      </a:r>
                      <a:r>
                        <a:rPr lang="fa-IR" sz="2400" dirty="0"/>
                        <a:t> </a:t>
                      </a:r>
                      <a:endParaRPr lang="en-US" sz="2400" dirty="0"/>
                    </a:p>
                    <a:p>
                      <a:r>
                        <a:rPr lang="en-US" sz="2400" dirty="0"/>
                        <a:t>To</a:t>
                      </a:r>
                    </a:p>
                    <a:p>
                      <a:r>
                        <a:rPr lang="en-US" sz="2400" dirty="0"/>
                        <a:t>1400.12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1401.05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1401.6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1401.07.17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1401.08.02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482975368"/>
                  </a:ext>
                </a:extLst>
              </a:tr>
              <a:tr h="466102">
                <a:tc>
                  <a:txBody>
                    <a:bodyPr/>
                    <a:lstStyle/>
                    <a:p>
                      <a:r>
                        <a:rPr lang="en-US" sz="2400" dirty="0"/>
                        <a:t>Right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24-25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11577718"/>
                  </a:ext>
                </a:extLst>
              </a:tr>
              <a:tr h="466102">
                <a:tc>
                  <a:txBody>
                    <a:bodyPr/>
                    <a:lstStyle/>
                    <a:p>
                      <a:r>
                        <a:rPr lang="en-US" sz="2400" dirty="0"/>
                        <a:t>Left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25-26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26-27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910581100"/>
                  </a:ext>
                </a:extLst>
              </a:tr>
            </a:tbl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xmlns="" id="{E2393E89-AD38-B22C-665F-D3AC59D778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4829479"/>
              </p:ext>
            </p:extLst>
          </p:nvPr>
        </p:nvGraphicFramePr>
        <p:xfrm>
          <a:off x="2030817" y="3838551"/>
          <a:ext cx="7889359" cy="3019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98590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E48AD9-B9B4-8694-2E1F-EEB7313031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02" t="17971" r="18641" b="13913"/>
          <a:stretch/>
        </p:blipFill>
        <p:spPr>
          <a:xfrm>
            <a:off x="0" y="1241596"/>
            <a:ext cx="7553739" cy="46713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418C98-A1AB-F804-2523-5ABC8A811F10}"/>
              </a:ext>
            </a:extLst>
          </p:cNvPr>
          <p:cNvSpPr txBox="1"/>
          <p:nvPr/>
        </p:nvSpPr>
        <p:spPr>
          <a:xfrm>
            <a:off x="7818120" y="329184"/>
            <a:ext cx="417716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sonography: 1400/07: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Right lobe: 2 hypo echo nodules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12.5*12mm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12*10mm </a:t>
            </a:r>
          </a:p>
        </p:txBody>
      </p:sp>
    </p:spTree>
    <p:extLst>
      <p:ext uri="{BB962C8B-B14F-4D97-AF65-F5344CB8AC3E}">
        <p14:creationId xmlns:p14="http://schemas.microsoft.com/office/powerpoint/2010/main" val="1420001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B87F07-1432-7E8E-CEBE-B1BC0B515E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50" t="9565" r="19050" b="13913"/>
          <a:stretch/>
        </p:blipFill>
        <p:spPr>
          <a:xfrm>
            <a:off x="310896" y="701703"/>
            <a:ext cx="7583557" cy="52478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366EA74-70D1-00ED-936C-D4DA3B2BED30}"/>
              </a:ext>
            </a:extLst>
          </p:cNvPr>
          <p:cNvSpPr txBox="1"/>
          <p:nvPr/>
        </p:nvSpPr>
        <p:spPr>
          <a:xfrm>
            <a:off x="8279862" y="1673352"/>
            <a:ext cx="38708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Doppler Sonography:1400/08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2noduls hyperechoic 12mm</a:t>
            </a:r>
          </a:p>
        </p:txBody>
      </p:sp>
    </p:spTree>
    <p:extLst>
      <p:ext uri="{BB962C8B-B14F-4D97-AF65-F5344CB8AC3E}">
        <p14:creationId xmlns:p14="http://schemas.microsoft.com/office/powerpoint/2010/main" val="3700884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CCCF5B-0365-76A4-E3AE-75D7F1CC0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57" t="15507" r="18641" b="14203"/>
          <a:stretch/>
        </p:blipFill>
        <p:spPr>
          <a:xfrm>
            <a:off x="-329609" y="912434"/>
            <a:ext cx="7583556" cy="48204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10EC88D-0FEC-C9E6-0717-A84CF6F6B58E}"/>
              </a:ext>
            </a:extLst>
          </p:cNvPr>
          <p:cNvSpPr txBox="1"/>
          <p:nvPr/>
        </p:nvSpPr>
        <p:spPr>
          <a:xfrm>
            <a:off x="7014078" y="1587440"/>
            <a:ext cx="506202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Dx:  FNA of thyroid aspiration from 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remnant of thyroidectomy site.</a:t>
            </a:r>
          </a:p>
          <a:p>
            <a:endParaRPr lang="en-US" sz="2400" dirty="0">
              <a:solidFill>
                <a:schemeClr val="accent1"/>
              </a:solidFill>
            </a:endParaRPr>
          </a:p>
          <a:p>
            <a:r>
              <a:rPr lang="en-US" sz="2400" dirty="0">
                <a:solidFill>
                  <a:schemeClr val="accent1"/>
                </a:solidFill>
              </a:rPr>
              <a:t>Presence of few group of follicular cells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 with focal hurtle cell change</a:t>
            </a:r>
          </a:p>
        </p:txBody>
      </p:sp>
    </p:spTree>
    <p:extLst>
      <p:ext uri="{BB962C8B-B14F-4D97-AF65-F5344CB8AC3E}">
        <p14:creationId xmlns:p14="http://schemas.microsoft.com/office/powerpoint/2010/main" val="1534301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E6CBAA-EAF8-0720-27EF-03452104BFB4}"/>
              </a:ext>
            </a:extLst>
          </p:cNvPr>
          <p:cNvSpPr txBox="1"/>
          <p:nvPr/>
        </p:nvSpPr>
        <p:spPr>
          <a:xfrm>
            <a:off x="1307825" y="1051315"/>
            <a:ext cx="6097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Patient History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A68238B-92B1-F441-1DE5-EFC8FDD952E5}"/>
              </a:ext>
            </a:extLst>
          </p:cNvPr>
          <p:cNvSpPr txBox="1"/>
          <p:nvPr/>
        </p:nvSpPr>
        <p:spPr>
          <a:xfrm>
            <a:off x="1400955" y="1872735"/>
            <a:ext cx="9803218" cy="2644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A 37year old man known  </a:t>
            </a:r>
            <a:r>
              <a:rPr lang="en-US" altLang="en-US" sz="2400" dirty="0">
                <a:latin typeface="Segoe UI"/>
              </a:rPr>
              <a:t>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ase of Graves orbitopathy since1398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Born &amp; lives in Tehran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egoe UI"/>
                <a:ea typeface="+mn-ea"/>
                <a:cs typeface="+mn-cs"/>
              </a:rPr>
              <a:t>Source of history : patient, reliable.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482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75DE38-3C1F-83CB-BEE7-6AB3A63212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15" t="17970" r="23369" b="12610"/>
          <a:stretch/>
        </p:blipFill>
        <p:spPr>
          <a:xfrm>
            <a:off x="405914" y="0"/>
            <a:ext cx="4833598" cy="61251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AA6335D-4F0C-F58A-11DB-C10ABB96B547}"/>
              </a:ext>
            </a:extLst>
          </p:cNvPr>
          <p:cNvSpPr txBox="1"/>
          <p:nvPr/>
        </p:nvSpPr>
        <p:spPr>
          <a:xfrm>
            <a:off x="6392850" y="719592"/>
            <a:ext cx="519565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SPECT /CT 1400/10: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Afocal mild MIBI uptake to the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 upper pole of the right thyroid 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remnant could be due to 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parathyroid  adenoma or thyroid nodule</a:t>
            </a:r>
          </a:p>
        </p:txBody>
      </p:sp>
    </p:spTree>
    <p:extLst>
      <p:ext uri="{BB962C8B-B14F-4D97-AF65-F5344CB8AC3E}">
        <p14:creationId xmlns:p14="http://schemas.microsoft.com/office/powerpoint/2010/main" val="2060104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E0BE57-A7AB-0BE2-4EDA-0DD9538A6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84" t="18262" r="23697" b="12174"/>
          <a:stretch/>
        </p:blipFill>
        <p:spPr>
          <a:xfrm rot="5400000">
            <a:off x="2129218" y="-566035"/>
            <a:ext cx="6109075" cy="79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40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4E505A-DE86-ED3B-AD93-8965DBF8D9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41" t="18550" r="23614" b="14058"/>
          <a:stretch/>
        </p:blipFill>
        <p:spPr>
          <a:xfrm rot="16200000">
            <a:off x="3326058" y="-1979111"/>
            <a:ext cx="4799807" cy="1020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57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681A75-99E5-CDD7-E849-BD6CFE1646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84" t="27681" r="32744" b="28116"/>
          <a:stretch/>
        </p:blipFill>
        <p:spPr>
          <a:xfrm>
            <a:off x="1004988" y="106110"/>
            <a:ext cx="9301890" cy="66457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23579E3-DBA2-EB9B-465A-B9D4D6AB7BDF}"/>
              </a:ext>
            </a:extLst>
          </p:cNvPr>
          <p:cNvSpPr/>
          <p:nvPr/>
        </p:nvSpPr>
        <p:spPr>
          <a:xfrm>
            <a:off x="2842591" y="526774"/>
            <a:ext cx="2325757" cy="149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733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BC506D-456E-95F2-570A-681D92AF62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34" t="17681" r="23369" b="11450"/>
          <a:stretch/>
        </p:blipFill>
        <p:spPr>
          <a:xfrm>
            <a:off x="377686" y="0"/>
            <a:ext cx="6351105" cy="6927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BE17232-0B94-C2A1-F498-B5359C85A9DC}"/>
              </a:ext>
            </a:extLst>
          </p:cNvPr>
          <p:cNvSpPr/>
          <p:nvPr/>
        </p:nvSpPr>
        <p:spPr>
          <a:xfrm>
            <a:off x="3011557" y="3717235"/>
            <a:ext cx="1242391" cy="4969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14A38C8-E4CE-8A52-7C77-617D01CDB0CB}"/>
              </a:ext>
            </a:extLst>
          </p:cNvPr>
          <p:cNvSpPr/>
          <p:nvPr/>
        </p:nvSpPr>
        <p:spPr>
          <a:xfrm>
            <a:off x="1874520" y="612648"/>
            <a:ext cx="694944" cy="822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6C251ED-5D57-382F-65B9-649E99FE9527}"/>
              </a:ext>
            </a:extLst>
          </p:cNvPr>
          <p:cNvSpPr txBox="1"/>
          <p:nvPr/>
        </p:nvSpPr>
        <p:spPr>
          <a:xfrm>
            <a:off x="7104888" y="1216152"/>
            <a:ext cx="44611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Sono1401/08: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FNA biopsy of right lobe 2 nodules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 12*16mm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13*13mm</a:t>
            </a:r>
          </a:p>
        </p:txBody>
      </p:sp>
    </p:spTree>
    <p:extLst>
      <p:ext uri="{BB962C8B-B14F-4D97-AF65-F5344CB8AC3E}">
        <p14:creationId xmlns:p14="http://schemas.microsoft.com/office/powerpoint/2010/main" val="31746638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593A58-3115-ADF0-F0DA-ED2AA59C54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652" t="17826" r="23451" b="13333"/>
          <a:stretch/>
        </p:blipFill>
        <p:spPr>
          <a:xfrm>
            <a:off x="1444752" y="-401294"/>
            <a:ext cx="6434195" cy="80639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7265D19-20BB-7107-4ECE-FB9EC8271880}"/>
              </a:ext>
            </a:extLst>
          </p:cNvPr>
          <p:cNvSpPr txBox="1"/>
          <p:nvPr/>
        </p:nvSpPr>
        <p:spPr>
          <a:xfrm>
            <a:off x="7622598" y="1993392"/>
            <a:ext cx="43042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Diagnosis: Follicular</a:t>
            </a:r>
            <a:r>
              <a:rPr lang="en-US" sz="2400" dirty="0">
                <a:solidFill>
                  <a:schemeClr val="accent1"/>
                </a:solidFill>
              </a:rPr>
              <a:t> hyperplastic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 in favour graves disease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 Bethesda2</a:t>
            </a:r>
          </a:p>
        </p:txBody>
      </p:sp>
    </p:spTree>
    <p:extLst>
      <p:ext uri="{BB962C8B-B14F-4D97-AF65-F5344CB8AC3E}">
        <p14:creationId xmlns:p14="http://schemas.microsoft.com/office/powerpoint/2010/main" val="1049971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8D37EAD-CAB5-17A7-AB2C-21712BDA54D3}"/>
              </a:ext>
            </a:extLst>
          </p:cNvPr>
          <p:cNvSpPr txBox="1"/>
          <p:nvPr/>
        </p:nvSpPr>
        <p:spPr>
          <a:xfrm>
            <a:off x="1749390" y="1243786"/>
            <a:ext cx="9106451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cap="none" spc="-50" dirty="0">
                <a:ln w="3175">
                  <a:noFill/>
                </a:ln>
                <a:latin typeface="Segoe UI"/>
                <a:ea typeface="+mn-ea"/>
                <a:cs typeface="Segoe UI" pitchFamily="34" charset="0"/>
              </a:rPr>
              <a:t>Problem list</a:t>
            </a:r>
          </a:p>
          <a:p>
            <a:endParaRPr lang="en-US" sz="3200" b="1" cap="none" spc="-50" dirty="0">
              <a:ln w="3175">
                <a:noFill/>
              </a:ln>
              <a:latin typeface="Segoe UI"/>
              <a:ea typeface="+mn-ea"/>
              <a:cs typeface="Segoe UI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spc="-50" dirty="0">
                <a:ln w="3175">
                  <a:noFill/>
                </a:ln>
                <a:latin typeface="Segoe UI"/>
                <a:cs typeface="Segoe UI" pitchFamily="34" charset="0"/>
              </a:rPr>
              <a:t>Graves Disease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spc="-50" dirty="0">
                <a:ln w="3175">
                  <a:noFill/>
                </a:ln>
                <a:latin typeface="Segoe UI"/>
                <a:cs typeface="Segoe UI" pitchFamily="34" charset="0"/>
              </a:rPr>
              <a:t>Graves Orbitopathy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spc="-50" dirty="0">
                <a:ln w="3175">
                  <a:noFill/>
                </a:ln>
                <a:latin typeface="Segoe UI"/>
                <a:cs typeface="Segoe UI" pitchFamily="34" charset="0"/>
              </a:rPr>
              <a:t>Subtotal thyroidectomy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spc="-50" dirty="0">
                <a:ln w="3175">
                  <a:noFill/>
                </a:ln>
                <a:latin typeface="Segoe UI"/>
                <a:cs typeface="Segoe UI" pitchFamily="34" charset="0"/>
              </a:rPr>
              <a:t>Micro PTC (first pathology)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spc="-50" dirty="0">
                <a:ln w="3175">
                  <a:noFill/>
                </a:ln>
                <a:latin typeface="Segoe UI"/>
                <a:cs typeface="Segoe UI" pitchFamily="34" charset="0"/>
              </a:rPr>
              <a:t>Rise Thyroglobing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spc="-50" dirty="0">
                <a:ln w="3175">
                  <a:noFill/>
                </a:ln>
                <a:latin typeface="Segoe UI"/>
                <a:cs typeface="Segoe UI" pitchFamily="34" charset="0"/>
              </a:rPr>
              <a:t>Normocalcemic Hyperparathyroidism</a:t>
            </a:r>
          </a:p>
          <a:p>
            <a:endParaRPr lang="en-US" sz="2400" spc="-50" dirty="0">
              <a:ln w="3175">
                <a:noFill/>
              </a:ln>
              <a:latin typeface="Segoe UI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470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6ED7D52-9BF3-9971-2B4A-D457D7DED97E}"/>
              </a:ext>
            </a:extLst>
          </p:cNvPr>
          <p:cNvSpPr txBox="1"/>
          <p:nvPr/>
        </p:nvSpPr>
        <p:spPr>
          <a:xfrm>
            <a:off x="362662" y="0"/>
            <a:ext cx="12227442" cy="8402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cap="none" spc="-50" dirty="0">
                <a:ln w="3175">
                  <a:noFill/>
                </a:ln>
                <a:latin typeface="Segoe UI"/>
                <a:ea typeface="+mn-ea"/>
                <a:cs typeface="Segoe UI" pitchFamily="34" charset="0"/>
              </a:rPr>
              <a:t> AGENDA</a:t>
            </a:r>
            <a:endParaRPr lang="fa-IR" sz="2000" b="1" cap="none" spc="-50" dirty="0">
              <a:ln w="3175">
                <a:noFill/>
              </a:ln>
              <a:latin typeface="Segoe UI"/>
              <a:ea typeface="+mn-ea"/>
              <a:cs typeface="Segoe UI" pitchFamily="34" charset="0"/>
            </a:endParaRPr>
          </a:p>
          <a:p>
            <a:endParaRPr lang="en-US" sz="2000" b="1" cap="none" spc="-50" dirty="0">
              <a:ln w="3175">
                <a:noFill/>
              </a:ln>
              <a:latin typeface="Segoe UI"/>
              <a:ea typeface="+mn-ea"/>
              <a:cs typeface="Segoe UI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Indications for surgery in Graves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r>
              <a:rPr lang="en-US" altLang="en-US" sz="2000" dirty="0"/>
              <a:t>Disease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457200" indent="-457200">
              <a:buFont typeface="+mj-lt"/>
              <a:buAutoNum type="arabicPeriod"/>
            </a:pP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en-US" sz="2000" dirty="0"/>
              <a:t>Management of treatment  with levothyroxine in patients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457200" indent="-457200">
              <a:buFont typeface="+mj-lt"/>
              <a:buAutoNum type="arabicPeriod"/>
            </a:pP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</a:endParaRPr>
          </a:p>
          <a:p>
            <a:pPr marL="457200" indent="-457200">
              <a:buFont typeface="+mj-lt"/>
              <a:buAutoNum type="arabicPeriod"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Recurrence rate of hyperthyroidism after subtotal thyroidectomy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spc="-50" dirty="0">
                <a:ln w="3175">
                  <a:noFill/>
                </a:ln>
                <a:latin typeface="Segoe UI"/>
                <a:cs typeface="Segoe UI" pitchFamily="34" charset="0"/>
              </a:rPr>
              <a:t>Prevalence of PTC in Graves </a:t>
            </a:r>
          </a:p>
          <a:p>
            <a:pPr marL="457200" indent="-457200">
              <a:buFont typeface="+mj-lt"/>
              <a:buAutoNum type="arabicPeriod"/>
            </a:pPr>
            <a:endParaRPr lang="fa-IR" sz="2000" spc="-50" dirty="0">
              <a:ln w="3175">
                <a:noFill/>
              </a:ln>
              <a:latin typeface="Segoe UI"/>
              <a:cs typeface="Segoe UI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spc="-50" dirty="0">
                <a:ln w="3175">
                  <a:noFill/>
                </a:ln>
                <a:latin typeface="Segoe UI"/>
                <a:cs typeface="Segoe UI" pitchFamily="34" charset="0"/>
              </a:rPr>
              <a:t>Outcome of thyroid cancer in graves </a:t>
            </a:r>
          </a:p>
          <a:p>
            <a:pPr marL="457200" indent="-457200">
              <a:buFont typeface="+mj-lt"/>
              <a:buAutoNum type="arabicPeriod"/>
            </a:pPr>
            <a:endParaRPr lang="en-US" sz="2000" b="1" cap="none" spc="-50" dirty="0">
              <a:ln w="3175">
                <a:noFill/>
              </a:ln>
              <a:latin typeface="Segoe UI"/>
              <a:ea typeface="+mn-ea"/>
              <a:cs typeface="Segoe UI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spc="-50" dirty="0">
                <a:ln w="3175">
                  <a:noFill/>
                </a:ln>
                <a:latin typeface="Segoe UI"/>
                <a:cs typeface="Segoe UI" pitchFamily="34" charset="0"/>
              </a:rPr>
              <a:t>Predicting time to TSH normalization and persistent suppression after thyroidectomy</a:t>
            </a:r>
            <a:endParaRPr lang="fa-IR" altLang="en-US" sz="2000" dirty="0">
              <a:latin typeface="inherit"/>
            </a:endParaRPr>
          </a:p>
          <a:p>
            <a:pPr marL="457200" indent="-457200">
              <a:buFont typeface="+mj-lt"/>
              <a:buAutoNum type="arabicPeriod"/>
            </a:pPr>
            <a:endParaRPr kumimoji="0" lang="fa-IR" altLang="en-US" sz="2000" b="0" i="0" u="none" strike="noStrike" cap="none" normalizeH="0" baseline="0" dirty="0">
              <a:ln>
                <a:noFill/>
              </a:ln>
              <a:effectLst/>
              <a:latin typeface="inherit"/>
            </a:endParaRPr>
          </a:p>
          <a:p>
            <a:pPr marL="457200" indent="-457200">
              <a:buFont typeface="+mj-lt"/>
              <a:buAutoNum type="arabicPeriod"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Reduction rate of trab after sub thyroidectomy compared to total thyroidectomy</a:t>
            </a:r>
            <a:r>
              <a:rPr lang="en-US" sz="2000" spc="-50" dirty="0">
                <a:ln w="3175">
                  <a:noFill/>
                </a:ln>
                <a:latin typeface="Segoe UI"/>
                <a:cs typeface="Segoe UI" pitchFamily="34" charset="0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endParaRPr lang="en-US" sz="2000" spc="-50" dirty="0">
              <a:ln w="3175">
                <a:noFill/>
              </a:ln>
              <a:latin typeface="Segoe UI"/>
              <a:cs typeface="Segoe UI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Approach to Graves Orbitopathy</a:t>
            </a:r>
          </a:p>
          <a:p>
            <a:pPr marL="457200" indent="-457200">
              <a:buFont typeface="+mj-lt"/>
              <a:buAutoNum type="arabicPeriod"/>
            </a:pPr>
            <a:endParaRPr lang="fa-IR" altLang="en-US" sz="2000" dirty="0">
              <a:latin typeface="inherit"/>
            </a:endParaRPr>
          </a:p>
          <a:p>
            <a:pPr marL="457200" indent="-457200">
              <a:buFont typeface="+mj-lt"/>
              <a:buAutoNum type="arabicPeriod"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Is atorvastatin effective in reducing Graves orbitopathy In hypercholesterolemic patients</a:t>
            </a:r>
            <a:r>
              <a:rPr kumimoji="0" lang="en-US" altLang="en-US" sz="7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kumimoji="0" lang="fa-IR" altLang="en-US" sz="2000" b="0" i="0" u="none" strike="noStrike" cap="none" normalizeH="0" baseline="0" dirty="0">
              <a:ln>
                <a:noFill/>
              </a:ln>
              <a:effectLst/>
              <a:latin typeface="inherit"/>
            </a:endParaRPr>
          </a:p>
          <a:p>
            <a:pPr marL="457200" indent="-457200">
              <a:buFont typeface="+mj-lt"/>
              <a:buAutoNum type="arabicPeriod"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What is the effect of teprotumumab in Graves' orbitopathy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kumimoji="0" lang="en-US" altLang="en-US" sz="20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000" spc="-50" dirty="0">
              <a:ln w="3175">
                <a:noFill/>
              </a:ln>
              <a:latin typeface="Segoe UI"/>
              <a:cs typeface="Segoe UI" pitchFamily="34" charset="0"/>
            </a:endParaRPr>
          </a:p>
          <a:p>
            <a:endParaRPr lang="en-US" sz="2000" spc="-50" dirty="0">
              <a:ln w="3175">
                <a:noFill/>
              </a:ln>
              <a:latin typeface="Segoe UI"/>
              <a:cs typeface="Segoe UI" pitchFamily="34" charset="0"/>
            </a:endParaRPr>
          </a:p>
          <a:p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20A7D6F-69C9-DED9-9876-53EBE1AE6744}"/>
              </a:ext>
            </a:extLst>
          </p:cNvPr>
          <p:cNvSpPr txBox="1"/>
          <p:nvPr/>
        </p:nvSpPr>
        <p:spPr>
          <a:xfrm>
            <a:off x="2226000" y="201823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2529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955E42-6492-D817-F978-AD34E70AB188}"/>
              </a:ext>
            </a:extLst>
          </p:cNvPr>
          <p:cNvSpPr txBox="1"/>
          <p:nvPr/>
        </p:nvSpPr>
        <p:spPr>
          <a:xfrm>
            <a:off x="464288" y="0"/>
            <a:ext cx="11727712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Indication of surgery:</a:t>
            </a:r>
          </a:p>
          <a:p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Patients with goiters causing upper airway obstruction or severe dysphagia.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Patients who also have a nonfunctional thyroid nodule with indeterminate, suspicious, or positive cytology on fine-needle aspiration,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Patients with very large goiters (≥80 g)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Patients with coexisting hyperparathyroidism who are surgical candidates for parathyroidectomy.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1"/>
                </a:solidFill>
              </a:rPr>
              <a:t>Patients with moderate to severe Graves' ophthalmopathy in whom surgery is preferred over radioiodine since radioiodine may exacerbate Graves' ophthalmopathy, presumably by transiently increasing thyrotropin receptor antibody (TRAb) levels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E100BEC-9BC1-BB38-39D0-7457A1F866E4}"/>
              </a:ext>
            </a:extLst>
          </p:cNvPr>
          <p:cNvSpPr txBox="1"/>
          <p:nvPr/>
        </p:nvSpPr>
        <p:spPr>
          <a:xfrm>
            <a:off x="10362314" y="6488668"/>
            <a:ext cx="1982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2022 UpToDate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52DAAE-B41C-7C59-13C6-546245676104}"/>
              </a:ext>
            </a:extLst>
          </p:cNvPr>
          <p:cNvSpPr txBox="1"/>
          <p:nvPr/>
        </p:nvSpPr>
        <p:spPr>
          <a:xfrm>
            <a:off x="464288" y="4339650"/>
            <a:ext cx="116346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6.  Pregnant women who are allergic to antithyroid drugs and are tolerating hyperthyroidism poorly have no alternative to surgery.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0070C0"/>
                </a:solidFill>
              </a:rPr>
              <a:t>7.  Patients who have persistent hyperthyroidism despite treatment with antithyroid medication and radioiodine</a:t>
            </a:r>
            <a:r>
              <a:rPr lang="en-US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6403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C5B8522-2B83-89B5-5731-5976C5D75A7F}"/>
              </a:ext>
            </a:extLst>
          </p:cNvPr>
          <p:cNvSpPr txBox="1"/>
          <p:nvPr/>
        </p:nvSpPr>
        <p:spPr>
          <a:xfrm>
            <a:off x="3356941" y="6177674"/>
            <a:ext cx="60976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Recovery of Thyroid Function After 26 years Post Thyroidectomy for Graves' disease with evidence of Active Remnants Raya Almazrouei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EC180F-481C-0742-5E65-A740B54D443F}"/>
              </a:ext>
            </a:extLst>
          </p:cNvPr>
          <p:cNvSpPr txBox="1"/>
          <p:nvPr/>
        </p:nvSpPr>
        <p:spPr>
          <a:xfrm>
            <a:off x="585483" y="893859"/>
            <a:ext cx="1031288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A 56 year old lady </a:t>
            </a:r>
            <a:r>
              <a:rPr lang="en-US" dirty="0"/>
              <a:t>was referred to endocrine service for  </a:t>
            </a:r>
            <a:r>
              <a:rPr lang="en-US" dirty="0">
                <a:highlight>
                  <a:srgbClr val="FFFF00"/>
                </a:highlight>
              </a:rPr>
              <a:t>management of levothyroxine</a:t>
            </a:r>
            <a:r>
              <a:rPr lang="en-US" dirty="0"/>
              <a:t>. </a:t>
            </a:r>
          </a:p>
          <a:p>
            <a:r>
              <a:rPr lang="en-US" dirty="0"/>
              <a:t> She was diagnosed with </a:t>
            </a:r>
            <a:r>
              <a:rPr lang="en-US" dirty="0">
                <a:highlight>
                  <a:srgbClr val="FFFF00"/>
                </a:highlight>
              </a:rPr>
              <a:t>Graves' disease 26 years ago and underwent subtotal thyroidectomy as definite treatment. </a:t>
            </a:r>
            <a:endParaRPr lang="en-US" dirty="0"/>
          </a:p>
          <a:p>
            <a:r>
              <a:rPr lang="en-US" dirty="0"/>
              <a:t>Post-operatively, she was commenced on 100mcg of levothyroxine </a:t>
            </a:r>
          </a:p>
          <a:p>
            <a:r>
              <a:rPr lang="en-US" dirty="0"/>
              <a:t>It was noted that her levothyroxine dose had to be reduced to 50 mcg daily over a period of 10 years due to persistently suppressed TSH levels with free T4 levels within the normal range.</a:t>
            </a:r>
          </a:p>
          <a:p>
            <a:r>
              <a:rPr lang="en-US" dirty="0"/>
              <a:t> In 2015, her thyroid function showed a picture suggestive of over-replacement with TSH &lt;0.01 (0.3-4.2)free T3 of 6.3 (2.5-5.7) and free T4 of 24 (9-23)</a:t>
            </a:r>
          </a:p>
          <a:p>
            <a:r>
              <a:rPr lang="en-US" dirty="0"/>
              <a:t>. Therefore, her levothyroxine dose was further decreased to 50 mcg on alternate days. In  2016, she was seen in endocrine clinic while on the above levothyroxine regimen</a:t>
            </a:r>
          </a:p>
          <a:p>
            <a:r>
              <a:rPr lang="en-US" dirty="0"/>
              <a:t>She didn’t report any symptoms related to thyrotoxicosis or overreplacement Repeat thyroid function sowed TSH of 0.01 (0.3-4.2) free T3 of 4.3 (2.5-5.7) free T4 of 14.5 (9-23)and a positive TSH receptor antibody level of 2.9 (&lt;0.4) </a:t>
            </a:r>
          </a:p>
          <a:p>
            <a:r>
              <a:rPr lang="en-US" dirty="0">
                <a:highlight>
                  <a:srgbClr val="FFFF00"/>
                </a:highlight>
              </a:rPr>
              <a:t>Levothyroxine was withheld </a:t>
            </a:r>
            <a:r>
              <a:rPr lang="en-US" dirty="0"/>
              <a:t>In 2017 </a:t>
            </a:r>
          </a:p>
          <a:p>
            <a:r>
              <a:rPr lang="en-US" dirty="0"/>
              <a:t> Serial TFT’s done subsequently showed evidence of </a:t>
            </a:r>
            <a:r>
              <a:rPr lang="en-US" dirty="0">
                <a:highlight>
                  <a:srgbClr val="FFFF00"/>
                </a:highlight>
              </a:rPr>
              <a:t>euthyroidism </a:t>
            </a:r>
            <a:r>
              <a:rPr lang="en-US" dirty="0"/>
              <a:t>with her latest results in  2018  showing </a:t>
            </a:r>
            <a:r>
              <a:rPr lang="en-US" dirty="0">
                <a:highlight>
                  <a:srgbClr val="FFFF00"/>
                </a:highlight>
              </a:rPr>
              <a:t>TSH of 0.64 </a:t>
            </a:r>
            <a:r>
              <a:rPr lang="en-US" dirty="0"/>
              <a:t>(0.3-4.2) free T4 of 11.7 (9-23) and </a:t>
            </a:r>
            <a:r>
              <a:rPr lang="en-US" dirty="0">
                <a:highlight>
                  <a:srgbClr val="FFFF00"/>
                </a:highlight>
              </a:rPr>
              <a:t>TSH receptor antibody level of 1.5 (&lt;0.4)</a:t>
            </a:r>
          </a:p>
        </p:txBody>
      </p:sp>
    </p:spTree>
    <p:extLst>
      <p:ext uri="{BB962C8B-B14F-4D97-AF65-F5344CB8AC3E}">
        <p14:creationId xmlns:p14="http://schemas.microsoft.com/office/powerpoint/2010/main" val="1677638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CC94A2D-5B9F-D1DD-95B8-BDEA37E613C2}"/>
              </a:ext>
            </a:extLst>
          </p:cNvPr>
          <p:cNvSpPr txBox="1"/>
          <p:nvPr/>
        </p:nvSpPr>
        <p:spPr>
          <a:xfrm>
            <a:off x="1369961" y="1186136"/>
            <a:ext cx="26288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Present illness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20E4CF3-3ACF-4204-BDDF-F18E9EBD43C1}"/>
              </a:ext>
            </a:extLst>
          </p:cNvPr>
          <p:cNvSpPr txBox="1"/>
          <p:nvPr/>
        </p:nvSpPr>
        <p:spPr>
          <a:xfrm>
            <a:off x="1086497" y="2007763"/>
            <a:ext cx="1064560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0" lang="en-US" altLang="en-US" sz="1800" b="0" i="0" u="none" strike="noStrike" cap="none" normalizeH="0" baseline="0" dirty="0">
              <a:ln>
                <a:noFill/>
              </a:ln>
              <a:effectLst/>
              <a:latin typeface="inheri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inherit"/>
              </a:rPr>
              <a:t>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e was diagnosed with Graves' disease since 1398 with several symptoms, including Tachycardia, swelling of the eyelids and proptosis, weight loss about 10 kg.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a-IR" altLang="en-US" sz="2400" dirty="0">
              <a:latin typeface="inheri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After the</a:t>
            </a:r>
            <a:r>
              <a:rPr kumimoji="0" lang="fa-IR" altLang="en-US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 TFT Test  stablish to Graves, treatment with methimazole was started with a daily dose of 30 mg.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endParaRPr kumimoji="0" lang="en-US" altLang="en-US" sz="1800" b="0" i="0" u="none" strike="noStrike" cap="none" normalizeH="0" baseline="0" dirty="0">
              <a:ln>
                <a:noFill/>
              </a:ln>
              <a:effectLst/>
              <a:latin typeface="inherit"/>
            </a:endParaRPr>
          </a:p>
          <a:p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E61158AD-5AC8-A991-E533-E193C87FC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solidFill>
            <a:srgbClr val="8AB4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6298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E5E40D6-BFD7-9E09-61B7-30DA40F09A85}"/>
              </a:ext>
            </a:extLst>
          </p:cNvPr>
          <p:cNvSpPr txBox="1"/>
          <p:nvPr/>
        </p:nvSpPr>
        <p:spPr>
          <a:xfrm>
            <a:off x="1058921" y="1264484"/>
            <a:ext cx="9520474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Management:</a:t>
            </a:r>
          </a:p>
          <a:p>
            <a:endParaRPr lang="en-US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Reduction dose of levothyroxine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Levothyroxine was withheld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Serial TFT’s done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she remains under regular surveillance as she is at high risk of Graves' disease recurrence.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2C22229-E91E-F12E-7773-A3454FD68432}"/>
              </a:ext>
            </a:extLst>
          </p:cNvPr>
          <p:cNvSpPr txBox="1"/>
          <p:nvPr/>
        </p:nvSpPr>
        <p:spPr>
          <a:xfrm>
            <a:off x="2555598" y="6018648"/>
            <a:ext cx="73858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Recovery of Thyroid Function After 26 years Post Thyroidectomy for Graves' disease with evidence of Active Remnants Raya Almazrouei</a:t>
            </a:r>
          </a:p>
        </p:txBody>
      </p:sp>
    </p:spTree>
    <p:extLst>
      <p:ext uri="{BB962C8B-B14F-4D97-AF65-F5344CB8AC3E}">
        <p14:creationId xmlns:p14="http://schemas.microsoft.com/office/powerpoint/2010/main" val="19084126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35DF05-1802-BE40-F8F0-9370BD1A4B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48" t="23188" r="8532" b="10580"/>
          <a:stretch/>
        </p:blipFill>
        <p:spPr>
          <a:xfrm>
            <a:off x="367748" y="114756"/>
            <a:ext cx="11052313" cy="662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787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18D485E-3FAC-CA6E-2139-F7C13377387E}"/>
              </a:ext>
            </a:extLst>
          </p:cNvPr>
          <p:cNvSpPr txBox="1"/>
          <p:nvPr/>
        </p:nvSpPr>
        <p:spPr>
          <a:xfrm>
            <a:off x="1145657" y="934583"/>
            <a:ext cx="1031269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Up to 60 percent of patients after subtotal thyroidectomy can maintain adequate thyroid function without thyroid hormone supplementation when there is a </a:t>
            </a:r>
            <a:r>
              <a:rPr lang="en-US" sz="2400" b="1" dirty="0"/>
              <a:t>four- to seven-gram remnant </a:t>
            </a:r>
            <a:r>
              <a:rPr lang="en-US" sz="2400" dirty="0"/>
              <a:t>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70C0"/>
                </a:solidFill>
              </a:rPr>
              <a:t>Persistent</a:t>
            </a:r>
            <a:r>
              <a:rPr lang="en-US" sz="2400" dirty="0"/>
              <a:t> or </a:t>
            </a:r>
            <a:r>
              <a:rPr lang="en-US" sz="2400" dirty="0">
                <a:solidFill>
                  <a:schemeClr val="accent1"/>
                </a:solidFill>
              </a:rPr>
              <a:t>recurrent hyperthyroidism </a:t>
            </a:r>
            <a:r>
              <a:rPr lang="en-US" sz="2400" dirty="0"/>
              <a:t>was observed in </a:t>
            </a:r>
            <a:r>
              <a:rPr lang="en-US" sz="2400" dirty="0">
                <a:solidFill>
                  <a:schemeClr val="accent1"/>
                </a:solidFill>
              </a:rPr>
              <a:t>(28.7%) </a:t>
            </a:r>
            <a:r>
              <a:rPr lang="en-US" sz="2400" dirty="0" err="1"/>
              <a:t>patients,The</a:t>
            </a:r>
            <a:r>
              <a:rPr lang="en-US" sz="2400" dirty="0"/>
              <a:t> median time of recurrence was 36 months</a:t>
            </a:r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Hypothyroidism developed in over 50% of patients.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/>
              <a:t>A euthyroid state was achieved in only 19.3% of patients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AE20F1C-3FB6-E4DE-2719-BD70AD7C0C79}"/>
              </a:ext>
            </a:extLst>
          </p:cNvPr>
          <p:cNvSpPr txBox="1"/>
          <p:nvPr/>
        </p:nvSpPr>
        <p:spPr>
          <a:xfrm>
            <a:off x="2857499" y="6338087"/>
            <a:ext cx="7179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Yann-Sheng Lin ,2017 Dec;220:112-118. Doi: 10.1016/j.jss.2017.06.091.</a:t>
            </a:r>
          </a:p>
        </p:txBody>
      </p:sp>
    </p:spTree>
    <p:extLst>
      <p:ext uri="{BB962C8B-B14F-4D97-AF65-F5344CB8AC3E}">
        <p14:creationId xmlns:p14="http://schemas.microsoft.com/office/powerpoint/2010/main" val="39975280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24B0BA2-9DF2-482E-E118-9B7895DF5221}"/>
              </a:ext>
            </a:extLst>
          </p:cNvPr>
          <p:cNvSpPr txBox="1"/>
          <p:nvPr/>
        </p:nvSpPr>
        <p:spPr>
          <a:xfrm>
            <a:off x="1102684" y="1315699"/>
            <a:ext cx="9986632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sz="2800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/>
                </a:solidFill>
              </a:rPr>
              <a:t>hyperthyroidism persists or recurs after near-total thyroidectomy for Graves</a:t>
            </a:r>
          </a:p>
          <a:p>
            <a:r>
              <a:rPr lang="en-US" sz="2400" dirty="0"/>
              <a:t>patients should be treated with </a:t>
            </a:r>
            <a:r>
              <a:rPr lang="en-US" sz="2400" dirty="0">
                <a:solidFill>
                  <a:schemeClr val="accent1"/>
                </a:solidFill>
              </a:rPr>
              <a:t>radioiodine</a:t>
            </a:r>
            <a:r>
              <a:rPr lang="en-US" sz="2400" dirty="0"/>
              <a:t> because repeat surgery is associated with a high risk of complications.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462D1E0-FD29-343B-8A8F-C94CA8D01491}"/>
              </a:ext>
            </a:extLst>
          </p:cNvPr>
          <p:cNvSpPr txBox="1"/>
          <p:nvPr/>
        </p:nvSpPr>
        <p:spPr>
          <a:xfrm>
            <a:off x="1943098" y="6401928"/>
            <a:ext cx="81259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UpToDate</a:t>
            </a:r>
            <a:r>
              <a:rPr lang="en-US" dirty="0"/>
              <a:t> 2022.</a:t>
            </a:r>
          </a:p>
        </p:txBody>
      </p:sp>
    </p:spTree>
    <p:extLst>
      <p:ext uri="{BB962C8B-B14F-4D97-AF65-F5344CB8AC3E}">
        <p14:creationId xmlns:p14="http://schemas.microsoft.com/office/powerpoint/2010/main" val="33135296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D260D07-3366-8BBD-BAF0-1A12D9E7AEE6}"/>
              </a:ext>
            </a:extLst>
          </p:cNvPr>
          <p:cNvSpPr txBox="1"/>
          <p:nvPr/>
        </p:nvSpPr>
        <p:spPr>
          <a:xfrm>
            <a:off x="1387340" y="1478238"/>
            <a:ext cx="937791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/>
            </a:r>
            <a:br>
              <a:rPr lang="en-US" dirty="0"/>
            </a:br>
            <a:r>
              <a:rPr lang="en-US" sz="2400" b="0" i="0" dirty="0">
                <a:solidFill>
                  <a:srgbClr val="000000"/>
                </a:solidFill>
                <a:effectLst/>
                <a:latin typeface="OpenSans"/>
              </a:rPr>
              <a:t>The incidence of thyroid cancer was higher in patients who underwent surgery for GD </a:t>
            </a:r>
            <a:r>
              <a:rPr lang="en-US" sz="2400" b="0" i="0" dirty="0">
                <a:solidFill>
                  <a:schemeClr val="accent1"/>
                </a:solidFill>
                <a:effectLst/>
                <a:latin typeface="OpenSans"/>
              </a:rPr>
              <a:t>(28.1%).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2CD343-03E8-F610-C149-60462D048BCC}"/>
              </a:ext>
            </a:extLst>
          </p:cNvPr>
          <p:cNvSpPr txBox="1"/>
          <p:nvPr/>
        </p:nvSpPr>
        <p:spPr>
          <a:xfrm>
            <a:off x="1387340" y="2828835"/>
            <a:ext cx="91652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0" i="0" dirty="0">
                <a:solidFill>
                  <a:schemeClr val="accent1"/>
                </a:solidFill>
                <a:effectLst/>
                <a:latin typeface="OpenSans"/>
              </a:rPr>
              <a:t>The frequency of thyroid cancer was significantly higher in patients with nodules .</a:t>
            </a:r>
            <a:endParaRPr lang="en-US" sz="2400" dirty="0">
              <a:solidFill>
                <a:srgbClr val="000000"/>
              </a:solidFill>
              <a:latin typeface="OpenSans"/>
            </a:endParaRPr>
          </a:p>
          <a:p>
            <a:endParaRPr lang="en-US" sz="2400" b="0" i="0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327F113-F28A-3685-65AB-CB9C3CEFF24F}"/>
              </a:ext>
            </a:extLst>
          </p:cNvPr>
          <p:cNvSpPr txBox="1"/>
          <p:nvPr/>
        </p:nvSpPr>
        <p:spPr>
          <a:xfrm>
            <a:off x="1387340" y="738445"/>
            <a:ext cx="4838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Prevalence Thyroid cancer in Graves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EDD7951-986D-A2D2-9762-681356D4770F}"/>
              </a:ext>
            </a:extLst>
          </p:cNvPr>
          <p:cNvSpPr txBox="1"/>
          <p:nvPr/>
        </p:nvSpPr>
        <p:spPr>
          <a:xfrm>
            <a:off x="3835694" y="6243014"/>
            <a:ext cx="71371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i-FI" b="0" i="0" u="sng" dirty="0">
                <a:effectLst/>
                <a:latin typeface="OpenSa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Caglar Keskin</a:t>
            </a:r>
            <a:r>
              <a:rPr lang="fi-FI" b="0" i="0" dirty="0">
                <a:effectLst/>
                <a:latin typeface="OpenSans"/>
              </a:rPr>
              <a:t> </a:t>
            </a:r>
            <a:r>
              <a:rPr lang="en-US" b="0" i="0" dirty="0">
                <a:effectLst/>
                <a:latin typeface="OpenSans"/>
              </a:rPr>
              <a:t>Arch Med Sci 2020;16(2):302–307</a:t>
            </a:r>
          </a:p>
          <a:p>
            <a:pPr algn="l"/>
            <a:endParaRPr lang="fi-FI" b="0" i="0" dirty="0">
              <a:solidFill>
                <a:srgbClr val="000000"/>
              </a:solidFill>
              <a:effectLst/>
              <a:latin typeface="OpenSans"/>
            </a:endParaRPr>
          </a:p>
          <a:p>
            <a:pPr algn="l"/>
            <a:endParaRPr lang="fi-FI" b="0" i="0" dirty="0">
              <a:solidFill>
                <a:srgbClr val="000000"/>
              </a:solidFill>
              <a:effectLst/>
              <a:latin typeface="OpenSans"/>
            </a:endParaRPr>
          </a:p>
        </p:txBody>
      </p:sp>
    </p:spTree>
    <p:extLst>
      <p:ext uri="{BB962C8B-B14F-4D97-AF65-F5344CB8AC3E}">
        <p14:creationId xmlns:p14="http://schemas.microsoft.com/office/powerpoint/2010/main" val="34342089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4246C88-7A01-0B65-9AE3-1FC3FB2C4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53" t="16280" r="24912" b="19225"/>
          <a:stretch/>
        </p:blipFill>
        <p:spPr>
          <a:xfrm>
            <a:off x="1190847" y="0"/>
            <a:ext cx="9494874" cy="695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344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877708-94F3-C2A7-5D50-3E6D4B3C3A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03" t="18986" r="7555" b="17681"/>
          <a:stretch/>
        </p:blipFill>
        <p:spPr>
          <a:xfrm>
            <a:off x="258418" y="159026"/>
            <a:ext cx="10852605" cy="63385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B0942A5-A9FA-0C27-B42E-DD3B73B87451}"/>
              </a:ext>
            </a:extLst>
          </p:cNvPr>
          <p:cNvSpPr txBox="1"/>
          <p:nvPr/>
        </p:nvSpPr>
        <p:spPr>
          <a:xfrm>
            <a:off x="3047114" y="6488668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R. DAYANAN1,2022; 26: 3562-3569</a:t>
            </a:r>
          </a:p>
        </p:txBody>
      </p:sp>
    </p:spTree>
    <p:extLst>
      <p:ext uri="{BB962C8B-B14F-4D97-AF65-F5344CB8AC3E}">
        <p14:creationId xmlns:p14="http://schemas.microsoft.com/office/powerpoint/2010/main" val="28500388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36670E-CF57-C9B4-2B5D-A00BD796B2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15" t="20000" r="12853" b="18696"/>
          <a:stretch/>
        </p:blipFill>
        <p:spPr>
          <a:xfrm>
            <a:off x="297713" y="-74849"/>
            <a:ext cx="10951534" cy="64519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FAE7A92-169E-9017-1D7D-B7D3C6772DE7}"/>
              </a:ext>
            </a:extLst>
          </p:cNvPr>
          <p:cNvSpPr txBox="1"/>
          <p:nvPr/>
        </p:nvSpPr>
        <p:spPr>
          <a:xfrm>
            <a:off x="3963286" y="6488668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R.DAYANAN1,2022; 26: 3562-3569</a:t>
            </a:r>
          </a:p>
        </p:txBody>
      </p:sp>
    </p:spTree>
    <p:extLst>
      <p:ext uri="{BB962C8B-B14F-4D97-AF65-F5344CB8AC3E}">
        <p14:creationId xmlns:p14="http://schemas.microsoft.com/office/powerpoint/2010/main" val="7951542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A087250-D35E-1FB4-9E55-DA5179C52C03}"/>
              </a:ext>
            </a:extLst>
          </p:cNvPr>
          <p:cNvSpPr txBox="1"/>
          <p:nvPr/>
        </p:nvSpPr>
        <p:spPr>
          <a:xfrm>
            <a:off x="1138019" y="870511"/>
            <a:ext cx="10100595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endParaRPr lang="en-US" sz="2400" dirty="0"/>
          </a:p>
          <a:p>
            <a:r>
              <a:rPr lang="en-US" sz="2800" b="1" dirty="0"/>
              <a:t>Prognosis of Thyroid Cancer in Patients with Graves’ Disease</a:t>
            </a:r>
            <a:r>
              <a:rPr lang="en-US" sz="2400" dirty="0"/>
              <a:t>: </a:t>
            </a:r>
          </a:p>
          <a:p>
            <a:endParaRPr lang="en-US" sz="2400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No differences in thyroid cancer aggressiveness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C00000"/>
                </a:solidFill>
              </a:rPr>
              <a:t>only lymph node (LN) metastasis was an independent prognostic factor for recurrent/persistent disease of thyroid cancer arising in GD (P=0.020)</a:t>
            </a:r>
          </a:p>
          <a:p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/>
              <a:t>The clinical outcomes of thyroid cancer in GD patients were also excellent but, more cautious follow-up is necessary for patients with LN metastasis in the same way as for thyroid cancer in non-GD patients.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E7744A-B93B-8DA6-806E-16C12B702D30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710A4C-B6AF-53FD-154B-3FF1BB8EBAD2}"/>
              </a:ext>
            </a:extLst>
          </p:cNvPr>
          <p:cNvSpPr txBox="1"/>
          <p:nvPr/>
        </p:nvSpPr>
        <p:spPr>
          <a:xfrm>
            <a:off x="1638849" y="6400800"/>
            <a:ext cx="8914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Jee Hee Yoon </a:t>
            </a:r>
            <a:r>
              <a:rPr lang="it-IT" dirty="0"/>
              <a:t>Endocrinol Metab 2021;36:1268-1276 https://doi.org/10.3803/EnM.2021.1227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5062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B9551DE-826A-DB74-306C-9924F12682E6}"/>
              </a:ext>
            </a:extLst>
          </p:cNvPr>
          <p:cNvSpPr txBox="1"/>
          <p:nvPr/>
        </p:nvSpPr>
        <p:spPr>
          <a:xfrm>
            <a:off x="1626781" y="1201479"/>
            <a:ext cx="812327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/>
              <a:t> </a:t>
            </a:r>
            <a:r>
              <a:rPr lang="en-US" sz="2400" dirty="0"/>
              <a:t>PTC in patients with GD showed </a:t>
            </a:r>
            <a:r>
              <a:rPr lang="en-US" sz="2400" dirty="0">
                <a:solidFill>
                  <a:schemeClr val="accent1"/>
                </a:solidFill>
              </a:rPr>
              <a:t>excellent prognosis </a:t>
            </a:r>
            <a:r>
              <a:rPr lang="en-US" sz="2400" dirty="0"/>
              <a:t>and disease-free survival rates comparable to those of patients with euthyroid states.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4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b="1" dirty="0"/>
              <a:t> </a:t>
            </a:r>
            <a:r>
              <a:rPr lang="en-US" sz="2400" dirty="0"/>
              <a:t>Thyroid cancer in patients with GD is </a:t>
            </a:r>
            <a:r>
              <a:rPr lang="en-US" sz="2400" dirty="0">
                <a:solidFill>
                  <a:schemeClr val="accent1"/>
                </a:solidFill>
              </a:rPr>
              <a:t>not </a:t>
            </a:r>
            <a:r>
              <a:rPr lang="en-US" sz="2400" dirty="0"/>
              <a:t>more aggressive than in euthyroid patients.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38B215A-BAD8-F04D-BEB1-2D46842D7E51}"/>
              </a:ext>
            </a:extLst>
          </p:cNvPr>
          <p:cNvSpPr txBox="1"/>
          <p:nvPr/>
        </p:nvSpPr>
        <p:spPr>
          <a:xfrm>
            <a:off x="1528873" y="6146747"/>
            <a:ext cx="967784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Prognosis of papillary thyroid cancer in patients with Graves’ disease: a propensity score-matched analysis</a:t>
            </a:r>
          </a:p>
          <a:p>
            <a:r>
              <a:rPr lang="en-US" sz="1600" dirty="0"/>
              <a:t> Kwon and Moon World Journal of Surgical Oncology (2020)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942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16493605-B361-F4F6-3E63-ADA5DFF325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4786327"/>
              </p:ext>
            </p:extLst>
          </p:nvPr>
        </p:nvGraphicFramePr>
        <p:xfrm>
          <a:off x="795535" y="1574994"/>
          <a:ext cx="10222977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1864">
                  <a:extLst>
                    <a:ext uri="{9D8B030D-6E8A-4147-A177-3AD203B41FA5}">
                      <a16:colId xmlns:a16="http://schemas.microsoft.com/office/drawing/2014/main" xmlns="" val="2852180138"/>
                    </a:ext>
                  </a:extLst>
                </a:gridCol>
                <a:gridCol w="1053399">
                  <a:extLst>
                    <a:ext uri="{9D8B030D-6E8A-4147-A177-3AD203B41FA5}">
                      <a16:colId xmlns:a16="http://schemas.microsoft.com/office/drawing/2014/main" xmlns="" val="1505095497"/>
                    </a:ext>
                  </a:extLst>
                </a:gridCol>
                <a:gridCol w="908981">
                  <a:extLst>
                    <a:ext uri="{9D8B030D-6E8A-4147-A177-3AD203B41FA5}">
                      <a16:colId xmlns:a16="http://schemas.microsoft.com/office/drawing/2014/main" xmlns="" val="1705022457"/>
                    </a:ext>
                  </a:extLst>
                </a:gridCol>
                <a:gridCol w="787672">
                  <a:extLst>
                    <a:ext uri="{9D8B030D-6E8A-4147-A177-3AD203B41FA5}">
                      <a16:colId xmlns:a16="http://schemas.microsoft.com/office/drawing/2014/main" xmlns="" val="1411244954"/>
                    </a:ext>
                  </a:extLst>
                </a:gridCol>
                <a:gridCol w="848723">
                  <a:extLst>
                    <a:ext uri="{9D8B030D-6E8A-4147-A177-3AD203B41FA5}">
                      <a16:colId xmlns:a16="http://schemas.microsoft.com/office/drawing/2014/main" xmlns="" val="2535003932"/>
                    </a:ext>
                  </a:extLst>
                </a:gridCol>
                <a:gridCol w="848723">
                  <a:extLst>
                    <a:ext uri="{9D8B030D-6E8A-4147-A177-3AD203B41FA5}">
                      <a16:colId xmlns:a16="http://schemas.microsoft.com/office/drawing/2014/main" xmlns="" val="1044234593"/>
                    </a:ext>
                  </a:extLst>
                </a:gridCol>
                <a:gridCol w="848723">
                  <a:extLst>
                    <a:ext uri="{9D8B030D-6E8A-4147-A177-3AD203B41FA5}">
                      <a16:colId xmlns:a16="http://schemas.microsoft.com/office/drawing/2014/main" xmlns="" val="3634883859"/>
                    </a:ext>
                  </a:extLst>
                </a:gridCol>
                <a:gridCol w="848723">
                  <a:extLst>
                    <a:ext uri="{9D8B030D-6E8A-4147-A177-3AD203B41FA5}">
                      <a16:colId xmlns:a16="http://schemas.microsoft.com/office/drawing/2014/main" xmlns="" val="626811866"/>
                    </a:ext>
                  </a:extLst>
                </a:gridCol>
                <a:gridCol w="848723">
                  <a:extLst>
                    <a:ext uri="{9D8B030D-6E8A-4147-A177-3AD203B41FA5}">
                      <a16:colId xmlns:a16="http://schemas.microsoft.com/office/drawing/2014/main" xmlns="" val="3963124002"/>
                    </a:ext>
                  </a:extLst>
                </a:gridCol>
                <a:gridCol w="848723">
                  <a:extLst>
                    <a:ext uri="{9D8B030D-6E8A-4147-A177-3AD203B41FA5}">
                      <a16:colId xmlns:a16="http://schemas.microsoft.com/office/drawing/2014/main" xmlns="" val="4039544743"/>
                    </a:ext>
                  </a:extLst>
                </a:gridCol>
                <a:gridCol w="848723">
                  <a:extLst>
                    <a:ext uri="{9D8B030D-6E8A-4147-A177-3AD203B41FA5}">
                      <a16:colId xmlns:a16="http://schemas.microsoft.com/office/drawing/2014/main" xmlns="" val="38818571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Methimazole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Vit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LDL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76315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98/10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1040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30mg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98/12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9233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99/01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640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15mg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99/04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&lt;o.oo4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3/0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35363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30mg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99/06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&lt;0.003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79502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30mg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99/07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8817322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5B8D637-C5B0-0C96-03B0-A738F31C7440}"/>
              </a:ext>
            </a:extLst>
          </p:cNvPr>
          <p:cNvSpPr txBox="1"/>
          <p:nvPr/>
        </p:nvSpPr>
        <p:spPr>
          <a:xfrm>
            <a:off x="4553712" y="758952"/>
            <a:ext cx="2047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Before surgery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CDE6321-DE51-10BB-98C5-90E8A96A4B3D}"/>
              </a:ext>
            </a:extLst>
          </p:cNvPr>
          <p:cNvSpPr txBox="1"/>
          <p:nvPr/>
        </p:nvSpPr>
        <p:spPr>
          <a:xfrm>
            <a:off x="3136391" y="4882896"/>
            <a:ext cx="6295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1399/04                                                 TSH R ab :30 IU/L  </a:t>
            </a:r>
          </a:p>
        </p:txBody>
      </p:sp>
      <p:sp>
        <p:nvSpPr>
          <p:cNvPr id="7" name="Arrow: Notched Right 6">
            <a:extLst>
              <a:ext uri="{FF2B5EF4-FFF2-40B4-BE49-F238E27FC236}">
                <a16:creationId xmlns:a16="http://schemas.microsoft.com/office/drawing/2014/main" xmlns="" id="{EF02FE78-C0B6-32B7-6B7F-7D84D516DABB}"/>
              </a:ext>
            </a:extLst>
          </p:cNvPr>
          <p:cNvSpPr/>
          <p:nvPr/>
        </p:nvSpPr>
        <p:spPr>
          <a:xfrm>
            <a:off x="4928616" y="5065776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4928996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4DF6CF9-23DC-127A-FF6B-541B3493760D}"/>
              </a:ext>
            </a:extLst>
          </p:cNvPr>
          <p:cNvSpPr txBox="1"/>
          <p:nvPr/>
        </p:nvSpPr>
        <p:spPr>
          <a:xfrm>
            <a:off x="678711" y="2754396"/>
            <a:ext cx="108345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C00000"/>
                </a:solidFill>
              </a:rPr>
              <a:t>No direct relationship between TSI levels and PTC has been established yet.</a:t>
            </a:r>
            <a:r>
              <a:rPr lang="en-US" sz="2400" dirty="0"/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CONCLUSIONS : these patients since both </a:t>
            </a:r>
            <a:r>
              <a:rPr lang="en-US" sz="2400" dirty="0">
                <a:solidFill>
                  <a:srgbClr val="C00000"/>
                </a:solidFill>
              </a:rPr>
              <a:t>autoimmunity </a:t>
            </a:r>
            <a:r>
              <a:rPr lang="en-US" sz="2400" dirty="0"/>
              <a:t>and </a:t>
            </a:r>
            <a:r>
              <a:rPr lang="en-US" sz="2400" dirty="0">
                <a:solidFill>
                  <a:srgbClr val="C00000"/>
                </a:solidFill>
              </a:rPr>
              <a:t>inflammation</a:t>
            </a:r>
            <a:r>
              <a:rPr lang="en-US" sz="2400" dirty="0"/>
              <a:t> are defined as independent </a:t>
            </a:r>
            <a:r>
              <a:rPr lang="en-US" sz="2400" dirty="0">
                <a:solidFill>
                  <a:srgbClr val="C00000"/>
                </a:solidFill>
              </a:rPr>
              <a:t>risk factor</a:t>
            </a:r>
            <a:r>
              <a:rPr lang="en-US" sz="2400" dirty="0"/>
              <a:t>s for thyroid cancer.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6346697-99D0-B722-8BF2-ACE104D71524}"/>
              </a:ext>
            </a:extLst>
          </p:cNvPr>
          <p:cNvSpPr txBox="1"/>
          <p:nvPr/>
        </p:nvSpPr>
        <p:spPr>
          <a:xfrm>
            <a:off x="1592224" y="6027003"/>
            <a:ext cx="98909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A Review of the Latest Evidence</a:t>
            </a:r>
          </a:p>
          <a:p>
            <a:r>
              <a:rPr lang="en-US" sz="1600" dirty="0"/>
              <a:t> Christos Damaskos ) 2021; 64(4): 200–203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7FAA55B-1E1E-178B-CECD-F6049AA0D48D}"/>
              </a:ext>
            </a:extLst>
          </p:cNvPr>
          <p:cNvSpPr txBox="1"/>
          <p:nvPr/>
        </p:nvSpPr>
        <p:spPr>
          <a:xfrm>
            <a:off x="648584" y="1006531"/>
            <a:ext cx="102001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Is There a Correlation of TSI Levels and Incidental Papillary Thyroid Carcinoma in Graves Disease? </a:t>
            </a:r>
          </a:p>
        </p:txBody>
      </p:sp>
    </p:spTree>
    <p:extLst>
      <p:ext uri="{BB962C8B-B14F-4D97-AF65-F5344CB8AC3E}">
        <p14:creationId xmlns:p14="http://schemas.microsoft.com/office/powerpoint/2010/main" val="18593579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22EB2A-C264-17E1-9AE3-2DBE530B09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15" t="26522" r="9919" b="34927"/>
          <a:stretch/>
        </p:blipFill>
        <p:spPr>
          <a:xfrm>
            <a:off x="0" y="735495"/>
            <a:ext cx="11718235" cy="542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848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CC9806-C8D6-FA2E-0DAA-5A1583B6B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75" t="19855" r="2011" b="15652"/>
          <a:stretch/>
        </p:blipFill>
        <p:spPr>
          <a:xfrm>
            <a:off x="195777" y="-351568"/>
            <a:ext cx="10870882" cy="615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9311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C52386-C35D-F7B4-B9D6-6F4A3E29D6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11" t="16957" r="19213" b="52028"/>
          <a:stretch/>
        </p:blipFill>
        <p:spPr>
          <a:xfrm>
            <a:off x="0" y="0"/>
            <a:ext cx="12191999" cy="32898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5B212E4-66F6-46B9-DB3D-49231826A7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69" t="75942" r="20353" b="6087"/>
          <a:stretch/>
        </p:blipFill>
        <p:spPr>
          <a:xfrm>
            <a:off x="-238538" y="3289853"/>
            <a:ext cx="12191999" cy="25742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5C6A83A-CF99-D1C4-B80F-528EEC4F9BAF}"/>
              </a:ext>
            </a:extLst>
          </p:cNvPr>
          <p:cNvSpPr txBox="1"/>
          <p:nvPr/>
        </p:nvSpPr>
        <p:spPr>
          <a:xfrm>
            <a:off x="3582137" y="6210374"/>
            <a:ext cx="5027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THYROID A FUNDAMENTAL AND CLINICAL TEXT</a:t>
            </a:r>
          </a:p>
        </p:txBody>
      </p:sp>
    </p:spTree>
    <p:extLst>
      <p:ext uri="{BB962C8B-B14F-4D97-AF65-F5344CB8AC3E}">
        <p14:creationId xmlns:p14="http://schemas.microsoft.com/office/powerpoint/2010/main" val="18311325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A37B91-92B6-7BA8-9F5B-E828CC1A6B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34" t="50000" r="25734" b="5942"/>
          <a:stretch/>
        </p:blipFill>
        <p:spPr>
          <a:xfrm>
            <a:off x="43070" y="1133061"/>
            <a:ext cx="11887200" cy="58740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79A9755-1E6D-822F-D417-E2E4499843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35" t="20290" r="25733" b="68116"/>
          <a:stretch/>
        </p:blipFill>
        <p:spPr>
          <a:xfrm>
            <a:off x="69574" y="0"/>
            <a:ext cx="11817626" cy="174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98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658810-9D70-1F8E-BAB7-52528E43B1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39" t="30290" r="34946" b="6087"/>
          <a:stretch/>
        </p:blipFill>
        <p:spPr>
          <a:xfrm>
            <a:off x="415787" y="-775254"/>
            <a:ext cx="11360426" cy="78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676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AF1DFDB-01FF-49CF-1D25-ACBF7DD1AD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28" t="18261" r="35435" b="51304"/>
          <a:stretch/>
        </p:blipFill>
        <p:spPr>
          <a:xfrm>
            <a:off x="1172830" y="79237"/>
            <a:ext cx="9172649" cy="62790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7A71337-A7EF-7815-F2FB-5EF36BAE529E}"/>
              </a:ext>
            </a:extLst>
          </p:cNvPr>
          <p:cNvSpPr txBox="1"/>
          <p:nvPr/>
        </p:nvSpPr>
        <p:spPr>
          <a:xfrm>
            <a:off x="3367863" y="6464491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THYROID A FUNDAMENTAL AND CLINICAL TEXT</a:t>
            </a:r>
          </a:p>
        </p:txBody>
      </p:sp>
    </p:spTree>
    <p:extLst>
      <p:ext uri="{BB962C8B-B14F-4D97-AF65-F5344CB8AC3E}">
        <p14:creationId xmlns:p14="http://schemas.microsoft.com/office/powerpoint/2010/main" val="16568134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FE21C06-2DBC-E907-C0F9-8E182D2541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4" t="17520" r="12878" b="28062"/>
          <a:stretch/>
        </p:blipFill>
        <p:spPr>
          <a:xfrm>
            <a:off x="478464" y="1201478"/>
            <a:ext cx="11419369" cy="45826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3B0B19A-81D0-3CF5-CEA5-91B4372BA213}"/>
              </a:ext>
            </a:extLst>
          </p:cNvPr>
          <p:cNvSpPr txBox="1"/>
          <p:nvPr/>
        </p:nvSpPr>
        <p:spPr>
          <a:xfrm>
            <a:off x="2442831" y="6488668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European Journal of Endocrinology (2021) 185, G43–G67</a:t>
            </a:r>
          </a:p>
        </p:txBody>
      </p:sp>
    </p:spTree>
    <p:extLst>
      <p:ext uri="{BB962C8B-B14F-4D97-AF65-F5344CB8AC3E}">
        <p14:creationId xmlns:p14="http://schemas.microsoft.com/office/powerpoint/2010/main" val="3625747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FD64A8-3EA4-D3A9-1042-D0FF995C9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9" t="17520" r="5814" b="24961"/>
          <a:stretch/>
        </p:blipFill>
        <p:spPr>
          <a:xfrm>
            <a:off x="-401836" y="1063256"/>
            <a:ext cx="12857373" cy="46995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921AD5-76EC-B3B2-558E-3598A6733274}"/>
              </a:ext>
            </a:extLst>
          </p:cNvPr>
          <p:cNvSpPr txBox="1"/>
          <p:nvPr/>
        </p:nvSpPr>
        <p:spPr>
          <a:xfrm>
            <a:off x="2882310" y="6285245"/>
            <a:ext cx="64273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European Journal of Endocrinology (2021) 185, G43–G67</a:t>
            </a:r>
          </a:p>
        </p:txBody>
      </p:sp>
    </p:spTree>
    <p:extLst>
      <p:ext uri="{BB962C8B-B14F-4D97-AF65-F5344CB8AC3E}">
        <p14:creationId xmlns:p14="http://schemas.microsoft.com/office/powerpoint/2010/main" val="504631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C218C9-791A-A4FA-544A-E7F4AA3D58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84" t="11783" r="15233" b="21241"/>
          <a:stretch/>
        </p:blipFill>
        <p:spPr>
          <a:xfrm>
            <a:off x="498647" y="191386"/>
            <a:ext cx="11194705" cy="58266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13F660-AE42-DAE5-9972-8FC1D445BD7D}"/>
              </a:ext>
            </a:extLst>
          </p:cNvPr>
          <p:cNvSpPr txBox="1"/>
          <p:nvPr/>
        </p:nvSpPr>
        <p:spPr>
          <a:xfrm>
            <a:off x="3537983" y="6488668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European Journal of Endocrinology (2021) 185, G43–G67</a:t>
            </a:r>
          </a:p>
        </p:txBody>
      </p:sp>
    </p:spTree>
    <p:extLst>
      <p:ext uri="{BB962C8B-B14F-4D97-AF65-F5344CB8AC3E}">
        <p14:creationId xmlns:p14="http://schemas.microsoft.com/office/powerpoint/2010/main" val="1296428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AB4C8CD-09F7-FC7F-52EE-0B8596403C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95" t="17391" r="19456" b="12900"/>
          <a:stretch/>
        </p:blipFill>
        <p:spPr>
          <a:xfrm>
            <a:off x="0" y="636104"/>
            <a:ext cx="7504044" cy="47807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957DDAB-135B-8BD0-7D17-43A799A9A58A}"/>
              </a:ext>
            </a:extLst>
          </p:cNvPr>
          <p:cNvSpPr txBox="1"/>
          <p:nvPr/>
        </p:nvSpPr>
        <p:spPr>
          <a:xfrm>
            <a:off x="8001223" y="1103244"/>
            <a:ext cx="39323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Right Lobe:57 *25*25mm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Left Lobe:57*23*21mm 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 NO nodule </a:t>
            </a:r>
          </a:p>
        </p:txBody>
      </p:sp>
    </p:spTree>
    <p:extLst>
      <p:ext uri="{BB962C8B-B14F-4D97-AF65-F5344CB8AC3E}">
        <p14:creationId xmlns:p14="http://schemas.microsoft.com/office/powerpoint/2010/main" val="39885301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856E51-8992-523D-B55D-9A7C597BA4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40" t="17209" r="7470" b="15038"/>
          <a:stretch/>
        </p:blipFill>
        <p:spPr>
          <a:xfrm>
            <a:off x="871869" y="0"/>
            <a:ext cx="9958132" cy="63901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75D8B0-045A-0858-8417-63001232B1A2}"/>
              </a:ext>
            </a:extLst>
          </p:cNvPr>
          <p:cNvSpPr txBox="1"/>
          <p:nvPr/>
        </p:nvSpPr>
        <p:spPr>
          <a:xfrm>
            <a:off x="3697472" y="6390167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European Journal of Endocrinology (2021) 185, G43–G67</a:t>
            </a:r>
          </a:p>
        </p:txBody>
      </p:sp>
    </p:spTree>
    <p:extLst>
      <p:ext uri="{BB962C8B-B14F-4D97-AF65-F5344CB8AC3E}">
        <p14:creationId xmlns:p14="http://schemas.microsoft.com/office/powerpoint/2010/main" val="14180414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9DC7F0-2D3E-E811-5830-E03F7BA450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40" t="19380" r="7645" b="16589"/>
          <a:stretch/>
        </p:blipFill>
        <p:spPr>
          <a:xfrm>
            <a:off x="701750" y="0"/>
            <a:ext cx="10483702" cy="63766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859A3F3-983B-14DA-523C-ED6BF08B6EBC}"/>
              </a:ext>
            </a:extLst>
          </p:cNvPr>
          <p:cNvSpPr txBox="1"/>
          <p:nvPr/>
        </p:nvSpPr>
        <p:spPr>
          <a:xfrm>
            <a:off x="3623044" y="637668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European Journal of Endocrinology (2021) 185, G43–G67</a:t>
            </a:r>
          </a:p>
        </p:txBody>
      </p:sp>
    </p:spTree>
    <p:extLst>
      <p:ext uri="{BB962C8B-B14F-4D97-AF65-F5344CB8AC3E}">
        <p14:creationId xmlns:p14="http://schemas.microsoft.com/office/powerpoint/2010/main" val="13330222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A6839D-766B-7446-6685-03C659513E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703" t="19845" r="11832" b="15039"/>
          <a:stretch/>
        </p:blipFill>
        <p:spPr>
          <a:xfrm>
            <a:off x="95693" y="-233917"/>
            <a:ext cx="11238614" cy="67476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D56FB25-57EB-6F61-94FB-77D754970D4C}"/>
              </a:ext>
            </a:extLst>
          </p:cNvPr>
          <p:cNvSpPr txBox="1"/>
          <p:nvPr/>
        </p:nvSpPr>
        <p:spPr>
          <a:xfrm>
            <a:off x="223283" y="6513747"/>
            <a:ext cx="6103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European Journal of Endocrinology (2021) 185, G43–G67</a:t>
            </a:r>
          </a:p>
        </p:txBody>
      </p:sp>
    </p:spTree>
    <p:extLst>
      <p:ext uri="{BB962C8B-B14F-4D97-AF65-F5344CB8AC3E}">
        <p14:creationId xmlns:p14="http://schemas.microsoft.com/office/powerpoint/2010/main" val="19804532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A867E76-1A8A-B46E-F70D-5E8FB22245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92" t="31159" r="11223" b="16088"/>
          <a:stretch/>
        </p:blipFill>
        <p:spPr>
          <a:xfrm>
            <a:off x="-248314" y="-311812"/>
            <a:ext cx="12539679" cy="65743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2A580FE-F0EA-CB13-CD5D-EFB43AEF6463}"/>
              </a:ext>
            </a:extLst>
          </p:cNvPr>
          <p:cNvSpPr txBox="1"/>
          <p:nvPr/>
        </p:nvSpPr>
        <p:spPr>
          <a:xfrm>
            <a:off x="3102049" y="6488668"/>
            <a:ext cx="6267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THYROID A FUNDAMENTAL AND CLINICAL TEXT</a:t>
            </a:r>
          </a:p>
        </p:txBody>
      </p:sp>
    </p:spTree>
    <p:extLst>
      <p:ext uri="{BB962C8B-B14F-4D97-AF65-F5344CB8AC3E}">
        <p14:creationId xmlns:p14="http://schemas.microsoft.com/office/powerpoint/2010/main" val="1918696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BF1CEB-D160-7EEE-FCE3-9CE6424C27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42" t="16087" r="26223" b="13768"/>
          <a:stretch/>
        </p:blipFill>
        <p:spPr>
          <a:xfrm>
            <a:off x="-129208" y="0"/>
            <a:ext cx="121853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796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33BEF10-A366-0C48-2E73-6D24CCB7BF33}"/>
              </a:ext>
            </a:extLst>
          </p:cNvPr>
          <p:cNvSpPr txBox="1"/>
          <p:nvPr/>
        </p:nvSpPr>
        <p:spPr>
          <a:xfrm>
            <a:off x="1785366" y="2043559"/>
            <a:ext cx="832789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Cholesterol</a:t>
            </a:r>
            <a:endParaRPr lang="fa-IR" sz="3200" dirty="0"/>
          </a:p>
          <a:p>
            <a:endParaRPr lang="fa-IR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high total and LDL serum cholesterol levels may represent a novel risk factor for the </a:t>
            </a:r>
            <a:r>
              <a:rPr lang="en-US" sz="2400" b="1" dirty="0">
                <a:solidFill>
                  <a:srgbClr val="C00000"/>
                </a:solidFill>
              </a:rPr>
              <a:t>occurrence and progression of GO </a:t>
            </a:r>
            <a:r>
              <a:rPr lang="fa-IR" sz="2400" b="1" dirty="0">
                <a:solidFill>
                  <a:srgbClr val="C00000"/>
                </a:solidFill>
              </a:rPr>
              <a:t>.</a:t>
            </a:r>
            <a:r>
              <a:rPr lang="en-US" sz="2400" dirty="0"/>
              <a:t> </a:t>
            </a:r>
            <a:endParaRPr lang="fa-IR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fa-IR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use of </a:t>
            </a:r>
            <a:r>
              <a:rPr lang="en-US" sz="2400" b="1" dirty="0">
                <a:solidFill>
                  <a:srgbClr val="0070C0"/>
                </a:solidFill>
              </a:rPr>
              <a:t>statins </a:t>
            </a:r>
            <a:r>
              <a:rPr lang="en-US" sz="2400" dirty="0">
                <a:solidFill>
                  <a:srgbClr val="0070C0"/>
                </a:solidFill>
              </a:rPr>
              <a:t>decreases the risk of developing GO by 40%,</a:t>
            </a:r>
            <a:endParaRPr lang="fa-IR" sz="2400" dirty="0">
              <a:solidFill>
                <a:srgbClr val="0070C0"/>
              </a:solidFill>
            </a:endParaRPr>
          </a:p>
          <a:p>
            <a:endParaRPr lang="fa-IR" sz="2400" dirty="0">
              <a:solidFill>
                <a:srgbClr val="0070C0"/>
              </a:solidFill>
            </a:endParaRPr>
          </a:p>
          <a:p>
            <a:endParaRPr lang="fa-IR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93D026B-6964-C0AC-0A9F-3A008784AD14}"/>
              </a:ext>
            </a:extLst>
          </p:cNvPr>
          <p:cNvSpPr txBox="1"/>
          <p:nvPr/>
        </p:nvSpPr>
        <p:spPr>
          <a:xfrm>
            <a:off x="3304067" y="6488668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THYROID A FUNDAMENTAL AND CLINICAL TEXT</a:t>
            </a:r>
          </a:p>
        </p:txBody>
      </p:sp>
    </p:spTree>
    <p:extLst>
      <p:ext uri="{BB962C8B-B14F-4D97-AF65-F5344CB8AC3E}">
        <p14:creationId xmlns:p14="http://schemas.microsoft.com/office/powerpoint/2010/main" val="30605133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626633-2BD5-F0AC-27D9-2B3AE77115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01" t="20722" r="9304" b="38893"/>
          <a:stretch/>
        </p:blipFill>
        <p:spPr>
          <a:xfrm>
            <a:off x="1545533" y="278296"/>
            <a:ext cx="9327875" cy="614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279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E73089-C8CC-2BFB-A377-F6979B20DD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25" t="24638" r="8452" b="18406"/>
          <a:stretch/>
        </p:blipFill>
        <p:spPr>
          <a:xfrm>
            <a:off x="437322" y="208722"/>
            <a:ext cx="11559208" cy="664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126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7208E8A-0753-70FC-4E63-DCD0799649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89" t="31164" r="15059" b="19069"/>
          <a:stretch/>
        </p:blipFill>
        <p:spPr>
          <a:xfrm>
            <a:off x="-54092" y="-159489"/>
            <a:ext cx="12246092" cy="5465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6BFABC4-D611-E949-98FB-F4B4539C93A2}"/>
              </a:ext>
            </a:extLst>
          </p:cNvPr>
          <p:cNvSpPr txBox="1"/>
          <p:nvPr/>
        </p:nvSpPr>
        <p:spPr>
          <a:xfrm>
            <a:off x="3668232" y="6290562"/>
            <a:ext cx="6124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R.S. Douglas, G.J.N Engl J Med 2020;382:341-52</a:t>
            </a:r>
          </a:p>
        </p:txBody>
      </p:sp>
    </p:spTree>
    <p:extLst>
      <p:ext uri="{BB962C8B-B14F-4D97-AF65-F5344CB8AC3E}">
        <p14:creationId xmlns:p14="http://schemas.microsoft.com/office/powerpoint/2010/main" val="2606512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AABB48-539B-531C-9909-B6D963E7B7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71" t="28062" r="17151" b="25117"/>
          <a:stretch/>
        </p:blipFill>
        <p:spPr>
          <a:xfrm>
            <a:off x="0" y="0"/>
            <a:ext cx="12333767" cy="6156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457A8C1-D7F5-8468-6991-E1011D3A8D2C}"/>
              </a:ext>
            </a:extLst>
          </p:cNvPr>
          <p:cNvSpPr txBox="1"/>
          <p:nvPr/>
        </p:nvSpPr>
        <p:spPr>
          <a:xfrm>
            <a:off x="3838354" y="6488668"/>
            <a:ext cx="6166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R.S. Douglas, G.J.N Engl J Med 2020;382:341-52</a:t>
            </a:r>
          </a:p>
        </p:txBody>
      </p:sp>
    </p:spTree>
    <p:extLst>
      <p:ext uri="{BB962C8B-B14F-4D97-AF65-F5344CB8AC3E}">
        <p14:creationId xmlns:p14="http://schemas.microsoft.com/office/powerpoint/2010/main" val="3741473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C2CF92-C8CD-676C-2A97-AC530F3326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43" t="17246" r="18477" b="13333"/>
          <a:stretch/>
        </p:blipFill>
        <p:spPr>
          <a:xfrm>
            <a:off x="295588" y="0"/>
            <a:ext cx="8100392" cy="69573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87A686A-C8BA-909F-8C91-2708702C3067}"/>
              </a:ext>
            </a:extLst>
          </p:cNvPr>
          <p:cNvSpPr txBox="1"/>
          <p:nvPr/>
        </p:nvSpPr>
        <p:spPr>
          <a:xfrm>
            <a:off x="7307545" y="3033880"/>
            <a:ext cx="62735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Pathology Report:     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Papillary microcarcinoma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  with microcalcification 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Size 3-4mm</a:t>
            </a:r>
          </a:p>
          <a:p>
            <a:r>
              <a:rPr lang="en-US" sz="2800" b="1" dirty="0">
                <a:solidFill>
                  <a:srgbClr val="0070C0"/>
                </a:solidFill>
              </a:rPr>
              <a:t>NO capsular invasion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5FB3B99-38F5-F1EF-B3A0-72D2599E939E}"/>
              </a:ext>
            </a:extLst>
          </p:cNvPr>
          <p:cNvSpPr txBox="1"/>
          <p:nvPr/>
        </p:nvSpPr>
        <p:spPr>
          <a:xfrm>
            <a:off x="7370064" y="1315741"/>
            <a:ext cx="4496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n w="952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Date of surgery</a:t>
            </a:r>
            <a:r>
              <a:rPr lang="fa-IR" sz="2800" dirty="0">
                <a:ln w="952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:</a:t>
            </a:r>
            <a:r>
              <a:rPr lang="en-US" sz="2800" dirty="0">
                <a:ln w="952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 :</a:t>
            </a:r>
            <a:r>
              <a:rPr lang="fa-IR" sz="2800" dirty="0">
                <a:ln w="952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1399/10</a:t>
            </a:r>
            <a:r>
              <a:rPr lang="en-US" sz="2800" dirty="0">
                <a:ln w="952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/02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20F7E80-2B6B-A206-E677-CB5224E819E6}"/>
              </a:ext>
            </a:extLst>
          </p:cNvPr>
          <p:cNvSpPr/>
          <p:nvPr/>
        </p:nvSpPr>
        <p:spPr>
          <a:xfrm>
            <a:off x="1329070" y="404037"/>
            <a:ext cx="1520456" cy="10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Notched Right 7">
            <a:extLst>
              <a:ext uri="{FF2B5EF4-FFF2-40B4-BE49-F238E27FC236}">
                <a16:creationId xmlns:a16="http://schemas.microsoft.com/office/drawing/2014/main" xmlns="" id="{D7EB2F87-2615-4746-CB13-8C9CF4C62F1B}"/>
              </a:ext>
            </a:extLst>
          </p:cNvPr>
          <p:cNvSpPr/>
          <p:nvPr/>
        </p:nvSpPr>
        <p:spPr>
          <a:xfrm>
            <a:off x="1201479" y="74427"/>
            <a:ext cx="776177" cy="10632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3009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6F6F98-479D-A6E9-4776-630DCF87BA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70" t="33023" r="16278" b="20930"/>
          <a:stretch/>
        </p:blipFill>
        <p:spPr>
          <a:xfrm>
            <a:off x="-329610" y="255182"/>
            <a:ext cx="12298326" cy="59542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2DE7EC6-2041-4C2F-7CC5-10C8437F1AD8}"/>
              </a:ext>
            </a:extLst>
          </p:cNvPr>
          <p:cNvSpPr txBox="1"/>
          <p:nvPr/>
        </p:nvSpPr>
        <p:spPr>
          <a:xfrm>
            <a:off x="3705447" y="6418152"/>
            <a:ext cx="62625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R.S. Douglas, G.J.N Engl J Med 2020;382:341-52</a:t>
            </a:r>
          </a:p>
        </p:txBody>
      </p:sp>
    </p:spTree>
    <p:extLst>
      <p:ext uri="{BB962C8B-B14F-4D97-AF65-F5344CB8AC3E}">
        <p14:creationId xmlns:p14="http://schemas.microsoft.com/office/powerpoint/2010/main" val="25376083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7A7087-813E-C001-D007-87F83F48F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13" t="17054" r="47936" b="13334"/>
          <a:stretch/>
        </p:blipFill>
        <p:spPr>
          <a:xfrm>
            <a:off x="1041992" y="-287078"/>
            <a:ext cx="9898910" cy="703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38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953ADF4F-7E26-EF9E-2859-793719B5F1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947945"/>
              </p:ext>
            </p:extLst>
          </p:nvPr>
        </p:nvGraphicFramePr>
        <p:xfrm>
          <a:off x="41646" y="1084514"/>
          <a:ext cx="12108708" cy="42037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168">
                  <a:extLst>
                    <a:ext uri="{9D8B030D-6E8A-4147-A177-3AD203B41FA5}">
                      <a16:colId xmlns:a16="http://schemas.microsoft.com/office/drawing/2014/main" xmlns="" val="3616900641"/>
                    </a:ext>
                  </a:extLst>
                </a:gridCol>
                <a:gridCol w="868099">
                  <a:extLst>
                    <a:ext uri="{9D8B030D-6E8A-4147-A177-3AD203B41FA5}">
                      <a16:colId xmlns:a16="http://schemas.microsoft.com/office/drawing/2014/main" xmlns="" val="1452028119"/>
                    </a:ext>
                  </a:extLst>
                </a:gridCol>
                <a:gridCol w="915984">
                  <a:extLst>
                    <a:ext uri="{9D8B030D-6E8A-4147-A177-3AD203B41FA5}">
                      <a16:colId xmlns:a16="http://schemas.microsoft.com/office/drawing/2014/main" xmlns="" val="3117519980"/>
                    </a:ext>
                  </a:extLst>
                </a:gridCol>
                <a:gridCol w="839652">
                  <a:extLst>
                    <a:ext uri="{9D8B030D-6E8A-4147-A177-3AD203B41FA5}">
                      <a16:colId xmlns:a16="http://schemas.microsoft.com/office/drawing/2014/main" xmlns="" val="215888252"/>
                    </a:ext>
                  </a:extLst>
                </a:gridCol>
                <a:gridCol w="559991">
                  <a:extLst>
                    <a:ext uri="{9D8B030D-6E8A-4147-A177-3AD203B41FA5}">
                      <a16:colId xmlns:a16="http://schemas.microsoft.com/office/drawing/2014/main" xmlns="" val="3236451484"/>
                    </a:ext>
                  </a:extLst>
                </a:gridCol>
                <a:gridCol w="636295">
                  <a:extLst>
                    <a:ext uri="{9D8B030D-6E8A-4147-A177-3AD203B41FA5}">
                      <a16:colId xmlns:a16="http://schemas.microsoft.com/office/drawing/2014/main" xmlns="" val="3303670253"/>
                    </a:ext>
                  </a:extLst>
                </a:gridCol>
                <a:gridCol w="1322670">
                  <a:extLst>
                    <a:ext uri="{9D8B030D-6E8A-4147-A177-3AD203B41FA5}">
                      <a16:colId xmlns:a16="http://schemas.microsoft.com/office/drawing/2014/main" xmlns="" val="2727626679"/>
                    </a:ext>
                  </a:extLst>
                </a:gridCol>
                <a:gridCol w="839652">
                  <a:extLst>
                    <a:ext uri="{9D8B030D-6E8A-4147-A177-3AD203B41FA5}">
                      <a16:colId xmlns:a16="http://schemas.microsoft.com/office/drawing/2014/main" xmlns="" val="2392093111"/>
                    </a:ext>
                  </a:extLst>
                </a:gridCol>
                <a:gridCol w="839652">
                  <a:extLst>
                    <a:ext uri="{9D8B030D-6E8A-4147-A177-3AD203B41FA5}">
                      <a16:colId xmlns:a16="http://schemas.microsoft.com/office/drawing/2014/main" xmlns="" val="3127681864"/>
                    </a:ext>
                  </a:extLst>
                </a:gridCol>
                <a:gridCol w="839652">
                  <a:extLst>
                    <a:ext uri="{9D8B030D-6E8A-4147-A177-3AD203B41FA5}">
                      <a16:colId xmlns:a16="http://schemas.microsoft.com/office/drawing/2014/main" xmlns="" val="24822894"/>
                    </a:ext>
                  </a:extLst>
                </a:gridCol>
                <a:gridCol w="839652">
                  <a:extLst>
                    <a:ext uri="{9D8B030D-6E8A-4147-A177-3AD203B41FA5}">
                      <a16:colId xmlns:a16="http://schemas.microsoft.com/office/drawing/2014/main" xmlns="" val="2633556382"/>
                    </a:ext>
                  </a:extLst>
                </a:gridCol>
                <a:gridCol w="839652">
                  <a:extLst>
                    <a:ext uri="{9D8B030D-6E8A-4147-A177-3AD203B41FA5}">
                      <a16:colId xmlns:a16="http://schemas.microsoft.com/office/drawing/2014/main" xmlns="" val="4125737494"/>
                    </a:ext>
                  </a:extLst>
                </a:gridCol>
                <a:gridCol w="839652">
                  <a:extLst>
                    <a:ext uri="{9D8B030D-6E8A-4147-A177-3AD203B41FA5}">
                      <a16:colId xmlns:a16="http://schemas.microsoft.com/office/drawing/2014/main" xmlns="" val="2596518972"/>
                    </a:ext>
                  </a:extLst>
                </a:gridCol>
                <a:gridCol w="700937">
                  <a:extLst>
                    <a:ext uri="{9D8B030D-6E8A-4147-A177-3AD203B41FA5}">
                      <a16:colId xmlns:a16="http://schemas.microsoft.com/office/drawing/2014/main" xmlns="" val="21559492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Levothyroxine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FT4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Anti Tg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Vit 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LDL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58877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700µg/w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sz="1600" dirty="0"/>
                        <a:t>فرهنگیان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99.10.29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0.8ng/ml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86317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800µg/w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dirty="0"/>
                        <a:t>نور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00.03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64067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1000µg/w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sz="1600" dirty="0"/>
                        <a:t>فرهنگیان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00.07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2823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1000µg/w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dirty="0"/>
                        <a:t>دانش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00.08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37843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1000µg/w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dirty="0"/>
                        <a:t>ازادی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01.02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13455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900µg/w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dirty="0"/>
                        <a:t>ازادی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01.06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5180468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900µg/w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dirty="0"/>
                        <a:t>مهر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01.08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8.2IPTH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8056630"/>
                  </a:ext>
                </a:extLst>
              </a:tr>
              <a:tr h="429324">
                <a:tc>
                  <a:txBody>
                    <a:bodyPr/>
                    <a:lstStyle/>
                    <a:p>
                      <a:r>
                        <a:rPr lang="en-US" dirty="0"/>
                        <a:t>700µg/w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a-IR" dirty="0"/>
                        <a:t>قائم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01.08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8387453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86B5890-FC17-BA71-D7B9-7C2DA3D07839}"/>
              </a:ext>
            </a:extLst>
          </p:cNvPr>
          <p:cNvSpPr txBox="1"/>
          <p:nvPr/>
        </p:nvSpPr>
        <p:spPr>
          <a:xfrm>
            <a:off x="4589096" y="499739"/>
            <a:ext cx="24388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After Surgery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05AD94A-EE9E-2975-AE8C-2B312BA65ADC}"/>
              </a:ext>
            </a:extLst>
          </p:cNvPr>
          <p:cNvSpPr txBox="1"/>
          <p:nvPr/>
        </p:nvSpPr>
        <p:spPr>
          <a:xfrm>
            <a:off x="1480930" y="6281530"/>
            <a:ext cx="3524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Urea:35    Cr:1.02     GFR:87   LFT:NL</a:t>
            </a:r>
          </a:p>
        </p:txBody>
      </p:sp>
    </p:spTree>
    <p:extLst>
      <p:ext uri="{BB962C8B-B14F-4D97-AF65-F5344CB8AC3E}">
        <p14:creationId xmlns:p14="http://schemas.microsoft.com/office/powerpoint/2010/main" val="3298829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9D43B01-6668-87D6-A604-8C55046204ED}"/>
              </a:ext>
            </a:extLst>
          </p:cNvPr>
          <p:cNvSpPr txBox="1"/>
          <p:nvPr/>
        </p:nvSpPr>
        <p:spPr>
          <a:xfrm>
            <a:off x="1318435" y="898251"/>
            <a:ext cx="10685721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-50" normalizeH="0" baseline="0" noProof="0" dirty="0">
                <a:ln w="3175">
                  <a:noFill/>
                </a:ln>
                <a:effectLst/>
                <a:uLnTx/>
                <a:uFillTx/>
                <a:latin typeface="Segoe UI"/>
                <a:ea typeface="+mn-ea"/>
                <a:cs typeface="Segoe UI" pitchFamily="34" charset="0"/>
              </a:rPr>
              <a:t>Past  Medical History</a:t>
            </a:r>
            <a:r>
              <a:rPr kumimoji="0" lang="en-US" sz="3600" b="1" i="0" u="none" strike="noStrike" kern="1200" cap="none" spc="-50" normalizeH="0" baseline="0" noProof="0" dirty="0">
                <a:ln w="3175">
                  <a:noFill/>
                </a:ln>
                <a:effectLst/>
                <a:uLnTx/>
                <a:uFillTx/>
                <a:latin typeface="Segoe UI"/>
                <a:ea typeface="+mn-ea"/>
                <a:cs typeface="Segoe UI" pitchFamily="34" charset="0"/>
              </a:rPr>
              <a:t>: </a:t>
            </a:r>
          </a:p>
          <a:p>
            <a:endParaRPr kumimoji="0" lang="en-US" sz="3600" b="1" i="0" u="none" strike="noStrike" kern="1200" cap="none" spc="-50" normalizeH="0" baseline="0" noProof="0" dirty="0">
              <a:ln w="3175">
                <a:noFill/>
              </a:ln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en-US" sz="2400" dirty="0">
                <a:latin typeface="inherit"/>
              </a:rPr>
              <a:t>Subtotal thyroidectomy In 1398  and  Graves Orbitopathy </a:t>
            </a:r>
          </a:p>
          <a:p>
            <a:endParaRPr kumimoji="0" lang="en-US" sz="2400" i="0" u="none" strike="noStrike" kern="1200" cap="none" spc="-50" normalizeH="0" baseline="0" noProof="0" dirty="0">
              <a:ln w="3175">
                <a:noFill/>
              </a:ln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  <a:p>
            <a:endParaRPr kumimoji="0" lang="en-US" sz="2400" i="0" u="none" strike="noStrike" kern="1200" cap="none" spc="-50" normalizeH="0" baseline="0" noProof="0" dirty="0">
              <a:ln w="3175">
                <a:noFill/>
              </a:ln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  <a:p>
            <a:r>
              <a:rPr kumimoji="0" lang="en-US" sz="3200" b="1" i="0" u="none" strike="noStrike" kern="1200" cap="none" spc="-50" normalizeH="0" baseline="0" noProof="0" dirty="0">
                <a:ln w="3175">
                  <a:noFill/>
                </a:ln>
                <a:effectLst/>
                <a:uLnTx/>
                <a:uFillTx/>
                <a:latin typeface="Segoe UI"/>
                <a:ea typeface="+mn-ea"/>
                <a:cs typeface="Segoe UI" pitchFamily="34" charset="0"/>
              </a:rPr>
              <a:t>Drug History</a:t>
            </a:r>
            <a:r>
              <a:rPr kumimoji="0" lang="en-US" sz="2400" b="1" i="0" u="none" strike="noStrike" kern="1200" cap="none" spc="-50" normalizeH="0" baseline="0" noProof="0" dirty="0">
                <a:ln w="3175">
                  <a:noFill/>
                </a:ln>
                <a:effectLst/>
                <a:uLnTx/>
                <a:uFillTx/>
                <a:latin typeface="Segoe UI"/>
                <a:ea typeface="+mn-ea"/>
                <a:cs typeface="Segoe UI" pitchFamily="34" charset="0"/>
              </a:rPr>
              <a:t>:</a:t>
            </a:r>
          </a:p>
          <a:p>
            <a:endParaRPr kumimoji="0" lang="en-US" sz="2400" b="1" i="0" u="none" strike="noStrike" kern="1200" cap="none" spc="-50" normalizeH="0" baseline="0" noProof="0" dirty="0">
              <a:ln w="3175">
                <a:noFill/>
              </a:ln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0" lang="en-US" sz="2400" b="1" i="0" u="none" strike="noStrike" kern="1200" cap="none" spc="-50" normalizeH="0" baseline="0" noProof="0" dirty="0">
                <a:ln w="3175">
                  <a:noFill/>
                </a:ln>
                <a:effectLst/>
                <a:uLnTx/>
                <a:uFillTx/>
                <a:latin typeface="Segoe UI"/>
                <a:ea typeface="+mn-ea"/>
                <a:cs typeface="Segoe UI" pitchFamily="34" charset="0"/>
              </a:rPr>
              <a:t> </a:t>
            </a:r>
            <a:r>
              <a:rPr kumimoji="0" lang="en-US" sz="2400" i="0" u="none" strike="noStrike" kern="1200" cap="none" spc="-50" normalizeH="0" baseline="0" noProof="0" dirty="0">
                <a:ln w="3175">
                  <a:noFill/>
                </a:ln>
                <a:effectLst/>
                <a:uLnTx/>
                <a:uFillTx/>
                <a:latin typeface="Segoe UI"/>
                <a:ea typeface="+mn-ea"/>
                <a:cs typeface="Segoe UI" pitchFamily="34" charset="0"/>
              </a:rPr>
              <a:t>levothyroxine </a:t>
            </a:r>
            <a:r>
              <a:rPr lang="en-US" sz="2400" spc="-50" dirty="0">
                <a:ln w="3175">
                  <a:noFill/>
                </a:ln>
                <a:latin typeface="Segoe UI"/>
                <a:cs typeface="Segoe UI" pitchFamily="34" charset="0"/>
              </a:rPr>
              <a:t>700 </a:t>
            </a:r>
            <a:r>
              <a:rPr lang="en-US" sz="2400" dirty="0"/>
              <a:t>µg/W </a:t>
            </a:r>
            <a:endParaRPr kumimoji="0" lang="en-US" sz="2400" i="0" u="none" strike="noStrike" kern="1200" cap="none" spc="-50" normalizeH="0" baseline="0" noProof="0" dirty="0">
              <a:ln w="3175">
                <a:noFill/>
              </a:ln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kumimoji="0" lang="en-US" sz="2400" i="0" u="none" strike="noStrike" kern="1200" cap="none" spc="-50" normalizeH="0" baseline="0" noProof="0" dirty="0">
              <a:ln w="3175">
                <a:noFill/>
              </a:ln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spc="-50" dirty="0">
                <a:ln w="3175">
                  <a:noFill/>
                </a:ln>
                <a:latin typeface="Segoe UI"/>
                <a:cs typeface="Segoe UI" pitchFamily="34" charset="0"/>
              </a:rPr>
              <a:t>Prednisolone :10mg Daily</a:t>
            </a:r>
            <a:endParaRPr kumimoji="0" lang="en-US" sz="2400" i="0" u="none" strike="noStrike" kern="1200" cap="none" spc="-50" normalizeH="0" baseline="0" noProof="0" dirty="0">
              <a:ln w="3175">
                <a:noFill/>
              </a:ln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34852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5715ED3-BFF4-FBE7-14BD-A23FD162768A}"/>
              </a:ext>
            </a:extLst>
          </p:cNvPr>
          <p:cNvSpPr txBox="1"/>
          <p:nvPr/>
        </p:nvSpPr>
        <p:spPr>
          <a:xfrm>
            <a:off x="1566747" y="1104939"/>
            <a:ext cx="7047864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cap="none" spc="-50" dirty="0">
                <a:ln w="3175">
                  <a:noFill/>
                </a:ln>
                <a:latin typeface="Segoe UI"/>
                <a:ea typeface="+mn-ea"/>
                <a:cs typeface="Segoe UI" pitchFamily="34" charset="0"/>
              </a:rPr>
              <a:t>Family History: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cap="none" spc="-50" dirty="0">
                <a:ln w="3175">
                  <a:noFill/>
                </a:ln>
                <a:latin typeface="Segoe UI"/>
                <a:ea typeface="+mn-ea"/>
                <a:cs typeface="Segoe UI" pitchFamily="34" charset="0"/>
              </a:rPr>
              <a:t> </a:t>
            </a:r>
            <a:r>
              <a:rPr lang="en-US" sz="2800" dirty="0"/>
              <a:t>No medical Hx of Thyroid in his Family</a:t>
            </a:r>
          </a:p>
          <a:p>
            <a:endParaRPr lang="en-US" sz="2800" dirty="0"/>
          </a:p>
          <a:p>
            <a:r>
              <a:rPr lang="en-US" sz="2800" dirty="0"/>
              <a:t> </a:t>
            </a:r>
            <a:r>
              <a:rPr lang="en-US" sz="2800" b="1" cap="none" spc="-50" dirty="0">
                <a:ln w="3175">
                  <a:noFill/>
                </a:ln>
                <a:latin typeface="Segoe UI"/>
                <a:ea typeface="+mn-ea"/>
                <a:cs typeface="Segoe UI" pitchFamily="34" charset="0"/>
              </a:rPr>
              <a:t>Social History:</a:t>
            </a:r>
            <a:endParaRPr lang="en-US" sz="2800" spc="-50" dirty="0">
              <a:ln w="3175">
                <a:noFill/>
              </a:ln>
              <a:latin typeface="Segoe UI"/>
              <a:cs typeface="Segoe UI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spc="-50" dirty="0">
                <a:ln w="3175">
                  <a:noFill/>
                </a:ln>
                <a:latin typeface="Segoe UI"/>
                <a:cs typeface="Segoe UI" pitchFamily="34" charset="0"/>
              </a:rPr>
              <a:t>Single</a:t>
            </a:r>
          </a:p>
          <a:p>
            <a:endParaRPr lang="en-US" sz="2800" spc="-50" dirty="0">
              <a:ln w="3175">
                <a:noFill/>
              </a:ln>
              <a:latin typeface="Segoe UI"/>
              <a:cs typeface="Segoe UI" pitchFamily="34" charset="0"/>
            </a:endParaRPr>
          </a:p>
          <a:p>
            <a:r>
              <a:rPr lang="en-US" sz="3200" b="1" spc="-50" dirty="0">
                <a:ln w="3175">
                  <a:noFill/>
                </a:ln>
                <a:latin typeface="Segoe UI"/>
                <a:cs typeface="Segoe UI" pitchFamily="34" charset="0"/>
              </a:rPr>
              <a:t>Job:</a:t>
            </a:r>
            <a:endParaRPr lang="fa-IR" sz="3200" b="1" spc="-50" dirty="0">
              <a:ln w="3175">
                <a:noFill/>
              </a:ln>
              <a:latin typeface="Segoe UI"/>
              <a:cs typeface="Segoe UI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spc="-50" dirty="0">
                <a:ln w="3175">
                  <a:noFill/>
                </a:ln>
                <a:latin typeface="Segoe UI"/>
                <a:cs typeface="Segoe UI" pitchFamily="34" charset="0"/>
              </a:rPr>
              <a:t>Civil Engineer</a:t>
            </a:r>
          </a:p>
          <a:p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726921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5571</TotalTime>
  <Words>1646</Words>
  <Application>Microsoft Office PowerPoint</Application>
  <PresentationFormat>Widescreen</PresentationFormat>
  <Paragraphs>451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1" baseType="lpstr">
      <vt:lpstr>Arial</vt:lpstr>
      <vt:lpstr>Arial Rounded MT Bold</vt:lpstr>
      <vt:lpstr>Calibri</vt:lpstr>
      <vt:lpstr>Calibri Light</vt:lpstr>
      <vt:lpstr>inherit</vt:lpstr>
      <vt:lpstr>OpenSans</vt:lpstr>
      <vt:lpstr>Segoe UI</vt:lpstr>
      <vt:lpstr>Shadows Into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Nafise</dc:creator>
  <cp:lastModifiedBy>Microsoft account</cp:lastModifiedBy>
  <cp:revision>230</cp:revision>
  <dcterms:created xsi:type="dcterms:W3CDTF">2022-11-14T18:21:30Z</dcterms:created>
  <dcterms:modified xsi:type="dcterms:W3CDTF">2022-12-06T16:03:59Z</dcterms:modified>
</cp:coreProperties>
</file>