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1" r:id="rId1"/>
  </p:sldMasterIdLst>
  <p:notesMasterIdLst>
    <p:notesMasterId r:id="rId70"/>
  </p:notesMasterIdLst>
  <p:sldIdLst>
    <p:sldId id="256" r:id="rId2"/>
    <p:sldId id="318" r:id="rId3"/>
    <p:sldId id="276" r:id="rId4"/>
    <p:sldId id="285" r:id="rId5"/>
    <p:sldId id="257" r:id="rId6"/>
    <p:sldId id="277" r:id="rId7"/>
    <p:sldId id="258" r:id="rId8"/>
    <p:sldId id="259" r:id="rId9"/>
    <p:sldId id="261" r:id="rId10"/>
    <p:sldId id="263" r:id="rId11"/>
    <p:sldId id="278" r:id="rId12"/>
    <p:sldId id="279" r:id="rId13"/>
    <p:sldId id="280" r:id="rId14"/>
    <p:sldId id="349" r:id="rId15"/>
    <p:sldId id="322" r:id="rId16"/>
    <p:sldId id="328" r:id="rId17"/>
    <p:sldId id="330" r:id="rId18"/>
    <p:sldId id="275" r:id="rId19"/>
    <p:sldId id="281" r:id="rId20"/>
    <p:sldId id="320" r:id="rId21"/>
    <p:sldId id="351" r:id="rId22"/>
    <p:sldId id="331" r:id="rId23"/>
    <p:sldId id="282" r:id="rId24"/>
    <p:sldId id="268" r:id="rId25"/>
    <p:sldId id="284" r:id="rId26"/>
    <p:sldId id="265" r:id="rId27"/>
    <p:sldId id="266" r:id="rId28"/>
    <p:sldId id="272" r:id="rId29"/>
    <p:sldId id="271" r:id="rId30"/>
    <p:sldId id="273" r:id="rId31"/>
    <p:sldId id="274" r:id="rId32"/>
    <p:sldId id="362" r:id="rId33"/>
    <p:sldId id="364" r:id="rId34"/>
    <p:sldId id="366" r:id="rId35"/>
    <p:sldId id="342" r:id="rId36"/>
    <p:sldId id="286" r:id="rId37"/>
    <p:sldId id="291" r:id="rId38"/>
    <p:sldId id="338" r:id="rId39"/>
    <p:sldId id="289" r:id="rId40"/>
    <p:sldId id="288" r:id="rId41"/>
    <p:sldId id="292" r:id="rId42"/>
    <p:sldId id="293" r:id="rId43"/>
    <p:sldId id="311" r:id="rId44"/>
    <p:sldId id="310" r:id="rId45"/>
    <p:sldId id="315" r:id="rId46"/>
    <p:sldId id="294" r:id="rId47"/>
    <p:sldId id="308" r:id="rId48"/>
    <p:sldId id="296" r:id="rId49"/>
    <p:sldId id="370" r:id="rId50"/>
    <p:sldId id="307" r:id="rId51"/>
    <p:sldId id="297" r:id="rId52"/>
    <p:sldId id="298" r:id="rId53"/>
    <p:sldId id="304" r:id="rId54"/>
    <p:sldId id="303" r:id="rId55"/>
    <p:sldId id="299" r:id="rId56"/>
    <p:sldId id="309" r:id="rId57"/>
    <p:sldId id="300" r:id="rId58"/>
    <p:sldId id="301" r:id="rId59"/>
    <p:sldId id="371" r:id="rId60"/>
    <p:sldId id="372" r:id="rId61"/>
    <p:sldId id="305" r:id="rId62"/>
    <p:sldId id="306" r:id="rId63"/>
    <p:sldId id="312" r:id="rId64"/>
    <p:sldId id="313" r:id="rId65"/>
    <p:sldId id="373" r:id="rId66"/>
    <p:sldId id="353" r:id="rId67"/>
    <p:sldId id="359" r:id="rId68"/>
    <p:sldId id="317" r:id="rId6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085" autoAdjust="0"/>
    <p:restoredTop sz="94660"/>
  </p:normalViewPr>
  <p:slideViewPr>
    <p:cSldViewPr>
      <p:cViewPr varScale="1">
        <p:scale>
          <a:sx n="81" d="100"/>
          <a:sy n="8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241A56-3F28-4E44-B280-481E723AC330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E8355E-5234-4156-998E-4B11E7300E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7240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355E-5234-4156-998E-4B11E7300E94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4531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355E-5234-4156-998E-4B11E7300E94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6648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355E-5234-4156-998E-4B11E7300E94}" type="slidenum">
              <a:rPr lang="fa-IR" smtClean="0"/>
              <a:pPr/>
              <a:t>68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488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645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3292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534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35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974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64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3595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008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3524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886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548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FFFA-6CF7-483F-B89D-B62149F35E49}" type="datetimeFigureOut">
              <a:rPr lang="fa-IR" smtClean="0"/>
              <a:pPr/>
              <a:t>29/04/1440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9CE5-9C4B-40B9-851F-09C25AEDC3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372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5971933"/>
              </p:ext>
            </p:extLst>
          </p:nvPr>
        </p:nvGraphicFramePr>
        <p:xfrm>
          <a:off x="0" y="-14288"/>
          <a:ext cx="9144000" cy="7100888"/>
        </p:xfrm>
        <a:graphic>
          <a:graphicData uri="http://schemas.openxmlformats.org/presentationml/2006/ole">
            <p:oleObj spid="_x0000_s2083" name="Presentation" r:id="rId3" imgW="4160393" imgH="3119546" progId="PowerPoint.Show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913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high rate of diabetic neuropathy results in  substantial morbidity</a:t>
            </a:r>
          </a:p>
          <a:p>
            <a:pPr marL="0" indent="0" algn="l">
              <a:buNone/>
            </a:pPr>
            <a:r>
              <a:rPr lang="fa-IR" sz="3600" b="1" dirty="0" smtClean="0">
                <a:solidFill>
                  <a:srgbClr val="FF0000"/>
                </a:solidFill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</a:rPr>
              <a:t>Including</a:t>
            </a:r>
          </a:p>
          <a:p>
            <a:pPr marL="0" indent="0" algn="l">
              <a:buNone/>
            </a:pPr>
            <a:r>
              <a:rPr lang="en-US" sz="3600" dirty="0" smtClean="0"/>
              <a:t> -</a:t>
            </a:r>
            <a:r>
              <a:rPr lang="en-US" sz="3600" b="1" dirty="0" smtClean="0"/>
              <a:t>recurrent lower extremity infections</a:t>
            </a:r>
          </a:p>
          <a:p>
            <a:pPr marL="0" indent="0" algn="l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-ulcerations</a:t>
            </a:r>
          </a:p>
          <a:p>
            <a:pPr marL="0" indent="0" algn="l">
              <a:buNone/>
            </a:pPr>
            <a:r>
              <a:rPr lang="en-US" sz="3600" b="1" dirty="0" smtClean="0"/>
              <a:t> -subsequent amputations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xmlns="" val="5305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676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u="sng" dirty="0"/>
              <a:t>The major morbidity associated with somatic </a:t>
            </a:r>
            <a:r>
              <a:rPr lang="en-US" sz="4000" b="1" u="sng" dirty="0" smtClean="0"/>
              <a:t>neuropathy is </a:t>
            </a:r>
            <a:r>
              <a:rPr lang="en-US" sz="4000" b="1" u="sng" dirty="0">
                <a:solidFill>
                  <a:srgbClr val="FF0000"/>
                </a:solidFill>
              </a:rPr>
              <a:t>foot </a:t>
            </a:r>
            <a:r>
              <a:rPr lang="en-US" sz="4000" b="1" u="sng" dirty="0" smtClean="0">
                <a:solidFill>
                  <a:srgbClr val="FF0000"/>
                </a:solidFill>
              </a:rPr>
              <a:t>ulceration</a:t>
            </a:r>
            <a:r>
              <a:rPr lang="en-US" sz="4000" dirty="0" smtClean="0"/>
              <a:t> </a:t>
            </a:r>
            <a:r>
              <a:rPr lang="en-US" sz="4000" b="1" dirty="0"/>
              <a:t>the precursor of gangrene and limb</a:t>
            </a:r>
          </a:p>
          <a:p>
            <a:pPr algn="l"/>
            <a:r>
              <a:rPr lang="en-US" sz="4000" b="1" dirty="0"/>
              <a:t>loss</a:t>
            </a:r>
            <a:r>
              <a:rPr lang="en-US" sz="4000" dirty="0"/>
              <a:t>. </a:t>
            </a:r>
            <a:endParaRPr lang="en-US" sz="4000" dirty="0" smtClean="0"/>
          </a:p>
          <a:p>
            <a:pPr algn="l"/>
            <a:r>
              <a:rPr lang="en-US" sz="4000" dirty="0" smtClean="0"/>
              <a:t>Neuropathy </a:t>
            </a:r>
            <a:r>
              <a:rPr lang="en-US" sz="4000" dirty="0"/>
              <a:t>increases the risk of amputation </a:t>
            </a:r>
            <a:r>
              <a:rPr lang="en-US" sz="4000" b="1" dirty="0" smtClean="0">
                <a:solidFill>
                  <a:srgbClr val="FF0000"/>
                </a:solidFill>
              </a:rPr>
              <a:t>1.7-fold</a:t>
            </a:r>
            <a:r>
              <a:rPr lang="en-US" sz="4000" dirty="0" smtClean="0"/>
              <a:t> </a:t>
            </a:r>
            <a:r>
              <a:rPr lang="en-US" sz="4000" b="1" dirty="0" smtClean="0"/>
              <a:t>overall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12-fold</a:t>
            </a:r>
            <a:r>
              <a:rPr lang="en-US" sz="4000" dirty="0"/>
              <a:t> if there is </a:t>
            </a:r>
            <a:r>
              <a:rPr lang="en-US" sz="4000" b="1" dirty="0"/>
              <a:t>deformity</a:t>
            </a:r>
            <a:r>
              <a:rPr lang="en-US" sz="4000" dirty="0"/>
              <a:t> (itself a consequence</a:t>
            </a:r>
          </a:p>
          <a:p>
            <a:pPr algn="l"/>
            <a:r>
              <a:rPr lang="en-US" sz="4000" dirty="0"/>
              <a:t>of neuropathy), and </a:t>
            </a:r>
            <a:r>
              <a:rPr lang="en-US" sz="4000" b="1" dirty="0">
                <a:solidFill>
                  <a:srgbClr val="FF0000"/>
                </a:solidFill>
              </a:rPr>
              <a:t>36-fold</a:t>
            </a:r>
            <a:r>
              <a:rPr lang="en-US" sz="4000" dirty="0"/>
              <a:t> if there is a history of </a:t>
            </a:r>
            <a:r>
              <a:rPr lang="en-US" sz="4000" b="1" u="sng" dirty="0" smtClean="0"/>
              <a:t>previous ulceration</a:t>
            </a:r>
            <a:r>
              <a:rPr lang="en-US" sz="4000" dirty="0" smtClean="0"/>
              <a:t>. 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xmlns="" val="15824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Once </a:t>
            </a:r>
            <a:r>
              <a:rPr lang="en-US" sz="3200" b="1" dirty="0">
                <a:solidFill>
                  <a:srgbClr val="FF0000"/>
                </a:solidFill>
              </a:rPr>
              <a:t>autonomic neuropathy </a:t>
            </a:r>
            <a:r>
              <a:rPr lang="en-US" sz="3200" dirty="0" smtClean="0"/>
              <a:t>is present</a:t>
            </a:r>
            <a:r>
              <a:rPr lang="en-US" sz="3200" dirty="0"/>
              <a:t>, life can become quite dismal, and the </a:t>
            </a:r>
            <a:r>
              <a:rPr lang="en-US" sz="3200" b="1" dirty="0" smtClean="0"/>
              <a:t>mortality rate</a:t>
            </a:r>
            <a:r>
              <a:rPr lang="en-US" sz="3200" dirty="0" smtClean="0"/>
              <a:t> </a:t>
            </a:r>
            <a:r>
              <a:rPr lang="en-US" sz="3200" dirty="0"/>
              <a:t>approximates </a:t>
            </a:r>
            <a:r>
              <a:rPr lang="en-US" sz="3200" b="1" dirty="0">
                <a:solidFill>
                  <a:srgbClr val="92D050"/>
                </a:solidFill>
              </a:rPr>
              <a:t>25% to 50% within 5 to 10 years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 </a:t>
            </a:r>
          </a:p>
          <a:p>
            <a:pPr algn="l"/>
            <a:r>
              <a:rPr lang="en-US" sz="3200" dirty="0" smtClean="0"/>
              <a:t>The </a:t>
            </a:r>
            <a:r>
              <a:rPr lang="en-US" sz="3200" dirty="0"/>
              <a:t>presence of neuropathy can severely affect </a:t>
            </a:r>
            <a:r>
              <a:rPr lang="en-US" sz="3200" b="1" dirty="0"/>
              <a:t>quality </a:t>
            </a:r>
            <a:r>
              <a:rPr lang="en-US" sz="3200" b="1" dirty="0" smtClean="0"/>
              <a:t>of life</a:t>
            </a:r>
            <a:r>
              <a:rPr lang="en-US" sz="3200" dirty="0"/>
              <a:t>, causing </a:t>
            </a:r>
            <a:r>
              <a:rPr lang="en-US" sz="3200" b="1" dirty="0"/>
              <a:t>impaired activities </a:t>
            </a:r>
            <a:r>
              <a:rPr lang="en-US" sz="3200" dirty="0"/>
              <a:t>of daily living, </a:t>
            </a:r>
            <a:r>
              <a:rPr lang="en-US" sz="3200" b="1" dirty="0" smtClean="0"/>
              <a:t>compromised physical </a:t>
            </a:r>
            <a:r>
              <a:rPr lang="en-US" sz="3200" b="1" dirty="0"/>
              <a:t>functioning</a:t>
            </a:r>
            <a:r>
              <a:rPr lang="en-US" sz="3200" dirty="0"/>
              <a:t>, </a:t>
            </a:r>
            <a:r>
              <a:rPr lang="fa-IR" sz="3200" dirty="0" smtClean="0"/>
              <a:t>.</a:t>
            </a:r>
            <a:r>
              <a:rPr lang="en-US" sz="3200" dirty="0" smtClean="0"/>
              <a:t>and </a:t>
            </a:r>
            <a:r>
              <a:rPr lang="en-US" sz="3200" b="1" dirty="0" smtClean="0"/>
              <a:t>depression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941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06" y="83671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B050"/>
                </a:solidFill>
              </a:rPr>
              <a:t>Impairment of </a:t>
            </a:r>
            <a:r>
              <a:rPr lang="en-US" sz="3200" b="1" dirty="0">
                <a:solidFill>
                  <a:srgbClr val="00B050"/>
                </a:solidFill>
              </a:rPr>
              <a:t>physical functioning </a:t>
            </a:r>
            <a:r>
              <a:rPr lang="en-US" sz="3200" dirty="0"/>
              <a:t>is associated with a </a:t>
            </a:r>
            <a:r>
              <a:rPr lang="en-US" sz="3200" b="1" u="sng" dirty="0" smtClean="0">
                <a:solidFill>
                  <a:srgbClr val="FF0000"/>
                </a:solidFill>
              </a:rPr>
              <a:t>15-fold</a:t>
            </a:r>
            <a:r>
              <a:rPr lang="en-US" sz="3200" dirty="0" smtClean="0"/>
              <a:t>  increase </a:t>
            </a:r>
            <a:r>
              <a:rPr lang="en-US" sz="3200" dirty="0"/>
              <a:t>in the likelihood of falling and fractures, </a:t>
            </a:r>
            <a:r>
              <a:rPr lang="en-US" sz="3200" dirty="0" smtClean="0"/>
              <a:t>particularly in </a:t>
            </a:r>
            <a:r>
              <a:rPr lang="en-US" sz="3200" dirty="0"/>
              <a:t>older diabetics</a:t>
            </a:r>
            <a:r>
              <a:rPr lang="en-US" sz="3200" dirty="0" smtClean="0"/>
              <a:t>.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>
              <a:solidFill>
                <a:srgbClr val="00B050"/>
              </a:solidFill>
            </a:endParaRPr>
          </a:p>
          <a:p>
            <a:pPr algn="l"/>
            <a:r>
              <a:rPr lang="en-US" sz="3200" dirty="0" smtClean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Depression</a:t>
            </a:r>
            <a:r>
              <a:rPr lang="en-US" sz="3200" dirty="0"/>
              <a:t> complicates the </a:t>
            </a:r>
            <a:r>
              <a:rPr lang="en-US" sz="3200" dirty="0" smtClean="0"/>
              <a:t>management</a:t>
            </a:r>
          </a:p>
          <a:p>
            <a:pPr algn="l"/>
            <a:r>
              <a:rPr lang="en-US" sz="3200" dirty="0" smtClean="0"/>
              <a:t> of neuropathic pain and is a predictor of</a:t>
            </a:r>
          </a:p>
          <a:p>
            <a:pPr algn="l"/>
            <a:r>
              <a:rPr lang="en-US" sz="3200" dirty="0" smtClean="0"/>
              <a:t> </a:t>
            </a:r>
            <a:r>
              <a:rPr lang="en-US" sz="3200" b="1" u="sng" dirty="0" smtClean="0">
                <a:solidFill>
                  <a:srgbClr val="92D050"/>
                </a:solidFill>
              </a:rPr>
              <a:t>progression </a:t>
            </a:r>
            <a:r>
              <a:rPr lang="en-US" sz="3200" b="1" u="sng" dirty="0">
                <a:solidFill>
                  <a:srgbClr val="92D050"/>
                </a:solidFill>
              </a:rPr>
              <a:t>of neuropathy</a:t>
            </a:r>
            <a:r>
              <a:rPr lang="en-US" sz="3200" dirty="0" smtClean="0"/>
              <a:t>.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42702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656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6510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78517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5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" t="2723" r="11853"/>
          <a:stretch/>
        </p:blipFill>
        <p:spPr>
          <a:xfrm>
            <a:off x="0" y="-1393"/>
            <a:ext cx="9036496" cy="7037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2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993721"/>
            <a:ext cx="7597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diabetic neuropathy</a:t>
            </a:r>
            <a:endParaRPr lang="fa-IR" sz="5400" dirty="0"/>
          </a:p>
        </p:txBody>
      </p:sp>
      <p:sp>
        <p:nvSpPr>
          <p:cNvPr id="3" name="Rectangle 2"/>
          <p:cNvSpPr/>
          <p:nvPr/>
        </p:nvSpPr>
        <p:spPr>
          <a:xfrm>
            <a:off x="2051720" y="1917051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Classification</a:t>
            </a:r>
          </a:p>
          <a:p>
            <a:endParaRPr lang="fa-I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8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28650" y="33265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3200" dirty="0"/>
              <a:t>According to the </a:t>
            </a:r>
            <a:r>
              <a:rPr lang="en-US" sz="3200" b="1" u="sng" dirty="0">
                <a:solidFill>
                  <a:srgbClr val="FF0000"/>
                </a:solidFill>
              </a:rPr>
              <a:t>San Antonio Convention</a:t>
            </a:r>
            <a:r>
              <a:rPr lang="en-US" sz="3200" dirty="0" smtClean="0"/>
              <a:t>, </a:t>
            </a:r>
            <a:r>
              <a:rPr lang="en-US" sz="3200" dirty="0"/>
              <a:t>the </a:t>
            </a:r>
            <a:r>
              <a:rPr lang="en-US" sz="3200" dirty="0" smtClean="0"/>
              <a:t>main groups </a:t>
            </a:r>
            <a:r>
              <a:rPr lang="en-US" sz="3200" dirty="0"/>
              <a:t>of neurologic disturbance in diabetes </a:t>
            </a:r>
            <a:r>
              <a:rPr lang="en-US" sz="3200" dirty="0" smtClean="0"/>
              <a:t>mellitus include </a:t>
            </a:r>
            <a:r>
              <a:rPr lang="en-US" sz="3200" dirty="0"/>
              <a:t>the </a:t>
            </a:r>
            <a:r>
              <a:rPr lang="en-US" sz="3200" dirty="0" smtClean="0"/>
              <a:t>following:</a:t>
            </a:r>
            <a:endParaRPr lang="en-US" sz="3200" dirty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• </a:t>
            </a:r>
            <a:r>
              <a:rPr lang="en-US" sz="3200" b="1" dirty="0">
                <a:solidFill>
                  <a:srgbClr val="92D050"/>
                </a:solidFill>
              </a:rPr>
              <a:t>Subclinical neuropathy,</a:t>
            </a:r>
            <a:r>
              <a:rPr lang="en-US" sz="3200" dirty="0"/>
              <a:t> which is determined </a:t>
            </a:r>
            <a:r>
              <a:rPr lang="en-US" sz="3200" dirty="0" smtClean="0"/>
              <a:t>by     abnormalities </a:t>
            </a:r>
            <a:r>
              <a:rPr lang="en-US" sz="3200" dirty="0"/>
              <a:t>in </a:t>
            </a:r>
            <a:r>
              <a:rPr lang="en-US" sz="3200" dirty="0" err="1"/>
              <a:t>electrodiagnostic</a:t>
            </a:r>
            <a:r>
              <a:rPr lang="en-US" sz="3200" dirty="0"/>
              <a:t> and </a:t>
            </a:r>
            <a:r>
              <a:rPr lang="en-US" sz="3200" dirty="0" smtClean="0"/>
              <a:t>quantitative  sensory </a:t>
            </a:r>
            <a:r>
              <a:rPr lang="en-US" sz="3200" dirty="0"/>
              <a:t>testing</a:t>
            </a:r>
          </a:p>
          <a:p>
            <a:pPr algn="l"/>
            <a:r>
              <a:rPr lang="en-US" sz="3200" dirty="0" smtClean="0"/>
              <a:t>• </a:t>
            </a:r>
            <a:r>
              <a:rPr lang="en-US" sz="3200" b="1" dirty="0">
                <a:solidFill>
                  <a:srgbClr val="92D050"/>
                </a:solidFill>
              </a:rPr>
              <a:t>Diffuse clinical neuropathy </a:t>
            </a:r>
            <a:r>
              <a:rPr lang="en-US" sz="3200" dirty="0"/>
              <a:t>with </a:t>
            </a:r>
            <a:r>
              <a:rPr lang="en-US" sz="3200" u="sng" dirty="0"/>
              <a:t>distal symmetric </a:t>
            </a:r>
            <a:r>
              <a:rPr lang="en-US" sz="3200" u="sng" dirty="0" smtClean="0"/>
              <a:t> sensorimotor and </a:t>
            </a:r>
            <a:r>
              <a:rPr lang="en-US" sz="3200" u="sng" dirty="0"/>
              <a:t>autonomic syndromes</a:t>
            </a:r>
          </a:p>
          <a:p>
            <a:pPr algn="l"/>
            <a:r>
              <a:rPr lang="en-US" dirty="0" smtClean="0"/>
              <a:t>• </a:t>
            </a:r>
            <a:r>
              <a:rPr lang="en-US" sz="3200" b="1" dirty="0">
                <a:solidFill>
                  <a:srgbClr val="92D050"/>
                </a:solidFill>
              </a:rPr>
              <a:t>Focal syndromes</a:t>
            </a:r>
            <a:endParaRPr lang="fa-IR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0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8" y="9207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Diabetic Neuropathy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5" y="1417638"/>
            <a:ext cx="8986468" cy="4243610"/>
          </a:xfrm>
        </p:spPr>
      </p:pic>
      <p:sp>
        <p:nvSpPr>
          <p:cNvPr id="6" name="Rectangle 5"/>
          <p:cNvSpPr/>
          <p:nvPr/>
        </p:nvSpPr>
        <p:spPr>
          <a:xfrm>
            <a:off x="88825" y="58180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Dr.vahideh </a:t>
            </a:r>
            <a:r>
              <a:rPr lang="en-US" b="1" dirty="0" err="1">
                <a:solidFill>
                  <a:srgbClr val="92D050"/>
                </a:solidFill>
              </a:rPr>
              <a:t>sadra</a:t>
            </a:r>
            <a:r>
              <a:rPr lang="en-US" b="1" dirty="0">
                <a:solidFill>
                  <a:srgbClr val="92D050"/>
                </a:solidFill>
              </a:rPr>
              <a:t>                                                   </a:t>
            </a:r>
            <a:r>
              <a:rPr lang="fa-IR" b="1" dirty="0">
                <a:solidFill>
                  <a:srgbClr val="92D050"/>
                </a:solidFill>
              </a:rPr>
              <a:t>            </a:t>
            </a:r>
            <a:r>
              <a:rPr lang="en-US" b="1" dirty="0">
                <a:solidFill>
                  <a:srgbClr val="92D050"/>
                </a:solidFill>
              </a:rPr>
              <a:t>endocrinologist                                                    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fa-IR" b="1" dirty="0">
                <a:solidFill>
                  <a:srgbClr val="92D050"/>
                </a:solidFill>
              </a:rPr>
              <a:t>          </a:t>
            </a:r>
            <a:r>
              <a:rPr lang="fa-IR" b="1" dirty="0" smtClean="0">
                <a:solidFill>
                  <a:srgbClr val="92D050"/>
                </a:solidFill>
              </a:rPr>
              <a:t>     </a:t>
            </a:r>
            <a:r>
              <a:rPr lang="en-US" b="1" dirty="0" err="1">
                <a:solidFill>
                  <a:srgbClr val="92D050"/>
                </a:solidFill>
              </a:rPr>
              <a:t>tabriz</a:t>
            </a:r>
            <a:r>
              <a:rPr lang="en-US" b="1" dirty="0">
                <a:solidFill>
                  <a:srgbClr val="92D050"/>
                </a:solidFill>
              </a:rPr>
              <a:t> university of medical </a:t>
            </a:r>
            <a:r>
              <a:rPr lang="en-US" b="1" dirty="0" smtClean="0">
                <a:solidFill>
                  <a:srgbClr val="92D050"/>
                </a:solidFill>
              </a:rPr>
              <a:t>science</a:t>
            </a:r>
            <a:endParaRPr lang="fa-I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5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2626"/>
            <a:ext cx="8808979" cy="660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7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1" t="10344" r="16653" b="36624"/>
          <a:stretch/>
        </p:blipFill>
        <p:spPr bwMode="auto">
          <a:xfrm>
            <a:off x="0" y="332656"/>
            <a:ext cx="92111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64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96" t="17420" r="5523" b="10000"/>
          <a:stretch/>
        </p:blipFill>
        <p:spPr bwMode="auto">
          <a:xfrm>
            <a:off x="939577" y="64691"/>
            <a:ext cx="7450546" cy="674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91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5" t="16646" r="16916" b="34562"/>
          <a:stretch/>
        </p:blipFill>
        <p:spPr bwMode="auto">
          <a:xfrm>
            <a:off x="-28810" y="404664"/>
            <a:ext cx="91728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3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4" t="14261" r="22332" b="24237"/>
          <a:stretch/>
        </p:blipFill>
        <p:spPr bwMode="auto">
          <a:xfrm>
            <a:off x="0" y="404664"/>
            <a:ext cx="9159278" cy="50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1457" y="5445224"/>
            <a:ext cx="434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b="1" dirty="0" err="1">
                <a:solidFill>
                  <a:srgbClr val="FF0000"/>
                </a:solidFill>
              </a:rPr>
              <a:t>engl</a:t>
            </a:r>
            <a:r>
              <a:rPr lang="en-US" b="1" dirty="0">
                <a:solidFill>
                  <a:srgbClr val="FF0000"/>
                </a:solidFill>
              </a:rPr>
              <a:t> j med 374;15 nejm.org April 14, 2016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Natural History</a:t>
            </a:r>
          </a:p>
          <a:p>
            <a:pPr algn="l"/>
            <a:r>
              <a:rPr lang="en-US" sz="2800" u="sng" dirty="0"/>
              <a:t>The natural history of neuropathies separates them into</a:t>
            </a:r>
          </a:p>
          <a:p>
            <a:pPr algn="l"/>
            <a:r>
              <a:rPr lang="en-US" sz="2800" u="sng" dirty="0"/>
              <a:t>two distinct entities</a:t>
            </a:r>
            <a:r>
              <a:rPr lang="en-US" sz="2800" dirty="0"/>
              <a:t>: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those </a:t>
            </a:r>
            <a:r>
              <a:rPr lang="en-US" sz="2800" dirty="0"/>
              <a:t>that progress gradually </a:t>
            </a:r>
            <a:r>
              <a:rPr lang="en-US" sz="2800" dirty="0" smtClean="0"/>
              <a:t>with increasing </a:t>
            </a:r>
            <a:r>
              <a:rPr lang="en-US" sz="2800" dirty="0"/>
              <a:t>duration of diabetes and those that </a:t>
            </a:r>
            <a:r>
              <a:rPr lang="en-US" sz="2800" dirty="0" smtClean="0"/>
              <a:t>remit, usually </a:t>
            </a:r>
            <a:r>
              <a:rPr lang="en-US" sz="2800" dirty="0"/>
              <a:t>completely. </a:t>
            </a:r>
            <a:endParaRPr lang="en-US" sz="2800" dirty="0" smtClean="0"/>
          </a:p>
          <a:p>
            <a:pPr algn="l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Sensory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autonomic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neuropathies typically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progress.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r>
              <a:rPr lang="en-US" sz="2800" dirty="0" smtClean="0"/>
              <a:t>Although </a:t>
            </a:r>
            <a:r>
              <a:rPr lang="en-US" sz="2800" dirty="0"/>
              <a:t>the symptoms of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mononeuropathies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l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radiculopathies, and acute painful neuropathies</a:t>
            </a:r>
          </a:p>
          <a:p>
            <a:pPr algn="l"/>
            <a:r>
              <a:rPr lang="en-US" sz="2800" dirty="0"/>
              <a:t>are </a:t>
            </a:r>
            <a:r>
              <a:rPr lang="en-US" sz="2800" b="1" u="sng" dirty="0"/>
              <a:t>severe</a:t>
            </a:r>
            <a:r>
              <a:rPr lang="en-US" sz="2800" dirty="0"/>
              <a:t>, they are short-lived, and patients </a:t>
            </a:r>
            <a:r>
              <a:rPr lang="en-US" sz="2800" b="1" u="sng" dirty="0"/>
              <a:t>tend to</a:t>
            </a:r>
          </a:p>
          <a:p>
            <a:pPr algn="l"/>
            <a:r>
              <a:rPr lang="en-US" sz="2800" b="1" u="sng" dirty="0"/>
              <a:t>recover</a:t>
            </a:r>
            <a:endParaRPr lang="fa-IR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28358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Distal symmetric polyneuropathy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most common form of diabetic neuropathy, 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/>
              <a:t>chronic, nerve-length–dependent, </a:t>
            </a:r>
            <a:r>
              <a:rPr lang="en-US" b="1" i="1" dirty="0"/>
              <a:t>sensorimotor </a:t>
            </a:r>
            <a:r>
              <a:rPr lang="en-US" b="1" i="1" dirty="0" smtClean="0"/>
              <a:t>polyneuropathy </a:t>
            </a:r>
            <a:r>
              <a:rPr lang="en-US" dirty="0"/>
              <a:t>that affects</a:t>
            </a:r>
          </a:p>
          <a:p>
            <a:pPr marL="0" indent="0" algn="l">
              <a:buNone/>
            </a:pPr>
            <a:r>
              <a:rPr lang="en-US" dirty="0"/>
              <a:t>at least </a:t>
            </a:r>
            <a:r>
              <a:rPr lang="en-US" b="1" dirty="0">
                <a:solidFill>
                  <a:srgbClr val="FF0000"/>
                </a:solidFill>
              </a:rPr>
              <a:t>one third </a:t>
            </a:r>
            <a:r>
              <a:rPr lang="en-US" dirty="0"/>
              <a:t>of persons with type 1 or type 2 diabetes and up to </a:t>
            </a:r>
            <a:r>
              <a:rPr lang="en-US" b="1" dirty="0">
                <a:solidFill>
                  <a:srgbClr val="FF0000"/>
                </a:solidFill>
              </a:rPr>
              <a:t>one </a:t>
            </a:r>
            <a:r>
              <a:rPr lang="en-US" b="1" dirty="0" smtClean="0">
                <a:solidFill>
                  <a:srgbClr val="FF0000"/>
                </a:solidFill>
              </a:rPr>
              <a:t>quarter </a:t>
            </a:r>
            <a:r>
              <a:rPr lang="en-US" dirty="0" smtClean="0"/>
              <a:t>of </a:t>
            </a:r>
            <a:r>
              <a:rPr lang="en-US" dirty="0"/>
              <a:t>persons </a:t>
            </a:r>
            <a:r>
              <a:rPr lang="fa-IR" dirty="0" smtClean="0"/>
              <a:t>.</a:t>
            </a:r>
            <a:r>
              <a:rPr lang="en-US" dirty="0" smtClean="0"/>
              <a:t>with </a:t>
            </a:r>
            <a:r>
              <a:rPr lang="en-US" dirty="0"/>
              <a:t>impaired glucose tolerance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327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Persons with distal symmetric polyneuropathy often have </a:t>
            </a:r>
            <a:r>
              <a:rPr lang="en-US" dirty="0" smtClean="0"/>
              <a:t>length-dependent symptoms</a:t>
            </a:r>
            <a:r>
              <a:rPr lang="en-US" dirty="0"/>
              <a:t>, which usually affect the feet first and </a:t>
            </a:r>
            <a:r>
              <a:rPr lang="en-US" dirty="0" smtClean="0"/>
              <a:t>progress proximally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symptoms are </a:t>
            </a:r>
            <a:r>
              <a:rPr lang="en-US" dirty="0"/>
              <a:t>predominantly sensory and can be classified as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positive</a:t>
            </a:r>
            <a:r>
              <a:rPr lang="en-US" dirty="0"/>
              <a:t>” (</a:t>
            </a:r>
            <a:r>
              <a:rPr lang="en-US" dirty="0" smtClean="0"/>
              <a:t>tingling, burning</a:t>
            </a:r>
            <a:r>
              <a:rPr lang="en-US" dirty="0"/>
              <a:t>, stabbing pain, and other abnormal sensations) or “</a:t>
            </a:r>
            <a:r>
              <a:rPr lang="en-US" b="1" dirty="0">
                <a:solidFill>
                  <a:srgbClr val="FF0000"/>
                </a:solidFill>
              </a:rPr>
              <a:t>negative”</a:t>
            </a:r>
            <a:r>
              <a:rPr lang="en-US" dirty="0"/>
              <a:t> (</a:t>
            </a:r>
            <a:r>
              <a:rPr lang="en-US" dirty="0" smtClean="0"/>
              <a:t>sensory loss</a:t>
            </a:r>
            <a:r>
              <a:rPr lang="en-US" dirty="0"/>
              <a:t>, weakness, and numbness)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8635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92D050"/>
                </a:solidFill>
              </a:rPr>
              <a:t>Decreased or absent ankle reflexes occur early in the disease</a:t>
            </a:r>
            <a:r>
              <a:rPr lang="en-US" dirty="0"/>
              <a:t>, while </a:t>
            </a:r>
            <a:r>
              <a:rPr lang="en-US" b="1" u="sng" dirty="0"/>
              <a:t>more widespread loss of reflexes and motor weakness are late findings</a:t>
            </a:r>
            <a:endParaRPr lang="fa-IR" b="1" u="sng" dirty="0"/>
          </a:p>
        </p:txBody>
      </p:sp>
    </p:spTree>
    <p:extLst>
      <p:ext uri="{BB962C8B-B14F-4D97-AF65-F5344CB8AC3E}">
        <p14:creationId xmlns:p14="http://schemas.microsoft.com/office/powerpoint/2010/main" xmlns="" val="25409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Symptoms and signs 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earliest signs of diabetic polyneuropathy probably reflect the gradual loss of integrity of both large </a:t>
            </a:r>
            <a:r>
              <a:rPr lang="en-US" dirty="0" err="1"/>
              <a:t>myelinated</a:t>
            </a:r>
            <a:r>
              <a:rPr lang="en-US" dirty="0"/>
              <a:t> and small </a:t>
            </a:r>
            <a:r>
              <a:rPr lang="en-US" dirty="0" err="1"/>
              <a:t>myelinated</a:t>
            </a:r>
            <a:r>
              <a:rPr lang="en-US" dirty="0"/>
              <a:t> and </a:t>
            </a:r>
            <a:r>
              <a:rPr lang="en-US" dirty="0" err="1"/>
              <a:t>unmyelinated</a:t>
            </a:r>
            <a:r>
              <a:rPr lang="en-US" dirty="0"/>
              <a:t> nerve fibers: </a:t>
            </a:r>
          </a:p>
          <a:p>
            <a:pPr marL="0" indent="0" algn="l">
              <a:buNone/>
            </a:pPr>
            <a:r>
              <a:rPr lang="en-US" b="1" u="sng" dirty="0">
                <a:solidFill>
                  <a:srgbClr val="92D050"/>
                </a:solidFill>
              </a:rPr>
              <a:t>Loss of vibratory sensation and </a:t>
            </a:r>
            <a:r>
              <a:rPr lang="en-US" b="1" u="sng" dirty="0" smtClean="0">
                <a:solidFill>
                  <a:srgbClr val="92D050"/>
                </a:solidFill>
              </a:rPr>
              <a:t>altered proprioception </a:t>
            </a:r>
            <a:r>
              <a:rPr lang="en-US" b="1" u="sng" dirty="0">
                <a:solidFill>
                  <a:srgbClr val="92D050"/>
                </a:solidFill>
              </a:rPr>
              <a:t>reflect large-fiber loss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7030A0"/>
                </a:solidFill>
              </a:rPr>
              <a:t>Impairment of pain, light touch and temperature is secondary to loss of small fibers </a:t>
            </a:r>
          </a:p>
          <a:p>
            <a:pPr algn="l"/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8" y="756844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Diabetic polyneuropathy is the most                 </a:t>
            </a:r>
            <a:r>
              <a:rPr lang="fa-IR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</a:rPr>
              <a:t>common </a:t>
            </a:r>
            <a:r>
              <a:rPr lang="en-US" sz="3600" b="1" dirty="0">
                <a:solidFill>
                  <a:srgbClr val="FF0000"/>
                </a:solidFill>
              </a:rPr>
              <a:t>neuropathy in the Western world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40" y="2060848"/>
            <a:ext cx="8565080" cy="45259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</a:t>
            </a:r>
            <a:r>
              <a:rPr lang="en-US" b="1" u="sng" dirty="0" smtClean="0"/>
              <a:t>Diabetic </a:t>
            </a:r>
            <a:r>
              <a:rPr lang="en-US" b="1" u="sng" dirty="0"/>
              <a:t>neuropathies are the most </a:t>
            </a:r>
            <a:r>
              <a:rPr lang="en-US" b="1" u="sng" dirty="0" smtClean="0"/>
              <a:t>prevalent chronic </a:t>
            </a:r>
            <a:r>
              <a:rPr lang="en-US" b="1" u="sng" dirty="0"/>
              <a:t>complications of diabetes</a:t>
            </a:r>
            <a:r>
              <a:rPr lang="en-US" dirty="0"/>
              <a:t>. </a:t>
            </a:r>
          </a:p>
          <a:p>
            <a:pPr algn="l"/>
            <a:r>
              <a:rPr lang="en-US" dirty="0" smtClean="0"/>
              <a:t>-This </a:t>
            </a:r>
            <a:r>
              <a:rPr lang="en-US" dirty="0"/>
              <a:t>heterogeneous group of conditions </a:t>
            </a:r>
            <a:r>
              <a:rPr lang="en-US" dirty="0" smtClean="0"/>
              <a:t>affects                             different </a:t>
            </a:r>
            <a:r>
              <a:rPr lang="en-US" dirty="0"/>
              <a:t>parts of the nervous system </a:t>
            </a:r>
            <a:r>
              <a:rPr lang="en-US" dirty="0" smtClean="0"/>
              <a:t>and presents </a:t>
            </a:r>
            <a:r>
              <a:rPr lang="en-US" dirty="0"/>
              <a:t>with </a:t>
            </a:r>
            <a:r>
              <a:rPr lang="en-US" dirty="0" smtClean="0"/>
              <a:t>                    diverse </a:t>
            </a:r>
            <a:r>
              <a:rPr lang="en-US" dirty="0"/>
              <a:t>clinical </a:t>
            </a:r>
            <a:r>
              <a:rPr lang="en-US" dirty="0" smtClean="0"/>
              <a:t>manifestations.</a:t>
            </a:r>
            <a:endParaRPr lang="fa-IR" dirty="0"/>
          </a:p>
          <a:p>
            <a:pPr marL="0" indent="0" algn="l">
              <a:buNone/>
            </a:pP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/>
              <a:t>They are among </a:t>
            </a:r>
            <a:r>
              <a:rPr lang="en-US" dirty="0"/>
              <a:t>the most common long-term </a:t>
            </a:r>
            <a:r>
              <a:rPr lang="en-US" dirty="0" smtClean="0"/>
              <a:t>    complications </a:t>
            </a:r>
            <a:r>
              <a:rPr lang="en-US" dirty="0"/>
              <a:t>of </a:t>
            </a:r>
            <a:r>
              <a:rPr lang="en-US" dirty="0" smtClean="0"/>
              <a:t>diabetes and </a:t>
            </a:r>
            <a:r>
              <a:rPr lang="en-US" dirty="0"/>
              <a:t>are a </a:t>
            </a:r>
            <a:r>
              <a:rPr lang="en-US" b="1" dirty="0">
                <a:solidFill>
                  <a:srgbClr val="FF0000"/>
                </a:solidFill>
              </a:rPr>
              <a:t>significant </a:t>
            </a:r>
            <a:r>
              <a:rPr lang="en-US" b="1" dirty="0" smtClean="0">
                <a:solidFill>
                  <a:srgbClr val="FF0000"/>
                </a:solidFill>
              </a:rPr>
              <a:t>source </a:t>
            </a:r>
            <a:r>
              <a:rPr lang="en-US" b="1" dirty="0">
                <a:solidFill>
                  <a:srgbClr val="FF0000"/>
                </a:solidFill>
              </a:rPr>
              <a:t>of morbidity and mortality.</a:t>
            </a:r>
          </a:p>
          <a:p>
            <a:pPr marL="0" indent="0" algn="l">
              <a:buNone/>
            </a:pP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xmlns="" val="9332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2091"/>
            <a:ext cx="8341949" cy="5763253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Complications</a:t>
            </a:r>
            <a:r>
              <a:rPr lang="en-US" dirty="0"/>
              <a:t>  — </a:t>
            </a:r>
          </a:p>
          <a:p>
            <a:pPr marL="0" indent="0" algn="l">
              <a:buNone/>
            </a:pPr>
            <a:r>
              <a:rPr lang="en-US" dirty="0" smtClean="0"/>
              <a:t>Diabetic </a:t>
            </a:r>
            <a:r>
              <a:rPr lang="en-US" dirty="0"/>
              <a:t>polyneuropathy is frequently insidious in onset and can lead to formation of foot ulcers and muscle and joint disease. </a:t>
            </a:r>
            <a:endParaRPr lang="en-US" dirty="0" smtClean="0"/>
          </a:p>
          <a:p>
            <a:pPr marL="0" indent="0" algn="l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Progressive </a:t>
            </a:r>
            <a:r>
              <a:rPr lang="en-US" b="1" u="sng" dirty="0">
                <a:solidFill>
                  <a:srgbClr val="92D050"/>
                </a:solidFill>
              </a:rPr>
              <a:t>sensory loss predisposes to ulcer formation</a:t>
            </a:r>
            <a:r>
              <a:rPr lang="en-US" dirty="0"/>
              <a:t>. Foot ulcers are usually classified into two groups: </a:t>
            </a:r>
            <a:endParaRPr lang="en-US" dirty="0" smtClean="0"/>
          </a:p>
          <a:p>
            <a:pPr marL="0" indent="0"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</a:t>
            </a:r>
            <a:r>
              <a:rPr lang="en-US" b="1" u="sng" dirty="0">
                <a:solidFill>
                  <a:srgbClr val="FF0000"/>
                </a:solidFill>
              </a:rPr>
              <a:t>ulcers </a:t>
            </a:r>
            <a:r>
              <a:rPr lang="en-US" dirty="0"/>
              <a:t>secondary to dermal abrasion from poorly </a:t>
            </a:r>
            <a:r>
              <a:rPr lang="en-US" dirty="0" smtClean="0"/>
              <a:t>fitting shoes</a:t>
            </a:r>
          </a:p>
          <a:p>
            <a:pPr marL="0" indent="0"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</a:t>
            </a:r>
            <a:r>
              <a:rPr lang="en-US" b="1" u="sng" dirty="0">
                <a:solidFill>
                  <a:srgbClr val="FF0000"/>
                </a:solidFill>
              </a:rPr>
              <a:t>plantar ulcers </a:t>
            </a:r>
            <a:r>
              <a:rPr lang="en-US" dirty="0"/>
              <a:t>occurring over weight-bearing areas.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Chronic </a:t>
            </a:r>
            <a:r>
              <a:rPr lang="en-US" dirty="0"/>
              <a:t>ulceration is probably multifactorial, due to a combination of diabetic neuropathy (with decreased pain sensation), autonomic dysfunction and vascular insufficiency.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5613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/>
              <a:t>Distal motor axonal loss results in atrophy of intrinsic foot muscles and an imbalance between strength in toe extensors and flexors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This </a:t>
            </a:r>
            <a:r>
              <a:rPr lang="en-US" dirty="0"/>
              <a:t>ultimately leads to chronic metatarsal-phalangeal flexion (</a:t>
            </a:r>
            <a:r>
              <a:rPr lang="en-US" b="1" dirty="0">
                <a:solidFill>
                  <a:srgbClr val="FF0000"/>
                </a:solidFill>
              </a:rPr>
              <a:t>claw-toe deformity</a:t>
            </a:r>
            <a:r>
              <a:rPr lang="en-US" dirty="0"/>
              <a:t>) which shifts weight to the metatarsal </a:t>
            </a:r>
            <a:r>
              <a:rPr lang="en-US" dirty="0" smtClean="0"/>
              <a:t>heads. </a:t>
            </a:r>
            <a:r>
              <a:rPr lang="en-US" dirty="0"/>
              <a:t>This weight shift results in formation of calluses that can fissure, become infected and ulcerate. There may also be other </a:t>
            </a:r>
            <a:r>
              <a:rPr lang="en-US" dirty="0" err="1"/>
              <a:t>arthropathic</a:t>
            </a:r>
            <a:r>
              <a:rPr lang="en-US" dirty="0"/>
              <a:t> changes including collapse of the arch of the </a:t>
            </a:r>
            <a:r>
              <a:rPr lang="en-US" dirty="0" err="1"/>
              <a:t>midfoot</a:t>
            </a:r>
            <a:r>
              <a:rPr lang="en-US" dirty="0"/>
              <a:t> and bony prominences, leading to </a:t>
            </a:r>
            <a:r>
              <a:rPr lang="en-US" b="1" u="sng" dirty="0">
                <a:solidFill>
                  <a:srgbClr val="FF0000"/>
                </a:solidFill>
              </a:rPr>
              <a:t>Charcot </a:t>
            </a:r>
            <a:r>
              <a:rPr lang="en-US" b="1" u="sng" dirty="0" err="1">
                <a:solidFill>
                  <a:srgbClr val="FF0000"/>
                </a:solidFill>
              </a:rPr>
              <a:t>arthropathy</a:t>
            </a:r>
            <a:r>
              <a:rPr lang="en-US" dirty="0"/>
              <a:t>, fragmentation and sclerosis of bone, new bone formation, subluxation, dislocation, and stress fractures.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8461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3" y="19708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OT3f16987d"/>
              </a:rPr>
              <a:t>Screening</a:t>
            </a:r>
            <a:br>
              <a:rPr lang="en-US" dirty="0">
                <a:solidFill>
                  <a:srgbClr val="FF0000"/>
                </a:solidFill>
                <a:latin typeface="AdvOT3f16987d"/>
              </a:rPr>
            </a:b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83671" y="1220913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dvOT7b515deb"/>
              </a:rPr>
              <a:t>All </a:t>
            </a:r>
            <a:r>
              <a:rPr lang="en-US" sz="3200" dirty="0">
                <a:latin typeface="AdvOT7b515deb"/>
              </a:rPr>
              <a:t>patients should be </a:t>
            </a:r>
            <a:r>
              <a:rPr lang="en-US" sz="3200" dirty="0" smtClean="0">
                <a:latin typeface="AdvOT7b515deb"/>
              </a:rPr>
              <a:t>assessed for </a:t>
            </a:r>
            <a:r>
              <a:rPr lang="en-US" sz="3200" dirty="0">
                <a:latin typeface="AdvOT7b515deb"/>
              </a:rPr>
              <a:t>diabetic peripheral </a:t>
            </a:r>
            <a:r>
              <a:rPr lang="en-US" sz="3200" dirty="0" smtClean="0">
                <a:latin typeface="AdvOT7b515deb"/>
              </a:rPr>
              <a:t>neuropathy starting </a:t>
            </a:r>
            <a:r>
              <a:rPr lang="en-US" sz="3200" dirty="0">
                <a:latin typeface="AdvOT7b515deb"/>
              </a:rPr>
              <a:t>at diagnosis </a:t>
            </a:r>
            <a:r>
              <a:rPr lang="en-US" sz="3200" dirty="0" smtClean="0">
                <a:latin typeface="AdvOT7b515deb"/>
              </a:rPr>
              <a:t>of type </a:t>
            </a:r>
            <a:r>
              <a:rPr lang="en-US" sz="3200" dirty="0">
                <a:latin typeface="AdvOT7b515deb"/>
              </a:rPr>
              <a:t>2 diabetes and 5 </a:t>
            </a:r>
            <a:r>
              <a:rPr lang="en-US" sz="3200" dirty="0" smtClean="0">
                <a:latin typeface="AdvOT7b515deb"/>
              </a:rPr>
              <a:t>years after </a:t>
            </a:r>
            <a:r>
              <a:rPr lang="en-US" sz="3200" dirty="0">
                <a:latin typeface="AdvOT7b515deb"/>
              </a:rPr>
              <a:t>the diagnosis of type </a:t>
            </a:r>
            <a:r>
              <a:rPr lang="en-US" sz="3200" dirty="0" smtClean="0">
                <a:latin typeface="AdvOT7b515deb"/>
              </a:rPr>
              <a:t>1 diabetes </a:t>
            </a:r>
            <a:r>
              <a:rPr lang="en-US" sz="3200" dirty="0">
                <a:latin typeface="AdvOT7b515deb"/>
              </a:rPr>
              <a:t>and at least </a:t>
            </a:r>
            <a:r>
              <a:rPr lang="en-US" sz="3200" dirty="0" smtClean="0">
                <a:latin typeface="AdvOT7b515deb"/>
              </a:rPr>
              <a:t>annually thereafter</a:t>
            </a:r>
            <a:r>
              <a:rPr lang="en-US" sz="3200" dirty="0">
                <a:latin typeface="AdvOT7b515deb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AdvOT8eb9eec2.B"/>
              </a:rPr>
              <a:t>B</a:t>
            </a:r>
            <a:endParaRPr lang="fa-IR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88" y="4091588"/>
            <a:ext cx="8509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latin typeface="AdvOT7b515deb"/>
              </a:rPr>
              <a:t>Symptoms and signs of </a:t>
            </a:r>
            <a:r>
              <a:rPr lang="en-US" sz="3200" dirty="0" smtClean="0">
                <a:latin typeface="AdvOT7b515deb"/>
              </a:rPr>
              <a:t>autonomic neuropathy </a:t>
            </a:r>
            <a:r>
              <a:rPr lang="en-US" sz="3200" dirty="0">
                <a:latin typeface="AdvOT7b515deb"/>
              </a:rPr>
              <a:t>should </a:t>
            </a:r>
            <a:r>
              <a:rPr lang="en-US" sz="3200" dirty="0" smtClean="0">
                <a:latin typeface="AdvOT7b515deb"/>
              </a:rPr>
              <a:t>be assessed </a:t>
            </a:r>
            <a:r>
              <a:rPr lang="en-US" sz="3200" dirty="0">
                <a:latin typeface="AdvOT7b515deb"/>
              </a:rPr>
              <a:t>in patients with </a:t>
            </a:r>
            <a:r>
              <a:rPr lang="en-US" sz="3200" dirty="0" smtClean="0">
                <a:latin typeface="AdvOT7b515deb"/>
              </a:rPr>
              <a:t>microvascular complications</a:t>
            </a:r>
            <a:r>
              <a:rPr lang="en-US" sz="3200" dirty="0">
                <a:latin typeface="AdvOT7b515deb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AdvOT8eb9eec2.B"/>
              </a:rPr>
              <a:t>E</a:t>
            </a:r>
            <a:endParaRPr lang="fa-I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88" y="6028271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dvOT96952d75.I"/>
              </a:rPr>
              <a:t>Diabetes Care 2019;42(Suppl. 1):S124</a:t>
            </a:r>
            <a:r>
              <a:rPr lang="en-US" dirty="0">
                <a:solidFill>
                  <a:srgbClr val="FF0000"/>
                </a:solidFill>
                <a:latin typeface="AdvOT96952d75.I+20"/>
              </a:rPr>
              <a:t>–</a:t>
            </a:r>
            <a:r>
              <a:rPr lang="en-US" dirty="0">
                <a:solidFill>
                  <a:srgbClr val="FF0000"/>
                </a:solidFill>
                <a:latin typeface="AdvOT96952d75.I"/>
              </a:rPr>
              <a:t>S138 </a:t>
            </a:r>
            <a:r>
              <a:rPr lang="en-US" dirty="0">
                <a:solidFill>
                  <a:srgbClr val="FF0000"/>
                </a:solidFill>
                <a:latin typeface="AdvOT7b515deb"/>
              </a:rPr>
              <a:t>| </a:t>
            </a:r>
            <a:r>
              <a:rPr lang="en-US" dirty="0">
                <a:solidFill>
                  <a:srgbClr val="FF0000"/>
                </a:solidFill>
                <a:latin typeface="AdvOT96952d75.I"/>
              </a:rPr>
              <a:t>https://doi.org/10.2337/dc19-S011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6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7948"/>
            <a:ext cx="6004892" cy="68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0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8532886" cy="49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6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7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Objective testing for neuropathy</a:t>
            </a:r>
            <a:r>
              <a:rPr lang="en-US" sz="32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including quantitative sensory testing, measurement of nerve-conduction </a:t>
            </a:r>
            <a:r>
              <a:rPr lang="en-US" sz="2400" dirty="0"/>
              <a:t>velocities, and tests of </a:t>
            </a:r>
            <a:r>
              <a:rPr lang="en-US" sz="2400" dirty="0" smtClean="0"/>
              <a:t>autonomic</a:t>
            </a:r>
            <a:r>
              <a:rPr lang="en-US" sz="2400" dirty="0"/>
              <a:t> </a:t>
            </a:r>
            <a:r>
              <a:rPr lang="en-US" sz="2400" dirty="0" smtClean="0"/>
              <a:t>function</a:t>
            </a:r>
            <a:r>
              <a:rPr lang="en-US" sz="2400" dirty="0"/>
              <a:t>) is required to make a </a:t>
            </a:r>
            <a:r>
              <a:rPr lang="en-US" sz="2400" dirty="0" smtClean="0"/>
              <a:t>definitive</a:t>
            </a:r>
            <a:r>
              <a:rPr lang="en-US" sz="2400" dirty="0"/>
              <a:t> </a:t>
            </a:r>
            <a:r>
              <a:rPr lang="en-US" sz="2400" dirty="0" smtClean="0"/>
              <a:t>diagnosis </a:t>
            </a:r>
            <a:r>
              <a:rPr lang="en-US" sz="2400" dirty="0"/>
              <a:t>of neuropathy, although it is </a:t>
            </a:r>
            <a:r>
              <a:rPr lang="en-US" sz="2400" dirty="0" smtClean="0"/>
              <a:t>not essential </a:t>
            </a:r>
            <a:r>
              <a:rPr lang="en-US" sz="2400" dirty="0"/>
              <a:t>for clinical care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Laboratory studies</a:t>
            </a:r>
          </a:p>
          <a:p>
            <a:pPr algn="l"/>
            <a:r>
              <a:rPr lang="en-US" sz="2400" b="1" u="sng" dirty="0" smtClean="0"/>
              <a:t> </a:t>
            </a:r>
            <a:r>
              <a:rPr lang="en-US" sz="2400" b="1" u="sng" dirty="0" err="1" smtClean="0"/>
              <a:t>thyrotropin</a:t>
            </a:r>
            <a:r>
              <a:rPr lang="en-US" sz="2400" dirty="0" smtClean="0"/>
              <a:t> level,</a:t>
            </a:r>
            <a:endParaRPr lang="en-US" sz="2400" dirty="0"/>
          </a:p>
          <a:p>
            <a:pPr algn="l"/>
            <a:r>
              <a:rPr lang="en-US" sz="2400" dirty="0"/>
              <a:t>a </a:t>
            </a:r>
            <a:r>
              <a:rPr lang="en-US" sz="2400" b="1" u="sng" dirty="0"/>
              <a:t>complete blood count</a:t>
            </a:r>
            <a:r>
              <a:rPr lang="en-US" sz="2400" dirty="0"/>
              <a:t>, </a:t>
            </a:r>
            <a:endParaRPr lang="en-US" sz="2400" dirty="0" smtClean="0"/>
          </a:p>
          <a:p>
            <a:pPr algn="l"/>
            <a:r>
              <a:rPr lang="en-US" sz="2400" b="1" u="sng" dirty="0" smtClean="0"/>
              <a:t>serum </a:t>
            </a:r>
            <a:r>
              <a:rPr lang="en-US" sz="2400" b="1" u="sng" dirty="0"/>
              <a:t>levels </a:t>
            </a:r>
            <a:r>
              <a:rPr lang="en-US" sz="2400" b="1" u="sng" dirty="0" smtClean="0"/>
              <a:t>of </a:t>
            </a:r>
            <a:r>
              <a:rPr lang="en-US" sz="2400" b="1" u="sng" dirty="0" err="1" smtClean="0"/>
              <a:t>folate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and vitamin B12 </a:t>
            </a:r>
            <a:r>
              <a:rPr lang="en-US" sz="2400" dirty="0"/>
              <a:t>(metformin has been </a:t>
            </a:r>
            <a:r>
              <a:rPr lang="en-US" sz="2400" dirty="0" smtClean="0"/>
              <a:t>associate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vitamin B12 deficiency), </a:t>
            </a:r>
            <a:endParaRPr lang="en-US" sz="2400" dirty="0" smtClean="0"/>
          </a:p>
          <a:p>
            <a:pPr algn="l"/>
            <a:r>
              <a:rPr lang="en-US" sz="2400" b="1" u="sng" dirty="0" smtClean="0"/>
              <a:t>Serum </a:t>
            </a:r>
            <a:r>
              <a:rPr lang="en-US" sz="2400" b="1" u="sng" dirty="0" err="1" smtClean="0"/>
              <a:t>immunoelectrophoresis</a:t>
            </a:r>
            <a:r>
              <a:rPr lang="en-US" sz="2400" dirty="0"/>
              <a:t>, the results of which are</a:t>
            </a:r>
          </a:p>
          <a:p>
            <a:pPr algn="l"/>
            <a:r>
              <a:rPr lang="en-US" sz="2400" dirty="0"/>
              <a:t>often abnormal in patients with chronic inflammatory</a:t>
            </a:r>
          </a:p>
          <a:p>
            <a:pPr algn="l"/>
            <a:r>
              <a:rPr lang="en-US" sz="2400" dirty="0" smtClean="0"/>
              <a:t>Demyelinating polyneuropath</a:t>
            </a:r>
            <a:r>
              <a:rPr lang="en-US" dirty="0" smtClean="0"/>
              <a:t>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619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24" y="116632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Proximal Motor Neuropathies</a:t>
            </a:r>
            <a:r>
              <a:rPr lang="en-US" b="1" dirty="0"/>
              <a:t>. </a:t>
            </a:r>
            <a:endParaRPr lang="en-US" b="1" dirty="0" smtClean="0"/>
          </a:p>
          <a:p>
            <a:pPr algn="l"/>
            <a:r>
              <a:rPr lang="en-US" sz="2800" dirty="0" smtClean="0"/>
              <a:t>The </a:t>
            </a:r>
            <a:r>
              <a:rPr lang="en-US" sz="2800" dirty="0"/>
              <a:t>condition has a number of synonyms: </a:t>
            </a:r>
            <a:endParaRPr lang="en-US" sz="2800" dirty="0" smtClean="0"/>
          </a:p>
          <a:p>
            <a:pPr algn="l"/>
            <a:r>
              <a:rPr lang="en-US" sz="2800" b="1" dirty="0" smtClean="0">
                <a:solidFill>
                  <a:srgbClr val="92D050"/>
                </a:solidFill>
              </a:rPr>
              <a:t>Proximal neuropathy</a:t>
            </a:r>
            <a:r>
              <a:rPr lang="en-US" sz="2800" b="1" dirty="0">
                <a:solidFill>
                  <a:srgbClr val="92D050"/>
                </a:solidFill>
              </a:rPr>
              <a:t>, femoral neuropathy, </a:t>
            </a:r>
            <a:r>
              <a:rPr lang="en-US" sz="2800" b="1" dirty="0" smtClean="0">
                <a:solidFill>
                  <a:srgbClr val="92D050"/>
                </a:solidFill>
              </a:rPr>
              <a:t>diabetic </a:t>
            </a:r>
            <a:r>
              <a:rPr lang="en-US" sz="2800" b="1" dirty="0" err="1" smtClean="0">
                <a:solidFill>
                  <a:srgbClr val="92D050"/>
                </a:solidFill>
              </a:rPr>
              <a:t>amyotrophy</a:t>
            </a:r>
            <a:r>
              <a:rPr lang="en-US" sz="2800" dirty="0" smtClean="0"/>
              <a:t>, and </a:t>
            </a:r>
            <a:r>
              <a:rPr lang="en-US" sz="2800" b="1" u="sng" dirty="0">
                <a:solidFill>
                  <a:srgbClr val="92D050"/>
                </a:solidFill>
              </a:rPr>
              <a:t>diabetic neuropathic cachexia</a:t>
            </a:r>
            <a:r>
              <a:rPr lang="en-US" sz="2800" dirty="0"/>
              <a:t>.</a:t>
            </a:r>
          </a:p>
          <a:p>
            <a:pPr algn="l"/>
            <a:r>
              <a:rPr lang="en-US" sz="2800" u="sng" dirty="0" smtClean="0"/>
              <a:t>It </a:t>
            </a:r>
            <a:r>
              <a:rPr lang="en-US" sz="2800" u="sng" dirty="0"/>
              <a:t>primarily affects the elderly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Its </a:t>
            </a:r>
            <a:r>
              <a:rPr lang="en-US" sz="2800" dirty="0"/>
              <a:t>onset, which </a:t>
            </a:r>
            <a:r>
              <a:rPr lang="en-US" sz="2800" dirty="0" smtClean="0"/>
              <a:t>can be </a:t>
            </a:r>
            <a:r>
              <a:rPr lang="en-US" sz="2800" b="1" u="sng" dirty="0"/>
              <a:t>gradual or abrupt</a:t>
            </a:r>
            <a:r>
              <a:rPr lang="en-US" sz="2800" dirty="0"/>
              <a:t>, begins with </a:t>
            </a:r>
            <a:r>
              <a:rPr lang="en-US" sz="2800" b="1" u="sng" dirty="0"/>
              <a:t>pain in the thighs </a:t>
            </a:r>
            <a:r>
              <a:rPr lang="en-US" sz="2800" b="1" u="sng" dirty="0" smtClean="0"/>
              <a:t>and hips </a:t>
            </a:r>
            <a:r>
              <a:rPr lang="en-US" sz="2800" b="1" u="sng" dirty="0"/>
              <a:t>or buttocks</a:t>
            </a:r>
            <a:r>
              <a:rPr lang="en-US" sz="2800" dirty="0"/>
              <a:t>, followed by </a:t>
            </a:r>
            <a:r>
              <a:rPr lang="en-US" sz="2800" b="1" u="sng" dirty="0"/>
              <a:t>significant weakness of </a:t>
            </a:r>
            <a:r>
              <a:rPr lang="en-US" sz="2800" b="1" u="sng" dirty="0" smtClean="0"/>
              <a:t>the proximal </a:t>
            </a:r>
            <a:r>
              <a:rPr lang="en-US" sz="2800" b="1" u="sng" dirty="0"/>
              <a:t>muscles</a:t>
            </a:r>
            <a:r>
              <a:rPr lang="en-US" sz="2800" u="sng" dirty="0"/>
              <a:t> </a:t>
            </a:r>
            <a:r>
              <a:rPr lang="en-US" sz="2800" dirty="0"/>
              <a:t>of the lower limbs with inability to </a:t>
            </a:r>
            <a:r>
              <a:rPr lang="en-US" sz="2800" dirty="0" smtClean="0"/>
              <a:t>rise from </a:t>
            </a:r>
            <a:r>
              <a:rPr lang="en-US" sz="2800" dirty="0"/>
              <a:t>the sitting position (positive Gower maneuver). </a:t>
            </a:r>
            <a:endParaRPr lang="en-US" sz="2800" dirty="0" smtClean="0"/>
          </a:p>
          <a:p>
            <a:pPr algn="l"/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neuropathy </a:t>
            </a:r>
            <a:r>
              <a:rPr lang="en-US" sz="2800" b="1" u="sng" dirty="0"/>
              <a:t>begins unilaterally, spreads bilaterally</a:t>
            </a:r>
            <a:r>
              <a:rPr lang="en-US" sz="2800" b="1" dirty="0"/>
              <a:t>, </a:t>
            </a:r>
            <a:r>
              <a:rPr lang="en-US" sz="2800" dirty="0" smtClean="0"/>
              <a:t>and</a:t>
            </a:r>
            <a:r>
              <a:rPr lang="en-US" sz="2800" dirty="0"/>
              <a:t> </a:t>
            </a:r>
            <a:r>
              <a:rPr lang="en-US" sz="2800" dirty="0" smtClean="0"/>
              <a:t>coexists </a:t>
            </a:r>
            <a:r>
              <a:rPr lang="en-US" sz="2800" dirty="0"/>
              <a:t>with DSPN and spontaneous </a:t>
            </a:r>
            <a:r>
              <a:rPr lang="en-US" sz="2800" dirty="0" smtClean="0"/>
              <a:t>muscle </a:t>
            </a:r>
            <a:r>
              <a:rPr lang="fa-IR" sz="2800" dirty="0" smtClean="0"/>
              <a:t>.</a:t>
            </a:r>
            <a:r>
              <a:rPr lang="en-US" sz="2800" dirty="0" smtClean="0"/>
              <a:t>fasciculation It </a:t>
            </a:r>
            <a:r>
              <a:rPr lang="en-US" sz="2800" dirty="0"/>
              <a:t>can be provoked by </a:t>
            </a:r>
            <a:r>
              <a:rPr lang="en-US" sz="2800" dirty="0" smtClean="0"/>
              <a:t>percussion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424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2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3204"/>
            <a:ext cx="8229600" cy="1143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95536" y="764704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Focal Neuropathies</a:t>
            </a:r>
          </a:p>
          <a:p>
            <a:pPr algn="l"/>
            <a:r>
              <a:rPr lang="en-US" sz="2800" dirty="0" err="1"/>
              <a:t>Mononeuropathies</a:t>
            </a:r>
            <a:r>
              <a:rPr lang="en-US" sz="2800" dirty="0"/>
              <a:t> occur primarily in the older population.</a:t>
            </a:r>
          </a:p>
          <a:p>
            <a:pPr algn="l"/>
            <a:r>
              <a:rPr lang="en-US" sz="2800" b="1" u="sng" dirty="0"/>
              <a:t>Their onset is usually acute and associated with pain,</a:t>
            </a:r>
          </a:p>
          <a:p>
            <a:pPr algn="l"/>
            <a:r>
              <a:rPr lang="en-US" sz="2800" dirty="0"/>
              <a:t>and their course is </a:t>
            </a:r>
            <a:r>
              <a:rPr lang="en-US" sz="2800" b="1" dirty="0"/>
              <a:t>self-limited</a:t>
            </a:r>
            <a:r>
              <a:rPr lang="en-US" sz="2800" dirty="0"/>
              <a:t>, resolving within 6 to</a:t>
            </a:r>
          </a:p>
          <a:p>
            <a:pPr algn="l"/>
            <a:r>
              <a:rPr lang="en-US" sz="2800" dirty="0"/>
              <a:t>8 weeks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 err="1"/>
              <a:t>Mononeuropathies</a:t>
            </a:r>
            <a:r>
              <a:rPr lang="en-US" sz="2800" dirty="0"/>
              <a:t> result from vascular obstruction</a:t>
            </a:r>
          </a:p>
          <a:p>
            <a:pPr algn="l"/>
            <a:r>
              <a:rPr lang="en-US" sz="2800" dirty="0"/>
              <a:t>after which adjacent neuronal fascicles take over the</a:t>
            </a:r>
          </a:p>
          <a:p>
            <a:pPr algn="l"/>
            <a:r>
              <a:rPr lang="en-US" sz="2800" dirty="0"/>
              <a:t>function of those infarcted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 err="1" smtClean="0"/>
              <a:t>Mononeuropathies</a:t>
            </a:r>
            <a:r>
              <a:rPr lang="en-US" sz="2800" dirty="0" smtClean="0"/>
              <a:t> </a:t>
            </a:r>
            <a:r>
              <a:rPr lang="en-US" sz="2800" dirty="0"/>
              <a:t>must </a:t>
            </a:r>
            <a:r>
              <a:rPr lang="en-US" sz="2800" dirty="0" smtClean="0"/>
              <a:t>be distinguished </a:t>
            </a:r>
            <a:r>
              <a:rPr lang="en-US" sz="2800" dirty="0"/>
              <a:t>from </a:t>
            </a:r>
            <a:r>
              <a:rPr lang="en-US" sz="2800" b="1" dirty="0"/>
              <a:t>entrapment syndromes, which </a:t>
            </a:r>
            <a:r>
              <a:rPr lang="en-US" sz="2800" b="1" dirty="0" smtClean="0"/>
              <a:t>start slowly</a:t>
            </a:r>
            <a:r>
              <a:rPr lang="en-US" sz="2800" b="1" dirty="0"/>
              <a:t>, progress, </a:t>
            </a:r>
            <a:r>
              <a:rPr lang="fa-IR" sz="2800" b="1" dirty="0" smtClean="0"/>
              <a:t>.</a:t>
            </a:r>
            <a:r>
              <a:rPr lang="en-US" sz="2800" b="1" dirty="0" smtClean="0"/>
              <a:t>and </a:t>
            </a:r>
            <a:r>
              <a:rPr lang="en-US" sz="2800" b="1" dirty="0"/>
              <a:t>persist without </a:t>
            </a:r>
            <a:r>
              <a:rPr lang="en-US" sz="2800" b="1" dirty="0" smtClean="0"/>
              <a:t>intervention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21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“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presence of symptoms and/or signs of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peripheral nerve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dysfunction in people with diabetes after the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exclusion of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causes</a:t>
            </a:r>
            <a:endParaRPr lang="fa-IR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672" y="2492896"/>
            <a:ext cx="8262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The </a:t>
            </a:r>
            <a:r>
              <a:rPr lang="en-US" sz="3600" dirty="0" smtClean="0"/>
              <a:t>importance of </a:t>
            </a:r>
            <a:r>
              <a:rPr lang="en-US" sz="3600" dirty="0"/>
              <a:t>excluding </a:t>
            </a:r>
            <a:r>
              <a:rPr lang="en-US" sz="3600" dirty="0" err="1"/>
              <a:t>nondiabetic</a:t>
            </a:r>
            <a:r>
              <a:rPr lang="en-US" sz="3600" dirty="0"/>
              <a:t> causes was emphasized </a:t>
            </a:r>
            <a:r>
              <a:rPr lang="en-US" sz="3600" dirty="0" smtClean="0"/>
              <a:t>in the </a:t>
            </a:r>
            <a:r>
              <a:rPr lang="en-US" sz="3600" dirty="0"/>
              <a:t>Rochester Diabetic Neuropathy Study, in which up to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10% </a:t>
            </a:r>
            <a:r>
              <a:rPr lang="en-US" sz="3600" dirty="0"/>
              <a:t>of </a:t>
            </a:r>
            <a:r>
              <a:rPr lang="en-US" sz="3600" b="1" u="sng" dirty="0"/>
              <a:t>peripheral neuropathy in diabetic patients </a:t>
            </a:r>
            <a:r>
              <a:rPr lang="en-US" sz="3600" b="1" u="sng" dirty="0" smtClean="0"/>
              <a:t>was deemed </a:t>
            </a:r>
            <a:r>
              <a:rPr lang="en-US" sz="3600" b="1" u="sng" dirty="0"/>
              <a:t>to be of </a:t>
            </a:r>
            <a:r>
              <a:rPr lang="en-US" sz="3600" b="1" u="sng" dirty="0" err="1"/>
              <a:t>nondiabetic</a:t>
            </a:r>
            <a:r>
              <a:rPr lang="en-US" sz="3600" b="1" u="sng" dirty="0"/>
              <a:t> cause</a:t>
            </a:r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579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48" t="21678" r="9516" b="23353"/>
          <a:stretch/>
        </p:blipFill>
        <p:spPr bwMode="auto">
          <a:xfrm>
            <a:off x="-108520" y="63579"/>
            <a:ext cx="9433048" cy="67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9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676" y="272843"/>
            <a:ext cx="5662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Acute Painful Neuropathy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0729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Some </a:t>
            </a:r>
            <a:r>
              <a:rPr lang="en-US" sz="2800" dirty="0"/>
              <a:t>patients develop a predominantly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small-fiber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neuropathy</a:t>
            </a:r>
            <a:r>
              <a:rPr lang="en-US" sz="2800" dirty="0" err="1" smtClean="0"/>
              <a:t>,which</a:t>
            </a:r>
            <a:r>
              <a:rPr lang="en-US" sz="2800" dirty="0" smtClean="0"/>
              <a:t> </a:t>
            </a:r>
            <a:r>
              <a:rPr lang="en-US" sz="2800" dirty="0"/>
              <a:t>is manifested by pain and </a:t>
            </a:r>
            <a:r>
              <a:rPr lang="en-US" sz="2800" dirty="0" err="1"/>
              <a:t>paresthesias</a:t>
            </a:r>
            <a:r>
              <a:rPr lang="en-US" sz="2800" dirty="0"/>
              <a:t> </a:t>
            </a:r>
            <a:r>
              <a:rPr lang="en-US" sz="2800" b="1" u="sng" dirty="0" smtClean="0"/>
              <a:t>early in </a:t>
            </a:r>
            <a:r>
              <a:rPr lang="en-US" sz="2800" b="1" u="sng" dirty="0"/>
              <a:t>the course of </a:t>
            </a:r>
            <a:r>
              <a:rPr lang="en-US" sz="2800" b="1" u="sng" dirty="0" smtClean="0"/>
              <a:t>diabetes</a:t>
            </a:r>
            <a:r>
              <a:rPr lang="en-US" sz="2800" dirty="0" smtClean="0"/>
              <a:t>. </a:t>
            </a:r>
          </a:p>
          <a:p>
            <a:pPr algn="l"/>
            <a:r>
              <a:rPr lang="en-US" sz="2800" dirty="0" smtClean="0"/>
              <a:t>It </a:t>
            </a:r>
            <a:r>
              <a:rPr lang="en-US" sz="2800" dirty="0"/>
              <a:t>may be </a:t>
            </a:r>
            <a:r>
              <a:rPr lang="en-US" sz="2800" dirty="0" smtClean="0"/>
              <a:t>associated with </a:t>
            </a:r>
            <a:r>
              <a:rPr lang="en-US" sz="2800" dirty="0"/>
              <a:t>the </a:t>
            </a:r>
            <a:r>
              <a:rPr lang="en-US" sz="2800" b="1" dirty="0"/>
              <a:t>onset of insulin therapy </a:t>
            </a:r>
            <a:r>
              <a:rPr lang="en-US" sz="2800" dirty="0"/>
              <a:t>and has been </a:t>
            </a:r>
            <a:r>
              <a:rPr lang="en-US" sz="2800" dirty="0" smtClean="0"/>
              <a:t>termed </a:t>
            </a:r>
            <a:r>
              <a:rPr lang="en-US" sz="2800" b="1" i="1" dirty="0" smtClean="0"/>
              <a:t>insulin neuritis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</a:p>
          <a:p>
            <a:pPr algn="l"/>
            <a:r>
              <a:rPr lang="en-US" sz="2800" dirty="0" smtClean="0"/>
              <a:t>By </a:t>
            </a:r>
            <a:r>
              <a:rPr lang="en-US" sz="2800" dirty="0"/>
              <a:t>definition, it has been present for </a:t>
            </a:r>
            <a:r>
              <a:rPr lang="en-US" sz="2800" dirty="0" smtClean="0"/>
              <a:t>less than </a:t>
            </a:r>
            <a:r>
              <a:rPr lang="en-US" sz="2800" dirty="0"/>
              <a:t>6 months.</a:t>
            </a:r>
          </a:p>
          <a:p>
            <a:pPr algn="l"/>
            <a:r>
              <a:rPr lang="en-US" sz="2800" dirty="0"/>
              <a:t>Symptoms often are exacerbated at night and are </a:t>
            </a:r>
            <a:r>
              <a:rPr lang="en-US" sz="2800" dirty="0" smtClean="0"/>
              <a:t>manifested in </a:t>
            </a:r>
            <a:r>
              <a:rPr lang="en-US" sz="2800" dirty="0"/>
              <a:t>the feet more than the hands. </a:t>
            </a:r>
            <a:endParaRPr lang="en-US" sz="2800" dirty="0" smtClean="0"/>
          </a:p>
          <a:p>
            <a:pPr algn="l"/>
            <a:r>
              <a:rPr lang="en-US" sz="2800" dirty="0" smtClean="0"/>
              <a:t>Spontaneous episodes of </a:t>
            </a:r>
            <a:r>
              <a:rPr lang="en-US" sz="2800" dirty="0"/>
              <a:t>pain can be severely disabling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02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9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Chronic Painful Neuropathy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Chronic </a:t>
            </a:r>
            <a:r>
              <a:rPr lang="en-US" sz="2800" dirty="0"/>
              <a:t>painful neuropathy is another variety of painful</a:t>
            </a:r>
          </a:p>
          <a:p>
            <a:pPr algn="l"/>
            <a:r>
              <a:rPr lang="en-US" sz="2800" dirty="0"/>
              <a:t>polyneuropathy. </a:t>
            </a:r>
            <a:endParaRPr lang="en-US" sz="2800" dirty="0" smtClean="0"/>
          </a:p>
          <a:p>
            <a:pPr algn="l"/>
            <a:r>
              <a:rPr lang="en-US" sz="2800" b="1" u="sng" dirty="0" smtClean="0"/>
              <a:t>Onset </a:t>
            </a:r>
            <a:r>
              <a:rPr lang="en-US" sz="2800" b="1" u="sng" dirty="0"/>
              <a:t>is later, often years into the </a:t>
            </a:r>
            <a:r>
              <a:rPr lang="en-US" sz="2800" b="1" u="sng" dirty="0" smtClean="0"/>
              <a:t>course of </a:t>
            </a:r>
            <a:r>
              <a:rPr lang="en-US" sz="2800" b="1" u="sng" dirty="0"/>
              <a:t>the diabetes; pain persists for longer than 6 months </a:t>
            </a:r>
            <a:r>
              <a:rPr lang="en-US" sz="2800" b="1" u="sng" dirty="0" smtClean="0"/>
              <a:t>and becomes debilitating. 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This </a:t>
            </a:r>
            <a:r>
              <a:rPr lang="en-US" sz="2800" dirty="0"/>
              <a:t>condition </a:t>
            </a:r>
            <a:r>
              <a:rPr lang="en-US" sz="2800" dirty="0" smtClean="0"/>
              <a:t>can result </a:t>
            </a:r>
            <a:r>
              <a:rPr lang="en-US" sz="2800" dirty="0"/>
              <a:t>in tolerance to narcotics and analgesics, </a:t>
            </a:r>
            <a:r>
              <a:rPr lang="en-US" sz="2800" dirty="0" smtClean="0"/>
              <a:t>finally resulting </a:t>
            </a:r>
            <a:r>
              <a:rPr lang="en-US" sz="2800" dirty="0"/>
              <a:t>in addiction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</a:p>
          <a:p>
            <a:pPr algn="l"/>
            <a:r>
              <a:rPr lang="en-US" sz="2800" u="sng" dirty="0" smtClean="0"/>
              <a:t>It </a:t>
            </a:r>
            <a:r>
              <a:rPr lang="en-US" sz="2800" u="sng" dirty="0"/>
              <a:t>is extremely resistant to all </a:t>
            </a:r>
            <a:r>
              <a:rPr lang="en-US" sz="2800" u="sng" dirty="0" smtClean="0"/>
              <a:t>forms of </a:t>
            </a:r>
            <a:r>
              <a:rPr lang="en-US" sz="2800" u="sng" dirty="0"/>
              <a:t>intervention and is most frustrating to both patient </a:t>
            </a:r>
            <a:r>
              <a:rPr lang="en-US" sz="2800" u="sng" dirty="0" smtClean="0"/>
              <a:t>and physician</a:t>
            </a:r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772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338511"/>
            <a:ext cx="6599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Autonomic Neuropathies</a:t>
            </a:r>
            <a:endParaRPr lang="fa-I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6" t="10839" r="46411" b="7938"/>
          <a:stretch/>
        </p:blipFill>
        <p:spPr bwMode="auto">
          <a:xfrm>
            <a:off x="1403648" y="-15454"/>
            <a:ext cx="6192688" cy="702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8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3034" r="9234" b="12903"/>
          <a:stretch/>
        </p:blipFill>
        <p:spPr bwMode="auto">
          <a:xfrm>
            <a:off x="1475656" y="-99392"/>
            <a:ext cx="6794412" cy="69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41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788" y="1124744"/>
            <a:ext cx="6911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Clinical Management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771" y="2420888"/>
            <a:ext cx="6729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-Control </a:t>
            </a:r>
            <a:r>
              <a:rPr lang="en-US" sz="3200" b="1" dirty="0"/>
              <a:t>of </a:t>
            </a:r>
            <a:r>
              <a:rPr lang="en-US" sz="3200" b="1" dirty="0" err="1" smtClean="0"/>
              <a:t>Hypergylcemia</a:t>
            </a:r>
            <a:r>
              <a:rPr lang="en-US" sz="3200" b="1" dirty="0" smtClean="0"/>
              <a:t>                  </a:t>
            </a:r>
            <a:endParaRPr lang="fa-IR" sz="3200" dirty="0"/>
          </a:p>
        </p:txBody>
      </p:sp>
      <p:sp>
        <p:nvSpPr>
          <p:cNvPr id="4" name="Rectangle 3"/>
          <p:cNvSpPr/>
          <p:nvPr/>
        </p:nvSpPr>
        <p:spPr>
          <a:xfrm>
            <a:off x="-684584" y="3231118"/>
            <a:ext cx="5919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-Pharmacologic </a:t>
            </a:r>
            <a:r>
              <a:rPr lang="en-US" sz="3200" b="1" dirty="0"/>
              <a:t>Therapy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1691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Lifestyle </a:t>
            </a:r>
            <a:r>
              <a:rPr lang="en-US" sz="3200" b="1" dirty="0" smtClean="0">
                <a:solidFill>
                  <a:srgbClr val="FF0000"/>
                </a:solidFill>
              </a:rPr>
              <a:t>interventions </a:t>
            </a:r>
            <a:r>
              <a:rPr lang="en-US" sz="3200" dirty="0" smtClean="0"/>
              <a:t>may </a:t>
            </a:r>
            <a:r>
              <a:rPr lang="en-US" sz="3200" dirty="0"/>
              <a:t>prevent or possibly reverse neuropathy.</a:t>
            </a:r>
          </a:p>
          <a:p>
            <a:pPr algn="l"/>
            <a:r>
              <a:rPr lang="en-US" sz="3200" dirty="0"/>
              <a:t>Among patients with neuropathy associated </a:t>
            </a:r>
            <a:r>
              <a:rPr lang="en-US" sz="3200" dirty="0" smtClean="0"/>
              <a:t>with impaired </a:t>
            </a:r>
            <a:r>
              <a:rPr lang="en-US" sz="3200" dirty="0"/>
              <a:t>glucose tolerance, </a:t>
            </a:r>
            <a:r>
              <a:rPr lang="en-US" sz="3200" b="1" u="sng" dirty="0"/>
              <a:t>a diet and </a:t>
            </a:r>
            <a:r>
              <a:rPr lang="en-US" sz="3200" b="1" u="sng" dirty="0" smtClean="0"/>
              <a:t>exercise regimen </a:t>
            </a:r>
            <a:r>
              <a:rPr lang="en-US" sz="3200" b="1" u="sng" dirty="0"/>
              <a:t>was shown to be associated with </a:t>
            </a:r>
            <a:r>
              <a:rPr lang="en-US" sz="3200" b="1" u="sng" dirty="0" smtClean="0"/>
              <a:t>increased </a:t>
            </a:r>
            <a:r>
              <a:rPr lang="en-US" sz="3200" b="1" u="sng" dirty="0" err="1" smtClean="0"/>
              <a:t>intraepidermal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nerve-fiber </a:t>
            </a:r>
            <a:r>
              <a:rPr lang="fa-IR" sz="3200" b="1" u="sng" dirty="0" smtClean="0"/>
              <a:t>.</a:t>
            </a:r>
            <a:r>
              <a:rPr lang="en-US" sz="3200" b="1" u="sng" dirty="0" smtClean="0"/>
              <a:t>density and reduced </a:t>
            </a:r>
            <a:r>
              <a:rPr lang="en-US" sz="3200" b="1" u="sng" dirty="0"/>
              <a:t>pain</a:t>
            </a:r>
            <a:endParaRPr lang="fa-IR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589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Control of </a:t>
            </a:r>
            <a:r>
              <a:rPr lang="en-US" sz="3600" b="1" dirty="0" err="1">
                <a:solidFill>
                  <a:srgbClr val="FF0000"/>
                </a:solidFill>
              </a:rPr>
              <a:t>Hypergylcemia</a:t>
            </a:r>
            <a:endParaRPr lang="en-US" sz="3600" b="1" dirty="0">
              <a:solidFill>
                <a:srgbClr val="FF0000"/>
              </a:solidFill>
            </a:endParaRP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Retrospective </a:t>
            </a:r>
            <a:r>
              <a:rPr lang="en-US" sz="2800" dirty="0"/>
              <a:t>and prospective studies have suggested a </a:t>
            </a:r>
            <a:r>
              <a:rPr lang="en-US" sz="2800" dirty="0" smtClean="0"/>
              <a:t>relationship between </a:t>
            </a:r>
            <a:r>
              <a:rPr lang="en-US" sz="2800" dirty="0"/>
              <a:t>hyperglycemia and the </a:t>
            </a:r>
            <a:r>
              <a:rPr lang="en-US" sz="2800" dirty="0" smtClean="0"/>
              <a:t>development and </a:t>
            </a:r>
            <a:r>
              <a:rPr lang="en-US" sz="2800" dirty="0"/>
              <a:t>severity of diabetic neuropathy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87524" y="342900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DCCT Research </a:t>
            </a:r>
            <a:r>
              <a:rPr lang="en-US" sz="2800" dirty="0"/>
              <a:t>Group4 reported significant effects</a:t>
            </a:r>
          </a:p>
          <a:p>
            <a:pPr algn="l"/>
            <a:r>
              <a:rPr lang="en-US" sz="2800" dirty="0"/>
              <a:t>of intensive insulin therapy on prevention </a:t>
            </a:r>
            <a:r>
              <a:rPr lang="en-US" sz="2800" dirty="0" smtClean="0"/>
              <a:t>of neuropathy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The prevalence rates for clinical or </a:t>
            </a:r>
            <a:r>
              <a:rPr lang="en-US" sz="2800" dirty="0" err="1"/>
              <a:t>electrophysiologic</a:t>
            </a:r>
            <a:r>
              <a:rPr lang="en-US" sz="2800" dirty="0"/>
              <a:t> </a:t>
            </a:r>
            <a:r>
              <a:rPr lang="en-US" sz="2800" dirty="0" smtClean="0"/>
              <a:t>evidence of </a:t>
            </a:r>
            <a:r>
              <a:rPr lang="en-US" sz="2800" dirty="0"/>
              <a:t>neuropathy were reduced by 50% in those </a:t>
            </a:r>
            <a:r>
              <a:rPr lang="en-US" sz="2800" dirty="0" smtClean="0"/>
              <a:t>treated by </a:t>
            </a:r>
            <a:r>
              <a:rPr lang="en-US" sz="2800" dirty="0"/>
              <a:t>intensive insulin therapy during 5 years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8368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conventional insulin therapy had a </a:t>
            </a:r>
            <a:r>
              <a:rPr lang="en-US" sz="3200" b="1" dirty="0">
                <a:solidFill>
                  <a:srgbClr val="FF0000"/>
                </a:solidFill>
              </a:rPr>
              <a:t>76%</a:t>
            </a:r>
            <a:r>
              <a:rPr lang="en-US" sz="3200" dirty="0"/>
              <a:t> lower </a:t>
            </a:r>
            <a:r>
              <a:rPr lang="en-US" sz="3200" dirty="0" smtClean="0"/>
              <a:t>incidence </a:t>
            </a:r>
            <a:r>
              <a:rPr lang="en-US" sz="3200" b="1" u="sng" dirty="0" smtClean="0"/>
              <a:t>of </a:t>
            </a:r>
            <a:r>
              <a:rPr lang="en-US" sz="3200" b="1" u="sng" dirty="0"/>
              <a:t>retinopathy</a:t>
            </a:r>
            <a:r>
              <a:rPr lang="en-US" sz="3200" dirty="0"/>
              <a:t>, a </a:t>
            </a:r>
            <a:r>
              <a:rPr lang="en-US" sz="3200" b="1" dirty="0">
                <a:solidFill>
                  <a:srgbClr val="FF0000"/>
                </a:solidFill>
              </a:rPr>
              <a:t>54%</a:t>
            </a:r>
            <a:r>
              <a:rPr lang="en-US" sz="3200" dirty="0"/>
              <a:t> lower incidence of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nephropathy</a:t>
            </a:r>
            <a:r>
              <a:rPr lang="en-US" sz="3200" dirty="0"/>
              <a:t>, and</a:t>
            </a:r>
          </a:p>
          <a:p>
            <a:pPr algn="l"/>
            <a:r>
              <a:rPr lang="en-US" sz="3200" dirty="0"/>
              <a:t>a </a:t>
            </a:r>
            <a:r>
              <a:rPr lang="en-US" sz="3200" b="1" dirty="0">
                <a:solidFill>
                  <a:srgbClr val="FF0000"/>
                </a:solidFill>
              </a:rPr>
              <a:t>60%</a:t>
            </a:r>
            <a:r>
              <a:rPr lang="en-US" sz="3200" dirty="0"/>
              <a:t> reduction in </a:t>
            </a:r>
            <a:r>
              <a:rPr lang="en-US" sz="3200" b="1" dirty="0" smtClean="0"/>
              <a:t>neuropathy</a:t>
            </a:r>
            <a:r>
              <a:rPr lang="en-US" sz="3200" dirty="0" smtClean="0"/>
              <a:t>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144105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Epidemiology and classification of diabetic neuropathy</a:t>
            </a:r>
            <a:endParaRPr lang="fa-I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76" y="671019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the UKPDS</a:t>
            </a:r>
            <a:r>
              <a:rPr lang="en-US" sz="2800" dirty="0"/>
              <a:t>, control </a:t>
            </a:r>
            <a:r>
              <a:rPr lang="en-US" sz="2800" dirty="0" smtClean="0"/>
              <a:t>of blood </a:t>
            </a:r>
            <a:r>
              <a:rPr lang="en-US" sz="2800" dirty="0"/>
              <a:t>glucose was associated with improvement in </a:t>
            </a:r>
            <a:r>
              <a:rPr lang="en-US" sz="2800" dirty="0" smtClean="0"/>
              <a:t>vibration perception.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Similar to what was found in </a:t>
            </a:r>
            <a:r>
              <a:rPr lang="en-US" sz="2800" dirty="0" smtClean="0"/>
              <a:t>the </a:t>
            </a:r>
            <a:r>
              <a:rPr lang="en-US" sz="3200" dirty="0" smtClean="0"/>
              <a:t>DCCT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341276" y="2636912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follow-up study to the DCCT, the EDIC study, </a:t>
            </a:r>
            <a:r>
              <a:rPr lang="en-US" sz="2800" dirty="0"/>
              <a:t>has</a:t>
            </a:r>
          </a:p>
          <a:p>
            <a:pPr algn="l"/>
            <a:r>
              <a:rPr lang="en-US" sz="2800" dirty="0"/>
              <a:t>shown that, despite convergence of A1c levels with time,</a:t>
            </a:r>
          </a:p>
          <a:p>
            <a:pPr algn="l"/>
            <a:r>
              <a:rPr lang="en-US" sz="2800" dirty="0"/>
              <a:t>the advantage accrued to the intensively controlled people</a:t>
            </a:r>
          </a:p>
          <a:p>
            <a:pPr algn="l"/>
            <a:r>
              <a:rPr lang="fa-IR" sz="2800" dirty="0" smtClean="0"/>
              <a:t>.</a:t>
            </a:r>
            <a:r>
              <a:rPr lang="en-US" sz="2800" dirty="0" smtClean="0"/>
              <a:t>during </a:t>
            </a:r>
            <a:r>
              <a:rPr lang="en-US" sz="2800" dirty="0"/>
              <a:t>the course of the study persists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37078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56792"/>
            <a:ext cx="6150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Pharmacologic Therapy</a:t>
            </a:r>
            <a:endParaRPr lang="fa-I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71101"/>
            <a:ext cx="4162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Topical Capsaicin</a:t>
            </a:r>
            <a:endParaRPr lang="fa-IR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4054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Capsaicin is extracted from chili peppers, and</a:t>
            </a:r>
          </a:p>
          <a:p>
            <a:pPr algn="l"/>
            <a:r>
              <a:rPr lang="en-US" sz="3600" dirty="0"/>
              <a:t>a simple, cheap mixture can be made by adding 1 to </a:t>
            </a:r>
            <a:r>
              <a:rPr lang="en-US" sz="3600" dirty="0" smtClean="0"/>
              <a:t>3 teaspoons </a:t>
            </a:r>
            <a:r>
              <a:rPr lang="en-US" sz="3600" dirty="0"/>
              <a:t>(15 to 45 mL) of cayenne pepper to a jar of </a:t>
            </a:r>
            <a:r>
              <a:rPr lang="en-US" sz="3600" dirty="0" smtClean="0"/>
              <a:t>cold cream </a:t>
            </a:r>
            <a:r>
              <a:rPr lang="en-US" sz="3600" dirty="0"/>
              <a:t>and applying the cream to the area of pain</a:t>
            </a:r>
            <a:r>
              <a:rPr lang="en-US" sz="3600" dirty="0" smtClean="0"/>
              <a:t>.</a:t>
            </a:r>
          </a:p>
          <a:p>
            <a:pPr algn="l"/>
            <a:r>
              <a:rPr lang="en-US" sz="3600" dirty="0" smtClean="0"/>
              <a:t> </a:t>
            </a:r>
            <a:r>
              <a:rPr lang="en-US" sz="3600" b="1" u="sng" dirty="0" smtClean="0"/>
              <a:t>Capsaicin has </a:t>
            </a:r>
            <a:r>
              <a:rPr lang="en-US" sz="3600" b="1" u="sng" dirty="0"/>
              <a:t>high selectivity for a subset of sensory </a:t>
            </a:r>
            <a:r>
              <a:rPr lang="en-US" sz="3600" b="1" u="sng" dirty="0" smtClean="0"/>
              <a:t>neurons that </a:t>
            </a:r>
            <a:r>
              <a:rPr lang="en-US" sz="3600" b="1" u="sng" dirty="0"/>
              <a:t>have been identified as </a:t>
            </a:r>
            <a:r>
              <a:rPr lang="en-US" sz="3600" b="1" u="sng" dirty="0" err="1"/>
              <a:t>unmyelinated</a:t>
            </a:r>
            <a:r>
              <a:rPr lang="en-US" sz="3600" b="1" u="sng" dirty="0"/>
              <a:t> C-fiber </a:t>
            </a:r>
            <a:r>
              <a:rPr lang="en-US" sz="3600" b="1" u="sng" dirty="0" smtClean="0"/>
              <a:t>afferent or </a:t>
            </a:r>
            <a:r>
              <a:rPr lang="en-US" sz="3600" b="1" u="sng" dirty="0" err="1" smtClean="0"/>
              <a:t>thinmyelinated</a:t>
            </a:r>
            <a:r>
              <a:rPr lang="en-US" sz="3600" b="1" u="sng" dirty="0" smtClean="0"/>
              <a:t> </a:t>
            </a:r>
            <a:r>
              <a:rPr lang="en-US" sz="3600" b="1" u="sng" dirty="0"/>
              <a:t>(A</a:t>
            </a:r>
            <a:r>
              <a:rPr lang="el-GR" sz="3600" b="1" u="sng" dirty="0"/>
              <a:t>δ) </a:t>
            </a:r>
            <a:r>
              <a:rPr lang="en-US" sz="3600" b="1" u="sng" dirty="0"/>
              <a:t>fiber</a:t>
            </a:r>
            <a:r>
              <a:rPr lang="en-US" b="1" u="sng" dirty="0"/>
              <a:t>s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7215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548679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4400" b="1" dirty="0" smtClean="0">
                <a:solidFill>
                  <a:srgbClr val="FF0000"/>
                </a:solidFill>
              </a:rPr>
              <a:t>α-</a:t>
            </a:r>
            <a:r>
              <a:rPr lang="en-US" sz="4400" b="1" dirty="0" err="1">
                <a:solidFill>
                  <a:srgbClr val="FF0000"/>
                </a:solidFill>
              </a:rPr>
              <a:t>Lipoic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Acid</a:t>
            </a:r>
            <a:endParaRPr lang="en-US" sz="4400" b="1" dirty="0" smtClean="0"/>
          </a:p>
          <a:p>
            <a:pPr algn="l"/>
            <a:endParaRPr lang="en-US" sz="3200" dirty="0" smtClean="0"/>
          </a:p>
          <a:p>
            <a:pPr algn="l"/>
            <a:r>
              <a:rPr lang="en-US" sz="3200" dirty="0" err="1" smtClean="0"/>
              <a:t>Lipoic</a:t>
            </a:r>
            <a:r>
              <a:rPr lang="en-US" sz="3200" dirty="0" smtClean="0"/>
              <a:t> </a:t>
            </a:r>
            <a:r>
              <a:rPr lang="en-US" sz="3200" dirty="0"/>
              <a:t>acid (1,2-dithiolane-3-pentanoic acid),</a:t>
            </a:r>
          </a:p>
          <a:p>
            <a:pPr algn="l"/>
            <a:r>
              <a:rPr lang="en-US" sz="3200" dirty="0"/>
              <a:t>a derivative of </a:t>
            </a:r>
            <a:r>
              <a:rPr lang="en-US" sz="3200" dirty="0" err="1"/>
              <a:t>octanoic</a:t>
            </a:r>
            <a:r>
              <a:rPr lang="en-US" sz="3200" dirty="0"/>
              <a:t> acid, is present in food and is </a:t>
            </a:r>
            <a:r>
              <a:rPr lang="en-US" sz="3200" dirty="0" smtClean="0"/>
              <a:t>synthesized by </a:t>
            </a:r>
            <a:r>
              <a:rPr lang="en-US" sz="3200" dirty="0"/>
              <a:t>the liver. </a:t>
            </a:r>
            <a:endParaRPr lang="en-US" sz="3200" dirty="0" smtClean="0"/>
          </a:p>
          <a:p>
            <a:pPr algn="l"/>
            <a:r>
              <a:rPr lang="en-US" sz="3200" b="1" u="sng" dirty="0" smtClean="0"/>
              <a:t>It </a:t>
            </a:r>
            <a:r>
              <a:rPr lang="en-US" sz="3200" b="1" u="sng" dirty="0"/>
              <a:t>is a natural cofactor in the </a:t>
            </a:r>
            <a:r>
              <a:rPr lang="en-US" sz="3200" b="1" u="sng" dirty="0" smtClean="0"/>
              <a:t>pyruvate dehydrogenase </a:t>
            </a:r>
            <a:r>
              <a:rPr lang="en-US" sz="3200" b="1" u="sng" dirty="0"/>
              <a:t>complex,</a:t>
            </a:r>
            <a:r>
              <a:rPr lang="en-US" sz="3200" dirty="0"/>
              <a:t> where it binds acyl groups </a:t>
            </a:r>
            <a:r>
              <a:rPr lang="en-US" sz="3200" dirty="0" smtClean="0"/>
              <a:t>and transfers </a:t>
            </a:r>
            <a:r>
              <a:rPr lang="en-US" sz="3200" dirty="0"/>
              <a:t>them from one part of the complex to another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58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8" t="15678" r="12177" b="38499"/>
          <a:stretch/>
        </p:blipFill>
        <p:spPr bwMode="auto">
          <a:xfrm>
            <a:off x="-44245" y="0"/>
            <a:ext cx="9232490" cy="34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19" y="3324101"/>
            <a:ext cx="9011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The results of this meta-analysis provide evidence that treatment with </a:t>
            </a:r>
            <a:r>
              <a:rPr lang="en-US" sz="2800" dirty="0" smtClean="0"/>
              <a:t>ALA (300–600 </a:t>
            </a:r>
            <a:r>
              <a:rPr lang="en-US" sz="2800" dirty="0"/>
              <a:t>mg/day </a:t>
            </a:r>
            <a:r>
              <a:rPr lang="en-US" sz="2800" dirty="0" err="1"/>
              <a:t>i.v.</a:t>
            </a:r>
            <a:r>
              <a:rPr lang="en-US" sz="2800" dirty="0"/>
              <a:t> for 2–4 weeks) is safe and that the treatment can </a:t>
            </a:r>
            <a:r>
              <a:rPr lang="en-US" sz="2800" b="1" dirty="0">
                <a:solidFill>
                  <a:srgbClr val="92D050"/>
                </a:solidFill>
              </a:rPr>
              <a:t>significantly improve </a:t>
            </a:r>
            <a:r>
              <a:rPr lang="en-US" sz="2800" b="1" dirty="0" smtClean="0">
                <a:solidFill>
                  <a:srgbClr val="92D050"/>
                </a:solidFill>
              </a:rPr>
              <a:t>both nerve </a:t>
            </a:r>
            <a:r>
              <a:rPr lang="en-US" sz="2800" b="1" dirty="0">
                <a:solidFill>
                  <a:srgbClr val="92D050"/>
                </a:solidFill>
              </a:rPr>
              <a:t>conduction velocity and positive neuropathic symptoms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/>
            <a:r>
              <a:rPr lang="en-US" sz="2800" dirty="0" smtClean="0"/>
              <a:t>However</a:t>
            </a:r>
            <a:r>
              <a:rPr lang="en-US" sz="2800" dirty="0"/>
              <a:t>, the </a:t>
            </a:r>
            <a:r>
              <a:rPr lang="en-US" sz="2800" dirty="0" smtClean="0"/>
              <a:t>evidence may </a:t>
            </a:r>
            <a:r>
              <a:rPr lang="en-US" sz="2800" dirty="0"/>
              <a:t>not be </a:t>
            </a:r>
            <a:r>
              <a:rPr lang="en-US" sz="2800" dirty="0" smtClean="0"/>
              <a:t>strong because </a:t>
            </a:r>
            <a:r>
              <a:rPr lang="en-US" sz="2800" dirty="0"/>
              <a:t>most of the studies included in this meta-analysis have poor </a:t>
            </a:r>
            <a:r>
              <a:rPr lang="fa-IR" sz="2800" dirty="0" smtClean="0"/>
              <a:t>.</a:t>
            </a:r>
            <a:r>
              <a:rPr lang="en-US" sz="2800" dirty="0" smtClean="0"/>
              <a:t>methodological </a:t>
            </a:r>
            <a:r>
              <a:rPr lang="en-US" sz="2800" dirty="0"/>
              <a:t>quality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24350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0922"/>
            <a:ext cx="878497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i="1" dirty="0">
                <a:solidFill>
                  <a:srgbClr val="FF0000"/>
                </a:solidFill>
              </a:rPr>
              <a:t>Anticonvulsants</a:t>
            </a:r>
          </a:p>
          <a:p>
            <a:pPr algn="l"/>
            <a:r>
              <a:rPr lang="en-US" sz="2800" b="1" dirty="0">
                <a:solidFill>
                  <a:srgbClr val="92D050"/>
                </a:solidFill>
              </a:rPr>
              <a:t>Gabapentin and </a:t>
            </a:r>
            <a:r>
              <a:rPr lang="en-US" sz="2800" b="1" dirty="0" err="1">
                <a:solidFill>
                  <a:srgbClr val="92D050"/>
                </a:solidFill>
              </a:rPr>
              <a:t>pregabalin</a:t>
            </a:r>
            <a:r>
              <a:rPr lang="en-US" sz="2800" b="1" dirty="0">
                <a:solidFill>
                  <a:srgbClr val="92D050"/>
                </a:solidFill>
              </a:rPr>
              <a:t> are α2δ2 voltage-gated</a:t>
            </a:r>
          </a:p>
          <a:p>
            <a:pPr algn="l"/>
            <a:r>
              <a:rPr lang="en-US" sz="2800" b="1" dirty="0">
                <a:solidFill>
                  <a:srgbClr val="92D050"/>
                </a:solidFill>
              </a:rPr>
              <a:t>calcium modulators</a:t>
            </a:r>
            <a:r>
              <a:rPr lang="en-US" sz="2800" dirty="0"/>
              <a:t> that are frequently used to</a:t>
            </a:r>
          </a:p>
          <a:p>
            <a:pPr algn="l"/>
            <a:r>
              <a:rPr lang="en-US" sz="2800" dirty="0"/>
              <a:t>treat painful diabetic neuropathy. </a:t>
            </a:r>
            <a:endParaRPr lang="en-US" sz="2800" dirty="0" smtClean="0"/>
          </a:p>
          <a:p>
            <a:pPr algn="l"/>
            <a:r>
              <a:rPr lang="en-US" sz="2800" dirty="0" smtClean="0"/>
              <a:t>These agents relieve </a:t>
            </a:r>
            <a:r>
              <a:rPr lang="en-US" sz="2800" dirty="0"/>
              <a:t>pain by means of direct mechanisms </a:t>
            </a:r>
            <a:r>
              <a:rPr lang="en-US" sz="2800" dirty="0" smtClean="0"/>
              <a:t>and by </a:t>
            </a:r>
            <a:r>
              <a:rPr lang="en-US" sz="2800" dirty="0"/>
              <a:t>improving sleep</a:t>
            </a:r>
            <a:r>
              <a:rPr lang="en-US" sz="2800" dirty="0" smtClean="0"/>
              <a:t>. </a:t>
            </a:r>
            <a:r>
              <a:rPr lang="en-US" sz="2800" dirty="0"/>
              <a:t>In contrast to </a:t>
            </a:r>
            <a:r>
              <a:rPr lang="en-US" sz="2800" dirty="0" smtClean="0"/>
              <a:t>gabapentin</a:t>
            </a:r>
            <a:endParaRPr lang="en-US" sz="2800" dirty="0"/>
          </a:p>
          <a:p>
            <a:pPr algn="l"/>
            <a:r>
              <a:rPr lang="en-US" sz="2800" dirty="0" err="1"/>
              <a:t>pregabalin</a:t>
            </a:r>
            <a:r>
              <a:rPr lang="en-US" sz="2800" dirty="0"/>
              <a:t> has linear and dose-proportional</a:t>
            </a:r>
          </a:p>
          <a:p>
            <a:pPr algn="l"/>
            <a:r>
              <a:rPr lang="en-US" sz="2800" dirty="0"/>
              <a:t>absorption in the therapeutic dose range (150 </a:t>
            </a:r>
            <a:r>
              <a:rPr lang="en-US" sz="2800" dirty="0" smtClean="0"/>
              <a:t>to</a:t>
            </a:r>
            <a:endParaRPr lang="en-US" sz="2800" dirty="0"/>
          </a:p>
          <a:p>
            <a:pPr algn="l"/>
            <a:r>
              <a:rPr lang="en-US" sz="2800" dirty="0"/>
              <a:t>600 mg per day); it also has a more rapid onset</a:t>
            </a:r>
          </a:p>
          <a:p>
            <a:pPr algn="l"/>
            <a:r>
              <a:rPr lang="en-US" sz="2800" dirty="0" smtClean="0"/>
              <a:t>of </a:t>
            </a:r>
            <a:r>
              <a:rPr lang="en-US" sz="2800" dirty="0"/>
              <a:t>action than gabapentin and a more limited</a:t>
            </a:r>
          </a:p>
          <a:p>
            <a:pPr algn="l"/>
            <a:r>
              <a:rPr lang="en-US" sz="2800" dirty="0"/>
              <a:t>dose range that requires less adjustment. </a:t>
            </a:r>
            <a:endParaRPr lang="en-US" sz="2800" dirty="0" smtClean="0"/>
          </a:p>
          <a:p>
            <a:pPr algn="l"/>
            <a:r>
              <a:rPr lang="en-US" sz="2800" dirty="0" smtClean="0"/>
              <a:t>Gabapentin</a:t>
            </a:r>
            <a:r>
              <a:rPr lang="en-US" sz="2800" dirty="0"/>
              <a:t> </a:t>
            </a:r>
            <a:r>
              <a:rPr lang="en-US" sz="2800" dirty="0" smtClean="0"/>
              <a:t>requires </a:t>
            </a:r>
            <a:r>
              <a:rPr lang="en-US" sz="2800" dirty="0"/>
              <a:t>gradual adjustment to the dose</a:t>
            </a:r>
          </a:p>
          <a:p>
            <a:pPr algn="l"/>
            <a:r>
              <a:rPr lang="en-US" sz="2800" dirty="0"/>
              <a:t>that is usually clinically effective (1800 to 3600 mg</a:t>
            </a:r>
          </a:p>
          <a:p>
            <a:pPr algn="l"/>
            <a:r>
              <a:rPr lang="en-US" sz="2800" dirty="0"/>
              <a:t>per day</a:t>
            </a:r>
            <a:r>
              <a:rPr lang="en-US" sz="2800" dirty="0" smtClean="0"/>
              <a:t>). </a:t>
            </a:r>
            <a:endParaRPr lang="fa-IR" sz="2800" dirty="0"/>
          </a:p>
        </p:txBody>
      </p:sp>
      <p:sp>
        <p:nvSpPr>
          <p:cNvPr id="3" name="Isosceles Triangle 2"/>
          <p:cNvSpPr/>
          <p:nvPr/>
        </p:nvSpPr>
        <p:spPr>
          <a:xfrm>
            <a:off x="1691680" y="666936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423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u="sng" dirty="0" err="1">
                <a:solidFill>
                  <a:srgbClr val="FF0000"/>
                </a:solidFill>
              </a:rPr>
              <a:t>Topiramate</a:t>
            </a:r>
            <a:r>
              <a:rPr lang="en-US" sz="3200" dirty="0"/>
              <a:t> </a:t>
            </a:r>
            <a:endParaRPr lang="en-US" sz="3200" dirty="0" smtClean="0"/>
          </a:p>
          <a:p>
            <a:pPr algn="l"/>
            <a:r>
              <a:rPr lang="en-US" sz="3200" dirty="0" smtClean="0"/>
              <a:t>has </a:t>
            </a:r>
            <a:r>
              <a:rPr lang="en-US" sz="3200" dirty="0"/>
              <a:t>also been shown </a:t>
            </a:r>
            <a:r>
              <a:rPr lang="en-US" sz="3200" dirty="0" smtClean="0"/>
              <a:t>to reduce </a:t>
            </a:r>
            <a:r>
              <a:rPr lang="en-US" sz="3200" dirty="0"/>
              <a:t>the intensity of pain and to improve sleep;</a:t>
            </a:r>
          </a:p>
          <a:p>
            <a:pPr algn="l"/>
            <a:r>
              <a:rPr lang="en-US" sz="3200" dirty="0"/>
              <a:t>studies indicate that it </a:t>
            </a:r>
            <a:r>
              <a:rPr lang="en-US" sz="3200" b="1" dirty="0"/>
              <a:t>stimulates the growth</a:t>
            </a:r>
            <a:endParaRPr lang="fa-I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2056686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of</a:t>
            </a:r>
          </a:p>
          <a:p>
            <a:pPr algn="l"/>
            <a:r>
              <a:rPr lang="en-US" sz="3200" b="1" u="sng" dirty="0" err="1" smtClean="0"/>
              <a:t>intraepidermal</a:t>
            </a:r>
            <a:r>
              <a:rPr lang="en-US" sz="3200" b="1" u="sng" dirty="0" smtClean="0"/>
              <a:t> nerve fibers</a:t>
            </a:r>
            <a:r>
              <a:rPr lang="en-US" sz="3200" dirty="0" smtClean="0"/>
              <a:t>. </a:t>
            </a:r>
          </a:p>
          <a:p>
            <a:pPr algn="l"/>
            <a:r>
              <a:rPr lang="en-US" sz="3200" dirty="0" smtClean="0"/>
              <a:t>Unlike </a:t>
            </a:r>
            <a:r>
              <a:rPr lang="en-US" sz="3200" dirty="0" err="1" smtClean="0"/>
              <a:t>pregabalin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gabapentin, which can cause </a:t>
            </a:r>
            <a:r>
              <a:rPr lang="en-US" sz="3200" dirty="0" smtClean="0"/>
              <a:t>weight</a:t>
            </a:r>
            <a:r>
              <a:rPr lang="en-US" sz="3200" dirty="0"/>
              <a:t> </a:t>
            </a:r>
            <a:r>
              <a:rPr lang="en-US" sz="3200" dirty="0" smtClean="0"/>
              <a:t>gain</a:t>
            </a:r>
            <a:r>
              <a:rPr lang="en-US" sz="3200" dirty="0"/>
              <a:t>, </a:t>
            </a:r>
            <a:r>
              <a:rPr lang="en-US" sz="3200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topiramate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causes weight loss</a:t>
            </a:r>
            <a:r>
              <a:rPr lang="en-US" sz="3200" dirty="0"/>
              <a:t>, which </a:t>
            </a:r>
            <a:r>
              <a:rPr lang="en-US" sz="3200" dirty="0" smtClean="0"/>
              <a:t>has been </a:t>
            </a:r>
            <a:r>
              <a:rPr lang="en-US" sz="3200" dirty="0"/>
              <a:t>accompanied by 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improvements in lipid </a:t>
            </a: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level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blood pressure</a:t>
            </a:r>
            <a:r>
              <a:rPr lang="en-US" sz="3200" dirty="0"/>
              <a:t> and increases in the density</a:t>
            </a:r>
          </a:p>
          <a:p>
            <a:pPr algn="l"/>
            <a:r>
              <a:rPr lang="en-US" sz="3200" dirty="0"/>
              <a:t>of </a:t>
            </a:r>
            <a:r>
              <a:rPr lang="en-US" sz="3200" dirty="0" err="1"/>
              <a:t>intraepidermal</a:t>
            </a:r>
            <a:r>
              <a:rPr lang="en-US" sz="3200" dirty="0"/>
              <a:t> nerve fibers of 0.5 to 2.0</a:t>
            </a:r>
          </a:p>
          <a:p>
            <a:pPr algn="l"/>
            <a:r>
              <a:rPr lang="en-US" sz="3200" dirty="0"/>
              <a:t>fibers per millimeter per year, as compared with</a:t>
            </a:r>
          </a:p>
          <a:p>
            <a:pPr algn="l"/>
            <a:r>
              <a:rPr lang="en-US" sz="3200" dirty="0"/>
              <a:t>a decline of 0.5 to 1.0 fibers per millimeter </a:t>
            </a:r>
            <a:r>
              <a:rPr lang="en-US" sz="3200" dirty="0" smtClean="0"/>
              <a:t>per </a:t>
            </a:r>
            <a:r>
              <a:rPr lang="en-US" sz="3200" dirty="0" err="1" smtClean="0"/>
              <a:t>yearin</a:t>
            </a:r>
            <a:r>
              <a:rPr lang="en-US" sz="3200" dirty="0" smtClean="0"/>
              <a:t> </a:t>
            </a:r>
            <a:r>
              <a:rPr lang="en-US" sz="3200" dirty="0"/>
              <a:t>untreated </a:t>
            </a:r>
            <a:r>
              <a:rPr lang="en-US" sz="3200" dirty="0" smtClean="0"/>
              <a:t>patients.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3579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i="1" dirty="0">
                <a:solidFill>
                  <a:srgbClr val="FF0000"/>
                </a:solidFill>
              </a:rPr>
              <a:t>Tricyclic Antidepressants</a:t>
            </a:r>
          </a:p>
          <a:p>
            <a:pPr algn="l"/>
            <a:r>
              <a:rPr lang="en-US" sz="2400" dirty="0"/>
              <a:t>Tricyclic antidepressants may offer </a:t>
            </a:r>
            <a:r>
              <a:rPr lang="en-US" sz="2400" dirty="0" smtClean="0"/>
              <a:t>substantial relief from neuropathic </a:t>
            </a:r>
            <a:r>
              <a:rPr lang="en-US" sz="2400" dirty="0"/>
              <a:t>pain through </a:t>
            </a:r>
            <a:r>
              <a:rPr lang="en-US" sz="2400" dirty="0" smtClean="0"/>
              <a:t>mechanisms that </a:t>
            </a:r>
            <a:r>
              <a:rPr lang="en-US" sz="2400" dirty="0"/>
              <a:t>are unrelated to their </a:t>
            </a:r>
            <a:r>
              <a:rPr lang="en-US" sz="2400" dirty="0" smtClean="0"/>
              <a:t>anti </a:t>
            </a:r>
            <a:r>
              <a:rPr lang="en-US" sz="2400" dirty="0" err="1" smtClean="0"/>
              <a:t>depressan</a:t>
            </a:r>
            <a:r>
              <a:rPr lang="en-US" sz="2400" dirty="0" smtClean="0"/>
              <a:t> effects. </a:t>
            </a:r>
            <a:r>
              <a:rPr lang="en-US" sz="2400" dirty="0"/>
              <a:t>However, their use is often limited by</a:t>
            </a:r>
          </a:p>
          <a:p>
            <a:pPr algn="l"/>
            <a:r>
              <a:rPr lang="en-US" sz="2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adverse cholinergic effects such as blurred vision,</a:t>
            </a:r>
          </a:p>
          <a:p>
            <a:pPr algn="l"/>
            <a:r>
              <a:rPr lang="en-US" sz="2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dry mouth, constipation, and urinary retention</a:t>
            </a:r>
            <a:r>
              <a:rPr lang="en-US" sz="2400" dirty="0"/>
              <a:t>,</a:t>
            </a:r>
          </a:p>
          <a:p>
            <a:pPr algn="l"/>
            <a:r>
              <a:rPr lang="en-US" sz="2400" dirty="0"/>
              <a:t>particularly in elderly patients. </a:t>
            </a:r>
            <a:endParaRPr lang="en-US" sz="2400" dirty="0" smtClean="0"/>
          </a:p>
          <a:p>
            <a:pPr algn="l"/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secondary </a:t>
            </a:r>
            <a:r>
              <a:rPr lang="en-US" sz="2400" dirty="0"/>
              <a:t>amines, </a:t>
            </a:r>
            <a:r>
              <a:rPr lang="en-US" sz="2400" b="1" u="sng" dirty="0" err="1"/>
              <a:t>nortriptyline</a:t>
            </a:r>
            <a:r>
              <a:rPr lang="en-US" sz="2400" b="1" u="sng" dirty="0"/>
              <a:t> and </a:t>
            </a:r>
            <a:r>
              <a:rPr lang="en-US" sz="2400" b="1" u="sng" dirty="0" err="1"/>
              <a:t>desipramine</a:t>
            </a:r>
            <a:r>
              <a:rPr lang="en-US" sz="2400" b="1" u="sng" dirty="0"/>
              <a:t>,</a:t>
            </a:r>
          </a:p>
          <a:p>
            <a:pPr algn="l"/>
            <a:r>
              <a:rPr lang="en-US" sz="2400" b="1" u="sng" dirty="0"/>
              <a:t>tend to have less bothersome anticholinergic</a:t>
            </a:r>
          </a:p>
          <a:p>
            <a:pPr algn="l"/>
            <a:r>
              <a:rPr lang="en-US" sz="2400" dirty="0"/>
              <a:t>effects than amitriptyline or </a:t>
            </a:r>
            <a:r>
              <a:rPr lang="en-US" sz="2400" dirty="0" smtClean="0"/>
              <a:t>imipramine and </a:t>
            </a:r>
            <a:r>
              <a:rPr lang="en-US" sz="2400" dirty="0"/>
              <a:t>are </a:t>
            </a:r>
            <a:r>
              <a:rPr lang="en-US" sz="2400" dirty="0" smtClean="0"/>
              <a:t>generally preferred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Tricyclic antidepressants should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 used with caution in patients</a:t>
            </a:r>
          </a:p>
          <a:p>
            <a:pPr algn="l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known or suspected cardiac disease</a:t>
            </a:r>
            <a:r>
              <a:rPr lang="en-US" sz="2400" dirty="0"/>
              <a:t>; </a:t>
            </a:r>
            <a:r>
              <a:rPr lang="en-US" sz="2400" b="1" u="sng" dirty="0"/>
              <a:t>electrocardiography</a:t>
            </a:r>
          </a:p>
          <a:p>
            <a:pPr algn="l"/>
            <a:r>
              <a:rPr lang="en-US" sz="2400" b="1" u="sng" dirty="0"/>
              <a:t>should be performed </a:t>
            </a:r>
            <a:r>
              <a:rPr lang="en-US" sz="2400" b="1" u="sng" dirty="0" smtClean="0"/>
              <a:t>before these </a:t>
            </a:r>
            <a:r>
              <a:rPr lang="en-US" sz="2400" b="1" u="sng" dirty="0"/>
              <a:t>drugs are initiated </a:t>
            </a:r>
            <a:r>
              <a:rPr lang="en-US" sz="2400" dirty="0"/>
              <a:t>to rule out the </a:t>
            </a:r>
            <a:r>
              <a:rPr lang="en-US" sz="2400" dirty="0" smtClean="0"/>
              <a:t>presence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QT-interval prolongation and rhythm </a:t>
            </a:r>
            <a:r>
              <a:rPr lang="en-US" sz="2400" dirty="0" smtClean="0"/>
              <a:t>disturbance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5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</a:rPr>
              <a:t>Serotonin–Norepinephrine Reuptake Inhibitors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</a:t>
            </a:r>
            <a:r>
              <a:rPr lang="en-US" sz="2800" dirty="0"/>
              <a:t>serotonin–norepinephrine reuptake </a:t>
            </a:r>
            <a:r>
              <a:rPr lang="en-US" sz="2800" dirty="0" smtClean="0"/>
              <a:t>inhibitors</a:t>
            </a:r>
            <a:endParaRPr lang="en-US" sz="2800" dirty="0"/>
          </a:p>
          <a:p>
            <a:pPr algn="l"/>
            <a:r>
              <a:rPr lang="en-US" sz="2800" dirty="0"/>
              <a:t>(SNRIs) </a:t>
            </a:r>
            <a:r>
              <a:rPr lang="en-US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venlafaxine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duloxetine</a:t>
            </a:r>
            <a:r>
              <a:rPr lang="en-US" sz="2800" dirty="0"/>
              <a:t> </a:t>
            </a:r>
            <a:r>
              <a:rPr lang="en-US" sz="2800" dirty="0" smtClean="0"/>
              <a:t>have proved </a:t>
            </a:r>
            <a:r>
              <a:rPr lang="en-US" sz="2800" dirty="0"/>
              <a:t>to be effective in relieving </a:t>
            </a:r>
            <a:r>
              <a:rPr lang="en-US" sz="2800" b="1" dirty="0" smtClean="0"/>
              <a:t>neuropathic pain; </a:t>
            </a:r>
          </a:p>
          <a:p>
            <a:pPr algn="l"/>
            <a:r>
              <a:rPr lang="en-US" sz="2800" b="1" u="sng" dirty="0" smtClean="0"/>
              <a:t>duloxetine </a:t>
            </a:r>
            <a:r>
              <a:rPr lang="en-US" sz="2800" b="1" u="sng" dirty="0"/>
              <a:t>has also been shown to improve</a:t>
            </a:r>
          </a:p>
          <a:p>
            <a:pPr algn="l"/>
            <a:r>
              <a:rPr lang="en-US" sz="2800" b="1" u="sng" dirty="0"/>
              <a:t>quality of life</a:t>
            </a:r>
            <a:r>
              <a:rPr lang="en-US" sz="2800" dirty="0" smtClean="0"/>
              <a:t>. </a:t>
            </a:r>
          </a:p>
          <a:p>
            <a:pPr algn="l"/>
            <a:r>
              <a:rPr lang="en-US" sz="2800" dirty="0" smtClean="0"/>
              <a:t>These </a:t>
            </a:r>
            <a:r>
              <a:rPr lang="en-US" sz="2800" dirty="0"/>
              <a:t>agents inhibit </a:t>
            </a:r>
            <a:r>
              <a:rPr lang="en-US" sz="2800" dirty="0" smtClean="0"/>
              <a:t>reuptake of </a:t>
            </a:r>
            <a:r>
              <a:rPr lang="en-US" sz="2800" dirty="0"/>
              <a:t>both serotonin and </a:t>
            </a:r>
            <a:r>
              <a:rPr lang="en-US" sz="2800" dirty="0" smtClean="0"/>
              <a:t> norepinephrine without the </a:t>
            </a:r>
            <a:r>
              <a:rPr lang="en-US" sz="2800" dirty="0"/>
              <a:t>muscarinic, histamine-related, </a:t>
            </a:r>
            <a:r>
              <a:rPr lang="en-US" sz="2800" dirty="0" smtClean="0"/>
              <a:t>and adrenergic </a:t>
            </a:r>
            <a:r>
              <a:rPr lang="en-US" sz="2800" dirty="0"/>
              <a:t>side effects that accompany the </a:t>
            </a:r>
            <a:r>
              <a:rPr lang="fa-IR" sz="2800" dirty="0" smtClean="0"/>
              <a:t>.</a:t>
            </a:r>
            <a:r>
              <a:rPr lang="en-US" sz="2800" dirty="0" smtClean="0"/>
              <a:t>use of </a:t>
            </a:r>
            <a:r>
              <a:rPr lang="en-US" sz="2800" dirty="0"/>
              <a:t>the </a:t>
            </a:r>
            <a:r>
              <a:rPr lang="fa-IR" sz="2800" dirty="0" smtClean="0"/>
              <a:t>.</a:t>
            </a:r>
            <a:r>
              <a:rPr lang="en-US" sz="2800" dirty="0" smtClean="0"/>
              <a:t>tricyclic </a:t>
            </a:r>
            <a:r>
              <a:rPr lang="en-US" sz="2800" dirty="0"/>
              <a:t>antidepressants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20466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56792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dvOTfe7a3604.I"/>
              </a:rPr>
              <a:t>Recommendations</a:t>
            </a:r>
          </a:p>
          <a:p>
            <a:pPr algn="l"/>
            <a:endParaRPr lang="en-US" sz="3200" dirty="0" smtClean="0">
              <a:latin typeface="AdvOT7b515deb"/>
            </a:endParaRPr>
          </a:p>
          <a:p>
            <a:pPr algn="l"/>
            <a:r>
              <a:rPr lang="en-US" sz="3200" dirty="0" smtClean="0">
                <a:latin typeface="AdvOT7b515deb"/>
              </a:rPr>
              <a:t>Consider </a:t>
            </a:r>
            <a:r>
              <a:rPr lang="en-US" sz="3200" dirty="0">
                <a:latin typeface="AdvOT7b515deb"/>
              </a:rPr>
              <a:t>either </a:t>
            </a:r>
            <a:r>
              <a:rPr lang="en-US" sz="3200" dirty="0" err="1">
                <a:latin typeface="AdvOT7b515deb"/>
              </a:rPr>
              <a:t>pregabalin</a:t>
            </a:r>
            <a:r>
              <a:rPr lang="en-US" sz="3200" dirty="0">
                <a:latin typeface="AdvOT7b515deb"/>
              </a:rPr>
              <a:t> </a:t>
            </a:r>
            <a:r>
              <a:rPr lang="en-US" sz="3200" dirty="0" smtClean="0">
                <a:latin typeface="AdvOT7b515deb"/>
              </a:rPr>
              <a:t>or duloxetine </a:t>
            </a:r>
            <a:r>
              <a:rPr lang="en-US" sz="3200" dirty="0">
                <a:latin typeface="AdvOT7b515deb"/>
              </a:rPr>
              <a:t>as the initial </a:t>
            </a:r>
            <a:r>
              <a:rPr lang="en-US" sz="3200" dirty="0" smtClean="0">
                <a:latin typeface="AdvOT7b515deb"/>
              </a:rPr>
              <a:t>approach in </a:t>
            </a:r>
            <a:r>
              <a:rPr lang="en-US" sz="3200" dirty="0">
                <a:latin typeface="AdvOT7b515deb"/>
              </a:rPr>
              <a:t>the symptomatic treatment </a:t>
            </a:r>
            <a:r>
              <a:rPr lang="en-US" sz="3200" dirty="0" smtClean="0">
                <a:latin typeface="AdvOT7b515deb"/>
              </a:rPr>
              <a:t>for neuropathic </a:t>
            </a:r>
            <a:r>
              <a:rPr lang="en-US" sz="3200" dirty="0">
                <a:latin typeface="AdvOT7b515deb"/>
              </a:rPr>
              <a:t>pain in diabetes</a:t>
            </a:r>
            <a:r>
              <a:rPr lang="en-US" sz="3200" dirty="0">
                <a:solidFill>
                  <a:srgbClr val="FF0000"/>
                </a:solidFill>
                <a:latin typeface="AdvOT7b515deb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AdvOT8eb9eec2.B"/>
              </a:rPr>
              <a:t>A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2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u="sng" dirty="0"/>
              <a:t>The true prevalence is not known and depends on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the criteria </a:t>
            </a:r>
            <a:r>
              <a:rPr lang="en-US" sz="3600" b="1" dirty="0">
                <a:solidFill>
                  <a:srgbClr val="92D050"/>
                </a:solidFill>
              </a:rPr>
              <a:t>and methods used </a:t>
            </a:r>
            <a:r>
              <a:rPr lang="fa-IR" sz="3600" b="1" dirty="0" smtClean="0">
                <a:solidFill>
                  <a:srgbClr val="92D050"/>
                </a:solidFill>
              </a:rPr>
              <a:t>.</a:t>
            </a:r>
            <a:r>
              <a:rPr lang="en-US" sz="3600" b="1" dirty="0" smtClean="0">
                <a:solidFill>
                  <a:srgbClr val="92D050"/>
                </a:solidFill>
              </a:rPr>
              <a:t>to </a:t>
            </a:r>
            <a:r>
              <a:rPr lang="en-US" sz="3600" b="1" dirty="0">
                <a:solidFill>
                  <a:srgbClr val="92D050"/>
                </a:solidFill>
              </a:rPr>
              <a:t>define neuropathy</a:t>
            </a:r>
            <a:endParaRPr lang="fa-IR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6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dvOT7b515deb"/>
              </a:rPr>
              <a:t>Gabapentin </a:t>
            </a:r>
            <a:r>
              <a:rPr lang="en-US" sz="3200" dirty="0">
                <a:latin typeface="AdvOT7b515deb"/>
              </a:rPr>
              <a:t>may also be used </a:t>
            </a:r>
            <a:r>
              <a:rPr lang="en-US" sz="3200" dirty="0" smtClean="0">
                <a:latin typeface="AdvOT7b515deb"/>
              </a:rPr>
              <a:t>as an </a:t>
            </a:r>
            <a:r>
              <a:rPr lang="en-US" sz="3200" dirty="0">
                <a:latin typeface="AdvOT7b515deb"/>
              </a:rPr>
              <a:t>effective initial approach, </a:t>
            </a:r>
            <a:r>
              <a:rPr lang="en-US" sz="3200" dirty="0" smtClean="0">
                <a:latin typeface="AdvOT7b515deb"/>
              </a:rPr>
              <a:t>taking into </a:t>
            </a:r>
            <a:r>
              <a:rPr lang="en-US" sz="3200" dirty="0">
                <a:latin typeface="AdvOT7b515deb"/>
              </a:rPr>
              <a:t>account patients</a:t>
            </a:r>
            <a:r>
              <a:rPr lang="en-US" sz="3200" dirty="0">
                <a:latin typeface="AdvOT7b515deb+20"/>
              </a:rPr>
              <a:t>’ </a:t>
            </a:r>
            <a:r>
              <a:rPr lang="en-US" sz="3200" dirty="0" smtClean="0">
                <a:latin typeface="AdvOT7b515deb"/>
              </a:rPr>
              <a:t>socioeconomic status</a:t>
            </a:r>
            <a:r>
              <a:rPr lang="en-US" sz="3200" dirty="0">
                <a:latin typeface="AdvOT7b515deb"/>
              </a:rPr>
              <a:t>, comorbidities, and</a:t>
            </a:r>
          </a:p>
          <a:p>
            <a:pPr algn="l"/>
            <a:r>
              <a:rPr lang="en-US" sz="3200" dirty="0">
                <a:latin typeface="AdvOT7b515deb"/>
              </a:rPr>
              <a:t>potential drug interactions. </a:t>
            </a:r>
            <a:r>
              <a:rPr lang="en-US" sz="3200" dirty="0">
                <a:solidFill>
                  <a:srgbClr val="FF0000"/>
                </a:solidFill>
                <a:latin typeface="AdvOT8eb9eec2.B"/>
              </a:rPr>
              <a:t>B</a:t>
            </a:r>
          </a:p>
          <a:p>
            <a:pPr algn="l"/>
            <a:endParaRPr lang="en-US" sz="3200" dirty="0" smtClean="0">
              <a:latin typeface="AdvOT7b515deb"/>
            </a:endParaRPr>
          </a:p>
          <a:p>
            <a:pPr algn="l"/>
            <a:r>
              <a:rPr lang="en-US" sz="3200" dirty="0" smtClean="0">
                <a:latin typeface="AdvOT7b515deb"/>
              </a:rPr>
              <a:t>Although </a:t>
            </a:r>
            <a:r>
              <a:rPr lang="en-US" sz="3200" dirty="0">
                <a:latin typeface="AdvOT7b515deb"/>
              </a:rPr>
              <a:t>not approved by the </a:t>
            </a:r>
            <a:r>
              <a:rPr lang="en-US" sz="3200" dirty="0" smtClean="0">
                <a:latin typeface="AdvOT7b515deb"/>
              </a:rPr>
              <a:t>U.S. Food </a:t>
            </a:r>
            <a:r>
              <a:rPr lang="en-US" sz="3200" dirty="0">
                <a:latin typeface="AdvOT7b515deb"/>
              </a:rPr>
              <a:t>and </a:t>
            </a:r>
            <a:r>
              <a:rPr lang="en-US" sz="3200" dirty="0" smtClean="0">
                <a:latin typeface="AdvOT7b515deb"/>
              </a:rPr>
              <a:t>Drug </a:t>
            </a:r>
            <a:r>
              <a:rPr lang="en-US" sz="3200" dirty="0">
                <a:latin typeface="AdvOT7b515deb"/>
              </a:rPr>
              <a:t>Administration, </a:t>
            </a:r>
            <a:r>
              <a:rPr lang="en-US" sz="3200" dirty="0" smtClean="0">
                <a:solidFill>
                  <a:srgbClr val="FF0000"/>
                </a:solidFill>
                <a:latin typeface="AdvOT7b515deb"/>
              </a:rPr>
              <a:t>tricyclic antidepressants </a:t>
            </a:r>
            <a:r>
              <a:rPr lang="en-US" sz="3200" dirty="0">
                <a:latin typeface="AdvOT7b515deb"/>
              </a:rPr>
              <a:t>are also </a:t>
            </a:r>
            <a:r>
              <a:rPr lang="en-US" sz="3200" dirty="0" smtClean="0">
                <a:latin typeface="AdvOT7b515deb"/>
              </a:rPr>
              <a:t>effective for </a:t>
            </a:r>
            <a:r>
              <a:rPr lang="en-US" sz="3200" dirty="0">
                <a:latin typeface="AdvOT7b515deb"/>
              </a:rPr>
              <a:t>neuropathic pain in</a:t>
            </a:r>
          </a:p>
          <a:p>
            <a:pPr algn="l"/>
            <a:r>
              <a:rPr lang="en-US" sz="3200" dirty="0">
                <a:latin typeface="AdvOT7b515deb"/>
              </a:rPr>
              <a:t>diabetes but should be used </a:t>
            </a:r>
            <a:r>
              <a:rPr lang="en-US" sz="3200" dirty="0" smtClean="0">
                <a:latin typeface="AdvOT7b515deb"/>
              </a:rPr>
              <a:t>with caution </a:t>
            </a:r>
            <a:r>
              <a:rPr lang="en-US" sz="3200" dirty="0">
                <a:latin typeface="AdvOT7b515deb"/>
              </a:rPr>
              <a:t>given the higher risk of </a:t>
            </a:r>
            <a:r>
              <a:rPr lang="en-US" sz="3200" dirty="0" smtClean="0">
                <a:latin typeface="AdvOT7b515deb"/>
              </a:rPr>
              <a:t>serious side </a:t>
            </a:r>
            <a:r>
              <a:rPr lang="en-US" sz="3200" dirty="0">
                <a:latin typeface="AdvOT7b515deb"/>
              </a:rPr>
              <a:t>effects. </a:t>
            </a:r>
            <a:r>
              <a:rPr lang="en-US" sz="3200" dirty="0" smtClean="0">
                <a:solidFill>
                  <a:srgbClr val="FF0000"/>
                </a:solidFill>
                <a:latin typeface="AdvOT8eb9eec2.B"/>
              </a:rPr>
              <a:t>B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4796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Coexisting Conditions and Choice of Therapy</a:t>
            </a:r>
          </a:p>
          <a:p>
            <a:pPr algn="l"/>
            <a:endParaRPr lang="en-US" dirty="0" smtClean="0"/>
          </a:p>
          <a:p>
            <a:pPr algn="l"/>
            <a:r>
              <a:rPr lang="en-US" sz="2800" dirty="0" smtClean="0"/>
              <a:t>Coexisting </a:t>
            </a:r>
            <a:r>
              <a:rPr lang="en-US" sz="2800" dirty="0"/>
              <a:t>conditions, including sleep loss, depression,</a:t>
            </a:r>
          </a:p>
          <a:p>
            <a:pPr algn="l"/>
            <a:r>
              <a:rPr lang="en-US" sz="2800" dirty="0"/>
              <a:t>and anxiety, should be considered in</a:t>
            </a:r>
          </a:p>
          <a:p>
            <a:pPr algn="l"/>
            <a:r>
              <a:rPr lang="en-US" sz="2800" dirty="0"/>
              <a:t>choosing therapy</a:t>
            </a:r>
            <a:r>
              <a:rPr lang="en-US" sz="2800" dirty="0" smtClean="0"/>
              <a:t>. </a:t>
            </a:r>
            <a:r>
              <a:rPr lang="en-US" sz="2800" b="1" u="sng" dirty="0"/>
              <a:t>In contrast to duloxetine,</a:t>
            </a:r>
          </a:p>
          <a:p>
            <a:pPr algn="l"/>
            <a:r>
              <a:rPr lang="en-US" sz="2800" b="1" u="sng" dirty="0"/>
              <a:t>which increases fragmentation of sleep</a:t>
            </a:r>
            <a:r>
              <a:rPr lang="en-US" sz="2800" dirty="0"/>
              <a:t>,</a:t>
            </a:r>
          </a:p>
          <a:p>
            <a:pPr algn="l"/>
            <a:r>
              <a:rPr lang="en-US" sz="2800" b="1" u="sng" dirty="0" err="1">
                <a:solidFill>
                  <a:srgbClr val="92D050"/>
                </a:solidFill>
              </a:rPr>
              <a:t>pregabalin</a:t>
            </a:r>
            <a:r>
              <a:rPr lang="en-US" sz="2800" b="1" u="sng" dirty="0">
                <a:solidFill>
                  <a:srgbClr val="92D050"/>
                </a:solidFill>
              </a:rPr>
              <a:t> and gabapentin have been shown to</a:t>
            </a:r>
          </a:p>
          <a:p>
            <a:pPr algn="l"/>
            <a:r>
              <a:rPr lang="en-US" sz="2800" b="1" u="sng" dirty="0">
                <a:solidFill>
                  <a:srgbClr val="92D050"/>
                </a:solidFill>
              </a:rPr>
              <a:t>improve the quality of sleep,</a:t>
            </a:r>
            <a:r>
              <a:rPr lang="en-US" sz="2800" dirty="0"/>
              <a:t> both directly and</a:t>
            </a:r>
          </a:p>
          <a:p>
            <a:pPr algn="l"/>
            <a:r>
              <a:rPr lang="en-US" sz="2800" dirty="0"/>
              <a:t>through relief of pain; the response to treatment</a:t>
            </a:r>
          </a:p>
          <a:p>
            <a:pPr algn="l"/>
            <a:r>
              <a:rPr lang="en-US" sz="2800" dirty="0"/>
              <a:t>with </a:t>
            </a:r>
            <a:r>
              <a:rPr lang="en-US" sz="2800" dirty="0" err="1"/>
              <a:t>pregabalin</a:t>
            </a:r>
            <a:r>
              <a:rPr lang="en-US" sz="2800" dirty="0"/>
              <a:t> correlates with the degree of</a:t>
            </a:r>
          </a:p>
          <a:p>
            <a:pPr algn="l"/>
            <a:r>
              <a:rPr lang="en-US" sz="2800" dirty="0"/>
              <a:t>sleep loss before treatment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2441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u="sng" dirty="0"/>
              <a:t>An SNRI or </a:t>
            </a:r>
            <a:r>
              <a:rPr lang="en-US" sz="3200" b="1" i="1" u="sng" dirty="0" smtClean="0"/>
              <a:t>a tricyclic </a:t>
            </a:r>
            <a:r>
              <a:rPr lang="en-US" sz="3200" b="1" i="1" u="sng" dirty="0"/>
              <a:t>antidepressant may be preferred in </a:t>
            </a:r>
            <a:r>
              <a:rPr lang="en-US" sz="3200" b="1" i="1" u="sng" dirty="0" smtClean="0"/>
              <a:t>patients with </a:t>
            </a:r>
            <a:r>
              <a:rPr lang="en-US" sz="3200" b="1" i="1" u="sng" dirty="0"/>
              <a:t>depression</a:t>
            </a:r>
            <a:r>
              <a:rPr lang="en-US" sz="3200" b="1" i="1" u="sng" dirty="0" smtClean="0"/>
              <a:t>.</a:t>
            </a:r>
          </a:p>
          <a:p>
            <a:pPr algn="l"/>
            <a:r>
              <a:rPr lang="en-US" sz="3200" dirty="0" smtClean="0"/>
              <a:t> </a:t>
            </a:r>
          </a:p>
          <a:p>
            <a:pPr algn="l"/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Pregabalin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gabapentin, or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SNRI </a:t>
            </a:r>
            <a:r>
              <a:rPr lang="en-US" sz="3200" dirty="0"/>
              <a:t>may be appropriate choices </a:t>
            </a:r>
            <a:r>
              <a:rPr lang="en-US" sz="3200" dirty="0" smtClean="0"/>
              <a:t>for patients </a:t>
            </a:r>
            <a:r>
              <a:rPr lang="en-US" sz="3200" dirty="0"/>
              <a:t>with anxiety, although gabapentin </a:t>
            </a:r>
            <a:r>
              <a:rPr lang="en-US" sz="3200" dirty="0" smtClean="0"/>
              <a:t>and </a:t>
            </a:r>
            <a:r>
              <a:rPr lang="en-US" sz="3200" dirty="0" err="1" smtClean="0"/>
              <a:t>pregabalin</a:t>
            </a:r>
            <a:r>
              <a:rPr lang="en-US" sz="3200" dirty="0" smtClean="0"/>
              <a:t> </a:t>
            </a:r>
            <a:r>
              <a:rPr lang="en-US" sz="3200" dirty="0"/>
              <a:t>may cause </a:t>
            </a:r>
            <a:r>
              <a:rPr lang="fa-IR" sz="3200" dirty="0" smtClean="0"/>
              <a:t>.</a:t>
            </a:r>
            <a:r>
              <a:rPr lang="en-US" sz="3200" dirty="0" smtClean="0"/>
              <a:t>weight </a:t>
            </a:r>
            <a:r>
              <a:rPr lang="en-US" sz="3200" dirty="0"/>
              <a:t>gain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41384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i="1" dirty="0">
                <a:solidFill>
                  <a:srgbClr val="FF0000"/>
                </a:solidFill>
              </a:rPr>
              <a:t>Opioid Analgesics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Opioids </a:t>
            </a:r>
            <a:r>
              <a:rPr lang="en-US" sz="3200" dirty="0"/>
              <a:t>may be effective in the treatment of</a:t>
            </a:r>
          </a:p>
          <a:p>
            <a:pPr algn="l"/>
            <a:r>
              <a:rPr lang="en-US" sz="3200" dirty="0"/>
              <a:t>neuropathic pain caused by </a:t>
            </a:r>
            <a:r>
              <a:rPr lang="en-US" sz="3200" b="1" u="sng" dirty="0"/>
              <a:t>distal symmetric</a:t>
            </a:r>
          </a:p>
          <a:p>
            <a:pPr algn="l"/>
            <a:r>
              <a:rPr lang="en-US" sz="3200" b="1" u="sng" dirty="0"/>
              <a:t>polyneuropathy.</a:t>
            </a:r>
            <a:r>
              <a:rPr lang="en-US" sz="3200" dirty="0"/>
              <a:t> However, given the attendant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723107" y="3349447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risks of abuse, addiction, and diversion, opioids should </a:t>
            </a:r>
            <a:r>
              <a:rPr lang="en-US" sz="3200" dirty="0"/>
              <a:t>generally be used only in selected </a:t>
            </a:r>
            <a:r>
              <a:rPr lang="en-US" sz="3200" dirty="0" smtClean="0"/>
              <a:t>cases and only after other medications have failed to </a:t>
            </a:r>
            <a:r>
              <a:rPr lang="en-US" sz="2800" dirty="0" smtClean="0"/>
              <a:t>be </a:t>
            </a:r>
            <a:r>
              <a:rPr lang="en-US" sz="2800" dirty="0"/>
              <a:t>effective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0186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Tramadol</a:t>
            </a:r>
            <a:r>
              <a:rPr lang="en-US" sz="3200" dirty="0"/>
              <a:t>, </a:t>
            </a:r>
            <a:r>
              <a:rPr lang="en-US" sz="3200" b="1" dirty="0"/>
              <a:t>an atypical opiate analgesic</a:t>
            </a:r>
            <a:r>
              <a:rPr lang="en-US" sz="3200" dirty="0"/>
              <a:t>,</a:t>
            </a:r>
          </a:p>
          <a:p>
            <a:pPr algn="l"/>
            <a:r>
              <a:rPr lang="en-US" sz="3200" dirty="0"/>
              <a:t>also inhibits the reuptake of norepinephrine</a:t>
            </a:r>
          </a:p>
          <a:p>
            <a:pPr algn="l"/>
            <a:r>
              <a:rPr lang="en-US" sz="3200" dirty="0"/>
              <a:t>and serotonin and provides effective pain</a:t>
            </a:r>
          </a:p>
          <a:p>
            <a:pPr algn="l"/>
            <a:r>
              <a:rPr lang="en-US" sz="3200" dirty="0"/>
              <a:t>relief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This </a:t>
            </a:r>
            <a:r>
              <a:rPr lang="en-US" sz="3200" dirty="0"/>
              <a:t>drug also has a lower potential </a:t>
            </a:r>
            <a:r>
              <a:rPr lang="en-US" sz="3200" dirty="0" smtClean="0"/>
              <a:t>for</a:t>
            </a:r>
            <a:r>
              <a:rPr lang="fa-IR" sz="3200" dirty="0" smtClean="0"/>
              <a:t>  </a:t>
            </a:r>
            <a:endParaRPr lang="en-US" sz="3200" dirty="0"/>
          </a:p>
          <a:p>
            <a:pPr algn="l"/>
            <a:r>
              <a:rPr lang="en-US" sz="3200" dirty="0"/>
              <a:t>abuse than other opioids. </a:t>
            </a:r>
            <a:endParaRPr lang="en-US" sz="3200" dirty="0" smtClean="0"/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Extended-release </a:t>
            </a:r>
            <a:r>
              <a:rPr lang="en-US" sz="3200" b="1" dirty="0" err="1">
                <a:solidFill>
                  <a:srgbClr val="FF0000"/>
                </a:solidFill>
              </a:rPr>
              <a:t>tapentadol</a:t>
            </a:r>
            <a:endParaRPr lang="en-US" sz="3200" b="1" dirty="0">
              <a:solidFill>
                <a:srgbClr val="FF0000"/>
              </a:solidFill>
            </a:endParaRPr>
          </a:p>
          <a:p>
            <a:pPr algn="l"/>
            <a:r>
              <a:rPr lang="en-US" sz="3200" dirty="0"/>
              <a:t>has similar actions and has been approved</a:t>
            </a:r>
          </a:p>
          <a:p>
            <a:pPr algn="l"/>
            <a:r>
              <a:rPr lang="en-US" sz="3200" dirty="0"/>
              <a:t>for the treatment of diabetic neuropathic</a:t>
            </a:r>
          </a:p>
          <a:p>
            <a:pPr algn="l"/>
            <a:r>
              <a:rPr lang="en-US" sz="3200" dirty="0"/>
              <a:t>pain by the Food and Drug Administratio</a:t>
            </a:r>
            <a:r>
              <a:rPr lang="en-US" dirty="0"/>
              <a:t>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2378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7488832" cy="267765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dvOT7b515deb"/>
              </a:rPr>
              <a:t>Given the high risks of </a:t>
            </a:r>
            <a:r>
              <a:rPr lang="en-US" sz="2800" dirty="0" smtClean="0">
                <a:latin typeface="AdvOT7b515deb"/>
              </a:rPr>
              <a:t>addiction and </a:t>
            </a:r>
            <a:r>
              <a:rPr lang="en-US" sz="2800" dirty="0">
                <a:latin typeface="AdvOT7b515deb"/>
              </a:rPr>
              <a:t>other complications, the </a:t>
            </a:r>
            <a:r>
              <a:rPr lang="en-US" sz="2800" dirty="0" smtClean="0">
                <a:latin typeface="AdvOT7b515deb"/>
              </a:rPr>
              <a:t>use of </a:t>
            </a:r>
            <a:r>
              <a:rPr lang="en-US" sz="2800" dirty="0">
                <a:latin typeface="AdvOT7b515deb"/>
              </a:rPr>
              <a:t>opioids, including </a:t>
            </a:r>
            <a:r>
              <a:rPr lang="en-US" sz="2800" dirty="0" err="1" smtClean="0">
                <a:latin typeface="AdvOT7b515deb"/>
              </a:rPr>
              <a:t>tapentadol</a:t>
            </a:r>
            <a:r>
              <a:rPr lang="en-US" sz="2800" dirty="0" smtClean="0">
                <a:latin typeface="AdvOT7b515deb"/>
              </a:rPr>
              <a:t> or </a:t>
            </a:r>
            <a:r>
              <a:rPr lang="en-US" sz="2800" dirty="0">
                <a:latin typeface="AdvOT7b515deb"/>
              </a:rPr>
              <a:t>tramadol, is not recommended</a:t>
            </a:r>
          </a:p>
          <a:p>
            <a:pPr algn="l"/>
            <a:r>
              <a:rPr lang="en-US" sz="2800" dirty="0">
                <a:latin typeface="AdvOT7b515deb"/>
              </a:rPr>
              <a:t>as </a:t>
            </a:r>
            <a:r>
              <a:rPr lang="en-US" sz="2800" dirty="0">
                <a:latin typeface="AdvOT7b515deb+fb"/>
              </a:rPr>
              <a:t>fi</a:t>
            </a:r>
            <a:r>
              <a:rPr lang="en-US" sz="2800" dirty="0">
                <a:latin typeface="AdvOT7b515deb"/>
              </a:rPr>
              <a:t>rst- or second-line agents for</a:t>
            </a:r>
          </a:p>
          <a:p>
            <a:pPr algn="l"/>
            <a:r>
              <a:rPr lang="en-US" sz="2800" dirty="0">
                <a:latin typeface="AdvOT7b515deb"/>
              </a:rPr>
              <a:t>treating the pain associated with</a:t>
            </a:r>
          </a:p>
          <a:p>
            <a:pPr algn="l"/>
            <a:r>
              <a:rPr lang="en-US" sz="2800" dirty="0">
                <a:latin typeface="AdvOT7b515deb"/>
              </a:rPr>
              <a:t>DSPN. </a:t>
            </a:r>
            <a:r>
              <a:rPr lang="en-US" sz="2800" dirty="0">
                <a:solidFill>
                  <a:srgbClr val="FF0000"/>
                </a:solidFill>
                <a:latin typeface="AdvOT8eb9eec2.B"/>
              </a:rPr>
              <a:t>E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386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2" t="14881" r="34442" b="8523"/>
          <a:stretch/>
        </p:blipFill>
        <p:spPr bwMode="auto">
          <a:xfrm>
            <a:off x="266700" y="-7948"/>
            <a:ext cx="8610600" cy="64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3989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74" y="16251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Key clinical points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925" y="1297331"/>
            <a:ext cx="7975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7b515deb"/>
              </a:rPr>
              <a:t>The diabetic neuropathies are a </a:t>
            </a:r>
            <a:r>
              <a:rPr lang="en-US" dirty="0" smtClean="0">
                <a:latin typeface="AdvOT7b515deb"/>
              </a:rPr>
              <a:t>heterogeneous group </a:t>
            </a:r>
            <a:r>
              <a:rPr lang="en-US" dirty="0">
                <a:latin typeface="AdvOT7b515deb"/>
              </a:rPr>
              <a:t>of disorders with </a:t>
            </a:r>
            <a:r>
              <a:rPr lang="en-US" dirty="0" smtClean="0">
                <a:latin typeface="AdvOT7b515deb"/>
              </a:rPr>
              <a:t>diverse clinical </a:t>
            </a:r>
            <a:r>
              <a:rPr lang="en-US" dirty="0">
                <a:latin typeface="AdvOT7b515deb"/>
              </a:rPr>
              <a:t>manifestations. </a:t>
            </a:r>
            <a:endParaRPr lang="en-US" dirty="0" smtClean="0">
              <a:latin typeface="AdvOT7b515deb"/>
            </a:endParaRPr>
          </a:p>
          <a:p>
            <a:pPr algn="l"/>
            <a:endParaRPr lang="en-US" dirty="0">
              <a:latin typeface="AdvOT7b515deb"/>
            </a:endParaRPr>
          </a:p>
          <a:p>
            <a:pPr algn="l"/>
            <a:r>
              <a:rPr lang="en-US" dirty="0" smtClean="0">
                <a:latin typeface="AdvOT7b515deb"/>
              </a:rPr>
              <a:t>The </a:t>
            </a:r>
            <a:r>
              <a:rPr lang="en-US" dirty="0">
                <a:latin typeface="AdvOT7b515deb"/>
              </a:rPr>
              <a:t>early </a:t>
            </a:r>
            <a:r>
              <a:rPr lang="en-US" dirty="0" smtClean="0">
                <a:latin typeface="AdvOT7b515deb"/>
              </a:rPr>
              <a:t>recognition  and </a:t>
            </a:r>
            <a:r>
              <a:rPr lang="en-US" dirty="0">
                <a:latin typeface="AdvOT7b515deb"/>
              </a:rPr>
              <a:t>appropriate management </a:t>
            </a:r>
            <a:r>
              <a:rPr lang="en-US" dirty="0" smtClean="0">
                <a:latin typeface="AdvOT7b515deb"/>
              </a:rPr>
              <a:t>of neuropathy </a:t>
            </a:r>
            <a:r>
              <a:rPr lang="en-US" dirty="0">
                <a:latin typeface="AdvOT7b515deb"/>
              </a:rPr>
              <a:t>in the patient with </a:t>
            </a:r>
            <a:r>
              <a:rPr lang="en-US" dirty="0" smtClean="0">
                <a:latin typeface="AdvOT7b515deb"/>
              </a:rPr>
              <a:t>diabetes is </a:t>
            </a:r>
            <a:r>
              <a:rPr lang="en-US" dirty="0">
                <a:latin typeface="AdvOT7b515deb"/>
              </a:rPr>
              <a:t>important.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59587" y="2970020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7b515deb"/>
              </a:rPr>
              <a:t>Diabetic neuropathy is a diagnosis </a:t>
            </a:r>
            <a:r>
              <a:rPr lang="en-US" dirty="0" smtClean="0">
                <a:latin typeface="AdvOT7b515deb"/>
              </a:rPr>
              <a:t>of exclusion</a:t>
            </a:r>
            <a:r>
              <a:rPr lang="en-US" dirty="0">
                <a:latin typeface="AdvOT7b515deb"/>
              </a:rPr>
              <a:t>. </a:t>
            </a:r>
            <a:r>
              <a:rPr lang="en-US" dirty="0" err="1">
                <a:latin typeface="AdvOT7b515deb"/>
              </a:rPr>
              <a:t>Nondiabetic</a:t>
            </a:r>
            <a:r>
              <a:rPr lang="en-US" dirty="0">
                <a:latin typeface="AdvOT7b515deb"/>
              </a:rPr>
              <a:t> neuropathies</a:t>
            </a:r>
          </a:p>
          <a:p>
            <a:pPr algn="l"/>
            <a:r>
              <a:rPr lang="en-US" dirty="0">
                <a:latin typeface="AdvOT7b515deb"/>
              </a:rPr>
              <a:t>may be present in patients with </a:t>
            </a:r>
            <a:r>
              <a:rPr lang="en-US" dirty="0" smtClean="0">
                <a:latin typeface="AdvOT7b515deb"/>
              </a:rPr>
              <a:t>diabetes and </a:t>
            </a:r>
            <a:r>
              <a:rPr lang="en-US" dirty="0">
                <a:latin typeface="AdvOT7b515deb"/>
              </a:rPr>
              <a:t>may be </a:t>
            </a:r>
            <a:r>
              <a:rPr lang="en-US" dirty="0" smtClean="0">
                <a:latin typeface="AdvOT7b515deb"/>
              </a:rPr>
              <a:t>treatable.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590164" y="3752579"/>
            <a:ext cx="7702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7b515deb"/>
              </a:rPr>
              <a:t>Recognition and treatment of </a:t>
            </a:r>
            <a:r>
              <a:rPr lang="en-US" dirty="0" smtClean="0">
                <a:latin typeface="AdvOT7b515deb"/>
              </a:rPr>
              <a:t>autonomic neuropathy </a:t>
            </a:r>
            <a:r>
              <a:rPr lang="en-US" dirty="0">
                <a:latin typeface="AdvOT7b515deb"/>
              </a:rPr>
              <a:t>may </a:t>
            </a:r>
            <a:r>
              <a:rPr lang="en-US" dirty="0" smtClean="0">
                <a:latin typeface="AdvOT7b515deb"/>
              </a:rPr>
              <a:t>improve</a:t>
            </a:r>
            <a:endParaRPr lang="en-US" dirty="0">
              <a:latin typeface="AdvOT7b515deb"/>
            </a:endParaRPr>
          </a:p>
          <a:p>
            <a:pPr algn="l"/>
            <a:r>
              <a:rPr lang="en-US" dirty="0">
                <a:latin typeface="AdvOT7b515deb"/>
              </a:rPr>
              <a:t>symptoms, reduce </a:t>
            </a:r>
            <a:r>
              <a:rPr lang="en-US" dirty="0" err="1">
                <a:latin typeface="AdvOT7b515deb"/>
              </a:rPr>
              <a:t>sequelae</a:t>
            </a:r>
            <a:r>
              <a:rPr lang="en-US" dirty="0">
                <a:latin typeface="AdvOT7b515deb"/>
              </a:rPr>
              <a:t>, and </a:t>
            </a:r>
            <a:r>
              <a:rPr lang="en-US" dirty="0" smtClean="0">
                <a:latin typeface="AdvOT7b515deb"/>
              </a:rPr>
              <a:t>improve quality </a:t>
            </a:r>
            <a:r>
              <a:rPr lang="en-US" dirty="0">
                <a:latin typeface="AdvOT7b515deb"/>
              </a:rPr>
              <a:t>of life.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90164" y="4466459"/>
            <a:ext cx="8315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7b515deb"/>
              </a:rPr>
              <a:t>Optimize glucose control </a:t>
            </a:r>
            <a:r>
              <a:rPr lang="en-US" dirty="0" smtClean="0">
                <a:latin typeface="AdvOT7b515deb"/>
              </a:rPr>
              <a:t>to prevent </a:t>
            </a:r>
            <a:r>
              <a:rPr lang="en-US" dirty="0">
                <a:latin typeface="AdvOT7b515deb"/>
              </a:rPr>
              <a:t>or delay the development</a:t>
            </a:r>
          </a:p>
          <a:p>
            <a:pPr algn="l"/>
            <a:r>
              <a:rPr lang="en-US" dirty="0">
                <a:latin typeface="AdvOT7b515deb"/>
              </a:rPr>
              <a:t>of neuropathy in </a:t>
            </a:r>
            <a:r>
              <a:rPr lang="en-US" dirty="0" smtClean="0">
                <a:latin typeface="AdvOT7b515deb"/>
              </a:rPr>
              <a:t>patients with </a:t>
            </a:r>
            <a:r>
              <a:rPr lang="en-US" dirty="0">
                <a:latin typeface="AdvOT7b515deb"/>
              </a:rPr>
              <a:t>type 1 diabetes </a:t>
            </a:r>
            <a:r>
              <a:rPr lang="en-US" dirty="0">
                <a:latin typeface="AdvOT8eb9eec2.B"/>
              </a:rPr>
              <a:t>A </a:t>
            </a:r>
            <a:r>
              <a:rPr lang="en-US" dirty="0">
                <a:latin typeface="AdvOT7b515deb"/>
              </a:rPr>
              <a:t>and </a:t>
            </a:r>
            <a:r>
              <a:rPr lang="en-US" dirty="0" smtClean="0">
                <a:latin typeface="AdvOT7b515deb"/>
              </a:rPr>
              <a:t>to slow </a:t>
            </a:r>
            <a:r>
              <a:rPr lang="en-US" dirty="0">
                <a:latin typeface="AdvOT7b515deb"/>
              </a:rPr>
              <a:t>the progression of </a:t>
            </a:r>
            <a:r>
              <a:rPr lang="en-US" dirty="0" smtClean="0">
                <a:latin typeface="AdvOT7b515deb"/>
              </a:rPr>
              <a:t>neuropathy in </a:t>
            </a:r>
            <a:r>
              <a:rPr lang="en-US" dirty="0">
                <a:latin typeface="AdvOT7b515deb"/>
              </a:rPr>
              <a:t>patients with type </a:t>
            </a:r>
            <a:r>
              <a:rPr lang="en-US" dirty="0" smtClean="0">
                <a:latin typeface="AdvOT7b515deb"/>
              </a:rPr>
              <a:t>2 diabetes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590164" y="5518147"/>
            <a:ext cx="740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AdvOT7b515deb"/>
              </a:rPr>
              <a:t>Pregabalin</a:t>
            </a:r>
            <a:r>
              <a:rPr lang="en-US" dirty="0">
                <a:latin typeface="AdvOT7b515deb"/>
              </a:rPr>
              <a:t>, duloxetine, </a:t>
            </a:r>
            <a:r>
              <a:rPr lang="en-US" dirty="0" smtClean="0">
                <a:latin typeface="AdvOT7b515deb"/>
              </a:rPr>
              <a:t>or gabapentin </a:t>
            </a:r>
            <a:r>
              <a:rPr lang="en-US" dirty="0">
                <a:latin typeface="AdvOT7b515deb"/>
              </a:rPr>
              <a:t>are </a:t>
            </a:r>
            <a:r>
              <a:rPr lang="en-US" dirty="0" smtClean="0">
                <a:latin typeface="AdvOT7b515deb"/>
              </a:rPr>
              <a:t>recommended as </a:t>
            </a:r>
            <a:r>
              <a:rPr lang="en-US" dirty="0">
                <a:latin typeface="AdvOT7b515deb"/>
              </a:rPr>
              <a:t>initial pharmacologic </a:t>
            </a:r>
            <a:r>
              <a:rPr lang="en-US" dirty="0" smtClean="0">
                <a:latin typeface="AdvOT7b515deb"/>
              </a:rPr>
              <a:t>treatments for </a:t>
            </a:r>
            <a:r>
              <a:rPr lang="en-US" dirty="0">
                <a:latin typeface="AdvOT7b515deb"/>
              </a:rPr>
              <a:t>neuropathic pain </a:t>
            </a:r>
            <a:r>
              <a:rPr lang="en-US" dirty="0" smtClean="0">
                <a:latin typeface="AdvOT7b515deb"/>
              </a:rPr>
              <a:t>in diabetes</a:t>
            </a:r>
            <a:r>
              <a:rPr lang="en-US" dirty="0">
                <a:latin typeface="AdvOT7b515deb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9385671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38SC02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77055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1534" y="3244334"/>
            <a:ext cx="130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THANK YOU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51520" y="227687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3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Clinical and subclinical neuropathy has been               estimated to occur in </a:t>
            </a:r>
            <a:r>
              <a:rPr lang="en-US" b="1" dirty="0" smtClean="0">
                <a:solidFill>
                  <a:srgbClr val="FF0000"/>
                </a:solidFill>
              </a:rPr>
              <a:t>10 to 100 </a:t>
            </a:r>
            <a:r>
              <a:rPr lang="en-US" dirty="0" smtClean="0"/>
              <a:t>percent of diabetic   patients, </a:t>
            </a:r>
            <a:r>
              <a:rPr lang="en-US" b="1" dirty="0" smtClean="0"/>
              <a:t>depending upon the diagnostic criteria      and patient populations </a:t>
            </a:r>
            <a:r>
              <a:rPr lang="en-US" dirty="0" smtClean="0"/>
              <a:t>examined.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Prevalence is a function of disease duration</a:t>
            </a:r>
            <a:r>
              <a:rPr lang="en-US" dirty="0" smtClean="0"/>
              <a:t>, and a   reasonable figure, based upon several large               studies, is that approximately </a:t>
            </a:r>
            <a:r>
              <a:rPr lang="en-US" b="1" dirty="0" smtClean="0">
                <a:solidFill>
                  <a:srgbClr val="FF0000"/>
                </a:solidFill>
              </a:rPr>
              <a:t>50 percent </a:t>
            </a:r>
            <a:r>
              <a:rPr lang="en-US" dirty="0" smtClean="0"/>
              <a:t>of               patients  with diabetes will eventually develop          neuropathy.        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444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In a landmark study, over 4400 patient with diabetes were serially evaluated over 25 years </a:t>
            </a:r>
            <a:r>
              <a:rPr lang="en-US" b="1" u="sng" dirty="0" smtClean="0"/>
              <a:t>Neuropathy was defined as decreased sensation in the feet and depressed or absent ankle reflexes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onset of neuropathy correlated positively with the duration of diabetes and, by 25 years, </a:t>
            </a:r>
            <a:r>
              <a:rPr lang="en-US" b="1" i="1" dirty="0">
                <a:solidFill>
                  <a:srgbClr val="FF0000"/>
                </a:solidFill>
              </a:rPr>
              <a:t>50 percent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of patients had neuropathy.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1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 the UKPDS trial</a:t>
            </a:r>
            <a:r>
              <a:rPr lang="en-US" dirty="0" smtClean="0"/>
              <a:t>, 3867 newly diagnosed patients with type 2 diabetes were randomly assigned to either intensive therapy (sulfonylurea or insulin) or conventional therapy (diet control) .</a:t>
            </a:r>
          </a:p>
          <a:p>
            <a:pPr marL="0" indent="0" algn="l">
              <a:buNone/>
            </a:pPr>
            <a:r>
              <a:rPr lang="en-US" b="1" u="sng" dirty="0" smtClean="0"/>
              <a:t>After ten years</a:t>
            </a:r>
            <a:r>
              <a:rPr lang="en-US" dirty="0" smtClean="0"/>
              <a:t>, absent ankle reflexes, as a sign of diabetic neuropathy, were noted in </a:t>
            </a:r>
            <a:r>
              <a:rPr lang="en-US" b="1" dirty="0" smtClean="0">
                <a:solidFill>
                  <a:srgbClr val="FF0000"/>
                </a:solidFill>
              </a:rPr>
              <a:t>35 and 37 percent</a:t>
            </a:r>
            <a:r>
              <a:rPr lang="en-US" dirty="0" smtClean="0"/>
              <a:t>, respectively.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68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2613</Words>
  <Application>Microsoft Office PowerPoint</Application>
  <PresentationFormat>On-screen Show (4:3)</PresentationFormat>
  <Paragraphs>253</Paragraphs>
  <Slides>68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Microsoft Office PowerPoint 97-2003 Presentation</vt:lpstr>
      <vt:lpstr>Slide 1</vt:lpstr>
      <vt:lpstr>Diabetic Neuropathy</vt:lpstr>
      <vt:lpstr>Diabetic polyneuropathy is the most                 .common neuropathy in the Western world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PATHOGENESIS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Symptoms and signs  </vt:lpstr>
      <vt:lpstr>Slide 30</vt:lpstr>
      <vt:lpstr>Slide 31</vt:lpstr>
      <vt:lpstr>Screening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Key clinical points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Honarjoo</dc:creator>
  <cp:lastModifiedBy>12</cp:lastModifiedBy>
  <cp:revision>87</cp:revision>
  <dcterms:created xsi:type="dcterms:W3CDTF">2016-08-14T17:43:50Z</dcterms:created>
  <dcterms:modified xsi:type="dcterms:W3CDTF">2019-01-07T06:41:46Z</dcterms:modified>
</cp:coreProperties>
</file>