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ppt" ContentType="application/vnd.ms-powerpoint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24"/>
  </p:notesMasterIdLst>
  <p:handoutMasterIdLst>
    <p:handoutMasterId r:id="rId25"/>
  </p:handoutMasterIdLst>
  <p:sldIdLst>
    <p:sldId id="341" r:id="rId2"/>
    <p:sldId id="330" r:id="rId3"/>
    <p:sldId id="331" r:id="rId4"/>
    <p:sldId id="329" r:id="rId5"/>
    <p:sldId id="342" r:id="rId6"/>
    <p:sldId id="332" r:id="rId7"/>
    <p:sldId id="334" r:id="rId8"/>
    <p:sldId id="335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33" r:id="rId19"/>
    <p:sldId id="352" r:id="rId20"/>
    <p:sldId id="337" r:id="rId21"/>
    <p:sldId id="336" r:id="rId22"/>
    <p:sldId id="35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9D7"/>
    <a:srgbClr val="FF6600"/>
    <a:srgbClr val="FFFFFF"/>
    <a:srgbClr val="FFE5F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27" autoAdjust="0"/>
  </p:normalViewPr>
  <p:slideViewPr>
    <p:cSldViewPr>
      <p:cViewPr varScale="1">
        <p:scale>
          <a:sx n="76" d="100"/>
          <a:sy n="7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complete\excel%20chart\azizi\Median%20Urinary%20Iodine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aresi%20kamboode%20yod\gaph%2086\graph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s.Saeedpour\Desktop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5551618547681656"/>
          <c:y val="2.8252405949256341E-2"/>
          <c:w val="0.66867957130359335"/>
          <c:h val="0.79822506561679785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cat>
            <c:numRef>
              <c:f>Sheet1!$A$1:$D$1</c:f>
              <c:numCache>
                <c:formatCode>General</c:formatCode>
                <c:ptCount val="4"/>
                <c:pt idx="0">
                  <c:v>1989</c:v>
                </c:pt>
                <c:pt idx="1">
                  <c:v>1996</c:v>
                </c:pt>
                <c:pt idx="2">
                  <c:v>2001</c:v>
                </c:pt>
                <c:pt idx="3">
                  <c:v>2007</c:v>
                </c:pt>
              </c:numCache>
            </c:numRef>
          </c:cat>
          <c:val>
            <c:numRef>
              <c:f>Sheet1!$A$2:$D$2</c:f>
              <c:numCache>
                <c:formatCode>General</c:formatCode>
                <c:ptCount val="4"/>
                <c:pt idx="0">
                  <c:v>47</c:v>
                </c:pt>
                <c:pt idx="1">
                  <c:v>205</c:v>
                </c:pt>
                <c:pt idx="2">
                  <c:v>165</c:v>
                </c:pt>
                <c:pt idx="3">
                  <c:v>147</c:v>
                </c:pt>
              </c:numCache>
            </c:numRef>
          </c:val>
        </c:ser>
        <c:axId val="70525696"/>
        <c:axId val="70583808"/>
      </c:barChart>
      <c:catAx>
        <c:axId val="70525696"/>
        <c:scaling>
          <c:orientation val="minMax"/>
        </c:scaling>
        <c:axPos val="b"/>
        <c:numFmt formatCode="General" sourceLinked="1"/>
        <c:tickLblPos val="nextTo"/>
        <c:crossAx val="70583808"/>
        <c:crosses val="autoZero"/>
        <c:auto val="1"/>
        <c:lblAlgn val="ctr"/>
        <c:lblOffset val="100"/>
        <c:tickLblSkip val="1"/>
      </c:catAx>
      <c:valAx>
        <c:axId val="7058380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Median urinary iodine (µg/L)</a:t>
                </a:r>
              </a:p>
            </c:rich>
          </c:tx>
          <c:layout/>
        </c:title>
        <c:numFmt formatCode="General" sourceLinked="1"/>
        <c:tickLblPos val="nextTo"/>
        <c:crossAx val="705256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9819335804646355E-2"/>
          <c:y val="0.13333358864427972"/>
          <c:w val="0.88403679466655249"/>
          <c:h val="0.74313867788502963"/>
        </c:manualLayout>
      </c:layout>
      <c:barChart>
        <c:barDir val="col"/>
        <c:grouping val="clustered"/>
        <c:ser>
          <c:idx val="0"/>
          <c:order val="0"/>
          <c:tx>
            <c:v>میانه ید ادرار 1380</c:v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FF6600"/>
              </a:solidFill>
              <a:ln>
                <a:solidFill>
                  <a:srgbClr val="C00000">
                    <a:alpha val="0"/>
                  </a:srgbClr>
                </a:solidFill>
              </a:ln>
            </c:spPr>
          </c:dPt>
          <c:dPt>
            <c:idx val="6"/>
            <c:spPr>
              <a:solidFill>
                <a:srgbClr val="FF66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spPr>
              <a:solidFill>
                <a:srgbClr val="FF66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5"/>
            <c:spPr>
              <a:solidFill>
                <a:srgbClr val="FF66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9"/>
            <c:spPr>
              <a:solidFill>
                <a:srgbClr val="FF66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Sheet1!$D$2:$D$33</c:f>
              <c:strCache>
                <c:ptCount val="32"/>
                <c:pt idx="0">
                  <c:v>آذربایجان شرقی</c:v>
                </c:pt>
                <c:pt idx="1">
                  <c:v>آذربایجان غربی</c:v>
                </c:pt>
                <c:pt idx="2">
                  <c:v>اردبیل</c:v>
                </c:pt>
                <c:pt idx="3">
                  <c:v>اصفهان</c:v>
                </c:pt>
                <c:pt idx="4">
                  <c:v>ایلام</c:v>
                </c:pt>
                <c:pt idx="5">
                  <c:v>بوشهر</c:v>
                </c:pt>
                <c:pt idx="6">
                  <c:v>تهران</c:v>
                </c:pt>
                <c:pt idx="7">
                  <c:v>چهار محال و بختیاری</c:v>
                </c:pt>
                <c:pt idx="8">
                  <c:v>خراسان شمالی</c:v>
                </c:pt>
                <c:pt idx="9">
                  <c:v>خراسان رضوی</c:v>
                </c:pt>
                <c:pt idx="10">
                  <c:v>خراسان جنوبی</c:v>
                </c:pt>
                <c:pt idx="11">
                  <c:v>خراسان</c:v>
                </c:pt>
                <c:pt idx="12">
                  <c:v>خوزستان</c:v>
                </c:pt>
                <c:pt idx="13">
                  <c:v>زنجان</c:v>
                </c:pt>
                <c:pt idx="14">
                  <c:v>سمنان</c:v>
                </c:pt>
                <c:pt idx="15">
                  <c:v>سیستان و بلوچستان</c:v>
                </c:pt>
                <c:pt idx="16">
                  <c:v>فارس</c:v>
                </c:pt>
                <c:pt idx="17">
                  <c:v>قزوین</c:v>
                </c:pt>
                <c:pt idx="18">
                  <c:v>قم</c:v>
                </c:pt>
                <c:pt idx="19">
                  <c:v>کردستان</c:v>
                </c:pt>
                <c:pt idx="20">
                  <c:v>کرمانشاه</c:v>
                </c:pt>
                <c:pt idx="21">
                  <c:v>کهگیلویه و بویر احمد</c:v>
                </c:pt>
                <c:pt idx="22">
                  <c:v>کرمان</c:v>
                </c:pt>
                <c:pt idx="23">
                  <c:v>گلستان</c:v>
                </c:pt>
                <c:pt idx="24">
                  <c:v>گیلان</c:v>
                </c:pt>
                <c:pt idx="25">
                  <c:v>لرستان</c:v>
                </c:pt>
                <c:pt idx="26">
                  <c:v>مرکزی</c:v>
                </c:pt>
                <c:pt idx="27">
                  <c:v>مازندران</c:v>
                </c:pt>
                <c:pt idx="28">
                  <c:v>هرمزگان</c:v>
                </c:pt>
                <c:pt idx="29">
                  <c:v>همدان</c:v>
                </c:pt>
                <c:pt idx="30">
                  <c:v>یزد</c:v>
                </c:pt>
                <c:pt idx="31">
                  <c:v>کل کشور</c:v>
                </c:pt>
              </c:strCache>
            </c:str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160</c:v>
                </c:pt>
                <c:pt idx="1">
                  <c:v>146</c:v>
                </c:pt>
                <c:pt idx="2">
                  <c:v>188</c:v>
                </c:pt>
                <c:pt idx="3">
                  <c:v>119</c:v>
                </c:pt>
                <c:pt idx="4">
                  <c:v>154</c:v>
                </c:pt>
                <c:pt idx="5">
                  <c:v>139</c:v>
                </c:pt>
                <c:pt idx="6">
                  <c:v>190</c:v>
                </c:pt>
                <c:pt idx="7">
                  <c:v>177</c:v>
                </c:pt>
                <c:pt idx="11">
                  <c:v>141</c:v>
                </c:pt>
                <c:pt idx="12">
                  <c:v>160</c:v>
                </c:pt>
                <c:pt idx="13">
                  <c:v>181</c:v>
                </c:pt>
                <c:pt idx="14">
                  <c:v>137</c:v>
                </c:pt>
                <c:pt idx="15">
                  <c:v>198</c:v>
                </c:pt>
                <c:pt idx="16">
                  <c:v>220</c:v>
                </c:pt>
                <c:pt idx="17">
                  <c:v>211</c:v>
                </c:pt>
                <c:pt idx="18">
                  <c:v>160</c:v>
                </c:pt>
                <c:pt idx="19">
                  <c:v>160</c:v>
                </c:pt>
                <c:pt idx="20">
                  <c:v>180</c:v>
                </c:pt>
                <c:pt idx="21">
                  <c:v>177</c:v>
                </c:pt>
                <c:pt idx="22">
                  <c:v>158</c:v>
                </c:pt>
                <c:pt idx="23">
                  <c:v>130</c:v>
                </c:pt>
                <c:pt idx="24">
                  <c:v>170</c:v>
                </c:pt>
                <c:pt idx="25">
                  <c:v>169</c:v>
                </c:pt>
                <c:pt idx="26">
                  <c:v>167</c:v>
                </c:pt>
                <c:pt idx="27">
                  <c:v>165</c:v>
                </c:pt>
                <c:pt idx="28">
                  <c:v>160</c:v>
                </c:pt>
                <c:pt idx="29">
                  <c:v>150</c:v>
                </c:pt>
                <c:pt idx="30">
                  <c:v>173</c:v>
                </c:pt>
                <c:pt idx="31">
                  <c:v>165</c:v>
                </c:pt>
              </c:numCache>
            </c:numRef>
          </c:val>
        </c:ser>
        <c:ser>
          <c:idx val="1"/>
          <c:order val="1"/>
          <c:tx>
            <c:v>میانه ید ادرار 1386</c:v>
          </c:tx>
          <c:spPr>
            <a:pattFill prst="ltUpDiag">
              <a:fgClr>
                <a:srgbClr val="000000"/>
              </a:fgClr>
              <a:bgClr>
                <a:srgbClr val="FFFFFF"/>
              </a:bgClr>
            </a:pattFill>
            <a:ln w="12700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olid"/>
            </a:ln>
          </c:spPr>
          <c:dPt>
            <c:idx val="1"/>
            <c:spPr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rgbClr val="FF0000"/>
                </a:solidFill>
                <a:prstDash val="solid"/>
              </a:ln>
            </c:spPr>
          </c:dPt>
          <c:dPt>
            <c:idx val="6"/>
            <c:spPr>
              <a:solidFill>
                <a:srgbClr val="FFB9D7"/>
              </a:solidFill>
              <a:ln w="12700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prstDash val="solid"/>
              </a:ln>
            </c:spPr>
          </c:dPt>
          <c:dPt>
            <c:idx val="12"/>
            <c:spPr>
              <a:solidFill>
                <a:srgbClr val="FFB9D7"/>
              </a:solidFill>
              <a:ln w="12700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prstDash val="solid"/>
              </a:ln>
            </c:spPr>
          </c:dPt>
          <c:dPt>
            <c:idx val="25"/>
            <c:spPr>
              <a:solidFill>
                <a:srgbClr val="FFB9D7"/>
              </a:solidFill>
              <a:ln w="12700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prstDash val="solid"/>
              </a:ln>
            </c:spPr>
          </c:dPt>
          <c:dPt>
            <c:idx val="29"/>
            <c:spPr>
              <a:solidFill>
                <a:srgbClr val="FFB9D7"/>
              </a:solidFill>
              <a:ln w="12700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prstDash val="solid"/>
              </a:ln>
            </c:spPr>
          </c:dPt>
          <c:cat>
            <c:strRef>
              <c:f>Sheet1!$D$2:$D$33</c:f>
              <c:strCache>
                <c:ptCount val="32"/>
                <c:pt idx="0">
                  <c:v>آذربایجان شرقی</c:v>
                </c:pt>
                <c:pt idx="1">
                  <c:v>آذربایجان غربی</c:v>
                </c:pt>
                <c:pt idx="2">
                  <c:v>اردبیل</c:v>
                </c:pt>
                <c:pt idx="3">
                  <c:v>اصفهان</c:v>
                </c:pt>
                <c:pt idx="4">
                  <c:v>ایلام</c:v>
                </c:pt>
                <c:pt idx="5">
                  <c:v>بوشهر</c:v>
                </c:pt>
                <c:pt idx="6">
                  <c:v>تهران</c:v>
                </c:pt>
                <c:pt idx="7">
                  <c:v>چهار محال و بختیاری</c:v>
                </c:pt>
                <c:pt idx="8">
                  <c:v>خراسان شمالی</c:v>
                </c:pt>
                <c:pt idx="9">
                  <c:v>خراسان رضوی</c:v>
                </c:pt>
                <c:pt idx="10">
                  <c:v>خراسان جنوبی</c:v>
                </c:pt>
                <c:pt idx="11">
                  <c:v>خراسان</c:v>
                </c:pt>
                <c:pt idx="12">
                  <c:v>خوزستان</c:v>
                </c:pt>
                <c:pt idx="13">
                  <c:v>زنجان</c:v>
                </c:pt>
                <c:pt idx="14">
                  <c:v>سمنان</c:v>
                </c:pt>
                <c:pt idx="15">
                  <c:v>سیستان و بلوچستان</c:v>
                </c:pt>
                <c:pt idx="16">
                  <c:v>فارس</c:v>
                </c:pt>
                <c:pt idx="17">
                  <c:v>قزوین</c:v>
                </c:pt>
                <c:pt idx="18">
                  <c:v>قم</c:v>
                </c:pt>
                <c:pt idx="19">
                  <c:v>کردستان</c:v>
                </c:pt>
                <c:pt idx="20">
                  <c:v>کرمانشاه</c:v>
                </c:pt>
                <c:pt idx="21">
                  <c:v>کهگیلویه و بویر احمد</c:v>
                </c:pt>
                <c:pt idx="22">
                  <c:v>کرمان</c:v>
                </c:pt>
                <c:pt idx="23">
                  <c:v>گلستان</c:v>
                </c:pt>
                <c:pt idx="24">
                  <c:v>گیلان</c:v>
                </c:pt>
                <c:pt idx="25">
                  <c:v>لرستان</c:v>
                </c:pt>
                <c:pt idx="26">
                  <c:v>مرکزی</c:v>
                </c:pt>
                <c:pt idx="27">
                  <c:v>مازندران</c:v>
                </c:pt>
                <c:pt idx="28">
                  <c:v>هرمزگان</c:v>
                </c:pt>
                <c:pt idx="29">
                  <c:v>همدان</c:v>
                </c:pt>
                <c:pt idx="30">
                  <c:v>یزد</c:v>
                </c:pt>
                <c:pt idx="31">
                  <c:v>کل کشور</c:v>
                </c:pt>
              </c:strCache>
            </c:strRef>
          </c:cat>
          <c:val>
            <c:numRef>
              <c:f>Sheet1!$C$2:$C$33</c:f>
              <c:numCache>
                <c:formatCode>General</c:formatCode>
                <c:ptCount val="32"/>
                <c:pt idx="0">
                  <c:v>133</c:v>
                </c:pt>
                <c:pt idx="1">
                  <c:v>72</c:v>
                </c:pt>
                <c:pt idx="2">
                  <c:v>127</c:v>
                </c:pt>
                <c:pt idx="3">
                  <c:v>111</c:v>
                </c:pt>
                <c:pt idx="4">
                  <c:v>129</c:v>
                </c:pt>
                <c:pt idx="5">
                  <c:v>123</c:v>
                </c:pt>
                <c:pt idx="6">
                  <c:v>94</c:v>
                </c:pt>
                <c:pt idx="7">
                  <c:v>178</c:v>
                </c:pt>
                <c:pt idx="8">
                  <c:v>257</c:v>
                </c:pt>
                <c:pt idx="9">
                  <c:v>108</c:v>
                </c:pt>
                <c:pt idx="10">
                  <c:v>172</c:v>
                </c:pt>
                <c:pt idx="12">
                  <c:v>86</c:v>
                </c:pt>
                <c:pt idx="13">
                  <c:v>117</c:v>
                </c:pt>
                <c:pt idx="14">
                  <c:v>130</c:v>
                </c:pt>
                <c:pt idx="15">
                  <c:v>111</c:v>
                </c:pt>
                <c:pt idx="16">
                  <c:v>156</c:v>
                </c:pt>
                <c:pt idx="17">
                  <c:v>151</c:v>
                </c:pt>
                <c:pt idx="18">
                  <c:v>114</c:v>
                </c:pt>
                <c:pt idx="19">
                  <c:v>147</c:v>
                </c:pt>
                <c:pt idx="20">
                  <c:v>130</c:v>
                </c:pt>
                <c:pt idx="21">
                  <c:v>189</c:v>
                </c:pt>
                <c:pt idx="22">
                  <c:v>211</c:v>
                </c:pt>
                <c:pt idx="23">
                  <c:v>229</c:v>
                </c:pt>
                <c:pt idx="24">
                  <c:v>215</c:v>
                </c:pt>
                <c:pt idx="25">
                  <c:v>90</c:v>
                </c:pt>
                <c:pt idx="26">
                  <c:v>211</c:v>
                </c:pt>
                <c:pt idx="27">
                  <c:v>156</c:v>
                </c:pt>
                <c:pt idx="28">
                  <c:v>146</c:v>
                </c:pt>
                <c:pt idx="29">
                  <c:v>105</c:v>
                </c:pt>
                <c:pt idx="30">
                  <c:v>248</c:v>
                </c:pt>
                <c:pt idx="31">
                  <c:v>140</c:v>
                </c:pt>
              </c:numCache>
            </c:numRef>
          </c:val>
        </c:ser>
        <c:gapWidth val="100"/>
        <c:axId val="70650112"/>
        <c:axId val="70656000"/>
      </c:barChart>
      <c:catAx>
        <c:axId val="70650112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lang="en-US" sz="800" b="0" i="0" u="none" strike="noStrike" baseline="0">
                <a:solidFill>
                  <a:srgbClr val="000000"/>
                </a:solidFill>
                <a:latin typeface="B Zar"/>
                <a:ea typeface="B Zar"/>
                <a:cs typeface="B Zar"/>
              </a:defRPr>
            </a:pPr>
            <a:endParaRPr lang="en-US"/>
          </a:p>
        </c:txPr>
        <c:crossAx val="70656000"/>
        <c:crosses val="autoZero"/>
        <c:auto val="1"/>
        <c:lblAlgn val="ctr"/>
        <c:lblOffset val="100"/>
        <c:tickLblSkip val="1"/>
        <c:tickMarkSkip val="1"/>
      </c:catAx>
      <c:valAx>
        <c:axId val="7065600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lang="en-US"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fa-IR" sz="1200" b="1" i="0" strike="noStrike">
                    <a:solidFill>
                      <a:srgbClr val="000000"/>
                    </a:solidFill>
                    <a:cs typeface="B Zar"/>
                  </a:rPr>
                  <a:t>میانه ید ادرار(µ</a:t>
                </a:r>
                <a:r>
                  <a:rPr lang="en-US" sz="1200" b="1" i="0" strike="noStrike">
                    <a:solidFill>
                      <a:srgbClr val="000000"/>
                    </a:solidFill>
                    <a:cs typeface="B Zar"/>
                  </a:rPr>
                  <a:t>g/dl)</a:t>
                </a:r>
              </a:p>
            </c:rich>
          </c:tx>
          <c:layout>
            <c:manualLayout>
              <c:xMode val="edge"/>
              <c:yMode val="edge"/>
              <c:x val="6.5422913646268435E-4"/>
              <c:y val="0.3258809012509811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000" b="1" i="0" u="none" strike="noStrike" baseline="0">
                <a:solidFill>
                  <a:srgbClr val="000000"/>
                </a:solidFill>
                <a:latin typeface="B Zar"/>
                <a:ea typeface="B Zar"/>
                <a:cs typeface="B Zar"/>
              </a:defRPr>
            </a:pPr>
            <a:endParaRPr lang="en-US"/>
          </a:p>
        </c:txPr>
        <c:crossAx val="706501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8372639748587114"/>
          <c:y val="3.8461737737328291E-2"/>
          <c:w val="0.32218238431331703"/>
          <c:h val="0.10989017281930667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lang="en-US" sz="1200" b="1" i="0" u="none" strike="noStrike" baseline="0">
              <a:solidFill>
                <a:srgbClr val="000000"/>
              </a:solidFill>
              <a:latin typeface="B Zar"/>
              <a:ea typeface="B Zar"/>
              <a:cs typeface="B Zar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1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5"/>
            <c:spPr>
              <a:solidFill>
                <a:sysClr val="windowText" lastClr="000000"/>
              </a:solidFill>
            </c:spPr>
          </c:dPt>
          <c:cat>
            <c:strRef>
              <c:f>Sheet1!$B$27:$G$27</c:f>
              <c:strCache>
                <c:ptCount val="6"/>
                <c:pt idx="0">
                  <c:v>جنوب</c:v>
                </c:pt>
                <c:pt idx="1">
                  <c:v>شرق</c:v>
                </c:pt>
                <c:pt idx="2">
                  <c:v>غرب</c:v>
                </c:pt>
                <c:pt idx="3">
                  <c:v> شمال</c:v>
                </c:pt>
                <c:pt idx="5">
                  <c:v>کل</c:v>
                </c:pt>
              </c:strCache>
            </c:strRef>
          </c:cat>
          <c:val>
            <c:numRef>
              <c:f>Sheet1!$B$28:$G$28</c:f>
              <c:numCache>
                <c:formatCode>General</c:formatCode>
                <c:ptCount val="6"/>
                <c:pt idx="0">
                  <c:v>49</c:v>
                </c:pt>
                <c:pt idx="1">
                  <c:v>69</c:v>
                </c:pt>
                <c:pt idx="2">
                  <c:v>76</c:v>
                </c:pt>
                <c:pt idx="3">
                  <c:v>102</c:v>
                </c:pt>
                <c:pt idx="5">
                  <c:v>70</c:v>
                </c:pt>
              </c:numCache>
            </c:numRef>
          </c:val>
        </c:ser>
        <c:axId val="70703744"/>
        <c:axId val="70710016"/>
      </c:barChart>
      <c:catAx>
        <c:axId val="707037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ar-DZ" sz="1200" dirty="0" smtClean="0">
                    <a:cs typeface="B Mitra" pitchFamily="2" charset="-78"/>
                  </a:rPr>
                  <a:t>منا</a:t>
                </a:r>
                <a:r>
                  <a:rPr lang="fa-IR" sz="1200" dirty="0" smtClean="0">
                    <a:cs typeface="B Mitra" pitchFamily="2" charset="-78"/>
                  </a:rPr>
                  <a:t>طق</a:t>
                </a:r>
                <a:r>
                  <a:rPr lang="fa-IR" sz="1200" baseline="0" dirty="0" smtClean="0">
                    <a:cs typeface="B Mitra" pitchFamily="2" charset="-78"/>
                  </a:rPr>
                  <a:t> مختلف تهران</a:t>
                </a:r>
                <a:endParaRPr lang="en-US" sz="1200" dirty="0">
                  <a:cs typeface="B Mitra" pitchFamily="2" charset="-78"/>
                </a:endParaRPr>
              </a:p>
            </c:rich>
          </c:tx>
          <c:layout>
            <c:manualLayout>
              <c:xMode val="edge"/>
              <c:yMode val="edge"/>
              <c:x val="0.37572648331212427"/>
              <c:y val="0.9152405228510897"/>
            </c:manualLayout>
          </c:layout>
        </c:title>
        <c:tickLblPos val="nextTo"/>
        <c:txPr>
          <a:bodyPr/>
          <a:lstStyle/>
          <a:p>
            <a:pPr>
              <a:defRPr sz="1600" b="1" baseline="0">
                <a:latin typeface="F_Mitra" pitchFamily="2" charset="2"/>
                <a:cs typeface="B Mitra" pitchFamily="2" charset="-78"/>
              </a:defRPr>
            </a:pPr>
            <a:endParaRPr lang="en-US"/>
          </a:p>
        </c:txPr>
        <c:crossAx val="70710016"/>
        <c:crosses val="autoZero"/>
        <c:auto val="1"/>
        <c:lblAlgn val="ctr"/>
        <c:lblOffset val="100"/>
      </c:catAx>
      <c:valAx>
        <c:axId val="707100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a-IR" sz="1200" b="1" i="0" baseline="0" dirty="0">
                    <a:cs typeface="B Mitra" pitchFamily="2" charset="-78"/>
                  </a:rPr>
                  <a:t>غلظت ید ادرار (میکروگرم در لیتر)</a:t>
                </a:r>
                <a:endParaRPr lang="en-US" sz="1200" b="1" i="0" baseline="0" dirty="0">
                  <a:cs typeface="B Mitra" pitchFamily="2" charset="-78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 b="1" baseline="0">
                <a:latin typeface="F_Mitra" pitchFamily="2" charset="2"/>
              </a:defRPr>
            </a:pPr>
            <a:endParaRPr lang="en-US"/>
          </a:p>
        </c:txPr>
        <c:crossAx val="70703744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bg1">
                <a:lumMod val="75000"/>
              </a:schemeClr>
            </a:solidFill>
          </c:spPr>
          <c:dPt>
            <c:idx val="0"/>
            <c:spPr>
              <a:solidFill>
                <a:schemeClr val="tx1"/>
              </a:solidFill>
            </c:spPr>
          </c:dPt>
          <c:dPt>
            <c:idx val="1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cat>
            <c:numRef>
              <c:f>Sheet1!$D$6:$F$6</c:f>
              <c:numCache>
                <c:formatCode>General</c:formatCode>
                <c:ptCount val="3"/>
                <c:pt idx="0">
                  <c:v>1375</c:v>
                </c:pt>
                <c:pt idx="1">
                  <c:v>1380</c:v>
                </c:pt>
                <c:pt idx="2">
                  <c:v>1386</c:v>
                </c:pt>
              </c:numCache>
            </c:numRef>
          </c:cat>
          <c:val>
            <c:numRef>
              <c:f>Sheet1!$D$7:$F$7</c:f>
              <c:numCache>
                <c:formatCode>General</c:formatCode>
                <c:ptCount val="3"/>
                <c:pt idx="0">
                  <c:v>205</c:v>
                </c:pt>
                <c:pt idx="1">
                  <c:v>165</c:v>
                </c:pt>
                <c:pt idx="2">
                  <c:v>140</c:v>
                </c:pt>
              </c:numCache>
            </c:numRef>
          </c:val>
        </c:ser>
        <c:axId val="71975680"/>
        <c:axId val="71977600"/>
      </c:barChart>
      <c:catAx>
        <c:axId val="719756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>
                    <a:cs typeface="B Mitra" pitchFamily="2" charset="-78"/>
                  </a:defRPr>
                </a:pPr>
                <a:r>
                  <a:rPr lang="fa-IR" sz="1400">
                    <a:cs typeface="B Mitra" pitchFamily="2" charset="-78"/>
                  </a:rPr>
                  <a:t>سال </a:t>
                </a:r>
                <a:endParaRPr lang="en-US" sz="1400">
                  <a:cs typeface="B Mitra" pitchFamily="2" charset="-78"/>
                </a:endParaRP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71977600"/>
        <c:crosses val="autoZero"/>
        <c:auto val="1"/>
        <c:lblAlgn val="ctr"/>
        <c:lblOffset val="100"/>
      </c:catAx>
      <c:valAx>
        <c:axId val="719776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200">
                    <a:cs typeface="B Mitra" pitchFamily="2" charset="-78"/>
                  </a:defRPr>
                </a:pPr>
                <a:r>
                  <a:rPr lang="fa-IR" sz="1200" dirty="0">
                    <a:cs typeface="B Mitra" pitchFamily="2" charset="-78"/>
                  </a:rPr>
                  <a:t>غلظت ید ادرار (میکروگرم در لیتر)</a:t>
                </a:r>
                <a:endParaRPr lang="en-US" sz="1200" dirty="0">
                  <a:cs typeface="B Mitra" pitchFamily="2" charset="-78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71975680"/>
        <c:crosses val="autoZero"/>
        <c:crossBetween val="between"/>
      </c:valAx>
      <c:spPr>
        <a:noFill/>
      </c:spPr>
    </c:plotArea>
    <c:plotVisOnly val="1"/>
  </c:chart>
  <c:txPr>
    <a:bodyPr/>
    <a:lstStyle/>
    <a:p>
      <a:pPr>
        <a:defRPr baseline="0">
          <a:latin typeface="F_Mitra" pitchFamily="2" charset="2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0.19583</cdr:x>
      <cdr:y>0.90625</cdr:y>
    </cdr:from>
    <cdr:to>
      <cdr:x>0.34791</cdr:x>
      <cdr:y>0.97223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95350" y="2486013"/>
          <a:ext cx="695310" cy="180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900" dirty="0">
              <a:latin typeface="Times New Roman" pitchFamily="18" charset="0"/>
              <a:cs typeface="Times New Roman" pitchFamily="18" charset="0"/>
            </a:rPr>
            <a:t>Before</a:t>
          </a:r>
        </a:p>
      </cdr:txBody>
    </cdr:sp>
  </cdr:relSizeAnchor>
  <cdr:relSizeAnchor xmlns:cdr="http://schemas.openxmlformats.org/drawingml/2006/chartDrawing">
    <cdr:from>
      <cdr:x>0.425</cdr:x>
      <cdr:y>0.90972</cdr:y>
    </cdr:from>
    <cdr:to>
      <cdr:x>0.84167</cdr:x>
      <cdr:y>0.98958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943085" y="2495544"/>
          <a:ext cx="1905015" cy="219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dirty="0">
              <a:latin typeface="Times New Roman" pitchFamily="18" charset="0"/>
              <a:cs typeface="Times New Roman" pitchFamily="18" charset="0"/>
            </a:rPr>
            <a:t>After iodine</a:t>
          </a:r>
          <a:r>
            <a:rPr lang="en-US" sz="900" baseline="0" dirty="0">
              <a:latin typeface="Times New Roman" pitchFamily="18" charset="0"/>
              <a:cs typeface="Times New Roman" pitchFamily="18" charset="0"/>
            </a:rPr>
            <a:t> supplementation</a:t>
          </a:r>
          <a:endParaRPr lang="en-US" sz="9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18B8D-165C-4931-93E8-76CCC0694BC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610BD-01F3-43E7-9509-E220943794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41AC7-8D08-4A7E-9B75-6E0B98850CC8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857D9-1E7D-47E8-93F4-BBF81123B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643CA0-86E8-4C2D-9046-1CC950847C4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9747A4-273E-4B7B-B7AF-6EF8182DD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43CA0-86E8-4C2D-9046-1CC950847C4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747A4-273E-4B7B-B7AF-6EF8182DD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43CA0-86E8-4C2D-9046-1CC950847C4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747A4-273E-4B7B-B7AF-6EF8182DD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B1E12-558C-41DC-B9C7-0E1216A42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C352C-8B5D-4B67-BDE6-E25A6C14C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43CA0-86E8-4C2D-9046-1CC950847C4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747A4-273E-4B7B-B7AF-6EF8182DD3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43CA0-86E8-4C2D-9046-1CC950847C4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747A4-273E-4B7B-B7AF-6EF8182DD3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43CA0-86E8-4C2D-9046-1CC950847C4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747A4-273E-4B7B-B7AF-6EF8182DD3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43CA0-86E8-4C2D-9046-1CC950847C4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747A4-273E-4B7B-B7AF-6EF8182DD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43CA0-86E8-4C2D-9046-1CC950847C4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747A4-273E-4B7B-B7AF-6EF8182DD3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43CA0-86E8-4C2D-9046-1CC950847C4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747A4-273E-4B7B-B7AF-6EF8182DD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643CA0-86E8-4C2D-9046-1CC950847C4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9747A4-273E-4B7B-B7AF-6EF8182DD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643CA0-86E8-4C2D-9046-1CC950847C4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9747A4-273E-4B7B-B7AF-6EF8182DD3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643CA0-86E8-4C2D-9046-1CC950847C4E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9747A4-273E-4B7B-B7AF-6EF8182DD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Presentation1.ppt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0156B-2BFC-4C88-9305-74AB969DF36C}" type="slidenum">
              <a:rPr lang="en-US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0" y="0"/>
          <a:ext cx="9296400" cy="6996113"/>
        </p:xfrm>
        <a:graphic>
          <a:graphicData uri="http://schemas.openxmlformats.org/presentationml/2006/ole">
            <p:oleObj spid="_x0000_s24578" name="Presentation" r:id="rId3" imgW="4572180" imgH="3428932" progId="PowerPoint.Show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2060848"/>
          <a:ext cx="8102600" cy="3705204"/>
        </p:xfrm>
        <a:graphic>
          <a:graphicData uri="http://schemas.openxmlformats.org/drawingml/2006/table">
            <a:tbl>
              <a:tblPr rtl="1"/>
              <a:tblGrid>
                <a:gridCol w="1823394"/>
                <a:gridCol w="1569392"/>
                <a:gridCol w="1569392"/>
                <a:gridCol w="1570211"/>
                <a:gridCol w="1570211"/>
              </a:tblGrid>
              <a:tr h="1190604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b="0" dirty="0">
                        <a:latin typeface="Times New Roman"/>
                        <a:ea typeface="Times New Roman"/>
                        <a:cs typeface="A  Mitra_1 (MRT)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0" dirty="0">
                          <a:latin typeface="Times New Roman"/>
                          <a:ea typeface="Times New Roman"/>
                          <a:cs typeface="A  Mitra_1 (MRT)" pitchFamily="2" charset="-78"/>
                        </a:rPr>
                        <a:t>تغییر رنگ با کیت </a:t>
                      </a:r>
                      <a:endParaRPr lang="fa-IR" sz="1800" b="0" dirty="0" smtClean="0">
                        <a:latin typeface="Times New Roman"/>
                        <a:ea typeface="Times New Roman"/>
                        <a:cs typeface="A  Mitra_1 (MRT)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0" dirty="0" smtClean="0">
                          <a:latin typeface="Times New Roman"/>
                          <a:ea typeface="Times New Roman"/>
                          <a:cs typeface="A  Mitra_1 (MRT)" pitchFamily="2" charset="-78"/>
                        </a:rPr>
                        <a:t>یدسنج درصد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0" dirty="0" smtClean="0">
                          <a:latin typeface="Times New Roman"/>
                          <a:ea typeface="Times New Roman"/>
                          <a:cs typeface="A  Mitra_1 (MRT)" pitchFamily="2" charset="-78"/>
                        </a:rPr>
                        <a:t> </a:t>
                      </a:r>
                      <a:r>
                        <a:rPr lang="fa-IR" sz="1800" b="0" dirty="0">
                          <a:latin typeface="Times New Roman"/>
                          <a:ea typeface="Times New Roman"/>
                          <a:cs typeface="A  Mitra_1 (MRT)" pitchFamily="2" charset="-78"/>
                        </a:rPr>
                        <a:t>( فاصله اطمینان </a:t>
                      </a:r>
                      <a:r>
                        <a:rPr lang="fa-IR" sz="1800" b="0" dirty="0" smtClean="0">
                          <a:latin typeface="Times New Roman"/>
                          <a:ea typeface="Times New Roman"/>
                          <a:cs typeface="A  Mitra_1 (MRT)" pitchFamily="2" charset="-78"/>
                        </a:rPr>
                        <a:t>95%)</a:t>
                      </a:r>
                      <a:endParaRPr lang="en-US" sz="1800" b="0" dirty="0">
                        <a:latin typeface="Times New Roman"/>
                        <a:ea typeface="Times New Roman"/>
                        <a:cs typeface="A  Mitra_1 (MRT)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0" dirty="0">
                          <a:latin typeface="Times New Roman"/>
                          <a:ea typeface="Times New Roman"/>
                          <a:cs typeface="A  Mitra_1 (MRT)" pitchFamily="2" charset="-78"/>
                        </a:rPr>
                        <a:t>ید موجود در نمک ( گاما )</a:t>
                      </a:r>
                      <a:endParaRPr lang="en-US" sz="1800" b="0" dirty="0">
                        <a:latin typeface="Times New Roman"/>
                        <a:ea typeface="Times New Roman"/>
                        <a:cs typeface="A  Mitra_1 (MRT)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0" dirty="0">
                          <a:latin typeface="Times New Roman"/>
                          <a:ea typeface="Times New Roman"/>
                          <a:cs typeface="A  Mitra_1 (MRT)" pitchFamily="2" charset="-78"/>
                        </a:rPr>
                        <a:t>در صد </a:t>
                      </a:r>
                      <a:endParaRPr lang="en-US" sz="1800" b="0" dirty="0">
                        <a:latin typeface="Times New Roman"/>
                        <a:ea typeface="Times New Roman"/>
                        <a:cs typeface="A  Mitra_1 (MRT)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0" dirty="0">
                          <a:latin typeface="Times New Roman"/>
                          <a:ea typeface="Times New Roman"/>
                          <a:cs typeface="A  Mitra_1 (MRT)" pitchFamily="2" charset="-78"/>
                        </a:rPr>
                        <a:t>(فاصله اطمینان 95 % )</a:t>
                      </a:r>
                      <a:endParaRPr lang="en-US" sz="1800" b="0" dirty="0">
                        <a:latin typeface="Times New Roman"/>
                        <a:ea typeface="Times New Roman"/>
                        <a:cs typeface="A  Mitra_1 (MRT)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8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0">
                          <a:latin typeface="Times New Roman"/>
                          <a:ea typeface="Times New Roman"/>
                          <a:cs typeface="A  Mitra_1 (MRT)" pitchFamily="2" charset="-78"/>
                        </a:rPr>
                        <a:t>           15&gt;</a:t>
                      </a:r>
                      <a:endParaRPr lang="en-US" sz="1800" b="0">
                        <a:latin typeface="Times New Roman"/>
                        <a:ea typeface="Times New Roman"/>
                        <a:cs typeface="A  Mitra_1 (MRT)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0" dirty="0">
                          <a:latin typeface="Times New Roman"/>
                          <a:ea typeface="Times New Roman"/>
                          <a:cs typeface="A  Mitra_1 (MRT)" pitchFamily="2" charset="-78"/>
                        </a:rPr>
                        <a:t>30-15</a:t>
                      </a:r>
                      <a:endParaRPr lang="en-US" sz="1800" b="0" dirty="0">
                        <a:latin typeface="Times New Roman"/>
                        <a:ea typeface="Times New Roman"/>
                        <a:cs typeface="A  Mitra_1 (MRT)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0" dirty="0">
                          <a:latin typeface="Times New Roman"/>
                          <a:ea typeface="Times New Roman"/>
                          <a:cs typeface="A  Mitra_1 (MRT)" pitchFamily="2" charset="-78"/>
                        </a:rPr>
                        <a:t>50-30</a:t>
                      </a:r>
                      <a:endParaRPr lang="en-US" sz="1800" b="0" dirty="0">
                        <a:latin typeface="Times New Roman"/>
                        <a:ea typeface="Times New Roman"/>
                        <a:cs typeface="A  Mitra_1 (MRT)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0" dirty="0">
                          <a:latin typeface="Times New Roman"/>
                          <a:ea typeface="Times New Roman"/>
                          <a:cs typeface="A  Mitra_1 (MRT)" pitchFamily="2" charset="-78"/>
                        </a:rPr>
                        <a:t>50&lt;</a:t>
                      </a:r>
                      <a:endParaRPr lang="en-US" sz="1800" b="0" dirty="0">
                        <a:latin typeface="Times New Roman"/>
                        <a:ea typeface="Times New Roman"/>
                        <a:cs typeface="A  Mitra_1 (MRT)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764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0">
                          <a:latin typeface="Times New Roman"/>
                          <a:ea typeface="Times New Roman"/>
                          <a:cs typeface="A  Mitra_1 (MRT)" pitchFamily="2" charset="-78"/>
                        </a:rPr>
                        <a:t>86</a:t>
                      </a:r>
                      <a:endParaRPr lang="en-US" sz="1800" b="0">
                        <a:latin typeface="Times New Roman"/>
                        <a:ea typeface="Times New Roman"/>
                        <a:cs typeface="A  Mitra_1 (MRT)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0">
                          <a:latin typeface="Times New Roman"/>
                          <a:ea typeface="Times New Roman"/>
                          <a:cs typeface="A  Mitra_1 (MRT)" pitchFamily="2" charset="-78"/>
                        </a:rPr>
                        <a:t>(5/86-3/85)</a:t>
                      </a:r>
                      <a:endParaRPr lang="en-US" sz="1800" b="0">
                        <a:latin typeface="Times New Roman"/>
                        <a:ea typeface="Times New Roman"/>
                        <a:cs typeface="A  Mitra_1 (MRT)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  Mitra_1 (MRT)" pitchFamily="2" charset="-78"/>
                        </a:rPr>
                        <a:t>20/4%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  Mitra_1 (MRT)" pitchFamily="2" charset="-78"/>
                        </a:rPr>
                        <a:t>(23/7-17/1)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  Mitra_1 (MRT)" pitchFamily="2" charset="-78"/>
                        </a:rPr>
                        <a:t>29/6%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  Mitra_1 (MRT)" pitchFamily="2" charset="-78"/>
                        </a:rPr>
                        <a:t>(33/4-25/8)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A  Mitra_1 (MRT)" pitchFamily="2" charset="-78"/>
                        </a:rPr>
                        <a:t>45/3%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A  Mitra_1 (MRT)" pitchFamily="2" charset="-78"/>
                        </a:rPr>
                        <a:t>(49/4-41/2)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A  Mitra_1 (MRT)" pitchFamily="2" charset="-78"/>
                        </a:rPr>
                        <a:t>4/7%</a:t>
                      </a:r>
                      <a:endParaRPr lang="en-US" sz="1800" b="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A  Mitra_1 (MRT)" pitchFamily="2" charset="-78"/>
                      </a:endParaRP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A  Mitra_1 (MRT)" pitchFamily="2" charset="-78"/>
                        </a:rPr>
                        <a:t>(6/5-2/9)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71472" y="357167"/>
            <a:ext cx="8001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4000" b="1" dirty="0" smtClean="0">
                <a:solidFill>
                  <a:srgbClr val="C00000"/>
                </a:solidFill>
                <a:cs typeface="A  Mitra_1 (MRT)" pitchFamily="2" charset="-78"/>
              </a:rPr>
              <a:t> </a:t>
            </a:r>
            <a:r>
              <a:rPr lang="fa-IR" sz="4000" b="1" dirty="0">
                <a:solidFill>
                  <a:srgbClr val="C00000"/>
                </a:solidFill>
                <a:cs typeface="A  Mitra_1 (MRT)" pitchFamily="2" charset="-78"/>
              </a:rPr>
              <a:t>وضعیت کمی نمک مصرفی خانوارهای کشور در سال 1386</a:t>
            </a:r>
            <a:endParaRPr lang="en-US" sz="4000" dirty="0">
              <a:solidFill>
                <a:srgbClr val="C00000"/>
              </a:solidFill>
              <a:cs typeface="A  Mitra_1 (MRT)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sz="4000" b="1" dirty="0" smtClean="0">
                <a:solidFill>
                  <a:srgbClr val="C00000"/>
                </a:solidFill>
                <a:effectLst/>
                <a:cs typeface="B Mitra" pitchFamily="2" charset="-78"/>
              </a:rPr>
              <a:t>وضعیت ید ادرار بزرگسالان (تهران، 88-1387)</a:t>
            </a:r>
            <a:br>
              <a:rPr lang="fa-IR" sz="4000" b="1" dirty="0" smtClean="0">
                <a:solidFill>
                  <a:srgbClr val="C00000"/>
                </a:solidFill>
                <a:effectLst/>
                <a:cs typeface="B Mitra" pitchFamily="2" charset="-78"/>
              </a:rPr>
            </a:br>
            <a:r>
              <a:rPr lang="fa-IR" sz="4000" dirty="0" smtClean="0">
                <a:solidFill>
                  <a:srgbClr val="C00000"/>
                </a:solidFill>
                <a:effectLst/>
                <a:cs typeface="B Mitra" pitchFamily="2" charset="-78"/>
              </a:rPr>
              <a:t>(تعداد= 766)</a:t>
            </a:r>
            <a:endParaRPr lang="en-US" sz="4000" dirty="0" smtClean="0">
              <a:solidFill>
                <a:srgbClr val="C00000"/>
              </a:solidFill>
              <a:effectLst/>
              <a:cs typeface="B Mitra" pitchFamily="2" charset="-78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928662" y="1500174"/>
          <a:ext cx="7215238" cy="4729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5000628" y="6357958"/>
            <a:ext cx="40005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Nazeri P, et al.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Thyroid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2010;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20: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1399-1406.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57225" y="1928802"/>
          <a:ext cx="7358065" cy="317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613"/>
                <a:gridCol w="1471613"/>
                <a:gridCol w="1471613"/>
                <a:gridCol w="1471613"/>
                <a:gridCol w="1471613"/>
              </a:tblGrid>
              <a:tr h="370840">
                <a:tc grid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Mitra" pitchFamily="2" charset="-78"/>
                        </a:rPr>
                        <a:t>غلظت ید نمک های مصرفی (گاما)</a:t>
                      </a:r>
                      <a:endParaRPr lang="en-US" dirty="0" smtClean="0">
                        <a:cs typeface="B Mitra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>
                        <a:cs typeface="B Mitra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>
                        <a:cs typeface="B Mitra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B Mitra" pitchFamily="2" charset="-7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cs typeface="B Mitra" pitchFamily="2" charset="-78"/>
                        </a:rPr>
                        <a:t>بیشتر از 40</a:t>
                      </a:r>
                      <a:endParaRPr lang="en-US" b="1" dirty="0">
                        <a:cs typeface="B Mitra" pitchFamily="2" charset="-78"/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cs typeface="B Mitra" pitchFamily="2" charset="-78"/>
                        </a:rPr>
                        <a:t>20-40</a:t>
                      </a:r>
                      <a:endParaRPr lang="en-US" b="1" dirty="0">
                        <a:cs typeface="B Mitra" pitchFamily="2" charset="-78"/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cs typeface="B Mitra" pitchFamily="2" charset="-78"/>
                        </a:rPr>
                        <a:t>10-20</a:t>
                      </a:r>
                      <a:endParaRPr lang="en-US" b="1" dirty="0">
                        <a:cs typeface="B Mitra" pitchFamily="2" charset="-78"/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cs typeface="B Mitra" pitchFamily="2" charset="-78"/>
                        </a:rPr>
                        <a:t>کمتر از 10</a:t>
                      </a:r>
                      <a:endParaRPr lang="en-US" b="1" dirty="0">
                        <a:cs typeface="B Mitra" pitchFamily="2" charset="-78"/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b="1" dirty="0" smtClean="0">
                          <a:cs typeface="B Mitra" pitchFamily="2" charset="-78"/>
                        </a:rPr>
                        <a:t>مناطق</a:t>
                      </a:r>
                      <a:endParaRPr lang="en-US" b="1" dirty="0" smtClean="0">
                        <a:cs typeface="B Mitra" pitchFamily="2" charset="-78"/>
                      </a:endParaRPr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Mitra" pitchFamily="2" charset="-78"/>
                        </a:rPr>
                        <a:t>4/4</a:t>
                      </a:r>
                      <a:endParaRPr lang="en-US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Mitra" pitchFamily="2" charset="-78"/>
                        </a:rPr>
                        <a:t>28/6</a:t>
                      </a:r>
                      <a:endParaRPr lang="en-US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Mitra" pitchFamily="2" charset="-78"/>
                        </a:rPr>
                        <a:t>2/2</a:t>
                      </a:r>
                      <a:endParaRPr lang="en-US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Mitra" pitchFamily="2" charset="-78"/>
                        </a:rPr>
                        <a:t>64/8</a:t>
                      </a:r>
                      <a:endParaRPr lang="en-US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Mitra" pitchFamily="2" charset="-78"/>
                        </a:rPr>
                        <a:t>جنوب </a:t>
                      </a:r>
                      <a:endParaRPr lang="en-US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Mitra" pitchFamily="2" charset="-78"/>
                        </a:rPr>
                        <a:t>5/9</a:t>
                      </a:r>
                      <a:endParaRPr lang="en-US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Mitra" pitchFamily="2" charset="-78"/>
                        </a:rPr>
                        <a:t>49/5</a:t>
                      </a:r>
                      <a:endParaRPr lang="en-US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Mitra" pitchFamily="2" charset="-78"/>
                        </a:rPr>
                        <a:t>21/8</a:t>
                      </a:r>
                      <a:endParaRPr lang="en-US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Mitra" pitchFamily="2" charset="-78"/>
                        </a:rPr>
                        <a:t>22/8</a:t>
                      </a:r>
                      <a:endParaRPr lang="en-US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Mitra" pitchFamily="2" charset="-78"/>
                        </a:rPr>
                        <a:t>غرب</a:t>
                      </a:r>
                      <a:endParaRPr lang="en-US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Mitra" pitchFamily="2" charset="-78"/>
                        </a:rPr>
                        <a:t>4/2</a:t>
                      </a:r>
                      <a:endParaRPr lang="en-US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Mitra" pitchFamily="2" charset="-78"/>
                        </a:rPr>
                        <a:t>33/7</a:t>
                      </a:r>
                      <a:endParaRPr lang="en-US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Mitra" pitchFamily="2" charset="-78"/>
                        </a:rPr>
                        <a:t>12/6</a:t>
                      </a:r>
                      <a:endParaRPr lang="en-US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Mitra" pitchFamily="2" charset="-78"/>
                        </a:rPr>
                        <a:t>49/5</a:t>
                      </a:r>
                      <a:endParaRPr lang="en-US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Mitra" pitchFamily="2" charset="-78"/>
                        </a:rPr>
                        <a:t>شرق</a:t>
                      </a:r>
                      <a:r>
                        <a:rPr lang="fa-IR" baseline="0" dirty="0" smtClean="0">
                          <a:cs typeface="B Mitra" pitchFamily="2" charset="-78"/>
                        </a:rPr>
                        <a:t> </a:t>
                      </a:r>
                      <a:endParaRPr lang="en-US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Mitra" pitchFamily="2" charset="-78"/>
                        </a:rPr>
                        <a:t>16/7</a:t>
                      </a:r>
                      <a:endParaRPr lang="en-US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Mitra" pitchFamily="2" charset="-78"/>
                        </a:rPr>
                        <a:t>61/5</a:t>
                      </a:r>
                      <a:endParaRPr lang="en-US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Mitra" pitchFamily="2" charset="-78"/>
                        </a:rPr>
                        <a:t>9/4</a:t>
                      </a:r>
                      <a:endParaRPr lang="en-US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Mitra" pitchFamily="2" charset="-78"/>
                        </a:rPr>
                        <a:t>12/5</a:t>
                      </a:r>
                      <a:endParaRPr lang="en-US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Mitra" pitchFamily="2" charset="-78"/>
                        </a:rPr>
                        <a:t>شمال</a:t>
                      </a:r>
                      <a:endParaRPr lang="en-US" dirty="0">
                        <a:cs typeface="B Mitra" pitchFamily="2" charset="-78"/>
                      </a:endParaRPr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solidFill>
                            <a:srgbClr val="FF0000"/>
                          </a:solidFill>
                          <a:cs typeface="B Mitra" pitchFamily="2" charset="-78"/>
                        </a:rPr>
                        <a:t>7/8</a:t>
                      </a:r>
                      <a:endParaRPr lang="en-US" sz="2000" b="1" dirty="0">
                        <a:solidFill>
                          <a:srgbClr val="FF0000"/>
                        </a:solidFill>
                        <a:cs typeface="B Mitra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solidFill>
                            <a:srgbClr val="FF0000"/>
                          </a:solidFill>
                          <a:cs typeface="B Mitra" pitchFamily="2" charset="-78"/>
                        </a:rPr>
                        <a:t>46/3</a:t>
                      </a:r>
                      <a:endParaRPr lang="en-US" sz="2000" b="1" dirty="0">
                        <a:solidFill>
                          <a:srgbClr val="FF0000"/>
                        </a:solidFill>
                        <a:cs typeface="B Mitra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solidFill>
                            <a:srgbClr val="FF0000"/>
                          </a:solidFill>
                          <a:cs typeface="B Mitra" pitchFamily="2" charset="-78"/>
                        </a:rPr>
                        <a:t>11/7</a:t>
                      </a:r>
                      <a:endParaRPr lang="en-US" sz="2000" b="1" dirty="0">
                        <a:solidFill>
                          <a:srgbClr val="FF0000"/>
                        </a:solidFill>
                        <a:cs typeface="B Mitra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solidFill>
                            <a:srgbClr val="FF0000"/>
                          </a:solidFill>
                          <a:cs typeface="B Mitra" pitchFamily="2" charset="-78"/>
                        </a:rPr>
                        <a:t>36/8</a:t>
                      </a:r>
                      <a:endParaRPr lang="en-US" sz="2000" b="1" dirty="0">
                        <a:solidFill>
                          <a:srgbClr val="FF0000"/>
                        </a:solidFill>
                        <a:cs typeface="B Mitra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000" b="1" dirty="0" smtClean="0">
                          <a:solidFill>
                            <a:srgbClr val="FF0000"/>
                          </a:solidFill>
                          <a:cs typeface="B Mitra" pitchFamily="2" charset="-78"/>
                        </a:rPr>
                        <a:t>کل (درصد)</a:t>
                      </a:r>
                      <a:endParaRPr lang="en-US" sz="2000" b="1" dirty="0">
                        <a:solidFill>
                          <a:srgbClr val="FF0000"/>
                        </a:solidFill>
                        <a:cs typeface="B Mitra" pitchFamily="2" charset="-7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b="1" dirty="0" smtClean="0">
                <a:solidFill>
                  <a:srgbClr val="C00000"/>
                </a:solidFill>
                <a:effectLst/>
                <a:cs typeface="B Mitra" pitchFamily="2" charset="-78"/>
              </a:rPr>
              <a:t>فراوانی میزان ید در نمک های مصرفی خانوارهای تهران (88-1387)</a:t>
            </a:r>
            <a:endParaRPr lang="en-US" dirty="0">
              <a:solidFill>
                <a:srgbClr val="C0000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521495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dirty="0" smtClean="0">
                <a:solidFill>
                  <a:srgbClr val="0070C0"/>
                </a:solidFill>
                <a:cs typeface="B Mitra" pitchFamily="2" charset="-78"/>
              </a:rPr>
              <a:t>میانه ید نمک های مصرفی: 21 گاما</a:t>
            </a:r>
            <a:endParaRPr lang="en-US" sz="2400" b="1" dirty="0">
              <a:solidFill>
                <a:srgbClr val="0070C0"/>
              </a:solidFill>
              <a:cs typeface="B Mitra" pitchFamily="2" charset="-78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28" y="6429396"/>
            <a:ext cx="40005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Nazeri P, et al.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Thyroid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2010;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20: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1399-1406.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ar-SA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cs typeface="A  Mitra_1 (MRT)" pitchFamily="2" charset="-78"/>
              </a:rPr>
              <a:t>پايـش ملی </a:t>
            </a:r>
            <a:r>
              <a:rPr lang="fa-IR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cs typeface="A  Mitra_1 (MRT)" pitchFamily="2" charset="-78"/>
              </a:rPr>
              <a:t>دريافت</a:t>
            </a:r>
            <a:r>
              <a:rPr lang="ar-SA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cs typeface="A  Mitra_1 (MRT)" pitchFamily="2" charset="-78"/>
              </a:rPr>
              <a:t> يـد و عملکردغده تيروئيد</a:t>
            </a:r>
            <a:r>
              <a:rPr lang="en-US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cs typeface="A  Mitra_1 (MRT)" pitchFamily="2" charset="-78"/>
              </a:rPr>
              <a:t/>
            </a:r>
            <a:br>
              <a:rPr lang="en-US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cs typeface="A  Mitra_1 (MRT)" pitchFamily="2" charset="-78"/>
              </a:rPr>
            </a:br>
            <a:r>
              <a:rPr lang="ar-SA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cs typeface="A  Mitra_1 (MRT)" pitchFamily="2" charset="-78"/>
              </a:rPr>
              <a:t> زنان باردار </a:t>
            </a:r>
            <a:r>
              <a:rPr lang="fa-IR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cs typeface="A  Mitra_1 (MRT)" pitchFamily="2" charset="-78"/>
              </a:rPr>
              <a:t>کشور در سال 1392</a:t>
            </a:r>
            <a:endParaRPr lang="en-US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/>
              <a:cs typeface="A  Mitra_1 (MRT)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4525963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>
                <a:cs typeface="A  Mitra_1 (MRT)" pitchFamily="2" charset="-78"/>
              </a:rPr>
              <a:t>هدف</a:t>
            </a:r>
            <a:r>
              <a:rPr lang="fa-IR" dirty="0">
                <a:cs typeface="A  Mitra_1 (MRT)" pitchFamily="2" charset="-78"/>
              </a:rPr>
              <a:t> </a:t>
            </a:r>
            <a:r>
              <a:rPr lang="fa-IR" dirty="0" smtClean="0">
                <a:cs typeface="A  Mitra_1 (MRT)" pitchFamily="2" charset="-78"/>
              </a:rPr>
              <a:t>:  بر </a:t>
            </a:r>
            <a:r>
              <a:rPr lang="fa-IR" dirty="0">
                <a:cs typeface="A  Mitra_1 (MRT)" pitchFamily="2" charset="-78"/>
              </a:rPr>
              <a:t>رسی </a:t>
            </a:r>
            <a:r>
              <a:rPr lang="fa-IR" dirty="0" smtClean="0">
                <a:cs typeface="A  Mitra_1 (MRT)" pitchFamily="2" charset="-78"/>
              </a:rPr>
              <a:t>وضعيت دريافت يد </a:t>
            </a:r>
            <a:r>
              <a:rPr lang="fa-IR" dirty="0">
                <a:cs typeface="A  Mitra_1 (MRT)" pitchFamily="2" charset="-78"/>
              </a:rPr>
              <a:t>و </a:t>
            </a:r>
            <a:r>
              <a:rPr lang="fa-IR" dirty="0" smtClean="0">
                <a:cs typeface="A  Mitra_1 (MRT)" pitchFamily="2" charset="-78"/>
              </a:rPr>
              <a:t>عملکرد غده تيروئيد  </a:t>
            </a:r>
            <a:r>
              <a:rPr lang="fa-IR" dirty="0">
                <a:cs typeface="A  Mitra_1 (MRT)" pitchFamily="2" charset="-78"/>
              </a:rPr>
              <a:t>زنان باردار </a:t>
            </a:r>
            <a:r>
              <a:rPr lang="fa-IR" dirty="0" smtClean="0">
                <a:cs typeface="A  Mitra_1 (MRT)" pitchFamily="2" charset="-78"/>
              </a:rPr>
              <a:t>کشور  </a:t>
            </a:r>
          </a:p>
          <a:p>
            <a:pPr algn="r" rtl="1">
              <a:lnSpc>
                <a:spcPct val="150000"/>
              </a:lnSpc>
            </a:pPr>
            <a:r>
              <a:rPr lang="fa-IR" b="1" dirty="0">
                <a:cs typeface="A  Mitra_1 (MRT)" pitchFamily="2" charset="-78"/>
              </a:rPr>
              <a:t>روش کار</a:t>
            </a:r>
            <a:r>
              <a:rPr lang="fa-IR" dirty="0">
                <a:cs typeface="A  Mitra_1 (MRT)" pitchFamily="2" charset="-78"/>
              </a:rPr>
              <a:t> : در طی </a:t>
            </a:r>
            <a:r>
              <a:rPr lang="fa-IR" dirty="0" smtClean="0">
                <a:cs typeface="A  Mitra_1 (MRT)" pitchFamily="2" charset="-78"/>
              </a:rPr>
              <a:t>يک </a:t>
            </a:r>
            <a:r>
              <a:rPr lang="fa-IR" dirty="0">
                <a:cs typeface="A  Mitra_1 (MRT)" pitchFamily="2" charset="-78"/>
              </a:rPr>
              <a:t>بر رسی مقطعی </a:t>
            </a:r>
            <a:r>
              <a:rPr lang="fa-IR" dirty="0" smtClean="0">
                <a:cs typeface="A  Mitra_1 (MRT)" pitchFamily="2" charset="-78"/>
              </a:rPr>
              <a:t>ملی  تعداد </a:t>
            </a:r>
            <a:r>
              <a:rPr lang="fa-IR" dirty="0">
                <a:cs typeface="A  Mitra_1 (MRT)" pitchFamily="2" charset="-78"/>
              </a:rPr>
              <a:t>1200 زن باردار در </a:t>
            </a:r>
            <a:r>
              <a:rPr lang="fa-IR" dirty="0" smtClean="0">
                <a:cs typeface="A  Mitra_1 (MRT)" pitchFamily="2" charset="-78"/>
              </a:rPr>
              <a:t>تريمستر </a:t>
            </a:r>
            <a:r>
              <a:rPr lang="fa-IR" dirty="0">
                <a:cs typeface="A  Mitra_1 (MRT)" pitchFamily="2" charset="-78"/>
              </a:rPr>
              <a:t>های مختلف بارداری از </a:t>
            </a:r>
            <a:r>
              <a:rPr lang="fa-IR" dirty="0" smtClean="0">
                <a:cs typeface="A  Mitra_1 (MRT)" pitchFamily="2" charset="-78"/>
              </a:rPr>
              <a:t>12 </a:t>
            </a:r>
            <a:r>
              <a:rPr lang="fa-IR" dirty="0">
                <a:cs typeface="A  Mitra_1 (MRT)" pitchFamily="2" charset="-78"/>
              </a:rPr>
              <a:t>استان کشور از آبان ماه تا بهمن ماه سال 1392 وارد مطالعه </a:t>
            </a:r>
            <a:r>
              <a:rPr lang="fa-IR" dirty="0" smtClean="0">
                <a:cs typeface="A  Mitra_1 (MRT)" pitchFamily="2" charset="-78"/>
              </a:rPr>
              <a:t>شدند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A  Mitra_1 (MRT)" pitchFamily="2" charset="-78"/>
              </a:rPr>
              <a:t> </a:t>
            </a:r>
            <a:r>
              <a:rPr lang="fa-IR" b="1" dirty="0" smtClean="0">
                <a:cs typeface="A  Mitra_1 (MRT)" pitchFamily="2" charset="-78"/>
              </a:rPr>
              <a:t>شاخص ها </a:t>
            </a:r>
            <a:r>
              <a:rPr lang="fa-IR" dirty="0" smtClean="0">
                <a:cs typeface="A  Mitra_1 (MRT)" pitchFamily="2" charset="-78"/>
              </a:rPr>
              <a:t>: ميانه يد ادرار </a:t>
            </a:r>
            <a:r>
              <a:rPr lang="en-US" dirty="0" smtClean="0">
                <a:cs typeface="A  Mitra_1 (MRT)" pitchFamily="2" charset="-78"/>
              </a:rPr>
              <a:t>T4</a:t>
            </a:r>
            <a:r>
              <a:rPr lang="en-US" dirty="0">
                <a:cs typeface="A  Mitra_1 (MRT)" pitchFamily="2" charset="-78"/>
              </a:rPr>
              <a:t>, T3RU, FT4I, TSH, </a:t>
            </a:r>
            <a:r>
              <a:rPr lang="fa-IR" dirty="0" smtClean="0">
                <a:cs typeface="A  Mitra_1 (MRT)" pitchFamily="2" charset="-78"/>
              </a:rPr>
              <a:t>تيروگلوبولين  </a:t>
            </a:r>
            <a:r>
              <a:rPr lang="fa-IR" dirty="0">
                <a:cs typeface="A  Mitra_1 (MRT)" pitchFamily="2" charset="-78"/>
              </a:rPr>
              <a:t>و آنتی </a:t>
            </a:r>
            <a:r>
              <a:rPr lang="fa-IR" dirty="0" smtClean="0">
                <a:cs typeface="A  Mitra_1 (MRT)" pitchFamily="2" charset="-78"/>
              </a:rPr>
              <a:t>تيروئيد </a:t>
            </a:r>
            <a:r>
              <a:rPr lang="fa-IR" dirty="0">
                <a:cs typeface="A  Mitra_1 (MRT)" pitchFamily="2" charset="-78"/>
              </a:rPr>
              <a:t>پر </a:t>
            </a:r>
            <a:r>
              <a:rPr lang="fa-IR" dirty="0" smtClean="0">
                <a:cs typeface="A  Mitra_1 (MRT)" pitchFamily="2" charset="-78"/>
              </a:rPr>
              <a:t>اکسيداز </a:t>
            </a:r>
            <a:r>
              <a:rPr lang="fa-IR" dirty="0">
                <a:cs typeface="A  Mitra_1 (MRT)" pitchFamily="2" charset="-78"/>
              </a:rPr>
              <a:t>سرم مورد اندازه </a:t>
            </a:r>
            <a:r>
              <a:rPr lang="fa-IR" dirty="0" smtClean="0">
                <a:cs typeface="A  Mitra_1 (MRT)" pitchFamily="2" charset="-78"/>
              </a:rPr>
              <a:t>گيری </a:t>
            </a:r>
            <a:r>
              <a:rPr lang="fa-IR" dirty="0">
                <a:cs typeface="A  Mitra_1 (MRT)" pitchFamily="2" charset="-78"/>
              </a:rPr>
              <a:t>قرار گرفتند. </a:t>
            </a:r>
            <a:endParaRPr lang="en-US" dirty="0">
              <a:cs typeface="A  Mitra_1 (MRT)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dirty="0">
              <a:cs typeface="A  Mitra_1 (MRT)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Box 5"/>
          <p:cNvSpPr txBox="1">
            <a:spLocks noChangeArrowheads="1"/>
          </p:cNvSpPr>
          <p:nvPr/>
        </p:nvSpPr>
        <p:spPr bwMode="auto">
          <a:xfrm>
            <a:off x="1785938" y="3714750"/>
            <a:ext cx="6786562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    </a:t>
            </a:r>
            <a:r>
              <a:rPr lang="en-US" sz="4000" b="1">
                <a:solidFill>
                  <a:srgbClr val="FFFF00"/>
                </a:solidFill>
              </a:rPr>
              <a:t> </a:t>
            </a:r>
            <a:r>
              <a:rPr lang="en-US" sz="3200">
                <a:solidFill>
                  <a:srgbClr val="FFFF00"/>
                </a:solidFill>
              </a:rPr>
              <a:t> </a:t>
            </a:r>
            <a:r>
              <a:rPr lang="en-US" sz="3200">
                <a:solidFill>
                  <a:schemeClr val="bg1"/>
                </a:solidFill>
              </a:rPr>
              <a:t> Preliminary Results </a:t>
            </a:r>
            <a:r>
              <a:rPr lang="en-US" sz="2800">
                <a:solidFill>
                  <a:schemeClr val="bg1"/>
                </a:solidFill>
              </a:rPr>
              <a:t>:</a:t>
            </a:r>
          </a:p>
          <a:p>
            <a:r>
              <a:rPr lang="en-US" sz="2800">
                <a:solidFill>
                  <a:schemeClr val="bg1"/>
                </a:solidFill>
              </a:rPr>
              <a:t>     </a:t>
            </a:r>
          </a:p>
          <a:p>
            <a:r>
              <a:rPr lang="en-US" sz="2800">
                <a:solidFill>
                  <a:schemeClr val="bg1"/>
                </a:solidFill>
              </a:rPr>
              <a:t> </a:t>
            </a:r>
            <a:endParaRPr lang="en-US" sz="2800">
              <a:solidFill>
                <a:srgbClr val="66FFFF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   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5720" y="1357298"/>
          <a:ext cx="8715436" cy="4741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59"/>
                <a:gridCol w="2178859"/>
                <a:gridCol w="2178859"/>
                <a:gridCol w="2178859"/>
              </a:tblGrid>
              <a:tr h="914400">
                <a:tc>
                  <a:txBody>
                    <a:bodyPr/>
                    <a:lstStyle/>
                    <a:p>
                      <a:endParaRPr lang="en-US" dirty="0">
                        <a:cs typeface="A  Mitra_1 (MRT)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cs typeface="A  Mitra_1 (MRT)" pitchFamily="2" charset="-78"/>
                        </a:rPr>
                        <a:t>UIE (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A  Mitra_1 (MRT)" pitchFamily="2" charset="-78"/>
                        </a:rPr>
                        <a:t>µg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A  Mitra_1 (MRT)" pitchFamily="2" charset="-78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cs typeface="A  Mitra_1 (MRT)" pitchFamily="2" charset="-78"/>
                        </a:rPr>
                        <a:t>/L)</a:t>
                      </a:r>
                      <a:endParaRPr lang="fa-IR" sz="1800" dirty="0" smtClean="0">
                        <a:solidFill>
                          <a:schemeClr val="bg1"/>
                        </a:solidFill>
                        <a:cs typeface="A  Mitra_1 (MRT)" pitchFamily="2" charset="-78"/>
                      </a:endParaRPr>
                    </a:p>
                    <a:p>
                      <a:pPr algn="ctr" rtl="1"/>
                      <a:r>
                        <a:rPr lang="fa-IR" sz="1800" dirty="0" smtClean="0">
                          <a:solidFill>
                            <a:schemeClr val="bg1"/>
                          </a:solidFill>
                          <a:cs typeface="A  Mitra_1 (MRT)" pitchFamily="2" charset="-78"/>
                        </a:rPr>
                        <a:t>( میانه ید ادرار )</a:t>
                      </a:r>
                      <a:endParaRPr lang="en-US" dirty="0">
                        <a:solidFill>
                          <a:schemeClr val="bg1"/>
                        </a:solidFill>
                        <a:cs typeface="A  Mitra_1 (MRT)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cs typeface="A  Mitra_1 (MRT)" pitchFamily="2" charset="-78"/>
                        </a:rPr>
                        <a:t>T4 (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A  Mitra_1 (MRT)" pitchFamily="2" charset="-78"/>
                        </a:rPr>
                        <a:t>µg/dl)</a:t>
                      </a:r>
                      <a:endParaRPr lang="en-US" dirty="0">
                        <a:solidFill>
                          <a:schemeClr val="bg1"/>
                        </a:solidFill>
                        <a:cs typeface="A  Mitra_1 (MRT)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  <a:cs typeface="A  Mitra_1 (MRT)" pitchFamily="2" charset="-78"/>
                        </a:rPr>
                        <a:t>TSH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  <a:cs typeface="A  Mitra_1 (MRT)" pitchFamily="2" charset="-78"/>
                        </a:rPr>
                        <a:t>miU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cs typeface="A  Mitra_1 (MRT)" pitchFamily="2" charset="-78"/>
                        </a:rPr>
                        <a:t>/L</a:t>
                      </a:r>
                      <a:endParaRPr lang="en-US" dirty="0">
                        <a:solidFill>
                          <a:schemeClr val="bg1"/>
                        </a:solidFill>
                        <a:cs typeface="A  Mitra_1 (MRT)" pitchFamily="2" charset="-78"/>
                      </a:endParaRPr>
                    </a:p>
                  </a:txBody>
                  <a:tcPr/>
                </a:tc>
              </a:tr>
              <a:tr h="92102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cs typeface="A  Mitra_1 (MRT)" pitchFamily="2" charset="-78"/>
                        </a:rPr>
                        <a:t>Min.</a:t>
                      </a:r>
                      <a:endParaRPr lang="en-US" sz="2800" dirty="0">
                        <a:cs typeface="A  Mitra_1 (MRT)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cs typeface="A  Mitra_1 (MRT)" pitchFamily="2" charset="-78"/>
                        </a:rPr>
                        <a:t>20</a:t>
                      </a:r>
                      <a:endParaRPr lang="en-US" sz="2800" dirty="0">
                        <a:cs typeface="A  Mitra_1 (MRT)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cs typeface="A  Mitra_1 (MRT)" pitchFamily="2" charset="-78"/>
                        </a:rPr>
                        <a:t>4.92</a:t>
                      </a:r>
                      <a:endParaRPr lang="en-US" sz="2800" dirty="0">
                        <a:cs typeface="A  Mitra_1 (MRT)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cs typeface="A  Mitra_1 (MRT)" pitchFamily="2" charset="-78"/>
                        </a:rPr>
                        <a:t>0.01</a:t>
                      </a:r>
                      <a:endParaRPr lang="en-US" sz="2800" dirty="0">
                        <a:cs typeface="A  Mitra_1 (MRT)" pitchFamily="2" charset="-78"/>
                      </a:endParaRPr>
                    </a:p>
                  </a:txBody>
                  <a:tcPr/>
                </a:tc>
              </a:tr>
              <a:tr h="92102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cs typeface="A  Mitra_1 (MRT)" pitchFamily="2" charset="-78"/>
                        </a:rPr>
                        <a:t>Max.</a:t>
                      </a:r>
                      <a:endParaRPr lang="en-US" sz="2800" dirty="0">
                        <a:cs typeface="A  Mitra_1 (MRT)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cs typeface="A  Mitra_1 (MRT)" pitchFamily="2" charset="-78"/>
                        </a:rPr>
                        <a:t>400</a:t>
                      </a:r>
                      <a:endParaRPr lang="en-US" sz="2800" dirty="0">
                        <a:cs typeface="A  Mitra_1 (MRT)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cs typeface="A  Mitra_1 (MRT)" pitchFamily="2" charset="-78"/>
                        </a:rPr>
                        <a:t>23.92</a:t>
                      </a:r>
                      <a:endParaRPr lang="en-US" sz="2800" dirty="0">
                        <a:cs typeface="A  Mitra_1 (MRT)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cs typeface="A  Mitra_1 (MRT)" pitchFamily="2" charset="-78"/>
                        </a:rPr>
                        <a:t>14.05</a:t>
                      </a:r>
                      <a:endParaRPr lang="en-US" sz="2800" dirty="0">
                        <a:cs typeface="A  Mitra_1 (MRT)" pitchFamily="2" charset="-78"/>
                      </a:endParaRPr>
                    </a:p>
                  </a:txBody>
                  <a:tcPr/>
                </a:tc>
              </a:tr>
              <a:tr h="945465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cs typeface="A  Mitra_1 (MRT)" pitchFamily="2" charset="-78"/>
                        </a:rPr>
                        <a:t>Mean </a:t>
                      </a:r>
                      <a:endParaRPr lang="en-US" sz="2800" dirty="0">
                        <a:cs typeface="A  Mitra_1 (MRT)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cs typeface="A  Mitra_1 (MRT)" pitchFamily="2" charset="-78"/>
                        </a:rPr>
                        <a:t>114</a:t>
                      </a:r>
                      <a:endParaRPr lang="en-US" sz="2800" dirty="0">
                        <a:cs typeface="A  Mitra_1 (MRT)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cs typeface="A  Mitra_1 (MRT)" pitchFamily="2" charset="-78"/>
                        </a:rPr>
                        <a:t>11.19</a:t>
                      </a:r>
                      <a:endParaRPr lang="en-US" sz="2800" b="1" dirty="0">
                        <a:solidFill>
                          <a:srgbClr val="FF0000"/>
                        </a:solidFill>
                        <a:cs typeface="A  Mitra_1 (MRT)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cs typeface="A  Mitra_1 (MRT)" pitchFamily="2" charset="-78"/>
                        </a:rPr>
                        <a:t>2.20</a:t>
                      </a:r>
                      <a:endParaRPr lang="en-US" sz="2800" b="1" dirty="0">
                        <a:solidFill>
                          <a:srgbClr val="FF0000"/>
                        </a:solidFill>
                        <a:cs typeface="A  Mitra_1 (MRT)" pitchFamily="2" charset="-78"/>
                      </a:endParaRPr>
                    </a:p>
                  </a:txBody>
                  <a:tcPr/>
                </a:tc>
              </a:tr>
              <a:tr h="104001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cs typeface="A  Mitra_1 (MRT)" pitchFamily="2" charset="-78"/>
                        </a:rPr>
                        <a:t>Median </a:t>
                      </a:r>
                      <a:endParaRPr lang="en-US" sz="2800" dirty="0">
                        <a:cs typeface="A  Mitra_1 (MRT)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cs typeface="A  Mitra_1 (MRT)" pitchFamily="2" charset="-78"/>
                        </a:rPr>
                        <a:t>98</a:t>
                      </a:r>
                      <a:endParaRPr lang="en-US" sz="2800" b="1" dirty="0">
                        <a:solidFill>
                          <a:srgbClr val="FF0000"/>
                        </a:solidFill>
                        <a:cs typeface="A  Mitra_1 (MRT)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cs typeface="A  Mitra_1 (MRT)" pitchFamily="2" charset="-78"/>
                        </a:rPr>
                        <a:t>10.88</a:t>
                      </a:r>
                      <a:endParaRPr lang="en-US" sz="2800" dirty="0">
                        <a:cs typeface="A  Mitra_1 (MRT)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cs typeface="A  Mitra_1 (MRT)" pitchFamily="2" charset="-78"/>
                        </a:rPr>
                        <a:t>1.95</a:t>
                      </a:r>
                      <a:endParaRPr lang="en-US" sz="2800" dirty="0">
                        <a:cs typeface="A  Mitra_1 (MRT)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43042" y="214290"/>
            <a:ext cx="48577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5000" dirty="0" smtClean="0">
                <a:solidFill>
                  <a:srgbClr val="C00000"/>
                </a:solidFill>
                <a:cs typeface="A  Mitra_1 (MRT)" pitchFamily="2" charset="-78"/>
              </a:rPr>
              <a:t>نتايج کلی </a:t>
            </a:r>
            <a:endParaRPr lang="en-US" sz="5000" dirty="0">
              <a:solidFill>
                <a:srgbClr val="C00000"/>
              </a:solidFill>
              <a:cs typeface="A  Mitra_1 (MRT)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ran-m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18" name="Oval 17"/>
          <p:cNvSpPr/>
          <p:nvPr/>
        </p:nvSpPr>
        <p:spPr>
          <a:xfrm>
            <a:off x="2209800" y="19812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ocess 21"/>
          <p:cNvSpPr/>
          <p:nvPr/>
        </p:nvSpPr>
        <p:spPr>
          <a:xfrm>
            <a:off x="6324600" y="348868"/>
            <a:ext cx="2209800" cy="3048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میانه ید ادرار کمتر از 100</a:t>
            </a:r>
            <a:endParaRPr lang="en-US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23" name="Flowchart: Process 22"/>
          <p:cNvSpPr/>
          <p:nvPr/>
        </p:nvSpPr>
        <p:spPr>
          <a:xfrm>
            <a:off x="6096000" y="706915"/>
            <a:ext cx="2438400" cy="3048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میانه ید ادرار بین 100 و 150</a:t>
            </a:r>
            <a:endParaRPr lang="en-US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105400" y="57150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438400" y="27432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534400" y="762000"/>
            <a:ext cx="228600" cy="2286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429000" y="22098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038600" y="16764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295400" y="12192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33400" y="15240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886200" y="30480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752600" y="40386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8534400" y="3810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620000" y="57150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934200" y="22860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46482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57188" y="1214438"/>
            <a:ext cx="8229600" cy="4983162"/>
          </a:xfrm>
        </p:spPr>
        <p:txBody>
          <a:bodyPr/>
          <a:lstStyle/>
          <a:p>
            <a:pPr algn="ctr" rtl="1">
              <a:buFontTx/>
              <a:buNone/>
            </a:pPr>
            <a:r>
              <a:rPr lang="fa-IR" dirty="0" smtClean="0">
                <a:solidFill>
                  <a:srgbClr val="FF6600"/>
                </a:solidFill>
                <a:cs typeface="B Mitra" pitchFamily="2" charset="-78"/>
              </a:rPr>
              <a:t> </a:t>
            </a:r>
            <a:endParaRPr lang="fa-IR" sz="2800" b="1" dirty="0" smtClean="0">
              <a:solidFill>
                <a:srgbClr val="FF6600"/>
              </a:solidFill>
              <a:cs typeface="B Mitra" pitchFamily="2" charset="-78"/>
            </a:endParaRPr>
          </a:p>
          <a:p>
            <a:pPr algn="r" rtl="1">
              <a:buFontTx/>
              <a:buNone/>
            </a:pPr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428612"/>
            <a:ext cx="8858312" cy="114300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sz="4000" b="1" dirty="0" smtClean="0">
                <a:solidFill>
                  <a:srgbClr val="C00000"/>
                </a:solidFill>
                <a:effectLst/>
                <a:cs typeface="B Mitra" pitchFamily="2" charset="-78"/>
              </a:rPr>
              <a:t>وضعیت ید ادرار دانش آموزان طی سه دوره پایش کشوری (ایران) </a:t>
            </a:r>
            <a:r>
              <a:rPr lang="fa-IR" sz="4000" dirty="0" smtClean="0">
                <a:solidFill>
                  <a:srgbClr val="C00000"/>
                </a:solidFill>
                <a:effectLst/>
                <a:cs typeface="B Mitra" pitchFamily="2" charset="-78"/>
              </a:rPr>
              <a:t>(تعداد= 766)</a:t>
            </a:r>
            <a:endParaRPr lang="en-US" sz="4000" dirty="0" smtClean="0">
              <a:solidFill>
                <a:srgbClr val="C00000"/>
              </a:solidFill>
              <a:effectLst/>
              <a:cs typeface="B Mitra" pitchFamily="2" charset="-78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857224" y="2285992"/>
          <a:ext cx="742955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5143504" y="6000768"/>
            <a:ext cx="3786184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Azizi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F, et al.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sz="1200" i="1" dirty="0" err="1">
                <a:latin typeface="Times New Roman" pitchFamily="18" charset="0"/>
                <a:cs typeface="Times New Roman" pitchFamily="18" charset="0"/>
              </a:rPr>
              <a:t>Endocrinol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 Invest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2002;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25: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409-413</a:t>
            </a:r>
            <a:r>
              <a:rPr lang="fa-IR" sz="1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Azizi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F, et al.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sz="1200" i="1" dirty="0" err="1">
                <a:latin typeface="Times New Roman" pitchFamily="18" charset="0"/>
                <a:cs typeface="Times New Roman" pitchFamily="18" charset="0"/>
              </a:rPr>
              <a:t>Endocrinol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 Invest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2008;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31: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422-431</a:t>
            </a:r>
            <a:r>
              <a:rPr lang="fa-IR" sz="1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Delshad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H, et al.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Thyroid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2012;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22: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415-422.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fa-IR" sz="3500" b="0" dirty="0" smtClean="0">
                <a:solidFill>
                  <a:srgbClr val="C00000"/>
                </a:solidFill>
                <a:effectLst/>
                <a:cs typeface="A  Mitra_1 (MRT)" pitchFamily="2" charset="-78"/>
              </a:rPr>
              <a:t>فراوانی میزان ید در نمک های مصرفی خانوارهای تهران (1393)</a:t>
            </a:r>
            <a:endParaRPr lang="en-US" sz="3500" b="0" dirty="0">
              <a:solidFill>
                <a:srgbClr val="C00000"/>
              </a:solidFill>
              <a:effectLst/>
              <a:cs typeface="A  Mitra_1 (MRT)" pitchFamily="2" charset="-78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1500167" y="2143116"/>
          <a:ext cx="6715171" cy="2857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5832"/>
                <a:gridCol w="1496390"/>
                <a:gridCol w="2098010"/>
                <a:gridCol w="1674939"/>
              </a:tblGrid>
              <a:tr h="90287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cs typeface="B Mitra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 smtClean="0">
                          <a:cs typeface="B Mitra" pitchFamily="2" charset="-78"/>
                        </a:rPr>
                        <a:t>غلظت ید نمک های مصرفی (گاما)</a:t>
                      </a:r>
                      <a:endParaRPr lang="en-US" sz="2000" dirty="0" smtClean="0">
                        <a:cs typeface="B Mitra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>
                        <a:cs typeface="B Mitra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>
                        <a:cs typeface="B Mitra" pitchFamily="2" charset="-78"/>
                      </a:endParaRPr>
                    </a:p>
                  </a:txBody>
                  <a:tcPr/>
                </a:tc>
              </a:tr>
              <a:tr h="902872">
                <a:tc>
                  <a:txBody>
                    <a:bodyPr/>
                    <a:lstStyle/>
                    <a:p>
                      <a:pPr algn="ctr" rtl="1"/>
                      <a:endParaRPr lang="en-US" b="1" dirty="0">
                        <a:cs typeface="B Mitra" pitchFamily="2" charset="-78"/>
                      </a:endParaRPr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cs typeface="B Mitra" pitchFamily="2" charset="-78"/>
                        </a:rPr>
                        <a:t>کمتر از 20</a:t>
                      </a:r>
                      <a:endParaRPr lang="en-US" b="1" dirty="0">
                        <a:cs typeface="B Mitra" pitchFamily="2" charset="-78"/>
                      </a:endParaRPr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cs typeface="B Mitra" pitchFamily="2" charset="-78"/>
                        </a:rPr>
                        <a:t>20-40</a:t>
                      </a:r>
                      <a:endParaRPr lang="en-US" b="1" dirty="0">
                        <a:cs typeface="B Mitra" pitchFamily="2" charset="-78"/>
                      </a:endParaRPr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cs typeface="B Mitra" pitchFamily="2" charset="-78"/>
                        </a:rPr>
                        <a:t>بیشتر از 40</a:t>
                      </a:r>
                      <a:endParaRPr lang="en-US" b="1" dirty="0">
                        <a:cs typeface="B Mitra" pitchFamily="2" charset="-78"/>
                      </a:endParaRPr>
                    </a:p>
                  </a:txBody>
                  <a:tcPr anchor="ctr">
                    <a:lnT w="38100" cmpd="sng">
                      <a:noFill/>
                    </a:lnT>
                  </a:tcPr>
                </a:tc>
              </a:tr>
              <a:tr h="1051776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solidFill>
                            <a:srgbClr val="FF0000"/>
                          </a:solidFill>
                          <a:cs typeface="B Mitra" pitchFamily="2" charset="-78"/>
                        </a:rPr>
                        <a:t>درصد نمک ها</a:t>
                      </a:r>
                      <a:endParaRPr lang="en-US" sz="2000" b="1" dirty="0">
                        <a:solidFill>
                          <a:srgbClr val="FF0000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solidFill>
                            <a:srgbClr val="FF0000"/>
                          </a:solidFill>
                          <a:cs typeface="B Mitra" pitchFamily="2" charset="-78"/>
                        </a:rPr>
                        <a:t>26/5</a:t>
                      </a:r>
                      <a:endParaRPr lang="en-US" sz="2000" b="1" dirty="0">
                        <a:solidFill>
                          <a:srgbClr val="FF0000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solidFill>
                            <a:srgbClr val="FF0000"/>
                          </a:solidFill>
                          <a:cs typeface="B Mitra" pitchFamily="2" charset="-78"/>
                        </a:rPr>
                        <a:t>72/3</a:t>
                      </a:r>
                      <a:endParaRPr lang="en-US" sz="2000" b="1" dirty="0">
                        <a:solidFill>
                          <a:srgbClr val="FF0000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solidFill>
                            <a:srgbClr val="FF0000"/>
                          </a:solidFill>
                          <a:cs typeface="B Mitra" pitchFamily="2" charset="-78"/>
                        </a:rPr>
                        <a:t>1/2</a:t>
                      </a:r>
                      <a:endParaRPr lang="en-US" sz="2000" b="1" dirty="0">
                        <a:solidFill>
                          <a:srgbClr val="FF0000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14480" y="5143512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</a:rPr>
              <a:t>میانه ید نمک های مصرفی: 24/7 گاما</a:t>
            </a:r>
            <a:endParaRPr lang="en-US" sz="2400" b="1" dirty="0">
              <a:solidFill>
                <a:srgbClr val="FF0000"/>
              </a:solidFill>
              <a:cs typeface="B Mitra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62382"/>
          </a:xfrm>
        </p:spPr>
        <p:txBody>
          <a:bodyPr>
            <a:normAutofit fontScale="92500" lnSpcReduction="20000"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fa-IR" sz="2800" dirty="0" smtClean="0">
                <a:solidFill>
                  <a:schemeClr val="accent2">
                    <a:lumMod val="75000"/>
                  </a:schemeClr>
                </a:solidFill>
                <a:cs typeface="Mitra Bold Mazar" pitchFamily="2" charset="-78"/>
              </a:rPr>
              <a:t>هشدار:</a:t>
            </a:r>
            <a:r>
              <a:rPr lang="fa-IR" sz="2000" dirty="0" smtClean="0">
                <a:solidFill>
                  <a:schemeClr val="accent2">
                    <a:lumMod val="75000"/>
                  </a:schemeClr>
                </a:solidFill>
                <a:cs typeface="Mitra Bold Mazar" pitchFamily="2" charset="-78"/>
              </a:rPr>
              <a:t> </a:t>
            </a:r>
            <a:r>
              <a:rPr lang="fa-IR" sz="2300" dirty="0" smtClean="0">
                <a:cs typeface="Mitra Bold Mazar" pitchFamily="2" charset="-78"/>
              </a:rPr>
              <a:t>اختلالات ناشي از كمبود يد مجددا ظاهر مي شود.</a:t>
            </a:r>
          </a:p>
          <a:p>
            <a:pPr algn="just" rtl="1">
              <a:lnSpc>
                <a:spcPct val="150000"/>
              </a:lnSpc>
              <a:buNone/>
            </a:pPr>
            <a:endParaRPr lang="fa-IR" sz="900" dirty="0" smtClean="0">
              <a:cs typeface="Mitra Bold Mazar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fa-IR" sz="2800" dirty="0" smtClean="0">
                <a:solidFill>
                  <a:srgbClr val="0070C0"/>
                </a:solidFill>
                <a:cs typeface="Mitra Bold Mazar" pitchFamily="2" charset="-78"/>
              </a:rPr>
              <a:t>راه كارهاي جلوگيري از عود كمبود يد</a:t>
            </a:r>
          </a:p>
          <a:p>
            <a:pPr lvl="3" algn="just" rtl="1">
              <a:lnSpc>
                <a:spcPct val="150000"/>
              </a:lnSpc>
              <a:buFontTx/>
              <a:buChar char="-"/>
            </a:pPr>
            <a:r>
              <a:rPr lang="fa-IR" sz="2300" dirty="0" smtClean="0">
                <a:cs typeface="Mitra Bold Mazar" pitchFamily="2" charset="-78"/>
              </a:rPr>
              <a:t>اطلاع رساني و آگاهي جامعه به طور مستمر</a:t>
            </a:r>
          </a:p>
          <a:p>
            <a:pPr lvl="3" algn="just" rtl="1">
              <a:lnSpc>
                <a:spcPct val="150000"/>
              </a:lnSpc>
              <a:buFontTx/>
              <a:buChar char="-"/>
            </a:pPr>
            <a:r>
              <a:rPr lang="fa-IR" sz="2300" dirty="0" smtClean="0">
                <a:cs typeface="Mitra Bold Mazar" pitchFamily="2" charset="-78"/>
              </a:rPr>
              <a:t>استمرار حمايت كارخانه هاي نمك يددار و اجراي دقيق يددار كردن نمك</a:t>
            </a:r>
          </a:p>
          <a:p>
            <a:pPr lvl="3" algn="just" rtl="1">
              <a:lnSpc>
                <a:spcPct val="150000"/>
              </a:lnSpc>
              <a:buFontTx/>
              <a:buChar char="-"/>
            </a:pPr>
            <a:r>
              <a:rPr lang="fa-IR" sz="2300" dirty="0" smtClean="0">
                <a:cs typeface="Mitra Bold Mazar" pitchFamily="2" charset="-78"/>
              </a:rPr>
              <a:t>پايش مستمر، منظم و مديريت شده توسط وزارت بهداشت، درمان و آموزش پزشكي</a:t>
            </a:r>
          </a:p>
          <a:p>
            <a:pPr lvl="3" algn="just" rtl="1">
              <a:lnSpc>
                <a:spcPct val="150000"/>
              </a:lnSpc>
              <a:buFontTx/>
              <a:buChar char="-"/>
            </a:pPr>
            <a:r>
              <a:rPr lang="fa-IR" sz="2300" dirty="0" smtClean="0">
                <a:cs typeface="Mitra Bold Mazar" pitchFamily="2" charset="-78"/>
              </a:rPr>
              <a:t>فعال نگهداشتن كميته كشوري مبارزه با كمبود </a:t>
            </a:r>
            <a:r>
              <a:rPr lang="fa-IR" sz="2300" dirty="0" smtClean="0">
                <a:cs typeface="Mitra Bold Mazar" pitchFamily="2" charset="-78"/>
              </a:rPr>
              <a:t>يد</a:t>
            </a:r>
          </a:p>
          <a:p>
            <a:pPr lvl="3" algn="just" rtl="1">
              <a:lnSpc>
                <a:spcPct val="150000"/>
              </a:lnSpc>
              <a:buFontTx/>
              <a:buChar char="-"/>
            </a:pPr>
            <a:r>
              <a:rPr lang="fa-IR" sz="2300" dirty="0" smtClean="0">
                <a:cs typeface="Mitra Bold Mazar" pitchFamily="2" charset="-78"/>
              </a:rPr>
              <a:t>تغيير قوانين موجود (که بازدارنده نيست)</a:t>
            </a:r>
            <a:endParaRPr lang="fa-IR" sz="2300" dirty="0" smtClean="0">
              <a:cs typeface="Mitra Bold Mazar" pitchFamily="2" charset="-78"/>
            </a:endParaRPr>
          </a:p>
          <a:p>
            <a:pPr lvl="3" algn="just" rtl="1">
              <a:lnSpc>
                <a:spcPct val="150000"/>
              </a:lnSpc>
              <a:buFontTx/>
              <a:buChar char="-"/>
            </a:pPr>
            <a:r>
              <a:rPr lang="fa-IR" sz="2300" dirty="0" smtClean="0">
                <a:cs typeface="Mitra Bold Mazar" pitchFamily="2" charset="-78"/>
              </a:rPr>
              <a:t>استمرار جلب همكاري كليه دست اندركاران و سازمان هاي دولتي و خصوصي</a:t>
            </a:r>
          </a:p>
          <a:p>
            <a:pPr lvl="3" algn="just" rtl="1">
              <a:lnSpc>
                <a:spcPct val="150000"/>
              </a:lnSpc>
              <a:buFontTx/>
              <a:buChar char="-"/>
            </a:pPr>
            <a:r>
              <a:rPr lang="fa-IR" sz="2300" dirty="0" smtClean="0">
                <a:cs typeface="Mitra Bold Mazar" pitchFamily="2" charset="-78"/>
              </a:rPr>
              <a:t>ادامه پايش كشوري يدرساني هر 5 سال يك بار با تاكيد بر زنان باردار</a:t>
            </a:r>
          </a:p>
          <a:p>
            <a:pPr lvl="3" algn="just" rtl="1">
              <a:lnSpc>
                <a:spcPct val="150000"/>
              </a:lnSpc>
              <a:buFontTx/>
              <a:buChar char="-"/>
            </a:pPr>
            <a:endParaRPr lang="fa-IR" sz="2300" dirty="0" smtClean="0">
              <a:cs typeface="Mitra Bold Mazar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endParaRPr lang="en-US" sz="2500" dirty="0" smtClean="0">
              <a:cs typeface="Mitra Bold Maza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000" b="0" dirty="0" smtClean="0">
                <a:solidFill>
                  <a:srgbClr val="C00000"/>
                </a:solidFill>
                <a:effectLst/>
                <a:cs typeface="A  Mitra_1 (MRT)" pitchFamily="2" charset="-78"/>
              </a:rPr>
              <a:t>آينده برنامه هاي يدرساني</a:t>
            </a:r>
            <a:endParaRPr lang="en-US" sz="4000" b="0" dirty="0">
              <a:solidFill>
                <a:srgbClr val="C00000"/>
              </a:solidFill>
              <a:effectLst/>
              <a:cs typeface="A  Mitra_1 (MRT)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-675456"/>
            <a:ext cx="8712968" cy="2547714"/>
          </a:xfrm>
        </p:spPr>
        <p:txBody>
          <a:bodyPr/>
          <a:lstStyle/>
          <a:p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Guideline of the American Thyroid Association for the diagnosis and Management of Thyroid Disease during Pregnancy and Postpartum</a:t>
            </a:r>
            <a:endParaRPr lang="en-US" sz="3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564904"/>
            <a:ext cx="8640960" cy="424847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American Thyroid Association Taskforce on Thyroid Disease During Pregnancy and postpartum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Alex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Stargnaro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-Green (Chair), Marcos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Abalovich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Erik Alexander,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Fereidon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Azizi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Jorge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Mestman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Roberto Negro, Angelina Nixon, Elizabeth N. Pearce, Office P.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Soldin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Scott Sullivan and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Wilmar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Wiersinga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84 Questions </a:t>
            </a:r>
          </a:p>
          <a:p>
            <a:pPr algn="l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76 Recommendations</a:t>
            </a: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Thyroid 2011; 21: 1081-1125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93838"/>
            <a:ext cx="5486400" cy="4754562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400" b="1" dirty="0" smtClean="0"/>
              <a:t>Nutrient needed in a</a:t>
            </a:r>
            <a:br>
              <a:rPr lang="en-US" sz="2400" b="1" dirty="0" smtClean="0"/>
            </a:br>
            <a:r>
              <a:rPr lang="en-US" sz="2400" b="1" dirty="0" smtClean="0"/>
              <a:t>minute quantity daily.</a:t>
            </a:r>
            <a:br>
              <a:rPr lang="en-US" sz="2400" b="1" dirty="0" smtClean="0"/>
            </a:br>
            <a:r>
              <a:rPr lang="en-US" sz="2400" b="1" dirty="0" smtClean="0"/>
              <a:t>Recommended daily intake:</a:t>
            </a:r>
            <a:br>
              <a:rPr lang="en-US" sz="2400" b="1" dirty="0" smtClean="0"/>
            </a:br>
            <a:r>
              <a:rPr lang="en-US" sz="2400" b="1" dirty="0" smtClean="0"/>
              <a:t>150 </a:t>
            </a:r>
            <a:r>
              <a:rPr lang="el-GR" sz="2400" b="1" dirty="0" smtClean="0"/>
              <a:t>μ</a:t>
            </a:r>
            <a:r>
              <a:rPr lang="en-US" sz="2400" b="1" dirty="0" smtClean="0"/>
              <a:t>g </a:t>
            </a:r>
            <a:r>
              <a:rPr lang="en-US" sz="2400" b="1" i="1" dirty="0" smtClean="0"/>
              <a:t>(Micronutrient)</a:t>
            </a:r>
            <a:br>
              <a:rPr lang="en-US" sz="2400" b="1" i="1" dirty="0" smtClean="0"/>
            </a:br>
            <a:endParaRPr lang="en-US" sz="2400" b="1" i="1" dirty="0" smtClean="0"/>
          </a:p>
          <a:p>
            <a:pPr>
              <a:lnSpc>
                <a:spcPct val="140000"/>
              </a:lnSpc>
            </a:pPr>
            <a:r>
              <a:rPr lang="en-US" sz="2400" b="1" dirty="0" smtClean="0"/>
              <a:t>Total quantity present in body is (15-20 mg)</a:t>
            </a:r>
            <a:br>
              <a:rPr lang="en-US" sz="2400" b="1" dirty="0" smtClean="0"/>
            </a:br>
            <a:r>
              <a:rPr lang="en-US" sz="2400" b="1" dirty="0" smtClean="0"/>
              <a:t>mostly in thyroid gland</a:t>
            </a:r>
          </a:p>
          <a:p>
            <a:pPr>
              <a:lnSpc>
                <a:spcPct val="140000"/>
              </a:lnSpc>
            </a:pPr>
            <a:endParaRPr lang="en-US" sz="2400" b="1" dirty="0" smtClean="0">
              <a:sym typeface="Wingdings" pitchFamily="2" charset="2"/>
            </a:endParaRPr>
          </a:p>
        </p:txBody>
      </p:sp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What is iodine? - 1</a:t>
            </a:r>
          </a:p>
        </p:txBody>
      </p:sp>
      <p:pic>
        <p:nvPicPr>
          <p:cNvPr id="128004" name="Picture 4" descr="thyroid gland ne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524000"/>
            <a:ext cx="334486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343400" y="5562600"/>
            <a:ext cx="2362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42910" y="71414"/>
            <a:ext cx="7772400" cy="785818"/>
          </a:xfrm>
        </p:spPr>
        <p:txBody>
          <a:bodyPr>
            <a:noAutofit/>
          </a:bodyPr>
          <a:lstStyle/>
          <a:p>
            <a:pPr algn="ctr"/>
            <a:r>
              <a:rPr lang="en-US" sz="2500" dirty="0" smtClean="0">
                <a:solidFill>
                  <a:srgbClr val="C00000"/>
                </a:solidFill>
                <a:latin typeface="Albertus Extra Bold" pitchFamily="34" charset="0"/>
              </a:rPr>
              <a:t>ATA Recommendation</a:t>
            </a:r>
            <a:endParaRPr lang="en-US" sz="2500" dirty="0">
              <a:solidFill>
                <a:srgbClr val="C00000"/>
              </a:solidFill>
              <a:latin typeface="Albertus Extra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928670"/>
            <a:ext cx="8391306" cy="514353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To achieve a total of 250 </a:t>
            </a:r>
            <a:r>
              <a:rPr lang="el-GR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g iodine ingestion daily, in North America all women who are planning pregnancy, pregnant, or breastfeeding, </a:t>
            </a:r>
            <a:r>
              <a:rPr lang="en-US" sz="2800" b="1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should supplement their diet with a daily oral supplement that contains 150 </a:t>
            </a:r>
            <a:r>
              <a:rPr lang="el-GR" sz="2800" b="1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800" b="1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g of iodine.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This is optimally delivered in the form of potassium iodide, because kelp and other forms of seaweed do not provide a consistent delivery of daily iodide.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6357958"/>
            <a:ext cx="3214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Thyroid 2011; 21: 1081-1125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Poster2.jpg"/>
          <p:cNvPicPr>
            <a:picLocks noGrp="1" noChangeAspect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2502814" y="274638"/>
            <a:ext cx="4138371" cy="5851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FEE069-29CE-47A9-949C-4397CBC5D7E3}" type="slidenum">
              <a:rPr lang="fr-FR"/>
              <a:pPr>
                <a:defRPr/>
              </a:pPr>
              <a:t>22</a:t>
            </a:fld>
            <a:endParaRPr lang="fr-FR"/>
          </a:p>
        </p:txBody>
      </p:sp>
      <p:pic>
        <p:nvPicPr>
          <p:cNvPr id="46083" name="Picture 2" descr="rose-flow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46238"/>
            <a:ext cx="4419600" cy="49831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50,000 brain cells produced/second</a:t>
            </a:r>
            <a:br>
              <a:rPr lang="en-US" sz="2800" b="1" dirty="0" smtClean="0"/>
            </a:br>
            <a:r>
              <a:rPr lang="en-US" sz="2800" b="1" dirty="0" smtClean="0"/>
              <a:t>in developing</a:t>
            </a:r>
            <a:br>
              <a:rPr lang="en-US" sz="2800" b="1" dirty="0" smtClean="0"/>
            </a:br>
            <a:r>
              <a:rPr lang="en-US" sz="2800" b="1" dirty="0" smtClean="0"/>
              <a:t>fetal brain</a:t>
            </a:r>
            <a:br>
              <a:rPr lang="en-US" sz="2800" b="1" dirty="0" smtClean="0"/>
            </a:b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100 billion brain cells in adult</a:t>
            </a:r>
            <a:br>
              <a:rPr lang="en-US" sz="2800" b="1" dirty="0" smtClean="0"/>
            </a:b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One million billion connections between these brain cells:</a:t>
            </a:r>
            <a:br>
              <a:rPr lang="en-US" sz="2800" b="1" dirty="0" smtClean="0"/>
            </a:br>
            <a:r>
              <a:rPr lang="en-US" sz="2800" b="1" dirty="0" smtClean="0"/>
              <a:t>Determine IQ</a:t>
            </a:r>
          </a:p>
        </p:txBody>
      </p:sp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Importance of iodine in</a:t>
            </a:r>
            <a:br>
              <a:rPr lang="en-US" sz="4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brain development </a:t>
            </a:r>
          </a:p>
        </p:txBody>
      </p:sp>
      <p:pic>
        <p:nvPicPr>
          <p:cNvPr id="137220" name="Picture 4" descr="fetus-sucking-thumb"/>
          <p:cNvPicPr>
            <a:picLocks noChangeAspect="1" noChangeArrowheads="1"/>
          </p:cNvPicPr>
          <p:nvPr/>
        </p:nvPicPr>
        <p:blipFill>
          <a:blip r:embed="rId2" cstate="print">
            <a:lum contrast="-20000"/>
          </a:blip>
          <a:srcRect/>
          <a:stretch>
            <a:fillRect/>
          </a:stretch>
        </p:blipFill>
        <p:spPr bwMode="auto">
          <a:xfrm>
            <a:off x="4724400" y="1752600"/>
            <a:ext cx="42767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0"/>
            <a:ext cx="8367712" cy="1219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25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Iodine Deficiency Disorders IDD</a:t>
            </a:r>
            <a:br>
              <a:rPr lang="en-US" sz="25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5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Spectrum of Disorders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219200"/>
            <a:ext cx="8153400" cy="5105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000" b="1" dirty="0">
                <a:solidFill>
                  <a:schemeClr val="tx1"/>
                </a:solidFill>
              </a:rPr>
              <a:t>From </a:t>
            </a:r>
            <a:r>
              <a:rPr lang="en-US" sz="2400" b="1" i="1" dirty="0">
                <a:solidFill>
                  <a:schemeClr val="tx1"/>
                </a:solidFill>
              </a:rPr>
              <a:t>SIMPLE GOITER</a:t>
            </a:r>
            <a:r>
              <a:rPr lang="en-US" sz="2000" b="1" dirty="0">
                <a:solidFill>
                  <a:schemeClr val="tx1"/>
                </a:solidFill>
              </a:rPr>
              <a:t> 			</a:t>
            </a:r>
          </a:p>
          <a:p>
            <a:pPr algn="l"/>
            <a:endParaRPr lang="en-US" sz="2000" b="1" dirty="0">
              <a:solidFill>
                <a:schemeClr val="tx1"/>
              </a:solidFill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      Large MNG 	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			   Hypothyroidism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				Severe </a:t>
            </a:r>
            <a:r>
              <a:rPr lang="en-US" sz="2000" b="1" dirty="0" err="1">
                <a:solidFill>
                  <a:schemeClr val="tx1"/>
                </a:solidFill>
              </a:rPr>
              <a:t>myxedema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				   IQ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   Psycho motor alteration	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					 Deaf- </a:t>
            </a:r>
            <a:r>
              <a:rPr lang="en-US" sz="2000" b="1" dirty="0" err="1">
                <a:solidFill>
                  <a:schemeClr val="tx1"/>
                </a:solidFill>
              </a:rPr>
              <a:t>Mutism</a:t>
            </a:r>
            <a:endParaRPr lang="en-US" sz="2000" b="1" dirty="0">
              <a:solidFill>
                <a:schemeClr val="tx1"/>
              </a:solidFill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			 </a:t>
            </a:r>
            <a:r>
              <a:rPr lang="en-US" sz="2000" b="1" dirty="0" err="1">
                <a:solidFill>
                  <a:schemeClr val="tx1"/>
                </a:solidFill>
              </a:rPr>
              <a:t>Diplegia</a:t>
            </a:r>
            <a:r>
              <a:rPr lang="en-US" sz="2000" b="1" dirty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					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			 Retarded growth 	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					.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					       .	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			 			</a:t>
            </a:r>
            <a:r>
              <a:rPr lang="en-US" sz="2400" b="1" i="1" dirty="0">
                <a:solidFill>
                  <a:schemeClr val="tx1"/>
                </a:solidFill>
              </a:rPr>
              <a:t> To CRETINISM</a:t>
            </a:r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2266950" y="1714500"/>
            <a:ext cx="5949950" cy="4297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>
            <a:off x="4876800" y="3170238"/>
            <a:ext cx="0" cy="3349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43125" y="3429000"/>
            <a:ext cx="4791075" cy="3143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38363" y="428625"/>
            <a:ext cx="4791075" cy="3143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0964" name="Chart 4"/>
          <p:cNvPicPr>
            <a:picLocks noChangeArrowheads="1"/>
          </p:cNvPicPr>
          <p:nvPr/>
        </p:nvPicPr>
        <p:blipFill>
          <a:blip r:embed="rId2" cstate="print"/>
          <a:srcRect l="-5717" t="-10020" r="-11983" b="-10188"/>
          <a:stretch>
            <a:fillRect/>
          </a:stretch>
        </p:blipFill>
        <p:spPr bwMode="auto">
          <a:xfrm>
            <a:off x="2214563" y="785813"/>
            <a:ext cx="43021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TextBox 3"/>
          <p:cNvSpPr txBox="1">
            <a:spLocks noChangeArrowheads="1"/>
          </p:cNvSpPr>
          <p:nvPr/>
        </p:nvSpPr>
        <p:spPr bwMode="auto">
          <a:xfrm>
            <a:off x="2960688" y="560388"/>
            <a:ext cx="31861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latin typeface="Times New Roman" pitchFamily="18" charset="0"/>
                <a:cs typeface="Times New Roman" pitchFamily="18" charset="0"/>
              </a:rPr>
              <a:t>Total goiter rate in 4 national surveys in the I.R. Iran 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2214546" y="3829029"/>
          <a:ext cx="485778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3"/>
          <p:cNvSpPr txBox="1"/>
          <p:nvPr/>
        </p:nvSpPr>
        <p:spPr>
          <a:xfrm>
            <a:off x="2852738" y="3643313"/>
            <a:ext cx="4005262" cy="2397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Median urinary iodine excretion in 4  national surveys  in the </a:t>
            </a:r>
            <a:r>
              <a:rPr lang="en-US" sz="1000" dirty="0" err="1">
                <a:latin typeface="Times New Roman" pitchFamily="18" charset="0"/>
                <a:cs typeface="Times New Roman" pitchFamily="18" charset="0"/>
              </a:rPr>
              <a:t>I.R.Iran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286280"/>
          </a:xfrm>
        </p:spPr>
        <p:txBody>
          <a:bodyPr>
            <a:normAutofit fontScale="92500"/>
          </a:bodyPr>
          <a:lstStyle/>
          <a:p>
            <a:pPr algn="just" rtl="1">
              <a:lnSpc>
                <a:spcPct val="150000"/>
              </a:lnSpc>
            </a:pPr>
            <a:r>
              <a:rPr lang="en-US" dirty="0" smtClean="0">
                <a:cs typeface="Mitra Bold Mazar" pitchFamily="2" charset="-78"/>
              </a:rPr>
              <a:t>   </a:t>
            </a:r>
            <a:r>
              <a:rPr lang="fa-IR" dirty="0" smtClean="0">
                <a:cs typeface="Mitra Bold Mazar" pitchFamily="2" charset="-78"/>
              </a:rPr>
              <a:t>پيشگيري از بروز گواتر در بيش از 20 ميليون متولدين 20 سال اخير</a:t>
            </a:r>
            <a:endParaRPr lang="en-US" dirty="0" smtClean="0">
              <a:cs typeface="Mitra Bold Mazar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dirty="0" smtClean="0">
              <a:cs typeface="Mitra Bold Mazar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en-US" dirty="0" smtClean="0">
                <a:cs typeface="Mitra Bold Mazar" pitchFamily="2" charset="-78"/>
              </a:rPr>
              <a:t>    </a:t>
            </a:r>
            <a:r>
              <a:rPr lang="fa-IR" dirty="0" smtClean="0">
                <a:cs typeface="Mitra Bold Mazar" pitchFamily="2" charset="-78"/>
              </a:rPr>
              <a:t>افزايش 60،000،000 ضريب هوشي در كودكان و نوجوانان</a:t>
            </a:r>
            <a:endParaRPr lang="en-US" dirty="0" smtClean="0">
              <a:cs typeface="Mitra Bold Mazar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dirty="0" smtClean="0">
              <a:cs typeface="Mitra Bold Mazar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en-US" dirty="0" smtClean="0">
                <a:cs typeface="Mitra Bold Mazar" pitchFamily="2" charset="-78"/>
              </a:rPr>
              <a:t>    </a:t>
            </a:r>
            <a:r>
              <a:rPr lang="fa-IR" dirty="0" smtClean="0">
                <a:cs typeface="Mitra Bold Mazar" pitchFamily="2" charset="-78"/>
              </a:rPr>
              <a:t>صرفه جويي 17،500،000،000،000ريال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fa-IR" dirty="0" smtClean="0">
                <a:cs typeface="Mitra Bold Mazar" pitchFamily="2" charset="-78"/>
              </a:rPr>
              <a:t>  </a:t>
            </a:r>
            <a:r>
              <a:rPr lang="en-US" dirty="0" smtClean="0">
                <a:cs typeface="Mitra Bold Mazar" pitchFamily="2" charset="-78"/>
              </a:rPr>
              <a:t>    </a:t>
            </a:r>
            <a:r>
              <a:rPr lang="fa-IR" dirty="0" smtClean="0">
                <a:cs typeface="Mitra Bold Mazar" pitchFamily="2" charset="-78"/>
              </a:rPr>
              <a:t>  (12،000،000،000 يورو) در هزينه هاي بهداشتي درماني</a:t>
            </a:r>
            <a:endParaRPr lang="en-US" dirty="0">
              <a:cs typeface="Mitra Bold Maza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439850"/>
          </a:xfrm>
        </p:spPr>
        <p:txBody>
          <a:bodyPr>
            <a:noAutofit/>
          </a:bodyPr>
          <a:lstStyle/>
          <a:p>
            <a:pPr algn="ctr" rtl="1"/>
            <a:r>
              <a:rPr lang="fa-IR" sz="4000" b="0" dirty="0" smtClean="0">
                <a:solidFill>
                  <a:srgbClr val="C00000"/>
                </a:solidFill>
                <a:effectLst/>
                <a:cs typeface="A  Mitra_1 (MRT)" pitchFamily="2" charset="-78"/>
              </a:rPr>
              <a:t>تاثير حذف كمبود يد در</a:t>
            </a:r>
            <a:br>
              <a:rPr lang="fa-IR" sz="4000" b="0" dirty="0" smtClean="0">
                <a:solidFill>
                  <a:srgbClr val="C00000"/>
                </a:solidFill>
                <a:effectLst/>
                <a:cs typeface="A  Mitra_1 (MRT)" pitchFamily="2" charset="-78"/>
              </a:rPr>
            </a:br>
            <a:r>
              <a:rPr lang="fa-IR" sz="4000" b="0" dirty="0" smtClean="0">
                <a:solidFill>
                  <a:srgbClr val="C00000"/>
                </a:solidFill>
                <a:effectLst/>
                <a:cs typeface="A  Mitra_1 (MRT)" pitchFamily="2" charset="-78"/>
              </a:rPr>
              <a:t>سلامت جامعه ايراني</a:t>
            </a:r>
            <a:endParaRPr lang="en-US" sz="4000" b="0" dirty="0">
              <a:solidFill>
                <a:srgbClr val="C00000"/>
              </a:solidFill>
              <a:cs typeface="A  Mitra_1 (MRT)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357166"/>
            <a:ext cx="7877973" cy="129614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C00000"/>
                </a:solidFill>
                <a:latin typeface="Albertus Extra Bold" pitchFamily="34" charset="0"/>
              </a:rPr>
              <a:t>Iodine </a:t>
            </a:r>
            <a:r>
              <a:rPr lang="en-US" sz="2800" dirty="0" smtClean="0">
                <a:solidFill>
                  <a:srgbClr val="C00000"/>
                </a:solidFill>
                <a:latin typeface="Albertus Extra Bold" pitchFamily="34" charset="0"/>
              </a:rPr>
              <a:t>Requirement in Pregnancy </a:t>
            </a:r>
            <a:r>
              <a:rPr lang="en-US" sz="2800" dirty="0">
                <a:solidFill>
                  <a:srgbClr val="C00000"/>
                </a:solidFill>
                <a:latin typeface="Albertus Extra Bold" pitchFamily="34" charset="0"/>
              </a:rPr>
              <a:t>(</a:t>
            </a:r>
            <a:r>
              <a:rPr lang="en-US" sz="2800" dirty="0">
                <a:solidFill>
                  <a:srgbClr val="C00000"/>
                </a:solidFill>
                <a:latin typeface="Albertus Extra Bold" pitchFamily="34" charset="0"/>
                <a:sym typeface="Symbol" pitchFamily="18" charset="2"/>
              </a:rPr>
              <a:t></a:t>
            </a:r>
            <a:r>
              <a:rPr lang="en-US" sz="2800" dirty="0">
                <a:solidFill>
                  <a:srgbClr val="C00000"/>
                </a:solidFill>
                <a:latin typeface="Albertus Extra Bold" pitchFamily="34" charset="0"/>
              </a:rPr>
              <a:t>g/day</a:t>
            </a:r>
            <a:r>
              <a:rPr lang="en-US" sz="2800" dirty="0" smtClean="0">
                <a:solidFill>
                  <a:srgbClr val="C00000"/>
                </a:solidFill>
                <a:latin typeface="Albertus Extra Bold" pitchFamily="34" charset="0"/>
              </a:rPr>
              <a:t>)</a:t>
            </a:r>
            <a:endParaRPr lang="en-US" sz="2800" dirty="0">
              <a:solidFill>
                <a:srgbClr val="C00000"/>
              </a:solidFill>
              <a:latin typeface="Albertus Extra Bold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68812" y="1857364"/>
            <a:ext cx="7560840" cy="4511424"/>
          </a:xfrm>
        </p:spPr>
        <p:txBody>
          <a:bodyPr>
            <a:normAutofit fontScale="77500" lnSpcReduction="20000"/>
          </a:bodyPr>
          <a:lstStyle/>
          <a:p>
            <a:pPr marR="0" algn="l" eaLnBrk="1" hangingPunct="1">
              <a:lnSpc>
                <a:spcPct val="150000"/>
              </a:lnSpc>
              <a:defRPr/>
            </a:pPr>
            <a:r>
              <a:rPr lang="en-US" sz="2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During pregnancy</a:t>
            </a:r>
          </a:p>
          <a:p>
            <a:pPr marR="0" algn="l" eaLnBrk="1" hangingPunct="1">
              <a:lnSpc>
                <a:spcPct val="150000"/>
              </a:lnSpc>
              <a:defRPr/>
            </a:pPr>
            <a:r>
              <a:rPr lang="en-US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Basal					             150</a:t>
            </a:r>
          </a:p>
          <a:p>
            <a:pPr marR="0" algn="l" eaLnBrk="1" hangingPunct="1">
              <a:lnSpc>
                <a:spcPct val="150000"/>
              </a:lnSpc>
              <a:defRPr/>
            </a:pPr>
            <a:r>
              <a:rPr lang="en-US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40-50 % increased T4 requirements             		50-100</a:t>
            </a:r>
          </a:p>
          <a:p>
            <a:pPr marR="0" algn="l" eaLnBrk="1" hangingPunct="1">
              <a:lnSpc>
                <a:spcPct val="150000"/>
              </a:lnSpc>
              <a:defRPr/>
            </a:pPr>
            <a:r>
              <a:rPr lang="en-US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Transfer of T4 and I from mother to fetus                 50</a:t>
            </a:r>
          </a:p>
          <a:p>
            <a:pPr marR="0" algn="l" eaLnBrk="1" hangingPunct="1">
              <a:lnSpc>
                <a:spcPct val="150000"/>
              </a:lnSpc>
              <a:defRPr/>
            </a:pPr>
            <a:r>
              <a:rPr lang="en-US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Increased renal clearance of I                                    50</a:t>
            </a:r>
          </a:p>
          <a:p>
            <a:pPr marR="0" algn="l" eaLnBrk="1" hangingPunct="1">
              <a:lnSpc>
                <a:spcPct val="150000"/>
              </a:lnSpc>
              <a:defRPr/>
            </a:pP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Total requirement			                          250-300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R="0" algn="l" eaLnBrk="1" hangingPunct="1">
              <a:lnSpc>
                <a:spcPct val="150000"/>
              </a:lnSpc>
              <a:defRPr/>
            </a:pPr>
            <a:endParaRPr lang="en-US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eaLnBrk="1" hangingPunct="1">
              <a:lnSpc>
                <a:spcPct val="150000"/>
              </a:lnSpc>
              <a:defRPr/>
            </a:pPr>
            <a:endParaRPr lang="en-US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l" eaLnBrk="1" hangingPunct="1">
              <a:lnSpc>
                <a:spcPct val="150000"/>
              </a:lnSpc>
              <a:defRPr/>
            </a:pP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Delange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Int.J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Endocrinol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Metab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2: 1, 2004                          </a:t>
            </a:r>
          </a:p>
          <a:p>
            <a:pPr marR="0" algn="l" eaLnBrk="1" hangingPunct="1">
              <a:lnSpc>
                <a:spcPct val="150000"/>
              </a:lnSpc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R="0" algn="l" eaLnBrk="1" hangingPunct="1">
              <a:lnSpc>
                <a:spcPct val="150000"/>
              </a:lnSpc>
              <a:defRPr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R="0" algn="l" eaLnBrk="1" hangingPunct="1">
              <a:lnSpc>
                <a:spcPct val="150000"/>
              </a:lnSpc>
              <a:defRPr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4357694"/>
            <a:ext cx="700092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0958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000" dirty="0" smtClean="0">
                <a:solidFill>
                  <a:srgbClr val="C00000"/>
                </a:solidFill>
                <a:latin typeface="Albertus Extra Bold" pitchFamily="34" charset="0"/>
              </a:rPr>
              <a:t>Urinary iodine values in pregnant women and schoolchildren of four cities in </a:t>
            </a:r>
            <a:r>
              <a:rPr lang="en-US" sz="3000" dirty="0" err="1" smtClean="0">
                <a:solidFill>
                  <a:srgbClr val="C00000"/>
                </a:solidFill>
                <a:latin typeface="Albertus Extra Bold" pitchFamily="34" charset="0"/>
              </a:rPr>
              <a:t>I.R.Ira</a:t>
            </a:r>
            <a:r>
              <a:rPr lang="en-US" sz="3200" b="1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endParaRPr lang="en-US" sz="3200" b="1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8376" name="Group 72"/>
          <p:cNvGraphicFramePr>
            <a:graphicFrameLocks noGrp="1"/>
          </p:cNvGraphicFramePr>
          <p:nvPr>
            <p:ph type="tbl" idx="1"/>
          </p:nvPr>
        </p:nvGraphicFramePr>
        <p:xfrm>
          <a:off x="609600" y="2133600"/>
          <a:ext cx="8282879" cy="4171950"/>
        </p:xfrm>
        <a:graphic>
          <a:graphicData uri="http://schemas.openxmlformats.org/drawingml/2006/table">
            <a:tbl>
              <a:tblPr/>
              <a:tblGrid>
                <a:gridCol w="1015825"/>
                <a:gridCol w="1315363"/>
                <a:gridCol w="984895"/>
                <a:gridCol w="434655"/>
                <a:gridCol w="703263"/>
                <a:gridCol w="859544"/>
                <a:gridCol w="859544"/>
                <a:gridCol w="625123"/>
                <a:gridCol w="1484667"/>
              </a:tblGrid>
              <a:tr h="51435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Urinary iodine concentration (µg/dl)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4350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Schoolchildren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(Median)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City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 ± SD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Median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5-9.9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10-14.9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15-19.9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20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Rasht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344 ± 14.1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Isfahan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 ± 6.9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Ilam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 ± 9.8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Tehran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 ± 5.5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Frequency distribution in percent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55" name="TextBox 3"/>
          <p:cNvSpPr txBox="1">
            <a:spLocks noChangeArrowheads="1"/>
          </p:cNvSpPr>
          <p:nvPr/>
        </p:nvSpPr>
        <p:spPr bwMode="auto">
          <a:xfrm>
            <a:off x="669925" y="6357938"/>
            <a:ext cx="27654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  <a:cs typeface="Times New Roman" pitchFamily="18" charset="0"/>
              </a:rPr>
              <a:t>Azizi F. et al. Publ Health Nutr 2003;6:95</a:t>
            </a:r>
          </a:p>
        </p:txBody>
      </p:sp>
      <p:sp>
        <p:nvSpPr>
          <p:cNvPr id="25656" name="TextBox 4"/>
          <p:cNvSpPr txBox="1">
            <a:spLocks noChangeArrowheads="1"/>
          </p:cNvSpPr>
          <p:nvPr/>
        </p:nvSpPr>
        <p:spPr bwMode="auto">
          <a:xfrm>
            <a:off x="2357423" y="2857500"/>
            <a:ext cx="357982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spc="600" dirty="0">
                <a:latin typeface="Times New Roman" pitchFamily="18" charset="0"/>
                <a:cs typeface="Times New Roman" pitchFamily="18" charset="0"/>
              </a:rPr>
              <a:t>Pregnant Women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52412" y="428604"/>
          <a:ext cx="8639175" cy="5929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903</Words>
  <Application>Microsoft Office PowerPoint</Application>
  <PresentationFormat>On-screen Show (4:3)</PresentationFormat>
  <Paragraphs>230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Concourse</vt:lpstr>
      <vt:lpstr>Presentation</vt:lpstr>
      <vt:lpstr>Slide 1</vt:lpstr>
      <vt:lpstr>What is iodine? - 1</vt:lpstr>
      <vt:lpstr>Importance of iodine in brain development </vt:lpstr>
      <vt:lpstr>Iodine Deficiency Disorders IDD  Spectrum of Disorders</vt:lpstr>
      <vt:lpstr>Slide 5</vt:lpstr>
      <vt:lpstr>تاثير حذف كمبود يد در سلامت جامعه ايراني</vt:lpstr>
      <vt:lpstr>Iodine Requirement in Pregnancy (g/day)</vt:lpstr>
      <vt:lpstr>Urinary iodine values in pregnant women and schoolchildren of four cities in I.R.Iran</vt:lpstr>
      <vt:lpstr>Slide 9</vt:lpstr>
      <vt:lpstr>Slide 10</vt:lpstr>
      <vt:lpstr>وضعیت ید ادرار بزرگسالان (تهران، 88-1387) (تعداد= 766)</vt:lpstr>
      <vt:lpstr>فراوانی میزان ید در نمک های مصرفی خانوارهای تهران (88-1387)</vt:lpstr>
      <vt:lpstr>پايـش ملی دريافت يـد و عملکردغده تيروئيد  زنان باردار کشور در سال 1392</vt:lpstr>
      <vt:lpstr>Slide 14</vt:lpstr>
      <vt:lpstr>Slide 15</vt:lpstr>
      <vt:lpstr>وضعیت ید ادرار دانش آموزان طی سه دوره پایش کشوری (ایران) (تعداد= 766)</vt:lpstr>
      <vt:lpstr>فراوانی میزان ید در نمک های مصرفی خانوارهای تهران (1393)</vt:lpstr>
      <vt:lpstr>آينده برنامه هاي يدرساني</vt:lpstr>
      <vt:lpstr>Guideline of the American Thyroid Association for the diagnosis and Management of Thyroid Disease during Pregnancy and Postpartum</vt:lpstr>
      <vt:lpstr>ATA Recommendation</vt:lpstr>
      <vt:lpstr>Slide 21</vt:lpstr>
      <vt:lpstr>Slide 22</vt:lpstr>
    </vt:vector>
  </TitlesOfParts>
  <Company>R.I.E.S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محل انجام پژوهش 40 مقاله برتر علوم پزشكي ايران</dc:title>
  <dc:creator>RI-F0503-F</dc:creator>
  <cp:lastModifiedBy>PARAND</cp:lastModifiedBy>
  <cp:revision>142</cp:revision>
  <dcterms:created xsi:type="dcterms:W3CDTF">2010-02-27T03:24:56Z</dcterms:created>
  <dcterms:modified xsi:type="dcterms:W3CDTF">2015-02-02T04:31:12Z</dcterms:modified>
</cp:coreProperties>
</file>