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75" r:id="rId2"/>
    <p:sldId id="309" r:id="rId3"/>
    <p:sldId id="311" r:id="rId4"/>
    <p:sldId id="312" r:id="rId5"/>
    <p:sldId id="313" r:id="rId6"/>
    <p:sldId id="300" r:id="rId7"/>
    <p:sldId id="301" r:id="rId8"/>
    <p:sldId id="302" r:id="rId9"/>
    <p:sldId id="303" r:id="rId10"/>
    <p:sldId id="304" r:id="rId11"/>
    <p:sldId id="305" r:id="rId12"/>
    <p:sldId id="306" r:id="rId13"/>
    <p:sldId id="307" r:id="rId14"/>
    <p:sldId id="308" r:id="rId15"/>
    <p:sldId id="294" r:id="rId16"/>
    <p:sldId id="295" r:id="rId17"/>
    <p:sldId id="297" r:id="rId18"/>
    <p:sldId id="298" r:id="rId19"/>
    <p:sldId id="283" r:id="rId20"/>
    <p:sldId id="285" r:id="rId21"/>
    <p:sldId id="286" r:id="rId22"/>
    <p:sldId id="290" r:id="rId23"/>
    <p:sldId id="315" r:id="rId24"/>
    <p:sldId id="292" r:id="rId25"/>
    <p:sldId id="316" r:id="rId26"/>
    <p:sldId id="317" r:id="rId27"/>
    <p:sldId id="318" r:id="rId28"/>
    <p:sldId id="319" r:id="rId29"/>
    <p:sldId id="321" r:id="rId30"/>
    <p:sldId id="322" r:id="rId31"/>
    <p:sldId id="323" r:id="rId32"/>
    <p:sldId id="324" r:id="rId33"/>
    <p:sldId id="326" r:id="rId34"/>
    <p:sldId id="325" r:id="rId35"/>
    <p:sldId id="335" r:id="rId36"/>
    <p:sldId id="327" r:id="rId37"/>
    <p:sldId id="328" r:id="rId38"/>
    <p:sldId id="329" r:id="rId39"/>
    <p:sldId id="331" r:id="rId40"/>
    <p:sldId id="332" r:id="rId41"/>
    <p:sldId id="333" r:id="rId42"/>
    <p:sldId id="334" r:id="rId43"/>
    <p:sldId id="33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EB062-350C-437D-847B-73F265FB26CA}" type="datetimeFigureOut">
              <a:rPr lang="en-US" smtClean="0"/>
              <a:t>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7DA6A-17C6-41C3-B04C-FB9B79DCF11A}" type="slidenum">
              <a:rPr lang="en-US" smtClean="0"/>
              <a:t>‹#›</a:t>
            </a:fld>
            <a:endParaRPr lang="en-US"/>
          </a:p>
        </p:txBody>
      </p:sp>
    </p:spTree>
    <p:extLst>
      <p:ext uri="{BB962C8B-B14F-4D97-AF65-F5344CB8AC3E}">
        <p14:creationId xmlns:p14="http://schemas.microsoft.com/office/powerpoint/2010/main" val="145788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7DA6A-17C6-41C3-B04C-FB9B79DCF11A}" type="slidenum">
              <a:rPr lang="en-US" smtClean="0"/>
              <a:t>2</a:t>
            </a:fld>
            <a:endParaRPr lang="en-US"/>
          </a:p>
        </p:txBody>
      </p:sp>
    </p:spTree>
    <p:extLst>
      <p:ext uri="{BB962C8B-B14F-4D97-AF65-F5344CB8AC3E}">
        <p14:creationId xmlns:p14="http://schemas.microsoft.com/office/powerpoint/2010/main" val="308753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D7EF5-862B-47F3-8E2F-2EDE8F7E46C5}" type="datetime1">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228483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90663-CC4D-40F1-9777-895BC1704DBE}" type="datetime1">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131491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2B3AA-B148-41B4-B4E5-91FA569463EB}" type="datetime1">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160206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59FCB-5607-4478-842E-B7B543BAFB9A}" type="datetime1">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133701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CD3DAB-7D9B-4ED2-A157-857611B03109}" type="datetime1">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342276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FA3BD8-AE0D-470C-A4EF-A64DA0CBE909}" type="datetime1">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392269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EBC16-E12C-46D6-900E-D754D36F3AFD}" type="datetime1">
              <a:rPr lang="en-US" smtClean="0"/>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12639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58EE67-F643-4FA9-84F1-B4AD5E40F8E4}" type="datetime1">
              <a:rPr lang="en-US" smtClean="0"/>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106647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0C9DA-2B9F-4E30-A50D-50FEBEA1961E}" type="datetime1">
              <a:rPr lang="en-US" smtClean="0"/>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74200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F0482-04A1-4788-B7C5-6D3017F0CEE8}" type="datetime1">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258962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ADD88-CEA0-4971-89DE-AC46A56B9246}" type="datetime1">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4D5F8-049C-4812-98B4-76B680EDB34C}" type="slidenum">
              <a:rPr lang="en-US" smtClean="0"/>
              <a:t>‹#›</a:t>
            </a:fld>
            <a:endParaRPr lang="en-US"/>
          </a:p>
        </p:txBody>
      </p:sp>
    </p:spTree>
    <p:extLst>
      <p:ext uri="{BB962C8B-B14F-4D97-AF65-F5344CB8AC3E}">
        <p14:creationId xmlns:p14="http://schemas.microsoft.com/office/powerpoint/2010/main" val="294120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45C44-F675-4917-A453-CE7B252A909D}" type="datetime1">
              <a:rPr lang="en-US" smtClean="0"/>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4D5F8-049C-4812-98B4-76B680EDB34C}" type="slidenum">
              <a:rPr lang="en-US" smtClean="0"/>
              <a:t>‹#›</a:t>
            </a:fld>
            <a:endParaRPr lang="en-US"/>
          </a:p>
        </p:txBody>
      </p:sp>
    </p:spTree>
    <p:extLst>
      <p:ext uri="{BB962C8B-B14F-4D97-AF65-F5344CB8AC3E}">
        <p14:creationId xmlns:p14="http://schemas.microsoft.com/office/powerpoint/2010/main" val="303576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7772400" cy="1470025"/>
          </a:xfrm>
        </p:spPr>
        <p:txBody>
          <a:bodyPr/>
          <a:lstStyle/>
          <a:p>
            <a:r>
              <a:rPr lang="en-US" dirty="0">
                <a:latin typeface="Berlin Sans FB" pitchFamily="34" charset="0"/>
              </a:rPr>
              <a:t>Diabetic Foot Infection</a:t>
            </a:r>
            <a:endParaRPr lang="en-US" dirty="0"/>
          </a:p>
        </p:txBody>
      </p:sp>
      <p:sp>
        <p:nvSpPr>
          <p:cNvPr id="3" name="Subtitle 2"/>
          <p:cNvSpPr>
            <a:spLocks noGrp="1"/>
          </p:cNvSpPr>
          <p:nvPr>
            <p:ph type="subTitle" idx="1"/>
          </p:nvPr>
        </p:nvSpPr>
        <p:spPr/>
        <p:txBody>
          <a:bodyPr>
            <a:normAutofit fontScale="62500" lnSpcReduction="20000"/>
          </a:bodyPr>
          <a:lstStyle/>
          <a:p>
            <a:r>
              <a:rPr lang="en-US" sz="4000" dirty="0">
                <a:latin typeface="Berlin Sans FB" pitchFamily="34" charset="0"/>
              </a:rPr>
              <a:t>Zahra </a:t>
            </a:r>
            <a:r>
              <a:rPr lang="en-US" sz="4000" dirty="0" err="1">
                <a:latin typeface="Berlin Sans FB" pitchFamily="34" charset="0"/>
              </a:rPr>
              <a:t>Ghasem</a:t>
            </a:r>
            <a:r>
              <a:rPr lang="en-US" sz="4000" dirty="0">
                <a:latin typeface="Berlin Sans FB" pitchFamily="34" charset="0"/>
              </a:rPr>
              <a:t> </a:t>
            </a:r>
            <a:r>
              <a:rPr lang="en-US" sz="4000" dirty="0" err="1" smtClean="0">
                <a:latin typeface="Berlin Sans FB" pitchFamily="34" charset="0"/>
              </a:rPr>
              <a:t>Zadeh</a:t>
            </a:r>
            <a:endParaRPr lang="en-US" sz="4000" dirty="0" smtClean="0">
              <a:latin typeface="Berlin Sans FB" pitchFamily="34" charset="0"/>
            </a:endParaRPr>
          </a:p>
          <a:p>
            <a:r>
              <a:rPr lang="en-US" sz="4000" dirty="0" smtClean="0">
                <a:latin typeface="Berlin Sans FB" pitchFamily="34" charset="0"/>
              </a:rPr>
              <a:t>Fellow of endocrinology</a:t>
            </a:r>
            <a:endParaRPr lang="en-US" sz="4000" dirty="0">
              <a:latin typeface="Berlin Sans FB" pitchFamily="34" charset="0"/>
            </a:endParaRPr>
          </a:p>
          <a:p>
            <a:r>
              <a:rPr lang="en-US" dirty="0">
                <a:latin typeface="Berlin Sans FB" pitchFamily="34" charset="0"/>
                <a:cs typeface="Times New Roman" pitchFamily="18" charset="0"/>
              </a:rPr>
              <a:t>Research Institute for Endocrine Sciences  </a:t>
            </a:r>
            <a:r>
              <a:rPr lang="en-US" dirty="0" err="1">
                <a:latin typeface="Berlin Sans FB" pitchFamily="34" charset="0"/>
                <a:cs typeface="Times New Roman" pitchFamily="18" charset="0"/>
              </a:rPr>
              <a:t>Shahid</a:t>
            </a:r>
            <a:r>
              <a:rPr lang="en-US" dirty="0">
                <a:latin typeface="Berlin Sans FB" pitchFamily="34" charset="0"/>
                <a:cs typeface="Times New Roman" pitchFamily="18" charset="0"/>
              </a:rPr>
              <a:t> </a:t>
            </a:r>
            <a:r>
              <a:rPr lang="en-US" dirty="0" err="1">
                <a:latin typeface="Berlin Sans FB" pitchFamily="34" charset="0"/>
                <a:cs typeface="Times New Roman" pitchFamily="18" charset="0"/>
              </a:rPr>
              <a:t>Beheshti</a:t>
            </a:r>
            <a:r>
              <a:rPr lang="en-US" dirty="0">
                <a:latin typeface="Berlin Sans FB" pitchFamily="34" charset="0"/>
                <a:cs typeface="Times New Roman" pitchFamily="18" charset="0"/>
              </a:rPr>
              <a:t> University of Medical Sciences</a:t>
            </a:r>
          </a:p>
          <a:p>
            <a:r>
              <a:rPr lang="en-US" dirty="0" err="1" smtClean="0">
                <a:latin typeface="Berlin Sans FB" pitchFamily="34" charset="0"/>
                <a:cs typeface="Times New Roman" pitchFamily="18" charset="0"/>
              </a:rPr>
              <a:t>Azar</a:t>
            </a:r>
            <a:r>
              <a:rPr lang="en-US" dirty="0" smtClean="0">
                <a:latin typeface="Berlin Sans FB" pitchFamily="34" charset="0"/>
                <a:cs typeface="Times New Roman" pitchFamily="18" charset="0"/>
              </a:rPr>
              <a:t> </a:t>
            </a:r>
            <a:r>
              <a:rPr lang="en-US" dirty="0">
                <a:latin typeface="Berlin Sans FB" pitchFamily="34" charset="0"/>
                <a:cs typeface="Times New Roman" pitchFamily="18" charset="0"/>
              </a:rPr>
              <a:t>93</a:t>
            </a:r>
            <a:endParaRPr lang="en-US" dirty="0">
              <a:latin typeface="Berlin Sans FB" pitchFamily="34" charset="0"/>
              <a:cs typeface="Arial" pitchFamily="34" charset="0"/>
            </a:endParaRPr>
          </a:p>
          <a:p>
            <a:endParaRPr lang="en-US" dirty="0"/>
          </a:p>
        </p:txBody>
      </p:sp>
    </p:spTree>
    <p:extLst>
      <p:ext uri="{BB962C8B-B14F-4D97-AF65-F5344CB8AC3E}">
        <p14:creationId xmlns:p14="http://schemas.microsoft.com/office/powerpoint/2010/main" val="26909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Berlin Sans FB" pitchFamily="34" charset="0"/>
              </a:rPr>
              <a:t>2: Can </a:t>
            </a:r>
            <a:r>
              <a:rPr lang="en-US" sz="2400" dirty="0" err="1">
                <a:latin typeface="Berlin Sans FB" pitchFamily="34" charset="0"/>
              </a:rPr>
              <a:t>procalcitonin</a:t>
            </a:r>
            <a:r>
              <a:rPr lang="en-US" sz="2400" dirty="0">
                <a:latin typeface="Berlin Sans FB" pitchFamily="34" charset="0"/>
              </a:rPr>
              <a:t> predict bone infection in people with</a:t>
            </a:r>
            <a:br>
              <a:rPr lang="en-US" sz="2400" dirty="0">
                <a:latin typeface="Berlin Sans FB" pitchFamily="34" charset="0"/>
              </a:rPr>
            </a:br>
            <a:r>
              <a:rPr lang="en-US" sz="2400" dirty="0">
                <a:latin typeface="Berlin Sans FB" pitchFamily="34" charset="0"/>
              </a:rPr>
              <a:t>diabetes with infected foot ulcers? A pilot study</a:t>
            </a:r>
          </a:p>
        </p:txBody>
      </p:sp>
      <p:sp>
        <p:nvSpPr>
          <p:cNvPr id="3" name="Content Placeholder 2"/>
          <p:cNvSpPr>
            <a:spLocks noGrp="1"/>
          </p:cNvSpPr>
          <p:nvPr>
            <p:ph idx="1"/>
          </p:nvPr>
        </p:nvSpPr>
        <p:spPr>
          <a:xfrm>
            <a:off x="381000" y="1600200"/>
            <a:ext cx="8534400" cy="4830763"/>
          </a:xfrm>
        </p:spPr>
        <p:txBody>
          <a:bodyPr>
            <a:normAutofit fontScale="47500" lnSpcReduction="20000"/>
          </a:bodyPr>
          <a:lstStyle/>
          <a:p>
            <a:pPr>
              <a:buFont typeface="Wingdings" pitchFamily="2" charset="2"/>
              <a:buChar char="ü"/>
            </a:pPr>
            <a:r>
              <a:rPr lang="en-US" sz="4000" dirty="0">
                <a:latin typeface="Berlin Sans FB" pitchFamily="34" charset="0"/>
              </a:rPr>
              <a:t>Methods: Twenty-four patients (18 male, mean age: 61.9  10.8 years) with infected </a:t>
            </a:r>
            <a:r>
              <a:rPr lang="en-US" sz="4000" dirty="0" smtClean="0">
                <a:latin typeface="Berlin Sans FB" pitchFamily="34" charset="0"/>
              </a:rPr>
              <a:t>foot ulcers </a:t>
            </a:r>
            <a:r>
              <a:rPr lang="en-US" sz="4000" dirty="0">
                <a:latin typeface="Berlin Sans FB" pitchFamily="34" charset="0"/>
              </a:rPr>
              <a:t>were prospectively enrolled. Clinical characteristics of the wounds were noted. </a:t>
            </a:r>
            <a:r>
              <a:rPr lang="en-US" sz="4000" dirty="0" smtClean="0">
                <a:latin typeface="Berlin Sans FB" pitchFamily="34" charset="0"/>
              </a:rPr>
              <a:t>Blood samples </a:t>
            </a:r>
            <a:r>
              <a:rPr lang="en-US" sz="4000" dirty="0">
                <a:latin typeface="Berlin Sans FB" pitchFamily="34" charset="0"/>
              </a:rPr>
              <a:t>were obtained for biochemical analysis</a:t>
            </a:r>
            <a:r>
              <a:rPr lang="en-US" sz="4000" dirty="0" smtClean="0">
                <a:latin typeface="Berlin Sans FB" pitchFamily="34" charset="0"/>
              </a:rPr>
              <a:t>.</a:t>
            </a:r>
          </a:p>
          <a:p>
            <a:pPr>
              <a:buFont typeface="Wingdings" pitchFamily="2" charset="2"/>
              <a:buChar char="ü"/>
            </a:pPr>
            <a:r>
              <a:rPr lang="en-US" sz="4000" dirty="0" smtClean="0">
                <a:latin typeface="Berlin Sans FB" pitchFamily="34" charset="0"/>
              </a:rPr>
              <a:t> </a:t>
            </a:r>
            <a:r>
              <a:rPr lang="en-US" sz="4000" dirty="0">
                <a:latin typeface="Berlin Sans FB" pitchFamily="34" charset="0"/>
              </a:rPr>
              <a:t>Magnetic resonance imaging of the </a:t>
            </a:r>
            <a:r>
              <a:rPr lang="en-US" sz="4000" dirty="0" smtClean="0">
                <a:latin typeface="Berlin Sans FB" pitchFamily="34" charset="0"/>
              </a:rPr>
              <a:t>foot was </a:t>
            </a:r>
            <a:r>
              <a:rPr lang="en-US" sz="4000" dirty="0">
                <a:latin typeface="Berlin Sans FB" pitchFamily="34" charset="0"/>
              </a:rPr>
              <a:t>performed in all patients to </a:t>
            </a:r>
            <a:r>
              <a:rPr lang="en-US" sz="4000" dirty="0" err="1" smtClean="0">
                <a:latin typeface="Berlin Sans FB" pitchFamily="34" charset="0"/>
              </a:rPr>
              <a:t>diagnos</a:t>
            </a:r>
            <a:r>
              <a:rPr lang="en-US" sz="4000" dirty="0" smtClean="0">
                <a:latin typeface="Berlin Sans FB" pitchFamily="34" charset="0"/>
              </a:rPr>
              <a:t> osteomyelitis</a:t>
            </a:r>
            <a:r>
              <a:rPr lang="en-US" sz="4000" dirty="0">
                <a:latin typeface="Berlin Sans FB" pitchFamily="34" charset="0"/>
              </a:rPr>
              <a:t>.</a:t>
            </a:r>
          </a:p>
          <a:p>
            <a:pPr>
              <a:buFont typeface="Wingdings" pitchFamily="2" charset="2"/>
              <a:buChar char="ü"/>
            </a:pPr>
            <a:r>
              <a:rPr lang="en-US" sz="4000" dirty="0">
                <a:latin typeface="Berlin Sans FB" pitchFamily="34" charset="0"/>
              </a:rPr>
              <a:t>Results: Osteomyelitis was found in 13 of 24 (54%) patients. PCT levels were 66.7  </a:t>
            </a:r>
            <a:r>
              <a:rPr lang="en-US" sz="4000" dirty="0" smtClean="0">
                <a:latin typeface="Berlin Sans FB" pitchFamily="34" charset="0"/>
              </a:rPr>
              <a:t>+-43.5 </a:t>
            </a:r>
            <a:r>
              <a:rPr lang="en-US" sz="4000" dirty="0" err="1" smtClean="0">
                <a:latin typeface="Berlin Sans FB" pitchFamily="34" charset="0"/>
              </a:rPr>
              <a:t>pg</a:t>
            </a:r>
            <a:r>
              <a:rPr lang="en-US" sz="4000" dirty="0" smtClean="0">
                <a:latin typeface="Berlin Sans FB" pitchFamily="34" charset="0"/>
              </a:rPr>
              <a:t>/ml in </a:t>
            </a:r>
            <a:r>
              <a:rPr lang="en-US" sz="4000" dirty="0">
                <a:latin typeface="Berlin Sans FB" pitchFamily="34" charset="0"/>
              </a:rPr>
              <a:t>patients with osteomyelitis and 58.6 </a:t>
            </a:r>
            <a:r>
              <a:rPr lang="en-US" sz="4000" dirty="0" smtClean="0">
                <a:latin typeface="Berlin Sans FB" pitchFamily="34" charset="0"/>
              </a:rPr>
              <a:t>+- </a:t>
            </a:r>
            <a:r>
              <a:rPr lang="en-US" sz="4000" dirty="0">
                <a:latin typeface="Berlin Sans FB" pitchFamily="34" charset="0"/>
              </a:rPr>
              <a:t>35.5 </a:t>
            </a:r>
            <a:r>
              <a:rPr lang="en-US" sz="4000" dirty="0" err="1">
                <a:latin typeface="Berlin Sans FB" pitchFamily="34" charset="0"/>
              </a:rPr>
              <a:t>pg</a:t>
            </a:r>
            <a:r>
              <a:rPr lang="en-US" sz="4000" dirty="0">
                <a:latin typeface="Berlin Sans FB" pitchFamily="34" charset="0"/>
              </a:rPr>
              <a:t>/ml in patients without osteomyelitis.  </a:t>
            </a:r>
            <a:endParaRPr lang="en-US" sz="4000" dirty="0" smtClean="0">
              <a:latin typeface="Berlin Sans FB" pitchFamily="34" charset="0"/>
            </a:endParaRPr>
          </a:p>
          <a:p>
            <a:pPr>
              <a:buFont typeface="Wingdings" pitchFamily="2" charset="2"/>
              <a:buChar char="ü"/>
            </a:pPr>
            <a:r>
              <a:rPr lang="en-US" sz="4000" dirty="0" smtClean="0">
                <a:latin typeface="Berlin Sans FB" pitchFamily="34" charset="0"/>
              </a:rPr>
              <a:t>The difference </a:t>
            </a:r>
            <a:r>
              <a:rPr lang="en-US" sz="4000" dirty="0">
                <a:latin typeface="Berlin Sans FB" pitchFamily="34" charset="0"/>
              </a:rPr>
              <a:t>did not reach statistical significance ( p = 0.627). </a:t>
            </a:r>
            <a:endParaRPr lang="en-US" sz="4000" dirty="0" smtClean="0">
              <a:latin typeface="Berlin Sans FB" pitchFamily="34" charset="0"/>
            </a:endParaRPr>
          </a:p>
          <a:p>
            <a:pPr>
              <a:buFont typeface="Wingdings" pitchFamily="2" charset="2"/>
              <a:buChar char="ü"/>
            </a:pPr>
            <a:endParaRPr lang="en-US" sz="4000" dirty="0" smtClean="0">
              <a:latin typeface="Berlin Sans FB" pitchFamily="34" charset="0"/>
            </a:endParaRPr>
          </a:p>
          <a:p>
            <a:pPr>
              <a:buFont typeface="Wingdings" pitchFamily="2" charset="2"/>
              <a:buChar char="ü"/>
            </a:pPr>
            <a:r>
              <a:rPr lang="en-US" sz="4000" dirty="0" smtClean="0">
                <a:solidFill>
                  <a:schemeClr val="accent2">
                    <a:lumMod val="75000"/>
                  </a:schemeClr>
                </a:solidFill>
                <a:latin typeface="Berlin Sans FB" pitchFamily="34" charset="0"/>
              </a:rPr>
              <a:t>Erythrocyte </a:t>
            </a:r>
            <a:r>
              <a:rPr lang="en-US" sz="4000" dirty="0">
                <a:solidFill>
                  <a:schemeClr val="accent2">
                    <a:lumMod val="75000"/>
                  </a:schemeClr>
                </a:solidFill>
                <a:latin typeface="Berlin Sans FB" pitchFamily="34" charset="0"/>
              </a:rPr>
              <a:t>sedimentation </a:t>
            </a:r>
            <a:r>
              <a:rPr lang="en-US" sz="4000" dirty="0" smtClean="0">
                <a:solidFill>
                  <a:schemeClr val="accent2">
                    <a:lumMod val="75000"/>
                  </a:schemeClr>
                </a:solidFill>
                <a:latin typeface="Berlin Sans FB" pitchFamily="34" charset="0"/>
              </a:rPr>
              <a:t>rat</a:t>
            </a:r>
            <a:r>
              <a:rPr lang="en-US" sz="4000" dirty="0" smtClean="0">
                <a:latin typeface="Berlin Sans FB" pitchFamily="34" charset="0"/>
              </a:rPr>
              <a:t>e, but </a:t>
            </a:r>
            <a:r>
              <a:rPr lang="en-US" sz="4000" dirty="0">
                <a:latin typeface="Berlin Sans FB" pitchFamily="34" charset="0"/>
              </a:rPr>
              <a:t>not C-reactive protein and white blood cell count, was found significantly higher </a:t>
            </a:r>
            <a:r>
              <a:rPr lang="en-US" sz="4000" dirty="0" smtClean="0">
                <a:latin typeface="Berlin Sans FB" pitchFamily="34" charset="0"/>
              </a:rPr>
              <a:t>in patients </a:t>
            </a:r>
            <a:r>
              <a:rPr lang="en-US" sz="4000" dirty="0">
                <a:latin typeface="Berlin Sans FB" pitchFamily="34" charset="0"/>
              </a:rPr>
              <a:t>with osteomyelitis</a:t>
            </a:r>
            <a:r>
              <a:rPr lang="en-US" sz="4000" dirty="0" smtClean="0">
                <a:latin typeface="Berlin Sans FB" pitchFamily="34" charset="0"/>
              </a:rPr>
              <a:t>.</a:t>
            </a:r>
          </a:p>
          <a:p>
            <a:pPr>
              <a:buFont typeface="Wingdings" pitchFamily="2" charset="2"/>
              <a:buChar char="ü"/>
            </a:pPr>
            <a:endParaRPr lang="en-US" sz="4000" dirty="0">
              <a:latin typeface="Berlin Sans FB" pitchFamily="34" charset="0"/>
            </a:endParaRPr>
          </a:p>
          <a:p>
            <a:pPr>
              <a:buFont typeface="Wingdings" pitchFamily="2" charset="2"/>
              <a:buChar char="ü"/>
            </a:pPr>
            <a:r>
              <a:rPr lang="en-US" sz="4000" dirty="0">
                <a:latin typeface="Berlin Sans FB" pitchFamily="34" charset="0"/>
              </a:rPr>
              <a:t>Conclusion: In this group of patients, </a:t>
            </a:r>
            <a:r>
              <a:rPr lang="en-US" sz="4000" i="1" dirty="0">
                <a:latin typeface="Berlin Sans FB" pitchFamily="34" charset="0"/>
              </a:rPr>
              <a:t>PCT failed to discriminate patients with bone </a:t>
            </a:r>
            <a:r>
              <a:rPr lang="en-US" sz="4000" i="1" dirty="0" smtClean="0">
                <a:latin typeface="Berlin Sans FB" pitchFamily="34" charset="0"/>
              </a:rPr>
              <a:t>infection. Erythrocyte </a:t>
            </a:r>
            <a:r>
              <a:rPr lang="en-US" sz="4000" i="1" dirty="0">
                <a:latin typeface="Berlin Sans FB" pitchFamily="34" charset="0"/>
              </a:rPr>
              <a:t>sedimentation rate can be used as a marker of osteomyelitis in diabetic persons</a:t>
            </a:r>
            <a:r>
              <a:rPr lang="en-US" i="1" dirty="0" smtClean="0">
                <a:latin typeface="Berlin Sans FB" pitchFamily="34" charset="0"/>
              </a:rPr>
              <a:t>.(sen:72 ,sp:84  </a:t>
            </a:r>
            <a:r>
              <a:rPr lang="en-US" dirty="0" smtClean="0"/>
              <a:t>cut-off </a:t>
            </a:r>
            <a:r>
              <a:rPr lang="en-US" dirty="0"/>
              <a:t>value for ESR was 47 mm/h</a:t>
            </a:r>
            <a:r>
              <a:rPr lang="en-US" dirty="0" smtClean="0"/>
              <a:t>.)</a:t>
            </a:r>
            <a:endParaRPr lang="en-US" i="1" dirty="0">
              <a:latin typeface="Berlin Sans FB" pitchFamily="34" charset="0"/>
            </a:endParaRPr>
          </a:p>
        </p:txBody>
      </p:sp>
      <p:sp>
        <p:nvSpPr>
          <p:cNvPr id="4" name="Footer Placeholder 3"/>
          <p:cNvSpPr>
            <a:spLocks noGrp="1"/>
          </p:cNvSpPr>
          <p:nvPr>
            <p:ph type="ftr" sz="quarter" idx="11"/>
          </p:nvPr>
        </p:nvSpPr>
        <p:spPr>
          <a:xfrm>
            <a:off x="1066800" y="6356350"/>
            <a:ext cx="6858000" cy="365125"/>
          </a:xfrm>
        </p:spPr>
        <p:txBody>
          <a:bodyPr/>
          <a:lstStyle/>
          <a:p>
            <a:r>
              <a:rPr lang="pt-BR" sz="1400" spc="-150" dirty="0">
                <a:solidFill>
                  <a:srgbClr val="FF0000"/>
                </a:solidFill>
                <a:latin typeface="Berlin Sans FB" pitchFamily="34" charset="0"/>
              </a:rPr>
              <a:t>d i a b e t e </a:t>
            </a:r>
            <a:r>
              <a:rPr lang="pt-BR" sz="1400" spc="-150" dirty="0" smtClean="0">
                <a:solidFill>
                  <a:srgbClr val="FF0000"/>
                </a:solidFill>
                <a:latin typeface="Berlin Sans FB" pitchFamily="34" charset="0"/>
              </a:rPr>
              <a:t>s   </a:t>
            </a:r>
            <a:r>
              <a:rPr lang="pt-BR" sz="1400" spc="-150" dirty="0">
                <a:solidFill>
                  <a:srgbClr val="FF0000"/>
                </a:solidFill>
                <a:latin typeface="Berlin Sans FB" pitchFamily="34" charset="0"/>
              </a:rPr>
              <a:t>r e s e a r c h </a:t>
            </a:r>
            <a:r>
              <a:rPr lang="pt-BR" sz="1400" spc="-150" dirty="0" smtClean="0">
                <a:solidFill>
                  <a:srgbClr val="FF0000"/>
                </a:solidFill>
                <a:latin typeface="Berlin Sans FB" pitchFamily="34" charset="0"/>
              </a:rPr>
              <a:t> a </a:t>
            </a:r>
            <a:r>
              <a:rPr lang="pt-BR" sz="1400" spc="-150" dirty="0">
                <a:solidFill>
                  <a:srgbClr val="FF0000"/>
                </a:solidFill>
                <a:latin typeface="Berlin Sans FB" pitchFamily="34" charset="0"/>
              </a:rPr>
              <a:t>n </a:t>
            </a:r>
            <a:r>
              <a:rPr lang="pt-BR" sz="1400" spc="-150" dirty="0" smtClean="0">
                <a:solidFill>
                  <a:srgbClr val="FF0000"/>
                </a:solidFill>
                <a:latin typeface="Berlin Sans FB" pitchFamily="34" charset="0"/>
              </a:rPr>
              <a:t>d   </a:t>
            </a:r>
            <a:r>
              <a:rPr lang="pt-BR" sz="1400" spc="-150" dirty="0">
                <a:solidFill>
                  <a:srgbClr val="FF0000"/>
                </a:solidFill>
                <a:latin typeface="Berlin Sans FB" pitchFamily="34" charset="0"/>
              </a:rPr>
              <a:t>c l i n i c a l p r a c t i c </a:t>
            </a:r>
            <a:r>
              <a:rPr lang="pt-BR" sz="1400" spc="-150" dirty="0" smtClean="0">
                <a:solidFill>
                  <a:srgbClr val="FF0000"/>
                </a:solidFill>
                <a:latin typeface="Berlin Sans FB" pitchFamily="34" charset="0"/>
              </a:rPr>
              <a:t>e   </a:t>
            </a:r>
            <a:r>
              <a:rPr lang="pt-BR" sz="1400" spc="-150" dirty="0">
                <a:solidFill>
                  <a:srgbClr val="FF0000"/>
                </a:solidFill>
                <a:latin typeface="Berlin Sans FB" pitchFamily="34" charset="0"/>
              </a:rPr>
              <a:t>9 4 ( 2 0 1 1 ) 5 3 – 5 6</a:t>
            </a:r>
            <a:endParaRPr lang="en-US" sz="1400" spc="-150" dirty="0">
              <a:solidFill>
                <a:srgbClr val="FF0000"/>
              </a:solidFill>
              <a:latin typeface="Berlin Sans FB" pitchFamily="34" charset="0"/>
            </a:endParaRPr>
          </a:p>
        </p:txBody>
      </p:sp>
    </p:spTree>
    <p:extLst>
      <p:ext uri="{BB962C8B-B14F-4D97-AF65-F5344CB8AC3E}">
        <p14:creationId xmlns:p14="http://schemas.microsoft.com/office/powerpoint/2010/main" val="4036349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5745163"/>
          </a:xfrm>
        </p:spPr>
        <p:txBody>
          <a:bodyPr>
            <a:normAutofit fontScale="70000" lnSpcReduction="20000"/>
          </a:bodyPr>
          <a:lstStyle/>
          <a:p>
            <a:pPr marL="0" indent="0">
              <a:buNone/>
            </a:pPr>
            <a:r>
              <a:rPr lang="en-US" sz="3800" b="1" dirty="0" smtClean="0"/>
              <a:t>3:The </a:t>
            </a:r>
            <a:r>
              <a:rPr lang="en-US" sz="3800" b="1" dirty="0"/>
              <a:t>Performance of Serum </a:t>
            </a:r>
            <a:r>
              <a:rPr lang="en-US" sz="3800" b="1" dirty="0" smtClean="0"/>
              <a:t>Inflammatory Markers </a:t>
            </a:r>
            <a:r>
              <a:rPr lang="en-US" sz="3800" b="1" dirty="0"/>
              <a:t>for the Diagnosis and Follow-up </a:t>
            </a:r>
            <a:r>
              <a:rPr lang="en-US" sz="3800" b="1" dirty="0" smtClean="0"/>
              <a:t>of Patients With Osteomyelitis</a:t>
            </a:r>
            <a:endParaRPr lang="en-US" sz="3800" dirty="0" smtClean="0">
              <a:latin typeface="Berlin Sans FB" pitchFamily="34" charset="0"/>
            </a:endParaRPr>
          </a:p>
          <a:p>
            <a:pPr>
              <a:buFont typeface="Wingdings" pitchFamily="2" charset="2"/>
              <a:buChar char="ü"/>
            </a:pPr>
            <a:endParaRPr lang="en-US" dirty="0">
              <a:latin typeface="Berlin Sans FB" pitchFamily="34" charset="0"/>
            </a:endParaRPr>
          </a:p>
          <a:p>
            <a:pPr>
              <a:buFont typeface="Wingdings" pitchFamily="2" charset="2"/>
              <a:buChar char="ü"/>
            </a:pPr>
            <a:r>
              <a:rPr lang="en-US" dirty="0" smtClean="0">
                <a:latin typeface="Berlin Sans FB" pitchFamily="34" charset="0"/>
              </a:rPr>
              <a:t>The </a:t>
            </a:r>
            <a:r>
              <a:rPr lang="en-US" dirty="0">
                <a:latin typeface="Berlin Sans FB" pitchFamily="34" charset="0"/>
              </a:rPr>
              <a:t>aim of this prospective study was </a:t>
            </a:r>
            <a:r>
              <a:rPr lang="en-US" dirty="0" smtClean="0">
                <a:latin typeface="Berlin Sans FB" pitchFamily="34" charset="0"/>
              </a:rPr>
              <a:t>to examine </a:t>
            </a:r>
            <a:r>
              <a:rPr lang="en-US" dirty="0">
                <a:latin typeface="Berlin Sans FB" pitchFamily="34" charset="0"/>
              </a:rPr>
              <a:t>the performance of serum inflammatory markers for the diagnosis and follow-up of patients with osteomyelitis</a:t>
            </a:r>
            <a:r>
              <a:rPr lang="en-US" dirty="0" smtClean="0">
                <a:latin typeface="Berlin Sans FB" pitchFamily="34" charset="0"/>
              </a:rPr>
              <a:t>.</a:t>
            </a:r>
          </a:p>
          <a:p>
            <a:pPr>
              <a:buFont typeface="Wingdings" pitchFamily="2" charset="2"/>
              <a:buChar char="ü"/>
            </a:pPr>
            <a:endParaRPr lang="en-US" dirty="0" smtClean="0">
              <a:latin typeface="Berlin Sans FB" pitchFamily="34" charset="0"/>
            </a:endParaRPr>
          </a:p>
          <a:p>
            <a:pPr>
              <a:buFont typeface="Wingdings" pitchFamily="2" charset="2"/>
              <a:buChar char="ü"/>
            </a:pPr>
            <a:r>
              <a:rPr lang="en-US" dirty="0" smtClean="0">
                <a:latin typeface="Berlin Sans FB" pitchFamily="34" charset="0"/>
              </a:rPr>
              <a:t> A total </a:t>
            </a:r>
            <a:r>
              <a:rPr lang="en-US" dirty="0">
                <a:latin typeface="Berlin Sans FB" pitchFamily="34" charset="0"/>
              </a:rPr>
              <a:t>of 61 patients (age 63.1 ± 7.0 years, 45 men and 16 women, 7 with type 1 and 54 with type 2 diabetes) with </a:t>
            </a:r>
            <a:r>
              <a:rPr lang="en-US" dirty="0" smtClean="0">
                <a:latin typeface="Berlin Sans FB" pitchFamily="34" charset="0"/>
              </a:rPr>
              <a:t>untreated foot </a:t>
            </a:r>
            <a:r>
              <a:rPr lang="en-US" dirty="0">
                <a:latin typeface="Berlin Sans FB" pitchFamily="34" charset="0"/>
              </a:rPr>
              <a:t>infection (34 with soft-tissue infection and 27 with osteomyelitis) were recruited</a:t>
            </a:r>
            <a:r>
              <a:rPr lang="en-US" dirty="0" smtClean="0">
                <a:latin typeface="Berlin Sans FB" pitchFamily="34" charset="0"/>
              </a:rPr>
              <a:t>.</a:t>
            </a:r>
          </a:p>
          <a:p>
            <a:pPr>
              <a:buFont typeface="Wingdings" pitchFamily="2" charset="2"/>
              <a:buChar char="ü"/>
            </a:pPr>
            <a:endParaRPr lang="en-US" dirty="0" smtClean="0">
              <a:latin typeface="Berlin Sans FB" pitchFamily="34" charset="0"/>
            </a:endParaRPr>
          </a:p>
          <a:p>
            <a:pPr>
              <a:buFont typeface="Wingdings" pitchFamily="2" charset="2"/>
              <a:buChar char="ü"/>
            </a:pPr>
            <a:r>
              <a:rPr lang="en-US" dirty="0" smtClean="0">
                <a:latin typeface="Berlin Sans FB" pitchFamily="34" charset="0"/>
              </a:rPr>
              <a:t> </a:t>
            </a:r>
            <a:r>
              <a:rPr lang="en-US" dirty="0">
                <a:latin typeface="Berlin Sans FB" pitchFamily="34" charset="0"/>
              </a:rPr>
              <a:t>Diagnosis of osteomyelitis </a:t>
            </a:r>
            <a:r>
              <a:rPr lang="en-US" dirty="0" smtClean="0">
                <a:latin typeface="Berlin Sans FB" pitchFamily="34" charset="0"/>
              </a:rPr>
              <a:t>was based </a:t>
            </a:r>
            <a:r>
              <a:rPr lang="en-US" dirty="0">
                <a:latin typeface="Berlin Sans FB" pitchFamily="34" charset="0"/>
              </a:rPr>
              <a:t>on clinical examination and was confirmed by imaging studies (X-ray, </a:t>
            </a:r>
            <a:r>
              <a:rPr lang="en-US" dirty="0" err="1">
                <a:latin typeface="Berlin Sans FB" pitchFamily="34" charset="0"/>
              </a:rPr>
              <a:t>scintigraphy</a:t>
            </a:r>
            <a:r>
              <a:rPr lang="en-US" dirty="0">
                <a:latin typeface="Berlin Sans FB" pitchFamily="34" charset="0"/>
              </a:rPr>
              <a:t>, </a:t>
            </a:r>
            <a:r>
              <a:rPr lang="en-US" dirty="0" smtClean="0">
                <a:latin typeface="Berlin Sans FB" pitchFamily="34" charset="0"/>
              </a:rPr>
              <a:t>MRI).</a:t>
            </a:r>
          </a:p>
          <a:p>
            <a:pPr>
              <a:buFont typeface="Wingdings" pitchFamily="2" charset="2"/>
              <a:buChar char="ü"/>
            </a:pPr>
            <a:endParaRPr lang="en-US" dirty="0">
              <a:latin typeface="Berlin Sans FB" pitchFamily="34" charset="0"/>
            </a:endParaRPr>
          </a:p>
          <a:p>
            <a:pPr>
              <a:buFont typeface="Wingdings" pitchFamily="2" charset="2"/>
              <a:buChar char="ü"/>
            </a:pPr>
            <a:r>
              <a:rPr lang="en-US" dirty="0">
                <a:latin typeface="Berlin Sans FB" pitchFamily="34" charset="0"/>
              </a:rPr>
              <a:t>Determination of the inflammatory markers was performed at baseline, after 1 week, after 3 weeks, and after 3 months </a:t>
            </a:r>
            <a:r>
              <a:rPr lang="en-US" dirty="0" smtClean="0">
                <a:latin typeface="Berlin Sans FB" pitchFamily="34" charset="0"/>
              </a:rPr>
              <a:t>of treatment</a:t>
            </a:r>
            <a:endParaRPr lang="en-US" dirty="0">
              <a:latin typeface="Berlin Sans FB" pitchFamily="34" charset="0"/>
            </a:endParaRPr>
          </a:p>
        </p:txBody>
      </p:sp>
      <p:sp>
        <p:nvSpPr>
          <p:cNvPr id="2" name="Footer Placeholder 1"/>
          <p:cNvSpPr>
            <a:spLocks noGrp="1"/>
          </p:cNvSpPr>
          <p:nvPr>
            <p:ph type="ftr" sz="quarter" idx="11"/>
          </p:nvPr>
        </p:nvSpPr>
        <p:spPr>
          <a:xfrm>
            <a:off x="1143000" y="6324600"/>
            <a:ext cx="7315200" cy="365125"/>
          </a:xfrm>
        </p:spPr>
        <p:txBody>
          <a:bodyPr/>
          <a:lstStyle/>
          <a:p>
            <a:r>
              <a:rPr lang="en-US" dirty="0">
                <a:solidFill>
                  <a:srgbClr val="FF0000"/>
                </a:solidFill>
              </a:rPr>
              <a:t>Extremity </a:t>
            </a:r>
            <a:r>
              <a:rPr lang="en-US" dirty="0" smtClean="0">
                <a:solidFill>
                  <a:srgbClr val="FF0000"/>
                </a:solidFill>
              </a:rPr>
              <a:t>Wounds 12(2</a:t>
            </a:r>
            <a:r>
              <a:rPr lang="en-US" dirty="0">
                <a:solidFill>
                  <a:srgbClr val="FF0000"/>
                </a:solidFill>
              </a:rPr>
              <a:t>) </a:t>
            </a:r>
            <a:r>
              <a:rPr lang="en-US" dirty="0" smtClean="0">
                <a:solidFill>
                  <a:srgbClr val="FF0000"/>
                </a:solidFill>
              </a:rPr>
              <a:t>94–99</a:t>
            </a:r>
            <a:r>
              <a:rPr lang="en-US" dirty="0">
                <a:solidFill>
                  <a:srgbClr val="FF0000"/>
                </a:solidFill>
              </a:rPr>
              <a:t> </a:t>
            </a:r>
            <a:r>
              <a:rPr lang="en-US" dirty="0" smtClean="0">
                <a:solidFill>
                  <a:srgbClr val="FF0000"/>
                </a:solidFill>
              </a:rPr>
              <a:t>© </a:t>
            </a:r>
            <a:r>
              <a:rPr lang="en-US" dirty="0">
                <a:solidFill>
                  <a:srgbClr val="FF0000"/>
                </a:solidFill>
              </a:rPr>
              <a:t>The Author(s) </a:t>
            </a:r>
            <a:r>
              <a:rPr lang="en-US" dirty="0" smtClean="0">
                <a:solidFill>
                  <a:srgbClr val="FF0000"/>
                </a:solidFill>
              </a:rPr>
              <a:t>2013 Reprints </a:t>
            </a:r>
            <a:r>
              <a:rPr lang="en-US" dirty="0">
                <a:solidFill>
                  <a:srgbClr val="FF0000"/>
                </a:solidFill>
              </a:rPr>
              <a:t>and permissions:</a:t>
            </a:r>
          </a:p>
          <a:p>
            <a:r>
              <a:rPr lang="en-US" dirty="0">
                <a:solidFill>
                  <a:srgbClr val="FF0000"/>
                </a:solidFill>
              </a:rPr>
              <a:t>sagepub.com/</a:t>
            </a:r>
            <a:r>
              <a:rPr lang="en-US" dirty="0" err="1">
                <a:solidFill>
                  <a:srgbClr val="FF0000"/>
                </a:solidFill>
              </a:rPr>
              <a:t>journalsPermissions.nav</a:t>
            </a:r>
            <a:endParaRPr lang="en-US" dirty="0">
              <a:solidFill>
                <a:srgbClr val="FF0000"/>
              </a:solidFill>
            </a:endParaRPr>
          </a:p>
        </p:txBody>
      </p:sp>
    </p:spTree>
    <p:extLst>
      <p:ext uri="{BB962C8B-B14F-4D97-AF65-F5344CB8AC3E}">
        <p14:creationId xmlns:p14="http://schemas.microsoft.com/office/powerpoint/2010/main" val="300033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sna\Desktop\ffff.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896" b="2598"/>
          <a:stretch/>
        </p:blipFill>
        <p:spPr bwMode="auto">
          <a:xfrm>
            <a:off x="304800" y="2514600"/>
            <a:ext cx="8664720" cy="299258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41712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sna\Desktop\hghg.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552"/>
          <a:stretch/>
        </p:blipFill>
        <p:spPr bwMode="auto">
          <a:xfrm>
            <a:off x="685800" y="838200"/>
            <a:ext cx="8229600"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762000" y="4876800"/>
            <a:ext cx="7848600" cy="1844675"/>
          </a:xfrm>
        </p:spPr>
        <p:txBody>
          <a:bodyPr/>
          <a:lstStyle/>
          <a:p>
            <a:r>
              <a:rPr lang="en-US" sz="1400" dirty="0">
                <a:solidFill>
                  <a:srgbClr val="FF0000"/>
                </a:solidFill>
                <a:latin typeface="Berlin Sans FB" pitchFamily="34" charset="0"/>
              </a:rPr>
              <a:t>all inflammatory markers decline after initiation of treatment with antibiotics in patients with diabetic foot infection and that ESR is probably the best marker to monitor the response to therapy in patients with osteomyelitis. </a:t>
            </a:r>
          </a:p>
          <a:p>
            <a:endParaRPr lang="en-US" sz="1400" dirty="0">
              <a:solidFill>
                <a:srgbClr val="FF0000"/>
              </a:solidFill>
            </a:endParaRPr>
          </a:p>
        </p:txBody>
      </p:sp>
      <p:sp>
        <p:nvSpPr>
          <p:cNvPr id="5" name="Oval 4"/>
          <p:cNvSpPr/>
          <p:nvPr/>
        </p:nvSpPr>
        <p:spPr>
          <a:xfrm>
            <a:off x="685800" y="3657600"/>
            <a:ext cx="1524000" cy="3810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19849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latin typeface="Berlin Sans FB" pitchFamily="34" charset="0"/>
              </a:rPr>
              <a:t> 4:Can </a:t>
            </a:r>
            <a:r>
              <a:rPr lang="en-US" sz="2700" dirty="0" err="1">
                <a:latin typeface="Berlin Sans FB" pitchFamily="34" charset="0"/>
              </a:rPr>
              <a:t>Procalcitonin</a:t>
            </a:r>
            <a:r>
              <a:rPr lang="en-US" sz="2700" dirty="0">
                <a:latin typeface="Berlin Sans FB" pitchFamily="34" charset="0"/>
              </a:rPr>
              <a:t> Be an Accurate Diagnostic Marker for the Classification of Diabetic Foot Ulcers?</a:t>
            </a:r>
          </a:p>
        </p:txBody>
      </p:sp>
      <p:sp>
        <p:nvSpPr>
          <p:cNvPr id="3" name="Content Placeholder 2"/>
          <p:cNvSpPr>
            <a:spLocks noGrp="1"/>
          </p:cNvSpPr>
          <p:nvPr>
            <p:ph idx="1"/>
          </p:nvPr>
        </p:nvSpPr>
        <p:spPr>
          <a:xfrm>
            <a:off x="381000" y="1219200"/>
            <a:ext cx="8229600" cy="4525963"/>
          </a:xfrm>
        </p:spPr>
        <p:txBody>
          <a:bodyPr>
            <a:noAutofit/>
          </a:bodyPr>
          <a:lstStyle/>
          <a:p>
            <a:pPr>
              <a:buFont typeface="Wingdings" pitchFamily="2" charset="2"/>
              <a:buChar char="ü"/>
            </a:pPr>
            <a:endParaRPr lang="en-US" sz="1400" dirty="0">
              <a:latin typeface="Berlin Sans FB" pitchFamily="34" charset="0"/>
            </a:endParaRPr>
          </a:p>
          <a:p>
            <a:pPr>
              <a:buFont typeface="Wingdings" pitchFamily="2" charset="2"/>
              <a:buChar char="ü"/>
            </a:pPr>
            <a:r>
              <a:rPr lang="en-US" sz="1400" dirty="0" smtClean="0">
                <a:latin typeface="Berlin Sans FB" pitchFamily="34" charset="0"/>
              </a:rPr>
              <a:t>Materials and method: </a:t>
            </a:r>
            <a:r>
              <a:rPr lang="en-US" sz="1400" dirty="0">
                <a:latin typeface="Berlin Sans FB" pitchFamily="34" charset="0"/>
              </a:rPr>
              <a:t>We evaluated PCT serum level as a marker of bacterial infection in patients with diabetic foot ulcers. Sixty patients with diabetic foot ulcers were consecutively enrolled in the study. A total of 30 patients were clinically identified as IDFU by an expert clinician, taking as criteria for purulent discharges or at least two of manifestations of inflammation including warmth, redness, swelling and pain</a:t>
            </a:r>
            <a:r>
              <a:rPr lang="en-US" sz="1400" dirty="0" smtClean="0">
                <a:latin typeface="Berlin Sans FB" pitchFamily="34" charset="0"/>
              </a:rPr>
              <a:t>.</a:t>
            </a:r>
          </a:p>
          <a:p>
            <a:pPr>
              <a:buFont typeface="Wingdings" pitchFamily="2" charset="2"/>
              <a:buChar char="ü"/>
            </a:pPr>
            <a:endParaRPr lang="en-US" sz="1400" dirty="0">
              <a:latin typeface="Berlin Sans FB" pitchFamily="34" charset="0"/>
            </a:endParaRPr>
          </a:p>
          <a:p>
            <a:pPr>
              <a:buFont typeface="Wingdings" pitchFamily="2" charset="2"/>
              <a:buChar char="ü"/>
            </a:pPr>
            <a:r>
              <a:rPr lang="en-US" sz="1400" u="sng" dirty="0">
                <a:latin typeface="Berlin Sans FB" pitchFamily="34" charset="0"/>
              </a:rPr>
              <a:t>Results</a:t>
            </a:r>
            <a:r>
              <a:rPr lang="en-US" sz="1400" dirty="0" smtClean="0">
                <a:latin typeface="Berlin Sans FB" pitchFamily="34" charset="0"/>
              </a:rPr>
              <a:t>:. </a:t>
            </a:r>
            <a:r>
              <a:rPr lang="en-US" sz="1400" dirty="0">
                <a:latin typeface="Berlin Sans FB" pitchFamily="34" charset="0"/>
              </a:rPr>
              <a:t>The area under the receiver operating characteristic curve for ESR was the greatest (0.967; P &lt; 0.001), followed by CRP (0.871; P &lt; 0.001), PCT (0.729; P &lt; 0.001), and finally WBCs (0.721; P = 0.001</a:t>
            </a:r>
            <a:r>
              <a:rPr lang="en-US" sz="1400" dirty="0" smtClean="0">
                <a:latin typeface="Berlin Sans FB" pitchFamily="34" charset="0"/>
              </a:rPr>
              <a:t>).</a:t>
            </a:r>
          </a:p>
          <a:p>
            <a:pPr>
              <a:buFont typeface="Wingdings" pitchFamily="2" charset="2"/>
              <a:buChar char="ü"/>
            </a:pPr>
            <a:endParaRPr lang="en-US" sz="1400" dirty="0">
              <a:latin typeface="Berlin Sans FB" pitchFamily="34" charset="0"/>
            </a:endParaRPr>
          </a:p>
          <a:p>
            <a:pPr>
              <a:buFont typeface="Wingdings" pitchFamily="2" charset="2"/>
              <a:buChar char="ü"/>
            </a:pPr>
            <a:r>
              <a:rPr lang="en-US" sz="1400" u="sng" dirty="0">
                <a:latin typeface="Berlin Sans FB" pitchFamily="34" charset="0"/>
              </a:rPr>
              <a:t>Conclusions</a:t>
            </a:r>
            <a:r>
              <a:rPr lang="en-US" sz="1400" dirty="0">
                <a:latin typeface="Berlin Sans FB" pitchFamily="34" charset="0"/>
              </a:rPr>
              <a:t>: These results suggest that PCT can be a diagnostic marker in combination with other markers like ESR and CRP to distinguish infected from non-infected foot ulcers, when clinical manifestations are un specific. </a:t>
            </a:r>
            <a:endParaRPr lang="en-US" sz="1400" dirty="0" smtClean="0">
              <a:latin typeface="Berlin Sans FB" pitchFamily="34" charset="0"/>
            </a:endParaRPr>
          </a:p>
          <a:p>
            <a:pPr>
              <a:buFont typeface="Wingdings" pitchFamily="2" charset="2"/>
              <a:buChar char="ü"/>
            </a:pPr>
            <a:r>
              <a:rPr lang="en-US" sz="1400" dirty="0" smtClean="0">
                <a:latin typeface="Berlin Sans FB" pitchFamily="34" charset="0"/>
              </a:rPr>
              <a:t>Additional </a:t>
            </a:r>
            <a:r>
              <a:rPr lang="en-US" sz="1400" dirty="0">
                <a:latin typeface="Berlin Sans FB" pitchFamily="34" charset="0"/>
              </a:rPr>
              <a:t>research is needed before the routine usage of PCT to better define the role of PCT in IDFU	</a:t>
            </a:r>
          </a:p>
          <a:p>
            <a:pPr>
              <a:buFont typeface="Wingdings" pitchFamily="2" charset="2"/>
              <a:buChar char="ü"/>
            </a:pPr>
            <a:endParaRPr lang="en-US" sz="1400" dirty="0" smtClean="0">
              <a:latin typeface="Berlin Sans FB" pitchFamily="34" charset="0"/>
            </a:endParaRPr>
          </a:p>
          <a:p>
            <a:pPr marL="0" indent="0">
              <a:buNone/>
            </a:pPr>
            <a:r>
              <a:rPr lang="en-US" sz="1400" dirty="0" smtClean="0">
                <a:latin typeface="Berlin Sans FB" pitchFamily="34" charset="0"/>
              </a:rPr>
              <a:t> </a:t>
            </a:r>
            <a:endParaRPr lang="en-US" sz="1400" dirty="0">
              <a:latin typeface="Berlin Sans FB" pitchFamily="34" charset="0"/>
            </a:endParaRPr>
          </a:p>
        </p:txBody>
      </p:sp>
      <p:sp>
        <p:nvSpPr>
          <p:cNvPr id="4" name="Footer Placeholder 3"/>
          <p:cNvSpPr>
            <a:spLocks noGrp="1"/>
          </p:cNvSpPr>
          <p:nvPr>
            <p:ph type="ftr" sz="quarter" idx="11"/>
          </p:nvPr>
        </p:nvSpPr>
        <p:spPr>
          <a:xfrm>
            <a:off x="5715000" y="5791200"/>
            <a:ext cx="3276600" cy="762000"/>
          </a:xfrm>
        </p:spPr>
        <p:txBody>
          <a:bodyPr/>
          <a:lstStyle/>
          <a:p>
            <a:endParaRPr lang="en-US" sz="1400" dirty="0">
              <a:latin typeface="Berlin Sans FB" pitchFamily="34" charset="0"/>
            </a:endParaRPr>
          </a:p>
          <a:p>
            <a:r>
              <a:rPr lang="en-US" sz="1400" dirty="0">
                <a:solidFill>
                  <a:srgbClr val="FF0000"/>
                </a:solidFill>
                <a:latin typeface="Berlin Sans FB" pitchFamily="34" charset="0"/>
              </a:rPr>
              <a:t> </a:t>
            </a:r>
            <a:r>
              <a:rPr lang="en-US" sz="1400" dirty="0" err="1">
                <a:solidFill>
                  <a:srgbClr val="FF0000"/>
                </a:solidFill>
                <a:latin typeface="Berlin Sans FB" pitchFamily="34" charset="0"/>
              </a:rPr>
              <a:t>Int</a:t>
            </a:r>
            <a:r>
              <a:rPr lang="en-US" sz="1400" dirty="0">
                <a:solidFill>
                  <a:srgbClr val="FF0000"/>
                </a:solidFill>
                <a:latin typeface="Berlin Sans FB" pitchFamily="34" charset="0"/>
              </a:rPr>
              <a:t> J </a:t>
            </a:r>
            <a:r>
              <a:rPr lang="en-US" sz="1400" dirty="0" err="1">
                <a:solidFill>
                  <a:srgbClr val="FF0000"/>
                </a:solidFill>
                <a:latin typeface="Berlin Sans FB" pitchFamily="34" charset="0"/>
              </a:rPr>
              <a:t>Endocrinol</a:t>
            </a:r>
            <a:r>
              <a:rPr lang="en-US" sz="1400" dirty="0">
                <a:solidFill>
                  <a:srgbClr val="FF0000"/>
                </a:solidFill>
                <a:latin typeface="Berlin Sans FB" pitchFamily="34" charset="0"/>
              </a:rPr>
              <a:t> </a:t>
            </a:r>
            <a:r>
              <a:rPr lang="en-US" sz="1400" dirty="0" err="1">
                <a:solidFill>
                  <a:srgbClr val="FF0000"/>
                </a:solidFill>
                <a:latin typeface="Berlin Sans FB" pitchFamily="34" charset="0"/>
              </a:rPr>
              <a:t>Metab</a:t>
            </a:r>
            <a:r>
              <a:rPr lang="en-US" sz="1400" dirty="0">
                <a:solidFill>
                  <a:srgbClr val="FF0000"/>
                </a:solidFill>
                <a:latin typeface="Berlin Sans FB" pitchFamily="34" charset="0"/>
              </a:rPr>
              <a:t>. 2014 January; 12(1): e13376. </a:t>
            </a:r>
          </a:p>
        </p:txBody>
      </p:sp>
      <p:graphicFrame>
        <p:nvGraphicFramePr>
          <p:cNvPr id="5" name="Content Placeholder 4"/>
          <p:cNvGraphicFramePr>
            <a:graphicFrameLocks/>
          </p:cNvGraphicFramePr>
          <p:nvPr>
            <p:extLst>
              <p:ext uri="{D42A27DB-BD31-4B8C-83A1-F6EECF244321}">
                <p14:modId xmlns:p14="http://schemas.microsoft.com/office/powerpoint/2010/main" val="1977186554"/>
              </p:ext>
            </p:extLst>
          </p:nvPr>
        </p:nvGraphicFramePr>
        <p:xfrm>
          <a:off x="914400" y="4648200"/>
          <a:ext cx="4648200" cy="1849120"/>
        </p:xfrm>
        <a:graphic>
          <a:graphicData uri="http://schemas.openxmlformats.org/drawingml/2006/table">
            <a:tbl>
              <a:tblPr firstRow="1" bandRow="1">
                <a:tableStyleId>{5C22544A-7EE6-4342-B048-85BDC9FD1C3A}</a:tableStyleId>
              </a:tblPr>
              <a:tblGrid>
                <a:gridCol w="929640"/>
                <a:gridCol w="1239520"/>
                <a:gridCol w="1239520"/>
                <a:gridCol w="1239520"/>
              </a:tblGrid>
              <a:tr h="294640">
                <a:tc>
                  <a:txBody>
                    <a:bodyPr/>
                    <a:lstStyle/>
                    <a:p>
                      <a:endParaRPr lang="en-US" b="0" dirty="0">
                        <a:latin typeface="Berlin Sans FB" pitchFamily="34" charset="0"/>
                      </a:endParaRPr>
                    </a:p>
                  </a:txBody>
                  <a:tcPr/>
                </a:tc>
                <a:tc>
                  <a:txBody>
                    <a:bodyPr/>
                    <a:lstStyle/>
                    <a:p>
                      <a:r>
                        <a:rPr lang="en-US" b="0" dirty="0" smtClean="0">
                          <a:latin typeface="Berlin Sans FB" pitchFamily="34" charset="0"/>
                        </a:rPr>
                        <a:t>Cut</a:t>
                      </a:r>
                      <a:r>
                        <a:rPr lang="en-US" b="0" baseline="0" dirty="0" smtClean="0">
                          <a:latin typeface="Berlin Sans FB" pitchFamily="34" charset="0"/>
                        </a:rPr>
                        <a:t> off</a:t>
                      </a:r>
                      <a:endParaRPr lang="en-US" b="0" dirty="0">
                        <a:latin typeface="Berlin Sans FB" pitchFamily="34" charset="0"/>
                      </a:endParaRPr>
                    </a:p>
                  </a:txBody>
                  <a:tcPr/>
                </a:tc>
                <a:tc>
                  <a:txBody>
                    <a:bodyPr/>
                    <a:lstStyle/>
                    <a:p>
                      <a:r>
                        <a:rPr lang="en-US" b="0" dirty="0" smtClean="0">
                          <a:latin typeface="Berlin Sans FB" pitchFamily="34" charset="0"/>
                        </a:rPr>
                        <a:t>Sensitivity</a:t>
                      </a:r>
                      <a:endParaRPr lang="en-US" b="0" dirty="0">
                        <a:latin typeface="Berlin Sans FB" pitchFamily="34" charset="0"/>
                      </a:endParaRPr>
                    </a:p>
                  </a:txBody>
                  <a:tcPr/>
                </a:tc>
                <a:tc>
                  <a:txBody>
                    <a:bodyPr/>
                    <a:lstStyle/>
                    <a:p>
                      <a:r>
                        <a:rPr lang="en-US" b="0" dirty="0" smtClean="0">
                          <a:latin typeface="Berlin Sans FB" pitchFamily="34" charset="0"/>
                        </a:rPr>
                        <a:t>Specificity</a:t>
                      </a:r>
                      <a:endParaRPr lang="en-US" b="0" dirty="0">
                        <a:latin typeface="Berlin Sans FB" pitchFamily="34" charset="0"/>
                      </a:endParaRPr>
                    </a:p>
                  </a:txBody>
                  <a:tcPr/>
                </a:tc>
              </a:tr>
              <a:tr h="370840">
                <a:tc>
                  <a:txBody>
                    <a:bodyPr/>
                    <a:lstStyle/>
                    <a:p>
                      <a:r>
                        <a:rPr lang="en-US" b="0" dirty="0" smtClean="0">
                          <a:latin typeface="Berlin Sans FB" pitchFamily="34" charset="0"/>
                        </a:rPr>
                        <a:t>ESR</a:t>
                      </a:r>
                      <a:endParaRPr lang="en-US" b="0" dirty="0">
                        <a:latin typeface="Berlin Sans FB" pitchFamily="34" charset="0"/>
                      </a:endParaRPr>
                    </a:p>
                  </a:txBody>
                  <a:tcPr/>
                </a:tc>
                <a:tc>
                  <a:txBody>
                    <a:bodyPr/>
                    <a:lstStyle/>
                    <a:p>
                      <a:r>
                        <a:rPr lang="en-US" b="0" dirty="0" smtClean="0">
                          <a:latin typeface="Berlin Sans FB" pitchFamily="34" charset="0"/>
                        </a:rPr>
                        <a:t>40.5mm/h</a:t>
                      </a:r>
                      <a:endParaRPr lang="en-US" b="0" dirty="0">
                        <a:latin typeface="Berlin Sans FB" pitchFamily="34" charset="0"/>
                      </a:endParaRPr>
                    </a:p>
                  </a:txBody>
                  <a:tcPr/>
                </a:tc>
                <a:tc>
                  <a:txBody>
                    <a:bodyPr/>
                    <a:lstStyle/>
                    <a:p>
                      <a:r>
                        <a:rPr lang="en-US" b="0" dirty="0" smtClean="0">
                          <a:latin typeface="Berlin Sans FB" pitchFamily="34" charset="0"/>
                        </a:rPr>
                        <a:t>90</a:t>
                      </a:r>
                      <a:endParaRPr lang="en-US" b="0" dirty="0">
                        <a:latin typeface="Berlin Sans FB" pitchFamily="34" charset="0"/>
                      </a:endParaRPr>
                    </a:p>
                  </a:txBody>
                  <a:tcPr/>
                </a:tc>
                <a:tc>
                  <a:txBody>
                    <a:bodyPr/>
                    <a:lstStyle/>
                    <a:p>
                      <a:r>
                        <a:rPr lang="en-US" b="0" dirty="0" smtClean="0">
                          <a:latin typeface="Berlin Sans FB" pitchFamily="34" charset="0"/>
                        </a:rPr>
                        <a:t>94</a:t>
                      </a:r>
                      <a:endParaRPr lang="en-US" b="0" dirty="0">
                        <a:latin typeface="Berlin Sans FB" pitchFamily="34" charset="0"/>
                      </a:endParaRPr>
                    </a:p>
                  </a:txBody>
                  <a:tcPr/>
                </a:tc>
              </a:tr>
              <a:tr h="370840">
                <a:tc>
                  <a:txBody>
                    <a:bodyPr/>
                    <a:lstStyle/>
                    <a:p>
                      <a:r>
                        <a:rPr lang="en-US" b="0" dirty="0" smtClean="0">
                          <a:latin typeface="Berlin Sans FB" pitchFamily="34" charset="0"/>
                        </a:rPr>
                        <a:t>CRP</a:t>
                      </a:r>
                      <a:endParaRPr lang="en-US" b="0" dirty="0">
                        <a:latin typeface="Berlin Sans FB" pitchFamily="34" charset="0"/>
                      </a:endParaRPr>
                    </a:p>
                  </a:txBody>
                  <a:tcPr/>
                </a:tc>
                <a:tc>
                  <a:txBody>
                    <a:bodyPr/>
                    <a:lstStyle/>
                    <a:p>
                      <a:r>
                        <a:rPr lang="en-US" b="0" dirty="0" smtClean="0">
                          <a:latin typeface="Berlin Sans FB" pitchFamily="34" charset="0"/>
                        </a:rPr>
                        <a:t>7.1mg/dl</a:t>
                      </a:r>
                      <a:endParaRPr lang="en-US" b="0" dirty="0">
                        <a:latin typeface="Berlin Sans FB" pitchFamily="34" charset="0"/>
                      </a:endParaRPr>
                    </a:p>
                  </a:txBody>
                  <a:tcPr/>
                </a:tc>
                <a:tc>
                  <a:txBody>
                    <a:bodyPr/>
                    <a:lstStyle/>
                    <a:p>
                      <a:r>
                        <a:rPr lang="en-US" b="0" dirty="0" smtClean="0">
                          <a:latin typeface="Berlin Sans FB" pitchFamily="34" charset="0"/>
                        </a:rPr>
                        <a:t>80</a:t>
                      </a:r>
                      <a:endParaRPr lang="en-US" b="0" dirty="0">
                        <a:latin typeface="Berlin Sans FB" pitchFamily="34" charset="0"/>
                      </a:endParaRPr>
                    </a:p>
                  </a:txBody>
                  <a:tcPr/>
                </a:tc>
                <a:tc>
                  <a:txBody>
                    <a:bodyPr/>
                    <a:lstStyle/>
                    <a:p>
                      <a:r>
                        <a:rPr lang="en-US" b="0" dirty="0" smtClean="0">
                          <a:latin typeface="Berlin Sans FB" pitchFamily="34" charset="0"/>
                        </a:rPr>
                        <a:t>74</a:t>
                      </a:r>
                      <a:endParaRPr lang="en-US" b="0" dirty="0">
                        <a:latin typeface="Berlin Sans FB" pitchFamily="34" charset="0"/>
                      </a:endParaRPr>
                    </a:p>
                  </a:txBody>
                  <a:tcPr/>
                </a:tc>
              </a:tr>
              <a:tr h="370840">
                <a:tc>
                  <a:txBody>
                    <a:bodyPr/>
                    <a:lstStyle/>
                    <a:p>
                      <a:r>
                        <a:rPr lang="en-US" b="0" dirty="0" smtClean="0">
                          <a:latin typeface="Berlin Sans FB" pitchFamily="34" charset="0"/>
                        </a:rPr>
                        <a:t>PCT</a:t>
                      </a:r>
                      <a:endParaRPr lang="en-US" b="0" dirty="0">
                        <a:latin typeface="Berlin Sans FB" pitchFamily="34" charset="0"/>
                      </a:endParaRPr>
                    </a:p>
                  </a:txBody>
                  <a:tcPr/>
                </a:tc>
                <a:tc>
                  <a:txBody>
                    <a:bodyPr/>
                    <a:lstStyle/>
                    <a:p>
                      <a:r>
                        <a:rPr lang="en-US" b="0" dirty="0" smtClean="0">
                          <a:latin typeface="Berlin Sans FB" pitchFamily="34" charset="0"/>
                        </a:rPr>
                        <a:t>0.21</a:t>
                      </a:r>
                      <a:endParaRPr lang="en-US" b="0" dirty="0">
                        <a:latin typeface="Berlin Sans FB" pitchFamily="34" charset="0"/>
                      </a:endParaRPr>
                    </a:p>
                  </a:txBody>
                  <a:tcPr/>
                </a:tc>
                <a:tc>
                  <a:txBody>
                    <a:bodyPr/>
                    <a:lstStyle/>
                    <a:p>
                      <a:r>
                        <a:rPr lang="en-US" b="0" dirty="0" smtClean="0">
                          <a:latin typeface="Berlin Sans FB" pitchFamily="34" charset="0"/>
                        </a:rPr>
                        <a:t>70</a:t>
                      </a:r>
                      <a:endParaRPr lang="en-US" b="0" dirty="0">
                        <a:latin typeface="Berlin Sans FB" pitchFamily="34" charset="0"/>
                      </a:endParaRPr>
                    </a:p>
                  </a:txBody>
                  <a:tcPr/>
                </a:tc>
                <a:tc>
                  <a:txBody>
                    <a:bodyPr/>
                    <a:lstStyle/>
                    <a:p>
                      <a:r>
                        <a:rPr lang="en-US" b="0" dirty="0" smtClean="0">
                          <a:latin typeface="Berlin Sans FB" pitchFamily="34" charset="0"/>
                        </a:rPr>
                        <a:t>74</a:t>
                      </a:r>
                      <a:endParaRPr lang="en-US" b="0" dirty="0">
                        <a:latin typeface="Berlin Sans FB" pitchFamily="34" charset="0"/>
                      </a:endParaRPr>
                    </a:p>
                  </a:txBody>
                  <a:tcPr/>
                </a:tc>
              </a:tr>
              <a:tr h="370840">
                <a:tc>
                  <a:txBody>
                    <a:bodyPr/>
                    <a:lstStyle/>
                    <a:p>
                      <a:r>
                        <a:rPr lang="en-US" b="0" dirty="0" smtClean="0">
                          <a:latin typeface="Berlin Sans FB" pitchFamily="34" charset="0"/>
                        </a:rPr>
                        <a:t>WBC</a:t>
                      </a:r>
                      <a:endParaRPr lang="en-US" b="0" dirty="0">
                        <a:latin typeface="Berlin Sans FB" pitchFamily="34" charset="0"/>
                      </a:endParaRPr>
                    </a:p>
                  </a:txBody>
                  <a:tcPr/>
                </a:tc>
                <a:tc>
                  <a:txBody>
                    <a:bodyPr/>
                    <a:lstStyle/>
                    <a:p>
                      <a:r>
                        <a:rPr lang="en-US" b="0" dirty="0" smtClean="0">
                          <a:latin typeface="Berlin Sans FB" pitchFamily="34" charset="0"/>
                        </a:rPr>
                        <a:t>7.7*10/l</a:t>
                      </a:r>
                      <a:endParaRPr lang="en-US" b="0" dirty="0">
                        <a:latin typeface="Berlin Sans FB" pitchFamily="34" charset="0"/>
                      </a:endParaRPr>
                    </a:p>
                  </a:txBody>
                  <a:tcPr/>
                </a:tc>
                <a:tc>
                  <a:txBody>
                    <a:bodyPr/>
                    <a:lstStyle/>
                    <a:p>
                      <a:r>
                        <a:rPr lang="en-US" b="0" dirty="0" smtClean="0">
                          <a:latin typeface="Berlin Sans FB" pitchFamily="34" charset="0"/>
                        </a:rPr>
                        <a:t>66</a:t>
                      </a:r>
                      <a:endParaRPr lang="en-US" b="0" dirty="0">
                        <a:latin typeface="Berlin Sans FB" pitchFamily="34" charset="0"/>
                      </a:endParaRPr>
                    </a:p>
                  </a:txBody>
                  <a:tcPr/>
                </a:tc>
                <a:tc>
                  <a:txBody>
                    <a:bodyPr/>
                    <a:lstStyle/>
                    <a:p>
                      <a:r>
                        <a:rPr lang="en-US" b="0" dirty="0" smtClean="0">
                          <a:latin typeface="Berlin Sans FB" pitchFamily="34" charset="0"/>
                        </a:rPr>
                        <a:t>67</a:t>
                      </a:r>
                      <a:endParaRPr lang="en-US" b="0" dirty="0">
                        <a:latin typeface="Berlin Sans FB" pitchFamily="34" charset="0"/>
                      </a:endParaRPr>
                    </a:p>
                  </a:txBody>
                  <a:tcPr/>
                </a:tc>
              </a:tr>
            </a:tbl>
          </a:graphicData>
        </a:graphic>
      </p:graphicFrame>
    </p:spTree>
    <p:extLst>
      <p:ext uri="{BB962C8B-B14F-4D97-AF65-F5344CB8AC3E}">
        <p14:creationId xmlns:p14="http://schemas.microsoft.com/office/powerpoint/2010/main" val="1685485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Autofit/>
          </a:bodyPr>
          <a:lstStyle/>
          <a:p>
            <a:r>
              <a:rPr lang="en-US" sz="1800" dirty="0">
                <a:latin typeface="Berlin Sans FB" pitchFamily="34" charset="0"/>
              </a:rPr>
              <a:t>Infectious Diseases Society of America and International Working Group on the Diabetic Foot Classifications of </a:t>
            </a:r>
            <a:r>
              <a:rPr lang="en-US" sz="1800" dirty="0" smtClean="0">
                <a:latin typeface="Berlin Sans FB" pitchFamily="34" charset="0"/>
              </a:rPr>
              <a:t>Diabetic Foot </a:t>
            </a:r>
            <a:r>
              <a:rPr lang="en-US" sz="1800" dirty="0">
                <a:latin typeface="Berlin Sans FB" pitchFamily="34" charset="0"/>
              </a:rPr>
              <a:t>Infection</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259107094"/>
              </p:ext>
            </p:extLst>
          </p:nvPr>
        </p:nvGraphicFramePr>
        <p:xfrm>
          <a:off x="228600" y="609600"/>
          <a:ext cx="8763000" cy="5735320"/>
        </p:xfrm>
        <a:graphic>
          <a:graphicData uri="http://schemas.openxmlformats.org/drawingml/2006/table">
            <a:tbl>
              <a:tblPr firstRow="1" bandRow="1">
                <a:tableStyleId>{46F890A9-2807-4EBB-B81D-B2AA78EC7F39}</a:tableStyleId>
              </a:tblPr>
              <a:tblGrid>
                <a:gridCol w="6400800"/>
                <a:gridCol w="914400"/>
                <a:gridCol w="1447800"/>
              </a:tblGrid>
              <a:tr h="655320">
                <a:tc>
                  <a:txBody>
                    <a:bodyPr/>
                    <a:lstStyle/>
                    <a:p>
                      <a:pPr algn="l"/>
                      <a:endParaRPr kumimoji="0" lang="en-US" sz="1400" b="0" i="0" u="none" strike="noStrike" kern="1200" baseline="0" dirty="0" smtClean="0">
                        <a:solidFill>
                          <a:schemeClr val="tx1"/>
                        </a:solidFill>
                        <a:latin typeface="Berlin Sans FB" pitchFamily="34" charset="0"/>
                        <a:ea typeface="+mn-ea"/>
                        <a:cs typeface="+mn-cs"/>
                      </a:endParaRPr>
                    </a:p>
                    <a:p>
                      <a:pPr algn="l"/>
                      <a:endParaRPr kumimoji="0" lang="en-US" sz="1400" b="0" i="0" u="none" strike="noStrike" kern="1200" baseline="0" dirty="0" smtClean="0">
                        <a:solidFill>
                          <a:schemeClr val="tx1"/>
                        </a:solidFill>
                        <a:latin typeface="Berlin Sans FB" pitchFamily="34" charset="0"/>
                        <a:ea typeface="+mn-ea"/>
                        <a:cs typeface="+mn-cs"/>
                      </a:endParaRPr>
                    </a:p>
                    <a:p>
                      <a:pPr algn="l"/>
                      <a:r>
                        <a:rPr kumimoji="0" lang="en-US" sz="1400" b="0" i="0" u="none" strike="noStrike" kern="1200" baseline="0" dirty="0" smtClean="0">
                          <a:solidFill>
                            <a:schemeClr val="tx1"/>
                          </a:solidFill>
                          <a:latin typeface="Berlin Sans FB" pitchFamily="34" charset="0"/>
                          <a:ea typeface="+mn-ea"/>
                          <a:cs typeface="+mn-cs"/>
                        </a:rPr>
                        <a:t>Clinical Manifestation of Infection</a:t>
                      </a:r>
                      <a:endParaRPr lang="en-US" sz="1400" dirty="0">
                        <a:solidFill>
                          <a:schemeClr val="tx1"/>
                        </a:solidFill>
                        <a:latin typeface="Berlin Sans FB" pitchFamily="34" charset="0"/>
                      </a:endParaRPr>
                    </a:p>
                  </a:txBody>
                  <a:tcPr>
                    <a:lnR>
                      <a:noFill/>
                    </a:lnR>
                    <a:solidFill>
                      <a:schemeClr val="bg1"/>
                    </a:solidFill>
                  </a:tcPr>
                </a:tc>
                <a:tc>
                  <a:txBody>
                    <a:bodyPr/>
                    <a:lstStyle/>
                    <a:p>
                      <a:pPr algn="ctr"/>
                      <a:endParaRPr kumimoji="0" lang="en-US" sz="1400" b="0" i="0" u="none" strike="noStrike" kern="1200" baseline="0" dirty="0" smtClean="0">
                        <a:solidFill>
                          <a:schemeClr val="tx1"/>
                        </a:solidFill>
                        <a:latin typeface="Berlin Sans FB" pitchFamily="34" charset="0"/>
                        <a:ea typeface="+mn-ea"/>
                        <a:cs typeface="+mn-cs"/>
                      </a:endParaRPr>
                    </a:p>
                    <a:p>
                      <a:pPr algn="ctr"/>
                      <a:r>
                        <a:rPr kumimoji="0" lang="en-US" sz="1400" b="0" i="0" u="none" strike="noStrike" kern="1200" baseline="0" dirty="0" smtClean="0">
                          <a:solidFill>
                            <a:schemeClr val="tx1"/>
                          </a:solidFill>
                          <a:latin typeface="Berlin Sans FB" pitchFamily="34" charset="0"/>
                          <a:ea typeface="+mn-ea"/>
                          <a:cs typeface="+mn-cs"/>
                        </a:rPr>
                        <a:t>PEDIS Grade</a:t>
                      </a:r>
                      <a:endParaRPr lang="en-US" sz="1400" dirty="0">
                        <a:solidFill>
                          <a:schemeClr val="tx1"/>
                        </a:solidFill>
                        <a:latin typeface="Berlin Sans FB" pitchFamily="34"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kumimoji="0" lang="en-US" sz="1400" b="0" i="0" u="none" strike="noStrike" kern="1200" baseline="0" dirty="0" smtClean="0">
                        <a:solidFill>
                          <a:schemeClr val="tx1"/>
                        </a:solidFill>
                        <a:latin typeface="Berlin Sans FB" pitchFamily="34" charset="0"/>
                        <a:ea typeface="+mn-ea"/>
                        <a:cs typeface="+mn-cs"/>
                      </a:endParaRPr>
                    </a:p>
                    <a:p>
                      <a:pPr algn="ctr"/>
                      <a:r>
                        <a:rPr kumimoji="0" lang="en-US" sz="1400" b="0" i="0" u="none" strike="noStrike" kern="1200" baseline="0" dirty="0" smtClean="0">
                          <a:solidFill>
                            <a:schemeClr val="tx1"/>
                          </a:solidFill>
                          <a:latin typeface="Berlin Sans FB" pitchFamily="34" charset="0"/>
                          <a:ea typeface="+mn-ea"/>
                          <a:cs typeface="+mn-cs"/>
                        </a:rPr>
                        <a:t>IDSA Infection</a:t>
                      </a:r>
                    </a:p>
                    <a:p>
                      <a:pPr algn="ctr"/>
                      <a:r>
                        <a:rPr kumimoji="0" lang="en-US" sz="1400" b="0" i="0" u="none" strike="noStrike" kern="1200" baseline="0" dirty="0" smtClean="0">
                          <a:solidFill>
                            <a:schemeClr val="tx1"/>
                          </a:solidFill>
                          <a:latin typeface="Berlin Sans FB" pitchFamily="34" charset="0"/>
                          <a:ea typeface="+mn-ea"/>
                          <a:cs typeface="+mn-cs"/>
                        </a:rPr>
                        <a:t>Severity</a:t>
                      </a:r>
                      <a:endParaRPr lang="en-US" sz="1400" dirty="0">
                        <a:solidFill>
                          <a:schemeClr val="tx1"/>
                        </a:solidFill>
                        <a:latin typeface="Berlin Sans FB" pitchFamily="34" charset="0"/>
                      </a:endParaRPr>
                    </a:p>
                  </a:txBody>
                  <a:tcPr>
                    <a:lnL>
                      <a:noFill/>
                    </a:lnL>
                    <a:solidFill>
                      <a:schemeClr val="bg1"/>
                    </a:solidFill>
                  </a:tcPr>
                </a:tc>
              </a:tr>
              <a:tr h="370840">
                <a:tc>
                  <a:txBody>
                    <a:bodyPr/>
                    <a:lstStyle/>
                    <a:p>
                      <a:pPr algn="l"/>
                      <a:r>
                        <a:rPr kumimoji="0" lang="en-US" sz="1400" b="0" i="0" u="none" strike="noStrike" kern="1200" baseline="0" dirty="0" smtClean="0">
                          <a:solidFill>
                            <a:schemeClr val="dk1"/>
                          </a:solidFill>
                          <a:latin typeface="Berlin Sans FB" pitchFamily="34" charset="0"/>
                          <a:ea typeface="+mn-ea"/>
                          <a:cs typeface="+mn-cs"/>
                        </a:rPr>
                        <a:t>No symptoms or signs of infection</a:t>
                      </a:r>
                      <a:endParaRPr lang="en-US" sz="1400" dirty="0">
                        <a:solidFill>
                          <a:schemeClr val="tx1"/>
                        </a:solidFill>
                        <a:latin typeface="Berlin Sans FB" pitchFamily="34" charset="0"/>
                      </a:endParaRPr>
                    </a:p>
                  </a:txBody>
                  <a:tcPr>
                    <a:solidFill>
                      <a:schemeClr val="bg1">
                        <a:lumMod val="95000"/>
                      </a:schemeClr>
                    </a:solidFill>
                  </a:tcPr>
                </a:tc>
                <a:tc>
                  <a:txBody>
                    <a:bodyPr/>
                    <a:lstStyle/>
                    <a:p>
                      <a:pPr algn="ctr"/>
                      <a:r>
                        <a:rPr lang="en-US" sz="1400" dirty="0" smtClean="0">
                          <a:solidFill>
                            <a:schemeClr val="tx1"/>
                          </a:solidFill>
                          <a:latin typeface="Berlin Sans FB" pitchFamily="34" charset="0"/>
                        </a:rPr>
                        <a:t>1</a:t>
                      </a:r>
                      <a:endParaRPr lang="en-US" sz="1400" dirty="0">
                        <a:solidFill>
                          <a:schemeClr val="tx1"/>
                        </a:solidFill>
                        <a:latin typeface="Berlin Sans FB" pitchFamily="34" charset="0"/>
                      </a:endParaRPr>
                    </a:p>
                  </a:txBody>
                  <a:tcPr>
                    <a:lnT>
                      <a:noFill/>
                    </a:lnT>
                    <a:solidFill>
                      <a:schemeClr val="bg1">
                        <a:lumMod val="95000"/>
                      </a:schemeClr>
                    </a:solidFill>
                  </a:tcPr>
                </a:tc>
                <a:tc>
                  <a:txBody>
                    <a:bodyPr/>
                    <a:lstStyle/>
                    <a:p>
                      <a:pPr algn="ctr"/>
                      <a:r>
                        <a:rPr kumimoji="0" lang="en-US" sz="1400" b="0" i="0" u="none" strike="noStrike" kern="1200" baseline="0" dirty="0" smtClean="0">
                          <a:solidFill>
                            <a:schemeClr val="dk1"/>
                          </a:solidFill>
                          <a:latin typeface="Berlin Sans FB" pitchFamily="34" charset="0"/>
                          <a:ea typeface="+mn-ea"/>
                          <a:cs typeface="+mn-cs"/>
                        </a:rPr>
                        <a:t>Uninfected</a:t>
                      </a:r>
                      <a:endParaRPr lang="en-US" sz="1400" dirty="0">
                        <a:solidFill>
                          <a:schemeClr val="tx1"/>
                        </a:solidFill>
                        <a:latin typeface="Berlin Sans FB" pitchFamily="34" charset="0"/>
                      </a:endParaRPr>
                    </a:p>
                  </a:txBody>
                  <a:tcPr>
                    <a:solidFill>
                      <a:schemeClr val="bg1">
                        <a:lumMod val="95000"/>
                      </a:schemeClr>
                    </a:solidFill>
                  </a:tcPr>
                </a:tc>
              </a:tr>
              <a:tr h="370840">
                <a:tc>
                  <a:txBody>
                    <a:bodyPr/>
                    <a:lstStyle/>
                    <a:p>
                      <a:r>
                        <a:rPr kumimoji="0" lang="en-US" sz="1400" b="0" i="0" u="none" strike="noStrike" kern="1200" baseline="0" dirty="0" smtClean="0">
                          <a:solidFill>
                            <a:schemeClr val="dk1"/>
                          </a:solidFill>
                          <a:latin typeface="Berlin Sans FB" pitchFamily="34" charset="0"/>
                          <a:ea typeface="+mn-ea"/>
                          <a:cs typeface="+mn-cs"/>
                        </a:rPr>
                        <a:t>Infection present, as defined by the presence of at least 2 of the following items:</a:t>
                      </a:r>
                    </a:p>
                    <a:p>
                      <a:r>
                        <a:rPr kumimoji="0" lang="en-US" sz="1400" b="0" i="0" u="none" strike="noStrike" kern="1200" baseline="0" dirty="0" smtClean="0">
                          <a:solidFill>
                            <a:schemeClr val="dk1"/>
                          </a:solidFill>
                          <a:latin typeface="Berlin Sans FB" pitchFamily="34" charset="0"/>
                          <a:ea typeface="+mn-ea"/>
                          <a:cs typeface="+mn-cs"/>
                        </a:rPr>
                        <a:t>• Local swelling or induration</a:t>
                      </a:r>
                    </a:p>
                    <a:p>
                      <a:r>
                        <a:rPr kumimoji="0" lang="en-US" sz="1400" b="0" i="0" u="none" strike="noStrike" kern="1200" baseline="0" dirty="0" smtClean="0">
                          <a:solidFill>
                            <a:schemeClr val="dk1"/>
                          </a:solidFill>
                          <a:latin typeface="Berlin Sans FB" pitchFamily="34" charset="0"/>
                          <a:ea typeface="+mn-ea"/>
                          <a:cs typeface="+mn-cs"/>
                        </a:rPr>
                        <a:t>• Erythema</a:t>
                      </a:r>
                    </a:p>
                    <a:p>
                      <a:r>
                        <a:rPr kumimoji="0" lang="en-US" sz="1400" b="0" i="0" u="none" strike="noStrike" kern="1200" baseline="0" dirty="0" smtClean="0">
                          <a:solidFill>
                            <a:schemeClr val="dk1"/>
                          </a:solidFill>
                          <a:latin typeface="Berlin Sans FB" pitchFamily="34" charset="0"/>
                          <a:ea typeface="+mn-ea"/>
                          <a:cs typeface="+mn-cs"/>
                        </a:rPr>
                        <a:t>• Local tenderness or pain</a:t>
                      </a:r>
                    </a:p>
                    <a:p>
                      <a:r>
                        <a:rPr kumimoji="0" lang="en-US" sz="1400" b="0" i="0" u="none" strike="noStrike" kern="1200" baseline="0" dirty="0" smtClean="0">
                          <a:solidFill>
                            <a:schemeClr val="dk1"/>
                          </a:solidFill>
                          <a:latin typeface="Berlin Sans FB" pitchFamily="34" charset="0"/>
                          <a:ea typeface="+mn-ea"/>
                          <a:cs typeface="+mn-cs"/>
                        </a:rPr>
                        <a:t>• Local warmth</a:t>
                      </a:r>
                    </a:p>
                    <a:p>
                      <a:r>
                        <a:rPr kumimoji="0" lang="en-US" sz="1400" b="0" i="0" u="none" strike="noStrike" kern="1200" baseline="0" dirty="0" smtClean="0">
                          <a:solidFill>
                            <a:schemeClr val="dk1"/>
                          </a:solidFill>
                          <a:latin typeface="Berlin Sans FB" pitchFamily="34" charset="0"/>
                          <a:ea typeface="+mn-ea"/>
                          <a:cs typeface="+mn-cs"/>
                        </a:rPr>
                        <a:t>• Purulent discharge (thick, opaque to white or sanguineous secretion)</a:t>
                      </a:r>
                      <a:endParaRPr lang="en-US" sz="1400" dirty="0">
                        <a:solidFill>
                          <a:schemeClr val="tx1"/>
                        </a:solidFill>
                        <a:latin typeface="Berlin Sans FB" pitchFamily="34" charset="0"/>
                      </a:endParaRPr>
                    </a:p>
                  </a:txBody>
                  <a:tcPr>
                    <a:solidFill>
                      <a:schemeClr val="bg1"/>
                    </a:solidFill>
                  </a:tcPr>
                </a:tc>
                <a:tc>
                  <a:txBody>
                    <a:bodyPr/>
                    <a:lstStyle/>
                    <a:p>
                      <a:pPr algn="l"/>
                      <a:endParaRPr lang="en-US" sz="1400" dirty="0">
                        <a:solidFill>
                          <a:schemeClr val="tx1"/>
                        </a:solidFill>
                        <a:latin typeface="Berlin Sans FB" pitchFamily="34" charset="0"/>
                      </a:endParaRPr>
                    </a:p>
                  </a:txBody>
                  <a:tcPr>
                    <a:solidFill>
                      <a:schemeClr val="bg1"/>
                    </a:solidFill>
                  </a:tcPr>
                </a:tc>
                <a:tc>
                  <a:txBody>
                    <a:bodyPr/>
                    <a:lstStyle/>
                    <a:p>
                      <a:pPr algn="l"/>
                      <a:endParaRPr lang="en-US" sz="1400" dirty="0">
                        <a:solidFill>
                          <a:schemeClr val="tx1"/>
                        </a:solidFill>
                        <a:latin typeface="Berlin Sans FB" pitchFamily="34" charset="0"/>
                      </a:endParaRPr>
                    </a:p>
                  </a:txBody>
                  <a:tcPr>
                    <a:solidFill>
                      <a:schemeClr val="bg1"/>
                    </a:solidFill>
                  </a:tcPr>
                </a:tc>
              </a:tr>
              <a:tr h="370840">
                <a:tc>
                  <a:txBody>
                    <a:bodyPr/>
                    <a:lstStyle/>
                    <a:p>
                      <a:r>
                        <a:rPr kumimoji="0" lang="en-US" sz="1400" b="0" i="0" u="none" strike="noStrike" kern="1200" baseline="0" dirty="0" smtClean="0">
                          <a:solidFill>
                            <a:schemeClr val="dk1"/>
                          </a:solidFill>
                          <a:latin typeface="Berlin Sans FB" pitchFamily="34" charset="0"/>
                          <a:ea typeface="+mn-ea"/>
                          <a:cs typeface="+mn-cs"/>
                        </a:rPr>
                        <a:t>Local infection involving only the skin and the subcutaneous tissue (without involvement of deeper tissues and without systemic signs as described below). If erythema, must be &gt;0.5 cm to ≤2 cm around the ulcer.</a:t>
                      </a:r>
                    </a:p>
                    <a:p>
                      <a:r>
                        <a:rPr kumimoji="0" lang="en-US" sz="1400" b="0" i="0" u="none" strike="noStrike" kern="1200" baseline="0" dirty="0" smtClean="0">
                          <a:solidFill>
                            <a:schemeClr val="dk1"/>
                          </a:solidFill>
                          <a:latin typeface="Berlin Sans FB" pitchFamily="34" charset="0"/>
                          <a:ea typeface="+mn-ea"/>
                          <a:cs typeface="+mn-cs"/>
                        </a:rPr>
                        <a:t>Exclude other causes of an inflammatory response of the skin (</a:t>
                      </a:r>
                      <a:r>
                        <a:rPr kumimoji="0" lang="en-US" sz="1400" b="0" i="0" u="none" strike="noStrike" kern="1200" baseline="0" dirty="0" err="1" smtClean="0">
                          <a:solidFill>
                            <a:schemeClr val="dk1"/>
                          </a:solidFill>
                          <a:latin typeface="Berlin Sans FB" pitchFamily="34" charset="0"/>
                          <a:ea typeface="+mn-ea"/>
                          <a:cs typeface="+mn-cs"/>
                        </a:rPr>
                        <a:t>eg</a:t>
                      </a:r>
                      <a:r>
                        <a:rPr kumimoji="0" lang="en-US" sz="1400" b="0" i="0" u="none" strike="noStrike" kern="1200" baseline="0" dirty="0" smtClean="0">
                          <a:solidFill>
                            <a:schemeClr val="dk1"/>
                          </a:solidFill>
                          <a:latin typeface="Berlin Sans FB" pitchFamily="34" charset="0"/>
                          <a:ea typeface="+mn-ea"/>
                          <a:cs typeface="+mn-cs"/>
                        </a:rPr>
                        <a:t>, trauma, gout, acute Charcot </a:t>
                      </a:r>
                      <a:r>
                        <a:rPr kumimoji="0" lang="en-US" sz="1400" b="0" i="0" u="none" strike="noStrike" kern="1200" baseline="0" dirty="0" err="1" smtClean="0">
                          <a:solidFill>
                            <a:schemeClr val="dk1"/>
                          </a:solidFill>
                          <a:latin typeface="Berlin Sans FB" pitchFamily="34" charset="0"/>
                          <a:ea typeface="+mn-ea"/>
                          <a:cs typeface="+mn-cs"/>
                        </a:rPr>
                        <a:t>neuro-osteoarthropathy</a:t>
                      </a:r>
                      <a:r>
                        <a:rPr kumimoji="0" lang="en-US" sz="1400" b="0" i="0" u="none" strike="noStrike" kern="1200" baseline="0" dirty="0" smtClean="0">
                          <a:solidFill>
                            <a:schemeClr val="dk1"/>
                          </a:solidFill>
                          <a:latin typeface="Berlin Sans FB" pitchFamily="34" charset="0"/>
                          <a:ea typeface="+mn-ea"/>
                          <a:cs typeface="+mn-cs"/>
                        </a:rPr>
                        <a:t>, fracture, thrombosis, venous stasis).</a:t>
                      </a:r>
                      <a:endParaRPr lang="en-US" sz="1400" dirty="0">
                        <a:solidFill>
                          <a:schemeClr val="tx1"/>
                        </a:solidFill>
                        <a:latin typeface="Berlin Sans FB" pitchFamily="34" charset="0"/>
                      </a:endParaRPr>
                    </a:p>
                  </a:txBody>
                  <a:tcPr>
                    <a:solidFill>
                      <a:schemeClr val="bg1">
                        <a:lumMod val="95000"/>
                      </a:schemeClr>
                    </a:solidFill>
                  </a:tcPr>
                </a:tc>
                <a:tc>
                  <a:txBody>
                    <a:bodyPr/>
                    <a:lstStyle/>
                    <a:p>
                      <a:pPr algn="ctr"/>
                      <a:r>
                        <a:rPr lang="en-US" sz="1400" dirty="0" smtClean="0">
                          <a:solidFill>
                            <a:schemeClr val="tx1"/>
                          </a:solidFill>
                          <a:latin typeface="Berlin Sans FB" pitchFamily="34" charset="0"/>
                        </a:rPr>
                        <a:t>2</a:t>
                      </a:r>
                      <a:endParaRPr lang="en-US" sz="1400" dirty="0">
                        <a:solidFill>
                          <a:schemeClr val="tx1"/>
                        </a:solidFill>
                        <a:latin typeface="Berlin Sans FB" pitchFamily="34" charset="0"/>
                      </a:endParaRPr>
                    </a:p>
                  </a:txBody>
                  <a:tcPr>
                    <a:solidFill>
                      <a:schemeClr val="bg1">
                        <a:lumMod val="95000"/>
                      </a:schemeClr>
                    </a:solidFill>
                  </a:tcPr>
                </a:tc>
                <a:tc>
                  <a:txBody>
                    <a:bodyPr/>
                    <a:lstStyle/>
                    <a:p>
                      <a:pPr algn="ctr"/>
                      <a:r>
                        <a:rPr kumimoji="0" lang="en-US" sz="1400" b="0" i="0" u="none" strike="noStrike" kern="1200" baseline="0" dirty="0" smtClean="0">
                          <a:solidFill>
                            <a:schemeClr val="dk1"/>
                          </a:solidFill>
                          <a:latin typeface="Berlin Sans FB" pitchFamily="34" charset="0"/>
                          <a:ea typeface="+mn-ea"/>
                          <a:cs typeface="+mn-cs"/>
                        </a:rPr>
                        <a:t>Mild</a:t>
                      </a:r>
                      <a:endParaRPr lang="en-US" sz="1400" dirty="0">
                        <a:solidFill>
                          <a:schemeClr val="tx1"/>
                        </a:solidFill>
                        <a:latin typeface="Berlin Sans FB" pitchFamily="34" charset="0"/>
                      </a:endParaRPr>
                    </a:p>
                  </a:txBody>
                  <a:tcPr>
                    <a:solidFill>
                      <a:schemeClr val="bg1">
                        <a:lumMod val="95000"/>
                      </a:schemeClr>
                    </a:solidFill>
                  </a:tcPr>
                </a:tc>
              </a:tr>
              <a:tr h="370840">
                <a:tc>
                  <a:txBody>
                    <a:bodyPr/>
                    <a:lstStyle/>
                    <a:p>
                      <a:r>
                        <a:rPr kumimoji="0" lang="en-US" sz="1400" b="0" i="0" u="none" strike="noStrike" kern="1200" baseline="0" dirty="0" smtClean="0">
                          <a:solidFill>
                            <a:schemeClr val="dk1"/>
                          </a:solidFill>
                          <a:latin typeface="Berlin Sans FB" pitchFamily="34" charset="0"/>
                          <a:ea typeface="+mn-ea"/>
                          <a:cs typeface="+mn-cs"/>
                        </a:rPr>
                        <a:t>Local infection (as described above) with erythema &gt; 2 cm, or involving structures deeper than skin and subcutaneous tissues (</a:t>
                      </a:r>
                      <a:r>
                        <a:rPr kumimoji="0" lang="en-US" sz="1400" b="0" i="0" u="none" strike="noStrike" kern="1200" baseline="0" dirty="0" err="1" smtClean="0">
                          <a:solidFill>
                            <a:schemeClr val="dk1"/>
                          </a:solidFill>
                          <a:latin typeface="Berlin Sans FB" pitchFamily="34" charset="0"/>
                          <a:ea typeface="+mn-ea"/>
                          <a:cs typeface="+mn-cs"/>
                        </a:rPr>
                        <a:t>eg</a:t>
                      </a:r>
                      <a:r>
                        <a:rPr kumimoji="0" lang="en-US" sz="1400" b="0" i="0" u="none" strike="noStrike" kern="1200" baseline="0" dirty="0" smtClean="0">
                          <a:solidFill>
                            <a:schemeClr val="dk1"/>
                          </a:solidFill>
                          <a:latin typeface="Berlin Sans FB" pitchFamily="34" charset="0"/>
                          <a:ea typeface="+mn-ea"/>
                          <a:cs typeface="+mn-cs"/>
                        </a:rPr>
                        <a:t>, abscess, osteomyelitis, septic arthritis, fasciitis), and No systemic inflammatory response signs (as described below)</a:t>
                      </a:r>
                      <a:endParaRPr lang="en-US" sz="1400" dirty="0">
                        <a:solidFill>
                          <a:schemeClr val="tx1"/>
                        </a:solidFill>
                        <a:latin typeface="Berlin Sans FB" pitchFamily="34" charset="0"/>
                      </a:endParaRPr>
                    </a:p>
                  </a:txBody>
                  <a:tcPr>
                    <a:solidFill>
                      <a:schemeClr val="bg1"/>
                    </a:solidFill>
                  </a:tcPr>
                </a:tc>
                <a:tc>
                  <a:txBody>
                    <a:bodyPr/>
                    <a:lstStyle/>
                    <a:p>
                      <a:pPr algn="ctr"/>
                      <a:r>
                        <a:rPr lang="en-US" sz="1400" dirty="0" smtClean="0">
                          <a:solidFill>
                            <a:schemeClr val="tx1"/>
                          </a:solidFill>
                          <a:latin typeface="Berlin Sans FB" pitchFamily="34" charset="0"/>
                        </a:rPr>
                        <a:t>3</a:t>
                      </a:r>
                      <a:endParaRPr lang="en-US" sz="1400" dirty="0">
                        <a:solidFill>
                          <a:schemeClr val="tx1"/>
                        </a:solidFill>
                        <a:latin typeface="Berlin Sans FB" pitchFamily="34" charset="0"/>
                      </a:endParaRPr>
                    </a:p>
                  </a:txBody>
                  <a:tcPr>
                    <a:solidFill>
                      <a:schemeClr val="bg1"/>
                    </a:solidFill>
                  </a:tcPr>
                </a:tc>
                <a:tc>
                  <a:txBody>
                    <a:bodyPr/>
                    <a:lstStyle/>
                    <a:p>
                      <a:pPr algn="ctr"/>
                      <a:r>
                        <a:rPr kumimoji="0" lang="en-US" sz="1400" b="0" i="0" u="none" strike="noStrike" kern="1200" baseline="0" dirty="0" smtClean="0">
                          <a:solidFill>
                            <a:schemeClr val="dk1"/>
                          </a:solidFill>
                          <a:latin typeface="Berlin Sans FB" pitchFamily="34" charset="0"/>
                          <a:ea typeface="+mn-ea"/>
                          <a:cs typeface="+mn-cs"/>
                        </a:rPr>
                        <a:t>Moderate</a:t>
                      </a:r>
                      <a:endParaRPr lang="en-US" sz="1100" dirty="0">
                        <a:solidFill>
                          <a:schemeClr val="tx1"/>
                        </a:solidFill>
                        <a:latin typeface="Berlin Sans FB" pitchFamily="34" charset="0"/>
                      </a:endParaRPr>
                    </a:p>
                  </a:txBody>
                  <a:tcPr>
                    <a:lnB w="12700" cap="flat" cmpd="sng" algn="ctr">
                      <a:noFill/>
                      <a:prstDash val="solid"/>
                      <a:round/>
                      <a:headEnd type="none" w="med" len="med"/>
                      <a:tailEnd type="none" w="med" len="med"/>
                    </a:lnB>
                    <a:solidFill>
                      <a:schemeClr val="bg1"/>
                    </a:solidFill>
                  </a:tcPr>
                </a:tc>
              </a:tr>
              <a:tr h="370840">
                <a:tc>
                  <a:txBody>
                    <a:bodyPr/>
                    <a:lstStyle/>
                    <a:p>
                      <a:r>
                        <a:rPr kumimoji="0" lang="en-US" sz="1400" b="0" i="0" u="none" strike="noStrike" kern="1200" baseline="0" dirty="0" smtClean="0">
                          <a:solidFill>
                            <a:schemeClr val="dk1"/>
                          </a:solidFill>
                          <a:latin typeface="Berlin Sans FB" pitchFamily="34" charset="0"/>
                          <a:ea typeface="+mn-ea"/>
                          <a:cs typeface="+mn-cs"/>
                        </a:rPr>
                        <a:t>Local infection (as described above) with the signs of SIRS, as manifested by ≥2 of the following:</a:t>
                      </a:r>
                    </a:p>
                    <a:p>
                      <a:r>
                        <a:rPr kumimoji="0" lang="en-US" sz="1400" b="0" i="0" u="none" strike="noStrike" kern="1200" baseline="0" dirty="0" smtClean="0">
                          <a:solidFill>
                            <a:schemeClr val="dk1"/>
                          </a:solidFill>
                          <a:latin typeface="Berlin Sans FB" pitchFamily="34" charset="0"/>
                          <a:ea typeface="+mn-ea"/>
                          <a:cs typeface="+mn-cs"/>
                        </a:rPr>
                        <a:t>• Temperature &gt;38°C or &lt;36°C</a:t>
                      </a:r>
                    </a:p>
                    <a:p>
                      <a:r>
                        <a:rPr kumimoji="0" lang="en-US" sz="1400" b="0" i="0" u="none" strike="noStrike" kern="1200" baseline="0" dirty="0" smtClean="0">
                          <a:solidFill>
                            <a:schemeClr val="dk1"/>
                          </a:solidFill>
                          <a:latin typeface="Berlin Sans FB" pitchFamily="34" charset="0"/>
                          <a:ea typeface="+mn-ea"/>
                          <a:cs typeface="+mn-cs"/>
                        </a:rPr>
                        <a:t>• Heart rate &gt;90 beats/min</a:t>
                      </a:r>
                    </a:p>
                    <a:p>
                      <a:r>
                        <a:rPr kumimoji="0" lang="en-US" sz="1400" b="0" i="0" u="none" strike="noStrike" kern="1200" baseline="0" dirty="0" smtClean="0">
                          <a:solidFill>
                            <a:schemeClr val="dk1"/>
                          </a:solidFill>
                          <a:latin typeface="Berlin Sans FB" pitchFamily="34" charset="0"/>
                          <a:ea typeface="+mn-ea"/>
                          <a:cs typeface="+mn-cs"/>
                        </a:rPr>
                        <a:t>• Respiratory rate &gt;20 breaths/min or PaCO2 &lt;32 mm Hg</a:t>
                      </a:r>
                    </a:p>
                    <a:p>
                      <a:r>
                        <a:rPr kumimoji="0" lang="en-US" sz="1400" b="0" i="0" u="none" strike="noStrike" kern="1200" baseline="0" dirty="0" smtClean="0">
                          <a:solidFill>
                            <a:schemeClr val="dk1"/>
                          </a:solidFill>
                          <a:latin typeface="Berlin Sans FB" pitchFamily="34" charset="0"/>
                          <a:ea typeface="+mn-ea"/>
                          <a:cs typeface="+mn-cs"/>
                        </a:rPr>
                        <a:t>• White blood cell count &gt;12 000 or &lt;4000 cells/</a:t>
                      </a:r>
                      <a:r>
                        <a:rPr kumimoji="0" lang="en-US" sz="1400" b="0" i="0" u="none" strike="noStrike" kern="1200" baseline="0" dirty="0" err="1" smtClean="0">
                          <a:solidFill>
                            <a:schemeClr val="dk1"/>
                          </a:solidFill>
                          <a:latin typeface="Berlin Sans FB" pitchFamily="34" charset="0"/>
                          <a:ea typeface="+mn-ea"/>
                          <a:cs typeface="+mn-cs"/>
                        </a:rPr>
                        <a:t>μL</a:t>
                      </a:r>
                      <a:r>
                        <a:rPr kumimoji="0" lang="en-US" sz="1400" b="0" i="0" u="none" strike="noStrike" kern="1200" baseline="0" dirty="0" smtClean="0">
                          <a:solidFill>
                            <a:schemeClr val="dk1"/>
                          </a:solidFill>
                          <a:latin typeface="Berlin Sans FB" pitchFamily="34" charset="0"/>
                          <a:ea typeface="+mn-ea"/>
                          <a:cs typeface="+mn-cs"/>
                        </a:rPr>
                        <a:t> or ≥10% immature (band) forms</a:t>
                      </a:r>
                      <a:endParaRPr lang="en-US" sz="1400" dirty="0">
                        <a:solidFill>
                          <a:schemeClr val="tx1"/>
                        </a:solidFill>
                        <a:latin typeface="Berlin Sans FB" pitchFamily="34" charset="0"/>
                      </a:endParaRPr>
                    </a:p>
                  </a:txBody>
                  <a:tcPr>
                    <a:solidFill>
                      <a:schemeClr val="bg1">
                        <a:lumMod val="95000"/>
                      </a:schemeClr>
                    </a:solidFill>
                  </a:tcPr>
                </a:tc>
                <a:tc>
                  <a:txBody>
                    <a:bodyPr/>
                    <a:lstStyle/>
                    <a:p>
                      <a:pPr algn="ctr"/>
                      <a:r>
                        <a:rPr lang="en-US" sz="1400" dirty="0" smtClean="0">
                          <a:solidFill>
                            <a:schemeClr val="tx1"/>
                          </a:solidFill>
                          <a:latin typeface="Berlin Sans FB" pitchFamily="34" charset="0"/>
                        </a:rPr>
                        <a:t>4</a:t>
                      </a:r>
                      <a:endParaRPr lang="en-US" sz="1400" dirty="0">
                        <a:solidFill>
                          <a:schemeClr val="tx1"/>
                        </a:solidFill>
                        <a:latin typeface="Berlin Sans FB" pitchFamily="34" charset="0"/>
                      </a:endParaRPr>
                    </a:p>
                  </a:txBody>
                  <a:tcPr>
                    <a:lnR>
                      <a:noFill/>
                    </a:ln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effectLst/>
                          <a:latin typeface="Berlin Sans FB" pitchFamily="34" charset="0"/>
                          <a:ea typeface="+mn-ea"/>
                          <a:cs typeface="+mn-cs"/>
                        </a:rPr>
                        <a:t>Severe</a:t>
                      </a:r>
                      <a:endParaRPr lang="en-US" sz="1100" dirty="0">
                        <a:solidFill>
                          <a:schemeClr val="tx1"/>
                        </a:solidFill>
                        <a:latin typeface="Berlin Sans FB"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18507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2" descr="C:\Users\Hosna\Desktop\kjjbhvc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7091"/>
            <a:ext cx="8728364"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52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sna\Desktop\kjjbhvc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7091"/>
            <a:ext cx="8728364" cy="54006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36" y="152400"/>
            <a:ext cx="8534400"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242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5" name="Picture 2" descr="C:\Users\Hosna\Desktop\lkjhg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96338" cy="499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53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latin typeface="Berlin Sans FB" pitchFamily="34" charset="0"/>
              </a:rPr>
              <a:t>1)Risk </a:t>
            </a:r>
            <a:r>
              <a:rPr lang="en-US" sz="2700" dirty="0">
                <a:latin typeface="Berlin Sans FB" pitchFamily="34" charset="0"/>
              </a:rPr>
              <a:t>factors for developing osteomyelitis in patients with</a:t>
            </a:r>
            <a:br>
              <a:rPr lang="en-US" sz="2700" dirty="0">
                <a:latin typeface="Berlin Sans FB" pitchFamily="34" charset="0"/>
              </a:rPr>
            </a:br>
            <a:r>
              <a:rPr lang="en-US" sz="2700" dirty="0">
                <a:latin typeface="Berlin Sans FB" pitchFamily="34" charset="0"/>
              </a:rPr>
              <a:t>diabetic foot wounds</a:t>
            </a:r>
          </a:p>
        </p:txBody>
      </p:sp>
      <p:sp>
        <p:nvSpPr>
          <p:cNvPr id="3" name="Content Placeholder 2"/>
          <p:cNvSpPr>
            <a:spLocks noGrp="1"/>
          </p:cNvSpPr>
          <p:nvPr>
            <p:ph idx="1"/>
          </p:nvPr>
        </p:nvSpPr>
        <p:spPr/>
        <p:txBody>
          <a:bodyPr>
            <a:normAutofit fontScale="55000" lnSpcReduction="20000"/>
          </a:bodyPr>
          <a:lstStyle/>
          <a:p>
            <a:pPr>
              <a:buFont typeface="Wingdings" pitchFamily="2" charset="2"/>
              <a:buChar char="ü"/>
            </a:pPr>
            <a:r>
              <a:rPr lang="en-US" dirty="0">
                <a:latin typeface="Berlin Sans FB" pitchFamily="34" charset="0"/>
              </a:rPr>
              <a:t>Methods: We enrolled consecutive persons with diabetes who presented to a </a:t>
            </a:r>
            <a:r>
              <a:rPr lang="en-US" dirty="0" smtClean="0">
                <a:latin typeface="Berlin Sans FB" pitchFamily="34" charset="0"/>
              </a:rPr>
              <a:t>managed-care diabetes </a:t>
            </a:r>
            <a:r>
              <a:rPr lang="en-US" dirty="0">
                <a:latin typeface="Berlin Sans FB" pitchFamily="34" charset="0"/>
              </a:rPr>
              <a:t>disease management program. The patients underwent standardized </a:t>
            </a:r>
            <a:r>
              <a:rPr lang="en-US" dirty="0" smtClean="0">
                <a:latin typeface="Berlin Sans FB" pitchFamily="34" charset="0"/>
              </a:rPr>
              <a:t>assessments. We </a:t>
            </a:r>
            <a:r>
              <a:rPr lang="en-US" dirty="0">
                <a:latin typeface="Berlin Sans FB" pitchFamily="34" charset="0"/>
              </a:rPr>
              <a:t>monitored for all foot complications, defined infections by criteria </a:t>
            </a:r>
            <a:r>
              <a:rPr lang="en-US" dirty="0" smtClean="0">
                <a:latin typeface="Berlin Sans FB" pitchFamily="34" charset="0"/>
              </a:rPr>
              <a:t>consistent with  IWGDF , </a:t>
            </a:r>
            <a:r>
              <a:rPr lang="en-US" dirty="0">
                <a:latin typeface="Berlin Sans FB" pitchFamily="34" charset="0"/>
              </a:rPr>
              <a:t>and defined osteomyelitis as a </a:t>
            </a:r>
            <a:r>
              <a:rPr lang="en-US" dirty="0" smtClean="0">
                <a:latin typeface="Berlin Sans FB" pitchFamily="34" charset="0"/>
              </a:rPr>
              <a:t>positive culture </a:t>
            </a:r>
            <a:r>
              <a:rPr lang="en-US" dirty="0">
                <a:latin typeface="Berlin Sans FB" pitchFamily="34" charset="0"/>
              </a:rPr>
              <a:t>from a bone specimen</a:t>
            </a:r>
            <a:r>
              <a:rPr lang="en-US" dirty="0" smtClean="0">
                <a:latin typeface="Berlin Sans FB" pitchFamily="34" charset="0"/>
              </a:rPr>
              <a:t>.</a:t>
            </a:r>
          </a:p>
          <a:p>
            <a:pPr>
              <a:buFont typeface="Wingdings" pitchFamily="2" charset="2"/>
              <a:buChar char="ü"/>
            </a:pPr>
            <a:endParaRPr lang="en-US" dirty="0">
              <a:latin typeface="Berlin Sans FB" pitchFamily="34" charset="0"/>
            </a:endParaRPr>
          </a:p>
          <a:p>
            <a:pPr>
              <a:buFont typeface="Wingdings" pitchFamily="2" charset="2"/>
              <a:buChar char="ü"/>
            </a:pPr>
            <a:r>
              <a:rPr lang="en-US" dirty="0">
                <a:latin typeface="Berlin Sans FB" pitchFamily="34" charset="0"/>
              </a:rPr>
              <a:t>Results: 1666 persons were enrolled, 50% male, mean age 69 years. Over a mean of </a:t>
            </a:r>
            <a:r>
              <a:rPr lang="en-US" dirty="0" smtClean="0">
                <a:latin typeface="Berlin Sans FB" pitchFamily="34" charset="0"/>
              </a:rPr>
              <a:t>27.2 months </a:t>
            </a:r>
            <a:r>
              <a:rPr lang="en-US" dirty="0">
                <a:latin typeface="Berlin Sans FB" pitchFamily="34" charset="0"/>
              </a:rPr>
              <a:t>of follow-up, 151 patients developed foot infections, 30 (19.9%) of which </a:t>
            </a:r>
            <a:r>
              <a:rPr lang="en-US" dirty="0" smtClean="0">
                <a:latin typeface="Berlin Sans FB" pitchFamily="34" charset="0"/>
              </a:rPr>
              <a:t>involved bone</a:t>
            </a:r>
            <a:r>
              <a:rPr lang="en-US" dirty="0">
                <a:latin typeface="Berlin Sans FB" pitchFamily="34" charset="0"/>
              </a:rPr>
              <a:t>. Independent risk factors for osteomyelitis were: wounds that extended to bone </a:t>
            </a:r>
            <a:r>
              <a:rPr lang="en-US" dirty="0" smtClean="0">
                <a:latin typeface="Berlin Sans FB" pitchFamily="34" charset="0"/>
              </a:rPr>
              <a:t>or joint </a:t>
            </a:r>
            <a:r>
              <a:rPr lang="en-US" dirty="0">
                <a:latin typeface="Berlin Sans FB" pitchFamily="34" charset="0"/>
              </a:rPr>
              <a:t>(relative risk [RR] = 23.1), previous history of a wound prior to enrollment (RR=2.2), </a:t>
            </a:r>
            <a:r>
              <a:rPr lang="en-US" dirty="0" smtClean="0">
                <a:latin typeface="Berlin Sans FB" pitchFamily="34" charset="0"/>
              </a:rPr>
              <a:t>and recurrent </a:t>
            </a:r>
            <a:r>
              <a:rPr lang="en-US" dirty="0">
                <a:latin typeface="Berlin Sans FB" pitchFamily="34" charset="0"/>
              </a:rPr>
              <a:t>or multiple wounds during the study period (RR = 1.9</a:t>
            </a:r>
            <a:r>
              <a:rPr lang="en-US" dirty="0" smtClean="0">
                <a:latin typeface="Berlin Sans FB" pitchFamily="34" charset="0"/>
              </a:rPr>
              <a:t>).</a:t>
            </a:r>
          </a:p>
          <a:p>
            <a:pPr>
              <a:buFont typeface="Wingdings" pitchFamily="2" charset="2"/>
              <a:buChar char="ü"/>
            </a:pPr>
            <a:endParaRPr lang="en-US" dirty="0">
              <a:latin typeface="Berlin Sans FB" pitchFamily="34" charset="0"/>
            </a:endParaRPr>
          </a:p>
          <a:p>
            <a:pPr>
              <a:buFont typeface="Wingdings" pitchFamily="2" charset="2"/>
              <a:buChar char="ü"/>
            </a:pPr>
            <a:r>
              <a:rPr lang="en-US" dirty="0">
                <a:latin typeface="Berlin Sans FB" pitchFamily="34" charset="0"/>
              </a:rPr>
              <a:t>Conclusions: In this study population, managed in a specialized diabetic foot care center, </a:t>
            </a:r>
            <a:r>
              <a:rPr lang="en-US" dirty="0" smtClean="0">
                <a:latin typeface="Berlin Sans FB" pitchFamily="34" charset="0"/>
              </a:rPr>
              <a:t>the results </a:t>
            </a:r>
            <a:r>
              <a:rPr lang="en-US" dirty="0">
                <a:latin typeface="Berlin Sans FB" pitchFamily="34" charset="0"/>
              </a:rPr>
              <a:t>suggest that independent risk factors for developing osteomyelitis are </a:t>
            </a:r>
            <a:r>
              <a:rPr lang="en-US" dirty="0">
                <a:solidFill>
                  <a:schemeClr val="accent2">
                    <a:lumMod val="75000"/>
                  </a:schemeClr>
                </a:solidFill>
                <a:latin typeface="Berlin Sans FB" pitchFamily="34" charset="0"/>
              </a:rPr>
              <a:t>deep</a:t>
            </a:r>
            <a:r>
              <a:rPr lang="en-US" dirty="0">
                <a:latin typeface="Berlin Sans FB" pitchFamily="34" charset="0"/>
              </a:rPr>
              <a:t>, </a:t>
            </a:r>
            <a:r>
              <a:rPr lang="en-US" dirty="0" smtClean="0">
                <a:solidFill>
                  <a:schemeClr val="accent2">
                    <a:lumMod val="75000"/>
                  </a:schemeClr>
                </a:solidFill>
                <a:latin typeface="Berlin Sans FB" pitchFamily="34" charset="0"/>
              </a:rPr>
              <a:t>recurrent and </a:t>
            </a:r>
            <a:r>
              <a:rPr lang="en-US" dirty="0">
                <a:solidFill>
                  <a:schemeClr val="accent2">
                    <a:lumMod val="75000"/>
                  </a:schemeClr>
                </a:solidFill>
                <a:latin typeface="Berlin Sans FB" pitchFamily="34" charset="0"/>
              </a:rPr>
              <a:t>multiple wounds</a:t>
            </a:r>
            <a:r>
              <a:rPr lang="en-US" dirty="0">
                <a:latin typeface="Berlin Sans FB" pitchFamily="34" charset="0"/>
              </a:rPr>
              <a:t>. These results may help clinicians target their efforts at </a:t>
            </a:r>
            <a:r>
              <a:rPr lang="en-US" dirty="0" smtClean="0">
                <a:latin typeface="Berlin Sans FB" pitchFamily="34" charset="0"/>
              </a:rPr>
              <a:t>diagnosing foot </a:t>
            </a:r>
            <a:r>
              <a:rPr lang="en-US" dirty="0">
                <a:latin typeface="Berlin Sans FB" pitchFamily="34" charset="0"/>
              </a:rPr>
              <a:t>osteomyelitis to the highest risk patients</a:t>
            </a:r>
          </a:p>
        </p:txBody>
      </p:sp>
      <p:sp>
        <p:nvSpPr>
          <p:cNvPr id="4" name="Footer Placeholder 3"/>
          <p:cNvSpPr>
            <a:spLocks noGrp="1"/>
          </p:cNvSpPr>
          <p:nvPr>
            <p:ph type="ftr" sz="quarter" idx="11"/>
          </p:nvPr>
        </p:nvSpPr>
        <p:spPr>
          <a:xfrm>
            <a:off x="685800" y="6356350"/>
            <a:ext cx="5334000" cy="365125"/>
          </a:xfrm>
        </p:spPr>
        <p:txBody>
          <a:bodyPr/>
          <a:lstStyle/>
          <a:p>
            <a:r>
              <a:rPr lang="pt-BR" dirty="0">
                <a:solidFill>
                  <a:srgbClr val="FF0000"/>
                </a:solidFill>
                <a:latin typeface="Berlin Sans FB" pitchFamily="34" charset="0"/>
              </a:rPr>
              <a:t>d i a b e t e s </a:t>
            </a:r>
            <a:r>
              <a:rPr lang="pt-BR" dirty="0" smtClean="0">
                <a:solidFill>
                  <a:srgbClr val="FF0000"/>
                </a:solidFill>
                <a:latin typeface="Berlin Sans FB" pitchFamily="34" charset="0"/>
              </a:rPr>
              <a:t>   r </a:t>
            </a:r>
            <a:r>
              <a:rPr lang="pt-BR" dirty="0">
                <a:solidFill>
                  <a:srgbClr val="FF0000"/>
                </a:solidFill>
                <a:latin typeface="Berlin Sans FB" pitchFamily="34" charset="0"/>
              </a:rPr>
              <a:t>e s e a r c h and c l i n ic a l p rac t i c e 8 3 ( 2 0 0 9 ) 3 4 7– 3 5 2</a:t>
            </a:r>
            <a:endParaRPr lang="en-US" dirty="0">
              <a:solidFill>
                <a:srgbClr val="FF0000"/>
              </a:solidFill>
              <a:latin typeface="Berlin Sans FB" pitchFamily="34" charset="0"/>
            </a:endParaRPr>
          </a:p>
        </p:txBody>
      </p:sp>
    </p:spTree>
    <p:extLst>
      <p:ext uri="{BB962C8B-B14F-4D97-AF65-F5344CB8AC3E}">
        <p14:creationId xmlns:p14="http://schemas.microsoft.com/office/powerpoint/2010/main" val="35209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287963"/>
          </a:xfrm>
        </p:spPr>
        <p:txBody>
          <a:bodyPr>
            <a:noAutofit/>
          </a:bodyPr>
          <a:lstStyle/>
          <a:p>
            <a:r>
              <a:rPr lang="en-US" sz="2000" dirty="0" smtClean="0">
                <a:latin typeface="Berlin Sans FB" pitchFamily="34" charset="0"/>
              </a:rPr>
              <a:t>A </a:t>
            </a:r>
            <a:r>
              <a:rPr lang="en-US" sz="2000" dirty="0">
                <a:latin typeface="Berlin Sans FB" pitchFamily="34" charset="0"/>
              </a:rPr>
              <a:t>retrospective </a:t>
            </a:r>
            <a:r>
              <a:rPr lang="en-US" sz="2000" dirty="0" smtClean="0">
                <a:latin typeface="Berlin Sans FB" pitchFamily="34" charset="0"/>
              </a:rPr>
              <a:t>study (between </a:t>
            </a:r>
            <a:r>
              <a:rPr lang="en-US" sz="2000" dirty="0">
                <a:latin typeface="Berlin Sans FB" pitchFamily="34" charset="0"/>
              </a:rPr>
              <a:t>1979-2001) in Tehran university </a:t>
            </a:r>
            <a:r>
              <a:rPr lang="en-US" sz="2000" dirty="0" smtClean="0">
                <a:latin typeface="Berlin Sans FB" pitchFamily="34" charset="0"/>
              </a:rPr>
              <a:t>of medical </a:t>
            </a:r>
            <a:r>
              <a:rPr lang="en-US" sz="2000" dirty="0">
                <a:latin typeface="Berlin Sans FB" pitchFamily="34" charset="0"/>
              </a:rPr>
              <a:t>sciences determined that over the </a:t>
            </a:r>
            <a:r>
              <a:rPr lang="en-US" sz="2000" dirty="0" smtClean="0">
                <a:latin typeface="Berlin Sans FB" pitchFamily="34" charset="0"/>
              </a:rPr>
              <a:t>22-year period </a:t>
            </a:r>
            <a:r>
              <a:rPr lang="en-US" sz="2000" dirty="0">
                <a:latin typeface="Berlin Sans FB" pitchFamily="34" charset="0"/>
              </a:rPr>
              <a:t>of the study, 281 patients (61% men </a:t>
            </a:r>
            <a:r>
              <a:rPr lang="en-US" sz="2000" dirty="0" smtClean="0">
                <a:latin typeface="Berlin Sans FB" pitchFamily="34" charset="0"/>
              </a:rPr>
              <a:t>and 39</a:t>
            </a:r>
            <a:r>
              <a:rPr lang="en-US" sz="2000" dirty="0">
                <a:latin typeface="Berlin Sans FB" pitchFamily="34" charset="0"/>
              </a:rPr>
              <a:t>% women) were hospitalized for diabetic </a:t>
            </a:r>
            <a:r>
              <a:rPr lang="en-US" sz="2000" dirty="0" smtClean="0">
                <a:latin typeface="Berlin Sans FB" pitchFamily="34" charset="0"/>
              </a:rPr>
              <a:t>foot ulcers</a:t>
            </a:r>
            <a:r>
              <a:rPr lang="en-US" sz="2000" dirty="0">
                <a:latin typeface="Berlin Sans FB" pitchFamily="34" charset="0"/>
              </a:rPr>
              <a:t>. </a:t>
            </a:r>
            <a:endParaRPr lang="en-US" sz="2000" dirty="0" smtClean="0">
              <a:latin typeface="Berlin Sans FB" pitchFamily="34" charset="0"/>
            </a:endParaRPr>
          </a:p>
          <a:p>
            <a:r>
              <a:rPr lang="en-US" sz="2000" dirty="0" smtClean="0">
                <a:latin typeface="Berlin Sans FB" pitchFamily="34" charset="0"/>
              </a:rPr>
              <a:t>The </a:t>
            </a:r>
            <a:r>
              <a:rPr lang="en-US" sz="2000" dirty="0">
                <a:latin typeface="Berlin Sans FB" pitchFamily="34" charset="0"/>
              </a:rPr>
              <a:t>overall lower limb amputation </a:t>
            </a:r>
            <a:r>
              <a:rPr lang="en-US" sz="2000" dirty="0" smtClean="0">
                <a:latin typeface="Berlin Sans FB" pitchFamily="34" charset="0"/>
              </a:rPr>
              <a:t>rate was </a:t>
            </a:r>
            <a:r>
              <a:rPr lang="en-US" sz="2000" dirty="0">
                <a:latin typeface="Berlin Sans FB" pitchFamily="34" charset="0"/>
              </a:rPr>
              <a:t>30%. Mean hospital </a:t>
            </a:r>
            <a:r>
              <a:rPr lang="en-US" sz="2000" dirty="0" smtClean="0">
                <a:latin typeface="Berlin Sans FB" pitchFamily="34" charset="0"/>
              </a:rPr>
              <a:t>stay</a:t>
            </a:r>
          </a:p>
          <a:p>
            <a:pPr marL="0" indent="0">
              <a:buNone/>
            </a:pPr>
            <a:r>
              <a:rPr lang="en-US" sz="2000" dirty="0" smtClean="0">
                <a:latin typeface="Berlin Sans FB" pitchFamily="34" charset="0"/>
              </a:rPr>
              <a:t> </a:t>
            </a:r>
          </a:p>
          <a:p>
            <a:r>
              <a:rPr lang="en-US" sz="2000" dirty="0" smtClean="0">
                <a:latin typeface="Berlin Sans FB" pitchFamily="34" charset="0"/>
              </a:rPr>
              <a:t>The </a:t>
            </a:r>
            <a:r>
              <a:rPr lang="en-US" sz="2000" dirty="0">
                <a:latin typeface="Berlin Sans FB" pitchFamily="34" charset="0"/>
              </a:rPr>
              <a:t>rate </a:t>
            </a:r>
            <a:r>
              <a:rPr lang="en-US" sz="2000" dirty="0" smtClean="0">
                <a:latin typeface="Berlin Sans FB" pitchFamily="34" charset="0"/>
              </a:rPr>
              <a:t>of lower </a:t>
            </a:r>
            <a:r>
              <a:rPr lang="en-US" sz="2000" dirty="0">
                <a:latin typeface="Berlin Sans FB" pitchFamily="34" charset="0"/>
              </a:rPr>
              <a:t>limb amputation secondary to diabetic </a:t>
            </a:r>
            <a:r>
              <a:rPr lang="en-US" sz="2000" dirty="0" smtClean="0">
                <a:latin typeface="Berlin Sans FB" pitchFamily="34" charset="0"/>
              </a:rPr>
              <a:t>foot ulcer </a:t>
            </a:r>
            <a:r>
              <a:rPr lang="en-US" sz="2000" dirty="0">
                <a:latin typeface="Berlin Sans FB" pitchFamily="34" charset="0"/>
              </a:rPr>
              <a:t>is higher in Iran than the global </a:t>
            </a:r>
            <a:r>
              <a:rPr lang="en-US" sz="2000" dirty="0" smtClean="0">
                <a:latin typeface="Berlin Sans FB" pitchFamily="34" charset="0"/>
              </a:rPr>
              <a:t>average. </a:t>
            </a:r>
          </a:p>
          <a:p>
            <a:r>
              <a:rPr lang="en-US" sz="2000" dirty="0" smtClean="0">
                <a:latin typeface="Berlin Sans FB" pitchFamily="34" charset="0"/>
              </a:rPr>
              <a:t>Mean </a:t>
            </a:r>
            <a:r>
              <a:rPr lang="en-US" sz="2000" dirty="0">
                <a:latin typeface="Berlin Sans FB" pitchFamily="34" charset="0"/>
              </a:rPr>
              <a:t>duration of hospital admission for </a:t>
            </a:r>
            <a:r>
              <a:rPr lang="en-US" sz="2000" dirty="0" smtClean="0">
                <a:latin typeface="Berlin Sans FB" pitchFamily="34" charset="0"/>
              </a:rPr>
              <a:t>diabetic foot </a:t>
            </a:r>
            <a:r>
              <a:rPr lang="en-US" sz="2000" dirty="0">
                <a:latin typeface="Berlin Sans FB" pitchFamily="34" charset="0"/>
              </a:rPr>
              <a:t>was 4 weeks, amputation rate was 40% </a:t>
            </a:r>
            <a:r>
              <a:rPr lang="en-US" sz="2000" dirty="0" smtClean="0">
                <a:latin typeface="Berlin Sans FB" pitchFamily="34" charset="0"/>
              </a:rPr>
              <a:t>in 1995 </a:t>
            </a:r>
            <a:r>
              <a:rPr lang="en-US" sz="2000" dirty="0">
                <a:latin typeface="Berlin Sans FB" pitchFamily="34" charset="0"/>
              </a:rPr>
              <a:t>and decreased to 14% in </a:t>
            </a:r>
            <a:r>
              <a:rPr lang="en-US" sz="2000" dirty="0" smtClean="0">
                <a:latin typeface="Berlin Sans FB" pitchFamily="34" charset="0"/>
              </a:rPr>
              <a:t>2001. </a:t>
            </a:r>
          </a:p>
          <a:p>
            <a:endParaRPr lang="en-US" sz="2000" dirty="0">
              <a:latin typeface="Berlin Sans FB" pitchFamily="34" charset="0"/>
            </a:endParaRPr>
          </a:p>
          <a:p>
            <a:endParaRPr lang="en-US" sz="2000" dirty="0" smtClean="0">
              <a:latin typeface="Berlin Sans FB" pitchFamily="34" charset="0"/>
            </a:endParaRPr>
          </a:p>
          <a:p>
            <a:r>
              <a:rPr lang="en-US" sz="2000" dirty="0">
                <a:latin typeface="Berlin Sans FB" pitchFamily="34" charset="0"/>
              </a:rPr>
              <a:t>Survival of amputee patients' life expectancy following amputation was 4.32 years in a study</a:t>
            </a:r>
          </a:p>
          <a:p>
            <a:endParaRPr lang="en-US" sz="2000" dirty="0">
              <a:latin typeface="Berlin Sans FB" pitchFamily="34" charset="0"/>
            </a:endParaRPr>
          </a:p>
        </p:txBody>
      </p:sp>
      <p:sp>
        <p:nvSpPr>
          <p:cNvPr id="4" name="Footer Placeholder 3"/>
          <p:cNvSpPr>
            <a:spLocks noGrp="1"/>
          </p:cNvSpPr>
          <p:nvPr>
            <p:ph type="ftr" sz="quarter" idx="11"/>
          </p:nvPr>
        </p:nvSpPr>
        <p:spPr>
          <a:xfrm>
            <a:off x="457200" y="4114800"/>
            <a:ext cx="7848600" cy="762000"/>
          </a:xfrm>
        </p:spPr>
        <p:txBody>
          <a:bodyPr/>
          <a:lstStyle/>
          <a:p>
            <a:r>
              <a:rPr lang="en-US" dirty="0" err="1" smtClean="0">
                <a:solidFill>
                  <a:srgbClr val="FF0000"/>
                </a:solidFill>
                <a:latin typeface="Berlin Sans FB" pitchFamily="34" charset="0"/>
              </a:rPr>
              <a:t>Larijani</a:t>
            </a:r>
            <a:r>
              <a:rPr lang="en-US" dirty="0" smtClean="0">
                <a:solidFill>
                  <a:srgbClr val="FF0000"/>
                </a:solidFill>
                <a:latin typeface="Berlin Sans FB" pitchFamily="34" charset="0"/>
              </a:rPr>
              <a:t> B, </a:t>
            </a:r>
            <a:r>
              <a:rPr lang="en-US" dirty="0" err="1" smtClean="0">
                <a:solidFill>
                  <a:srgbClr val="FF0000"/>
                </a:solidFill>
                <a:latin typeface="Berlin Sans FB" pitchFamily="34" charset="0"/>
              </a:rPr>
              <a:t>Afshari</a:t>
            </a:r>
            <a:r>
              <a:rPr lang="en-US" dirty="0" smtClean="0">
                <a:solidFill>
                  <a:srgbClr val="FF0000"/>
                </a:solidFill>
                <a:latin typeface="Berlin Sans FB" pitchFamily="34" charset="0"/>
              </a:rPr>
              <a:t> M, </a:t>
            </a:r>
            <a:r>
              <a:rPr lang="en-US" dirty="0" err="1" smtClean="0">
                <a:solidFill>
                  <a:srgbClr val="FF0000"/>
                </a:solidFill>
                <a:latin typeface="Berlin Sans FB" pitchFamily="34" charset="0"/>
              </a:rPr>
              <a:t>Bastan</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Hagh</a:t>
            </a:r>
            <a:r>
              <a:rPr lang="en-US" dirty="0" smtClean="0">
                <a:solidFill>
                  <a:srgbClr val="FF0000"/>
                </a:solidFill>
                <a:latin typeface="Berlin Sans FB" pitchFamily="34" charset="0"/>
              </a:rPr>
              <a:t> MH, </a:t>
            </a:r>
            <a:r>
              <a:rPr lang="en-US" dirty="0" err="1" smtClean="0">
                <a:solidFill>
                  <a:srgbClr val="FF0000"/>
                </a:solidFill>
                <a:latin typeface="Berlin Sans FB" pitchFamily="34" charset="0"/>
              </a:rPr>
              <a:t>Pajouhi</a:t>
            </a:r>
            <a:r>
              <a:rPr lang="en-US" dirty="0" smtClean="0">
                <a:solidFill>
                  <a:srgbClr val="FF0000"/>
                </a:solidFill>
                <a:latin typeface="Berlin Sans FB" pitchFamily="34" charset="0"/>
              </a:rPr>
              <a:t> M, </a:t>
            </a:r>
            <a:r>
              <a:rPr lang="en-US" dirty="0" err="1" smtClean="0">
                <a:solidFill>
                  <a:srgbClr val="FF0000"/>
                </a:solidFill>
                <a:latin typeface="Berlin Sans FB" pitchFamily="34" charset="0"/>
              </a:rPr>
              <a:t>Baradar</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Jalili</a:t>
            </a:r>
            <a:r>
              <a:rPr lang="en-US" dirty="0" smtClean="0">
                <a:solidFill>
                  <a:srgbClr val="FF0000"/>
                </a:solidFill>
                <a:latin typeface="Berlin Sans FB" pitchFamily="34" charset="0"/>
              </a:rPr>
              <a:t> R, </a:t>
            </a:r>
            <a:r>
              <a:rPr lang="en-US" dirty="0" err="1" smtClean="0">
                <a:solidFill>
                  <a:srgbClr val="FF0000"/>
                </a:solidFill>
                <a:latin typeface="Berlin Sans FB" pitchFamily="34" charset="0"/>
              </a:rPr>
              <a:t>Moadi</a:t>
            </a:r>
            <a:r>
              <a:rPr lang="en-US" dirty="0" smtClean="0">
                <a:solidFill>
                  <a:srgbClr val="FF0000"/>
                </a:solidFill>
                <a:latin typeface="Berlin Sans FB" pitchFamily="34" charset="0"/>
              </a:rPr>
              <a:t> M J - Med COUNCIL Islam </a:t>
            </a:r>
            <a:r>
              <a:rPr lang="en-US" dirty="0" err="1" smtClean="0">
                <a:solidFill>
                  <a:srgbClr val="FF0000"/>
                </a:solidFill>
                <a:latin typeface="Berlin Sans FB" pitchFamily="34" charset="0"/>
              </a:rPr>
              <a:t>Repub</a:t>
            </a:r>
            <a:r>
              <a:rPr lang="en-US" dirty="0" smtClean="0">
                <a:solidFill>
                  <a:srgbClr val="FF0000"/>
                </a:solidFill>
                <a:latin typeface="Berlin Sans FB" pitchFamily="34" charset="0"/>
              </a:rPr>
              <a:t> Iran 2005;1(23): 29-25</a:t>
            </a:r>
            <a:endParaRPr lang="en-US" dirty="0">
              <a:solidFill>
                <a:srgbClr val="FF0000"/>
              </a:solidFill>
              <a:latin typeface="Berlin Sans FB" pitchFamily="34" charset="0"/>
            </a:endParaRPr>
          </a:p>
        </p:txBody>
      </p:sp>
      <p:sp>
        <p:nvSpPr>
          <p:cNvPr id="5" name="Footer Placeholder 4"/>
          <p:cNvSpPr txBox="1">
            <a:spLocks/>
          </p:cNvSpPr>
          <p:nvPr/>
        </p:nvSpPr>
        <p:spPr>
          <a:xfrm>
            <a:off x="304800" y="5715000"/>
            <a:ext cx="8153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FF0000"/>
                </a:solidFill>
                <a:latin typeface="Berlin Sans FB" pitchFamily="34" charset="0"/>
              </a:rPr>
              <a:t>Abol Hassani F, Mohajeri Tehrani MR, Tabatabaei O, Larijani B -  Iran J Diabetes and Lipid Disord 2005; 5:35-48</a:t>
            </a:r>
            <a:endParaRPr lang="en-US" dirty="0">
              <a:solidFill>
                <a:srgbClr val="FF0000"/>
              </a:solidFill>
              <a:latin typeface="Berlin Sans FB" pitchFamily="34" charset="0"/>
            </a:endParaRPr>
          </a:p>
        </p:txBody>
      </p:sp>
    </p:spTree>
    <p:extLst>
      <p:ext uri="{BB962C8B-B14F-4D97-AF65-F5344CB8AC3E}">
        <p14:creationId xmlns:p14="http://schemas.microsoft.com/office/powerpoint/2010/main" val="2502685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Berlin Sans FB" pitchFamily="34" charset="0"/>
              </a:rPr>
              <a:t>2)Controversies </a:t>
            </a:r>
            <a:r>
              <a:rPr lang="en-US" sz="2400" dirty="0">
                <a:latin typeface="Berlin Sans FB" pitchFamily="34" charset="0"/>
              </a:rPr>
              <a:t>regarding radiological changes and variables predicting amputation in a surgical series of diabetic foot osteomyelitis </a:t>
            </a:r>
          </a:p>
        </p:txBody>
      </p:sp>
      <p:sp>
        <p:nvSpPr>
          <p:cNvPr id="3" name="Content Placeholder 2"/>
          <p:cNvSpPr>
            <a:spLocks noGrp="1"/>
          </p:cNvSpPr>
          <p:nvPr>
            <p:ph idx="1"/>
          </p:nvPr>
        </p:nvSpPr>
        <p:spPr>
          <a:xfrm>
            <a:off x="228600" y="1600200"/>
            <a:ext cx="8610600" cy="4830763"/>
          </a:xfrm>
        </p:spPr>
        <p:txBody>
          <a:bodyPr>
            <a:normAutofit fontScale="70000" lnSpcReduction="20000"/>
          </a:bodyPr>
          <a:lstStyle/>
          <a:p>
            <a:pPr>
              <a:buFont typeface="Wingdings" pitchFamily="2" charset="2"/>
              <a:buChar char="ü"/>
            </a:pPr>
            <a:r>
              <a:rPr lang="en-US" dirty="0">
                <a:latin typeface="Berlin Sans FB" pitchFamily="34" charset="0"/>
              </a:rPr>
              <a:t>Methods: Data of patients included in a prospective cohort who underwent surgical treatment for definitive osteomyelitis were analyzed. Cases were classified according to radiological changes as ‘‘early osteomyelitis’’ when no radiological changes were found or in cases showing periosteal elevation and/or subcortical demineralization and/or cortical disruption. Cases showing </a:t>
            </a:r>
            <a:r>
              <a:rPr lang="en-US" dirty="0" err="1">
                <a:latin typeface="Berlin Sans FB" pitchFamily="34" charset="0"/>
              </a:rPr>
              <a:t>sequestra</a:t>
            </a:r>
            <a:r>
              <a:rPr lang="en-US" dirty="0">
                <a:latin typeface="Berlin Sans FB" pitchFamily="34" charset="0"/>
              </a:rPr>
              <a:t> and/or gross bone destruction were classified as ‘‘advanced osteomyelitis’’. </a:t>
            </a:r>
            <a:endParaRPr lang="en-US" dirty="0" smtClean="0">
              <a:latin typeface="Berlin Sans FB" pitchFamily="34" charset="0"/>
            </a:endParaRPr>
          </a:p>
          <a:p>
            <a:pPr>
              <a:buFont typeface="Wingdings" pitchFamily="2" charset="2"/>
              <a:buChar char="ü"/>
            </a:pPr>
            <a:endParaRPr lang="en-US" dirty="0" smtClean="0">
              <a:latin typeface="Berlin Sans FB" pitchFamily="34" charset="0"/>
            </a:endParaRPr>
          </a:p>
          <a:p>
            <a:pPr>
              <a:buFont typeface="Wingdings" pitchFamily="2" charset="2"/>
              <a:buChar char="ü"/>
            </a:pPr>
            <a:r>
              <a:rPr lang="en-US" dirty="0" smtClean="0">
                <a:latin typeface="Berlin Sans FB" pitchFamily="34" charset="0"/>
              </a:rPr>
              <a:t>Results</a:t>
            </a:r>
            <a:r>
              <a:rPr lang="en-US" dirty="0">
                <a:latin typeface="Berlin Sans FB" pitchFamily="34" charset="0"/>
              </a:rPr>
              <a:t>: Early osteomyelitis was defined according to radiological findings in 37 cases (45.7%) and advanced in 44 (54.3%). Advanced osteomyelitis was not associated with the risk of undergoing amputation. </a:t>
            </a:r>
            <a:endParaRPr lang="en-US" dirty="0" smtClean="0">
              <a:latin typeface="Berlin Sans FB" pitchFamily="34" charset="0"/>
            </a:endParaRPr>
          </a:p>
          <a:p>
            <a:pPr>
              <a:buFont typeface="Wingdings" pitchFamily="2" charset="2"/>
              <a:buChar char="ü"/>
            </a:pPr>
            <a:r>
              <a:rPr lang="en-US" dirty="0" smtClean="0">
                <a:latin typeface="Berlin Sans FB" pitchFamily="34" charset="0"/>
              </a:rPr>
              <a:t>Conclusions</a:t>
            </a:r>
            <a:r>
              <a:rPr lang="en-US" dirty="0">
                <a:latin typeface="Berlin Sans FB" pitchFamily="34" charset="0"/>
              </a:rPr>
              <a:t>: The bone changes seen in simple X-rays in cases of osteomyelitis do not have any prognostic value when surgical treatment is undertaken. </a:t>
            </a:r>
            <a:r>
              <a:rPr lang="en-US" dirty="0">
                <a:solidFill>
                  <a:schemeClr val="accent2">
                    <a:lumMod val="75000"/>
                  </a:schemeClr>
                </a:solidFill>
                <a:latin typeface="Berlin Sans FB" pitchFamily="34" charset="0"/>
              </a:rPr>
              <a:t>The outcomes are more related to soft tissue involvement than bone destruction seen in simple X-rays</a:t>
            </a:r>
            <a:r>
              <a:rPr lang="en-US" dirty="0">
                <a:solidFill>
                  <a:schemeClr val="accent2">
                    <a:lumMod val="75000"/>
                  </a:schemeClr>
                </a:solidFill>
              </a:rPr>
              <a:t>. </a:t>
            </a:r>
          </a:p>
        </p:txBody>
      </p:sp>
      <p:sp>
        <p:nvSpPr>
          <p:cNvPr id="4" name="Footer Placeholder 3"/>
          <p:cNvSpPr>
            <a:spLocks noGrp="1"/>
          </p:cNvSpPr>
          <p:nvPr>
            <p:ph type="ftr" sz="quarter" idx="11"/>
          </p:nvPr>
        </p:nvSpPr>
        <p:spPr>
          <a:xfrm>
            <a:off x="3124200" y="6356350"/>
            <a:ext cx="4191000" cy="365125"/>
          </a:xfrm>
        </p:spPr>
        <p:txBody>
          <a:bodyPr/>
          <a:lstStyle/>
          <a:p>
            <a:r>
              <a:rPr lang="en-US" sz="1400" dirty="0">
                <a:solidFill>
                  <a:srgbClr val="FF0000"/>
                </a:solidFill>
                <a:latin typeface="Berlin Sans FB" pitchFamily="34" charset="0"/>
              </a:rPr>
              <a:t>Foot and Ankle Surgery 18 (2012) 233–236 </a:t>
            </a:r>
          </a:p>
        </p:txBody>
      </p:sp>
    </p:spTree>
    <p:extLst>
      <p:ext uri="{BB962C8B-B14F-4D97-AF65-F5344CB8AC3E}">
        <p14:creationId xmlns:p14="http://schemas.microsoft.com/office/powerpoint/2010/main" val="167657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Berlin Sans FB" pitchFamily="34" charset="0"/>
              </a:rPr>
              <a:t> 3) Diagnostic </a:t>
            </a:r>
            <a:r>
              <a:rPr lang="en-US" sz="2400" dirty="0">
                <a:latin typeface="Berlin Sans FB" pitchFamily="34" charset="0"/>
              </a:rPr>
              <a:t>Accuracy of the Physical </a:t>
            </a:r>
            <a:r>
              <a:rPr lang="en-US" sz="2400" dirty="0" smtClean="0">
                <a:latin typeface="Berlin Sans FB" pitchFamily="34" charset="0"/>
              </a:rPr>
              <a:t>Examination and </a:t>
            </a:r>
            <a:r>
              <a:rPr lang="en-US" sz="2400" dirty="0">
                <a:latin typeface="Berlin Sans FB" pitchFamily="34" charset="0"/>
              </a:rPr>
              <a:t>Imaging Tests for Osteomyelitis </a:t>
            </a:r>
            <a:r>
              <a:rPr lang="en-US" sz="2400" dirty="0" smtClean="0">
                <a:latin typeface="Berlin Sans FB" pitchFamily="34" charset="0"/>
              </a:rPr>
              <a:t>Underlying Diabetic </a:t>
            </a:r>
            <a:r>
              <a:rPr lang="en-US" sz="2400" dirty="0">
                <a:latin typeface="Berlin Sans FB" pitchFamily="34" charset="0"/>
              </a:rPr>
              <a:t>Foot Ulcers: Meta-Analysis</a:t>
            </a:r>
          </a:p>
        </p:txBody>
      </p:sp>
      <p:sp>
        <p:nvSpPr>
          <p:cNvPr id="3" name="Content Placeholder 2"/>
          <p:cNvSpPr>
            <a:spLocks noGrp="1"/>
          </p:cNvSpPr>
          <p:nvPr>
            <p:ph idx="1"/>
          </p:nvPr>
        </p:nvSpPr>
        <p:spPr>
          <a:xfrm>
            <a:off x="457200" y="1447800"/>
            <a:ext cx="8229600" cy="4678363"/>
          </a:xfrm>
        </p:spPr>
        <p:txBody>
          <a:bodyPr>
            <a:normAutofit/>
          </a:bodyPr>
          <a:lstStyle/>
          <a:p>
            <a:pPr>
              <a:buFont typeface="Wingdings" pitchFamily="2" charset="2"/>
              <a:buChar char="ü"/>
            </a:pPr>
            <a:r>
              <a:rPr lang="en-US" sz="2000" dirty="0">
                <a:latin typeface="Berlin Sans FB" pitchFamily="34" charset="0"/>
              </a:rPr>
              <a:t>Accurate diagnosis of osteomyelitis underlying diabetic foot ulcers is essential to optimize outcomes. </a:t>
            </a:r>
            <a:r>
              <a:rPr lang="en-US" sz="2000" dirty="0" smtClean="0">
                <a:latin typeface="Berlin Sans FB" pitchFamily="34" charset="0"/>
              </a:rPr>
              <a:t>We undertook </a:t>
            </a:r>
            <a:r>
              <a:rPr lang="en-US" sz="2000" dirty="0">
                <a:latin typeface="Berlin Sans FB" pitchFamily="34" charset="0"/>
              </a:rPr>
              <a:t>a meta-analysis of the accuracy of diagnostic tests for osteomyelitis in diabetic patients with </a:t>
            </a:r>
            <a:r>
              <a:rPr lang="en-US" sz="2000" dirty="0" smtClean="0">
                <a:latin typeface="Berlin Sans FB" pitchFamily="34" charset="0"/>
              </a:rPr>
              <a:t>foot ulcers</a:t>
            </a:r>
            <a:r>
              <a:rPr lang="en-US" sz="2000" dirty="0">
                <a:latin typeface="Berlin Sans FB" pitchFamily="34" charset="0"/>
              </a:rPr>
              <a:t>. </a:t>
            </a:r>
            <a:endParaRPr lang="en-US" sz="2000" dirty="0" smtClean="0">
              <a:latin typeface="Berlin Sans FB" pitchFamily="34" charset="0"/>
            </a:endParaRPr>
          </a:p>
          <a:p>
            <a:pPr>
              <a:buFont typeface="Wingdings" pitchFamily="2" charset="2"/>
              <a:buChar char="ü"/>
            </a:pPr>
            <a:r>
              <a:rPr lang="en-US" sz="2000" dirty="0" smtClean="0">
                <a:latin typeface="Berlin Sans FB" pitchFamily="34" charset="0"/>
              </a:rPr>
              <a:t>The presence </a:t>
            </a:r>
            <a:r>
              <a:rPr lang="en-US" sz="2000" dirty="0">
                <a:latin typeface="Berlin Sans FB" pitchFamily="34" charset="0"/>
              </a:rPr>
              <a:t>of exposed bone or a positive probe-to-bone test result is moderately predictive of osteomyelitis</a:t>
            </a:r>
            <a:r>
              <a:rPr lang="en-US" sz="2000" dirty="0" smtClean="0">
                <a:latin typeface="Berlin Sans FB" pitchFamily="34" charset="0"/>
              </a:rPr>
              <a:t>.</a:t>
            </a:r>
          </a:p>
          <a:p>
            <a:pPr>
              <a:buFont typeface="Wingdings" pitchFamily="2" charset="2"/>
              <a:buChar char="ü"/>
            </a:pPr>
            <a:endParaRPr lang="en-US" sz="2000" dirty="0">
              <a:latin typeface="Berlin Sans FB" pitchFamily="34" charset="0"/>
            </a:endParaRPr>
          </a:p>
          <a:p>
            <a:pPr>
              <a:buFont typeface="Wingdings" pitchFamily="2" charset="2"/>
              <a:buChar char="ü"/>
            </a:pPr>
            <a:r>
              <a:rPr lang="en-US" sz="2000" dirty="0">
                <a:latin typeface="Berlin Sans FB" pitchFamily="34" charset="0"/>
              </a:rPr>
              <a:t>MRI is the most accurate imaging test for diagnosis of osteomyelitis.</a:t>
            </a:r>
          </a:p>
        </p:txBody>
      </p:sp>
      <p:sp>
        <p:nvSpPr>
          <p:cNvPr id="4" name="Footer Placeholder 3"/>
          <p:cNvSpPr>
            <a:spLocks noGrp="1"/>
          </p:cNvSpPr>
          <p:nvPr>
            <p:ph type="ftr" sz="quarter" idx="11"/>
          </p:nvPr>
        </p:nvSpPr>
        <p:spPr>
          <a:xfrm>
            <a:off x="4080164" y="6485948"/>
            <a:ext cx="5029200" cy="365125"/>
          </a:xfrm>
        </p:spPr>
        <p:txBody>
          <a:bodyPr/>
          <a:lstStyle/>
          <a:p>
            <a:r>
              <a:rPr lang="en-US" sz="1400" dirty="0">
                <a:solidFill>
                  <a:srgbClr val="FF0000"/>
                </a:solidFill>
                <a:latin typeface="Berlin Sans FB" pitchFamily="34" charset="0"/>
              </a:rPr>
              <a:t>Diagnosis of Osteomyelitis • CID 2008:47 (15 August)</a:t>
            </a:r>
          </a:p>
        </p:txBody>
      </p:sp>
      <p:graphicFrame>
        <p:nvGraphicFramePr>
          <p:cNvPr id="5" name="Content Placeholder 3"/>
          <p:cNvGraphicFramePr>
            <a:graphicFrameLocks/>
          </p:cNvGraphicFramePr>
          <p:nvPr>
            <p:extLst>
              <p:ext uri="{D42A27DB-BD31-4B8C-83A1-F6EECF244321}">
                <p14:modId xmlns:p14="http://schemas.microsoft.com/office/powerpoint/2010/main" val="4293154377"/>
              </p:ext>
            </p:extLst>
          </p:nvPr>
        </p:nvGraphicFramePr>
        <p:xfrm>
          <a:off x="381000" y="4201160"/>
          <a:ext cx="5257801" cy="2199640"/>
        </p:xfrm>
        <a:graphic>
          <a:graphicData uri="http://schemas.openxmlformats.org/drawingml/2006/table">
            <a:tbl>
              <a:tblPr firstRow="1" bandRow="1">
                <a:tableStyleId>{5C22544A-7EE6-4342-B048-85BDC9FD1C3A}</a:tableStyleId>
              </a:tblPr>
              <a:tblGrid>
                <a:gridCol w="1862138"/>
                <a:gridCol w="1204913"/>
                <a:gridCol w="1123949"/>
                <a:gridCol w="1066801"/>
              </a:tblGrid>
              <a:tr h="370840">
                <a:tc>
                  <a:txBody>
                    <a:bodyPr/>
                    <a:lstStyle/>
                    <a:p>
                      <a:endParaRPr lang="en-US" b="0" dirty="0"/>
                    </a:p>
                  </a:txBody>
                  <a:tcPr/>
                </a:tc>
                <a:tc>
                  <a:txBody>
                    <a:bodyPr/>
                    <a:lstStyle/>
                    <a:p>
                      <a:r>
                        <a:rPr lang="en-US" b="0" dirty="0" smtClean="0">
                          <a:latin typeface="Berlin Sans FB" pitchFamily="34" charset="0"/>
                        </a:rPr>
                        <a:t>sensitivity</a:t>
                      </a:r>
                      <a:endParaRPr lang="en-US" b="0" dirty="0">
                        <a:latin typeface="Berlin Sans FB" pitchFamily="34" charset="0"/>
                      </a:endParaRPr>
                    </a:p>
                  </a:txBody>
                  <a:tcPr/>
                </a:tc>
                <a:tc>
                  <a:txBody>
                    <a:bodyPr/>
                    <a:lstStyle/>
                    <a:p>
                      <a:r>
                        <a:rPr lang="en-US" b="0" dirty="0" smtClean="0">
                          <a:latin typeface="Berlin Sans FB" pitchFamily="34" charset="0"/>
                        </a:rPr>
                        <a:t>specificity</a:t>
                      </a:r>
                      <a:endParaRPr lang="en-US" b="0" dirty="0">
                        <a:latin typeface="Berlin Sans FB" pitchFamily="34" charset="0"/>
                      </a:endParaRPr>
                    </a:p>
                  </a:txBody>
                  <a:tcPr/>
                </a:tc>
                <a:tc>
                  <a:txBody>
                    <a:bodyPr/>
                    <a:lstStyle/>
                    <a:p>
                      <a:r>
                        <a:rPr lang="en-US" b="0" dirty="0" smtClean="0">
                          <a:latin typeface="Berlin Sans FB" pitchFamily="34" charset="0"/>
                        </a:rPr>
                        <a:t>OR</a:t>
                      </a:r>
                      <a:endParaRPr lang="en-US" b="0" dirty="0">
                        <a:latin typeface="Berlin Sans FB" pitchFamily="34" charset="0"/>
                      </a:endParaRPr>
                    </a:p>
                  </a:txBody>
                  <a:tcPr/>
                </a:tc>
              </a:tr>
              <a:tr h="314960">
                <a:tc>
                  <a:txBody>
                    <a:bodyPr/>
                    <a:lstStyle/>
                    <a:p>
                      <a:r>
                        <a:rPr lang="en-US" b="0" dirty="0" smtClean="0">
                          <a:latin typeface="Berlin Sans FB" pitchFamily="34" charset="0"/>
                        </a:rPr>
                        <a:t>PTB</a:t>
                      </a:r>
                      <a:endParaRPr lang="en-US" b="0" dirty="0">
                        <a:latin typeface="Berlin Sans FB" pitchFamily="34" charset="0"/>
                      </a:endParaRPr>
                    </a:p>
                  </a:txBody>
                  <a:tcPr/>
                </a:tc>
                <a:tc>
                  <a:txBody>
                    <a:bodyPr/>
                    <a:lstStyle/>
                    <a:p>
                      <a:r>
                        <a:rPr lang="en-US" b="0" dirty="0" smtClean="0">
                          <a:latin typeface="Berlin Sans FB" pitchFamily="34" charset="0"/>
                        </a:rPr>
                        <a:t>0.6</a:t>
                      </a:r>
                      <a:endParaRPr lang="en-US" b="0" dirty="0">
                        <a:latin typeface="Berlin Sans FB" pitchFamily="34" charset="0"/>
                      </a:endParaRPr>
                    </a:p>
                  </a:txBody>
                  <a:tcPr/>
                </a:tc>
                <a:tc>
                  <a:txBody>
                    <a:bodyPr/>
                    <a:lstStyle/>
                    <a:p>
                      <a:r>
                        <a:rPr lang="en-US" b="0" dirty="0" smtClean="0">
                          <a:latin typeface="Berlin Sans FB" pitchFamily="34" charset="0"/>
                        </a:rPr>
                        <a:t>0.91</a:t>
                      </a:r>
                      <a:endParaRPr lang="en-US" b="0" dirty="0">
                        <a:latin typeface="Berlin Sans FB" pitchFamily="34" charset="0"/>
                      </a:endParaRPr>
                    </a:p>
                  </a:txBody>
                  <a:tcPr/>
                </a:tc>
                <a:tc>
                  <a:txBody>
                    <a:bodyPr/>
                    <a:lstStyle/>
                    <a:p>
                      <a:r>
                        <a:rPr lang="en-US" b="0" dirty="0" smtClean="0">
                          <a:latin typeface="Berlin Sans FB" pitchFamily="34" charset="0"/>
                        </a:rPr>
                        <a:t>49.45</a:t>
                      </a:r>
                      <a:endParaRPr lang="en-US" b="0" dirty="0">
                        <a:latin typeface="Berlin Sans FB" pitchFamily="34" charset="0"/>
                      </a:endParaRPr>
                    </a:p>
                  </a:txBody>
                  <a:tcPr/>
                </a:tc>
              </a:tr>
              <a:tr h="254000">
                <a:tc>
                  <a:txBody>
                    <a:bodyPr/>
                    <a:lstStyle/>
                    <a:p>
                      <a:r>
                        <a:rPr lang="en-US" b="0" dirty="0" smtClean="0">
                          <a:latin typeface="Berlin Sans FB" pitchFamily="34" charset="0"/>
                        </a:rPr>
                        <a:t>Radiography</a:t>
                      </a:r>
                      <a:endParaRPr lang="en-US" b="0" dirty="0">
                        <a:latin typeface="Berlin Sans FB" pitchFamily="34" charset="0"/>
                      </a:endParaRPr>
                    </a:p>
                  </a:txBody>
                  <a:tcPr/>
                </a:tc>
                <a:tc>
                  <a:txBody>
                    <a:bodyPr/>
                    <a:lstStyle/>
                    <a:p>
                      <a:r>
                        <a:rPr lang="en-US" b="0" dirty="0" smtClean="0">
                          <a:latin typeface="Berlin Sans FB" pitchFamily="34" charset="0"/>
                        </a:rPr>
                        <a:t>0.54</a:t>
                      </a:r>
                      <a:endParaRPr lang="en-US" b="0" dirty="0">
                        <a:latin typeface="Berlin Sans FB" pitchFamily="34" charset="0"/>
                      </a:endParaRPr>
                    </a:p>
                  </a:txBody>
                  <a:tcPr/>
                </a:tc>
                <a:tc>
                  <a:txBody>
                    <a:bodyPr/>
                    <a:lstStyle/>
                    <a:p>
                      <a:r>
                        <a:rPr lang="en-US" b="0" dirty="0" smtClean="0">
                          <a:latin typeface="Berlin Sans FB" pitchFamily="34" charset="0"/>
                        </a:rPr>
                        <a:t>0.68</a:t>
                      </a:r>
                      <a:endParaRPr lang="en-US" b="0" dirty="0">
                        <a:latin typeface="Berlin Sans FB" pitchFamily="34" charset="0"/>
                      </a:endParaRPr>
                    </a:p>
                  </a:txBody>
                  <a:tcPr/>
                </a:tc>
                <a:tc>
                  <a:txBody>
                    <a:bodyPr/>
                    <a:lstStyle/>
                    <a:p>
                      <a:r>
                        <a:rPr lang="en-US" b="0" dirty="0" smtClean="0">
                          <a:latin typeface="Berlin Sans FB" pitchFamily="34" charset="0"/>
                        </a:rPr>
                        <a:t>2.84</a:t>
                      </a:r>
                      <a:endParaRPr lang="en-US" b="0" dirty="0">
                        <a:latin typeface="Berlin Sans FB" pitchFamily="34" charset="0"/>
                      </a:endParaRPr>
                    </a:p>
                  </a:txBody>
                  <a:tcPr/>
                </a:tc>
              </a:tr>
              <a:tr h="269240">
                <a:tc>
                  <a:txBody>
                    <a:bodyPr/>
                    <a:lstStyle/>
                    <a:p>
                      <a:r>
                        <a:rPr lang="en-US" b="0" dirty="0" smtClean="0">
                          <a:latin typeface="Berlin Sans FB" pitchFamily="34" charset="0"/>
                        </a:rPr>
                        <a:t>MRI</a:t>
                      </a:r>
                      <a:endParaRPr lang="en-US" b="0" dirty="0">
                        <a:latin typeface="Berlin Sans FB" pitchFamily="34" charset="0"/>
                      </a:endParaRPr>
                    </a:p>
                  </a:txBody>
                  <a:tcPr/>
                </a:tc>
                <a:tc>
                  <a:txBody>
                    <a:bodyPr/>
                    <a:lstStyle/>
                    <a:p>
                      <a:r>
                        <a:rPr lang="en-US" b="0" dirty="0" smtClean="0">
                          <a:latin typeface="Berlin Sans FB" pitchFamily="34" charset="0"/>
                        </a:rPr>
                        <a:t>0.90</a:t>
                      </a:r>
                      <a:endParaRPr lang="en-US" b="0" dirty="0">
                        <a:latin typeface="Berlin Sans FB" pitchFamily="34" charset="0"/>
                      </a:endParaRPr>
                    </a:p>
                  </a:txBody>
                  <a:tcPr/>
                </a:tc>
                <a:tc>
                  <a:txBody>
                    <a:bodyPr/>
                    <a:lstStyle/>
                    <a:p>
                      <a:r>
                        <a:rPr lang="en-US" b="0" dirty="0" smtClean="0">
                          <a:latin typeface="Berlin Sans FB" pitchFamily="34" charset="0"/>
                        </a:rPr>
                        <a:t>0.79</a:t>
                      </a:r>
                      <a:endParaRPr lang="en-US" b="0" dirty="0">
                        <a:latin typeface="Berlin Sans FB" pitchFamily="34" charset="0"/>
                      </a:endParaRPr>
                    </a:p>
                  </a:txBody>
                  <a:tcPr/>
                </a:tc>
                <a:tc>
                  <a:txBody>
                    <a:bodyPr/>
                    <a:lstStyle/>
                    <a:p>
                      <a:r>
                        <a:rPr lang="en-US" b="0" dirty="0" smtClean="0">
                          <a:latin typeface="Berlin Sans FB" pitchFamily="34" charset="0"/>
                        </a:rPr>
                        <a:t>24.36</a:t>
                      </a:r>
                      <a:endParaRPr lang="en-US" b="0" dirty="0">
                        <a:latin typeface="Berlin Sans FB" pitchFamily="34" charset="0"/>
                      </a:endParaRPr>
                    </a:p>
                  </a:txBody>
                  <a:tcPr/>
                </a:tc>
              </a:tr>
              <a:tr h="284480">
                <a:tc>
                  <a:txBody>
                    <a:bodyPr/>
                    <a:lstStyle/>
                    <a:p>
                      <a:r>
                        <a:rPr lang="en-US" b="0" dirty="0" smtClean="0">
                          <a:latin typeface="Berlin Sans FB" pitchFamily="34" charset="0"/>
                        </a:rPr>
                        <a:t>Bone scan</a:t>
                      </a:r>
                      <a:endParaRPr lang="en-US" b="0" dirty="0">
                        <a:latin typeface="Berlin Sans FB" pitchFamily="34" charset="0"/>
                      </a:endParaRPr>
                    </a:p>
                  </a:txBody>
                  <a:tcPr/>
                </a:tc>
                <a:tc>
                  <a:txBody>
                    <a:bodyPr/>
                    <a:lstStyle/>
                    <a:p>
                      <a:r>
                        <a:rPr lang="en-US" b="0" dirty="0" smtClean="0">
                          <a:latin typeface="Berlin Sans FB" pitchFamily="34" charset="0"/>
                        </a:rPr>
                        <a:t>0.81</a:t>
                      </a:r>
                      <a:endParaRPr lang="en-US" b="0" dirty="0">
                        <a:latin typeface="Berlin Sans FB" pitchFamily="34" charset="0"/>
                      </a:endParaRPr>
                    </a:p>
                  </a:txBody>
                  <a:tcPr/>
                </a:tc>
                <a:tc>
                  <a:txBody>
                    <a:bodyPr/>
                    <a:lstStyle/>
                    <a:p>
                      <a:r>
                        <a:rPr lang="en-US" b="0" dirty="0" smtClean="0">
                          <a:latin typeface="Berlin Sans FB" pitchFamily="34" charset="0"/>
                        </a:rPr>
                        <a:t>0.28</a:t>
                      </a:r>
                      <a:endParaRPr lang="en-US" b="0" dirty="0">
                        <a:latin typeface="Berlin Sans FB" pitchFamily="34" charset="0"/>
                      </a:endParaRPr>
                    </a:p>
                  </a:txBody>
                  <a:tcPr/>
                </a:tc>
                <a:tc>
                  <a:txBody>
                    <a:bodyPr/>
                    <a:lstStyle/>
                    <a:p>
                      <a:r>
                        <a:rPr lang="en-US" b="0" dirty="0" smtClean="0">
                          <a:latin typeface="Berlin Sans FB" pitchFamily="34" charset="0"/>
                        </a:rPr>
                        <a:t>2.10</a:t>
                      </a:r>
                      <a:endParaRPr lang="en-US" b="0" dirty="0">
                        <a:latin typeface="Berlin Sans FB" pitchFamily="34" charset="0"/>
                      </a:endParaRPr>
                    </a:p>
                  </a:txBody>
                  <a:tcPr/>
                </a:tc>
              </a:tr>
              <a:tr h="223520">
                <a:tc>
                  <a:txBody>
                    <a:bodyPr/>
                    <a:lstStyle/>
                    <a:p>
                      <a:r>
                        <a:rPr lang="en-US" b="0" dirty="0" smtClean="0">
                          <a:latin typeface="Berlin Sans FB" pitchFamily="34" charset="0"/>
                        </a:rPr>
                        <a:t>Leukocyte</a:t>
                      </a:r>
                      <a:r>
                        <a:rPr lang="en-US" b="0" baseline="0" dirty="0" smtClean="0">
                          <a:latin typeface="Berlin Sans FB" pitchFamily="34" charset="0"/>
                        </a:rPr>
                        <a:t> scan</a:t>
                      </a:r>
                      <a:endParaRPr lang="en-US" b="0" dirty="0">
                        <a:latin typeface="Berlin Sans FB" pitchFamily="34" charset="0"/>
                      </a:endParaRPr>
                    </a:p>
                  </a:txBody>
                  <a:tcPr/>
                </a:tc>
                <a:tc>
                  <a:txBody>
                    <a:bodyPr/>
                    <a:lstStyle/>
                    <a:p>
                      <a:r>
                        <a:rPr lang="en-US" b="0" dirty="0" smtClean="0">
                          <a:latin typeface="Berlin Sans FB" pitchFamily="34" charset="0"/>
                        </a:rPr>
                        <a:t>0.74</a:t>
                      </a:r>
                      <a:endParaRPr lang="en-US" b="0" dirty="0">
                        <a:latin typeface="Berlin Sans FB" pitchFamily="34" charset="0"/>
                      </a:endParaRPr>
                    </a:p>
                  </a:txBody>
                  <a:tcPr/>
                </a:tc>
                <a:tc>
                  <a:txBody>
                    <a:bodyPr/>
                    <a:lstStyle/>
                    <a:p>
                      <a:r>
                        <a:rPr lang="en-US" b="0" dirty="0" smtClean="0">
                          <a:latin typeface="Berlin Sans FB" pitchFamily="34" charset="0"/>
                        </a:rPr>
                        <a:t>0.68</a:t>
                      </a:r>
                      <a:endParaRPr lang="en-US" b="0" dirty="0">
                        <a:latin typeface="Berlin Sans FB" pitchFamily="34" charset="0"/>
                      </a:endParaRPr>
                    </a:p>
                  </a:txBody>
                  <a:tcPr/>
                </a:tc>
                <a:tc>
                  <a:txBody>
                    <a:bodyPr/>
                    <a:lstStyle/>
                    <a:p>
                      <a:r>
                        <a:rPr lang="en-US" b="0" dirty="0" smtClean="0">
                          <a:latin typeface="Berlin Sans FB" pitchFamily="34" charset="0"/>
                        </a:rPr>
                        <a:t>10.07</a:t>
                      </a:r>
                      <a:endParaRPr lang="en-US" b="0" dirty="0">
                        <a:latin typeface="Berlin Sans FB" pitchFamily="34" charset="0"/>
                      </a:endParaRPr>
                    </a:p>
                  </a:txBody>
                  <a:tcPr/>
                </a:tc>
              </a:tr>
            </a:tbl>
          </a:graphicData>
        </a:graphic>
      </p:graphicFrame>
    </p:spTree>
    <p:extLst>
      <p:ext uri="{BB962C8B-B14F-4D97-AF65-F5344CB8AC3E}">
        <p14:creationId xmlns:p14="http://schemas.microsoft.com/office/powerpoint/2010/main" val="298009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Berlin Sans FB" pitchFamily="34" charset="0"/>
              </a:rPr>
              <a:t>4) Does </a:t>
            </a:r>
            <a:r>
              <a:rPr lang="en-US" sz="2400" dirty="0">
                <a:latin typeface="Berlin Sans FB" pitchFamily="34" charset="0"/>
              </a:rPr>
              <a:t>This Patient With Diabetes</a:t>
            </a:r>
            <a:br>
              <a:rPr lang="en-US" sz="2400" dirty="0">
                <a:latin typeface="Berlin Sans FB" pitchFamily="34" charset="0"/>
              </a:rPr>
            </a:br>
            <a:r>
              <a:rPr lang="en-US" sz="2400" dirty="0">
                <a:latin typeface="Berlin Sans FB" pitchFamily="34" charset="0"/>
              </a:rPr>
              <a:t>Have Osteomyelitis of the Lower Extremity?</a:t>
            </a:r>
          </a:p>
        </p:txBody>
      </p:sp>
      <p:sp>
        <p:nvSpPr>
          <p:cNvPr id="3" name="Content Placeholder 2"/>
          <p:cNvSpPr>
            <a:spLocks noGrp="1"/>
          </p:cNvSpPr>
          <p:nvPr>
            <p:ph idx="1"/>
          </p:nvPr>
        </p:nvSpPr>
        <p:spPr>
          <a:xfrm>
            <a:off x="457200" y="1600200"/>
            <a:ext cx="8229600" cy="4267199"/>
          </a:xfrm>
        </p:spPr>
        <p:txBody>
          <a:bodyPr>
            <a:noAutofit/>
          </a:bodyPr>
          <a:lstStyle/>
          <a:p>
            <a:pPr marL="0" indent="0">
              <a:buNone/>
            </a:pPr>
            <a:r>
              <a:rPr lang="en-US" sz="1800" dirty="0">
                <a:latin typeface="Berlin Sans FB" pitchFamily="34" charset="0"/>
              </a:rPr>
              <a:t>MEDLINE search of English-language articles published between 1966 and March 2007 related to osteomyelitis in patients with diabetes</a:t>
            </a:r>
            <a:r>
              <a:rPr lang="en-US" sz="1800" dirty="0" smtClean="0">
                <a:latin typeface="Berlin Sans FB" pitchFamily="34" charset="0"/>
              </a:rPr>
              <a:t>.</a:t>
            </a:r>
          </a:p>
          <a:p>
            <a:pPr marL="0" indent="0">
              <a:buNone/>
            </a:pPr>
            <a:r>
              <a:rPr lang="en-US" sz="1800" dirty="0" smtClean="0">
                <a:latin typeface="Berlin Sans FB" pitchFamily="34" charset="0"/>
              </a:rPr>
              <a:t> </a:t>
            </a:r>
          </a:p>
          <a:p>
            <a:pPr marL="0" indent="0">
              <a:buNone/>
            </a:pPr>
            <a:r>
              <a:rPr lang="en-US" sz="1800" dirty="0" smtClean="0">
                <a:latin typeface="Berlin Sans FB" pitchFamily="34" charset="0"/>
              </a:rPr>
              <a:t>Of </a:t>
            </a:r>
            <a:r>
              <a:rPr lang="en-US" sz="1800" dirty="0">
                <a:latin typeface="Berlin Sans FB" pitchFamily="34" charset="0"/>
              </a:rPr>
              <a:t>279 articles retrieved,21 form the basis of this review. Data from a single high-quality meta-analysis were used to summarize the diagnostic characteristics of MRI in osteomyelitis</a:t>
            </a:r>
            <a:r>
              <a:rPr lang="en-US" sz="1800" dirty="0" smtClean="0">
                <a:latin typeface="Berlin Sans FB" pitchFamily="34" charset="0"/>
              </a:rPr>
              <a:t>.</a:t>
            </a:r>
          </a:p>
          <a:p>
            <a:pPr marL="0" indent="0">
              <a:buNone/>
            </a:pPr>
            <a:endParaRPr lang="en-US" sz="1800" b="1" dirty="0">
              <a:latin typeface="Berlin Sans FB" pitchFamily="34" charset="0"/>
            </a:endParaRPr>
          </a:p>
          <a:p>
            <a:pPr marL="0" indent="0">
              <a:buNone/>
            </a:pPr>
            <a:r>
              <a:rPr lang="en-US" sz="1800" b="1" dirty="0">
                <a:latin typeface="Berlin Sans FB" pitchFamily="34" charset="0"/>
              </a:rPr>
              <a:t>Conclusions </a:t>
            </a:r>
            <a:r>
              <a:rPr lang="en-US" sz="1800" dirty="0">
                <a:solidFill>
                  <a:schemeClr val="accent2">
                    <a:lumMod val="75000"/>
                  </a:schemeClr>
                </a:solidFill>
                <a:latin typeface="Berlin Sans FB" pitchFamily="34" charset="0"/>
              </a:rPr>
              <a:t>An ulcer area larger than 2 cm2</a:t>
            </a:r>
            <a:r>
              <a:rPr lang="en-US" sz="1800" dirty="0">
                <a:latin typeface="Berlin Sans FB" pitchFamily="34" charset="0"/>
              </a:rPr>
              <a:t>, </a:t>
            </a:r>
            <a:r>
              <a:rPr lang="en-US" sz="1800" dirty="0">
                <a:solidFill>
                  <a:schemeClr val="accent2">
                    <a:lumMod val="75000"/>
                  </a:schemeClr>
                </a:solidFill>
                <a:latin typeface="Berlin Sans FB" pitchFamily="34" charset="0"/>
              </a:rPr>
              <a:t>a positive probe-to-bone test </a:t>
            </a:r>
            <a:r>
              <a:rPr lang="en-US" sz="1800" dirty="0">
                <a:latin typeface="Berlin Sans FB" pitchFamily="34" charset="0"/>
              </a:rPr>
              <a:t>result, an </a:t>
            </a:r>
            <a:r>
              <a:rPr lang="en-US" sz="1800" dirty="0">
                <a:solidFill>
                  <a:schemeClr val="accent2">
                    <a:lumMod val="75000"/>
                  </a:schemeClr>
                </a:solidFill>
                <a:latin typeface="Berlin Sans FB" pitchFamily="34" charset="0"/>
              </a:rPr>
              <a:t>erythrocyte sedimentation rate of more than 70 mm/h</a:t>
            </a:r>
            <a:r>
              <a:rPr lang="en-US" sz="1800" dirty="0">
                <a:latin typeface="Berlin Sans FB" pitchFamily="34" charset="0"/>
              </a:rPr>
              <a:t>, and an abnormal plain radiograph result are helpful in diagnosing the presence of </a:t>
            </a:r>
            <a:r>
              <a:rPr lang="en-US" sz="1800" dirty="0" err="1">
                <a:latin typeface="Berlin Sans FB" pitchFamily="34" charset="0"/>
              </a:rPr>
              <a:t>lowe</a:t>
            </a:r>
            <a:r>
              <a:rPr lang="en-US" sz="1800" dirty="0">
                <a:latin typeface="Berlin Sans FB" pitchFamily="34" charset="0"/>
              </a:rPr>
              <a:t> extremity osteomyelitis in patients with diabetes.</a:t>
            </a:r>
          </a:p>
          <a:p>
            <a:pPr marL="0" indent="0">
              <a:buNone/>
            </a:pPr>
            <a:endParaRPr lang="en-US" sz="1800" dirty="0" smtClean="0">
              <a:latin typeface="Berlin Sans FB" pitchFamily="34" charset="0"/>
            </a:endParaRPr>
          </a:p>
          <a:p>
            <a:pPr marL="0" indent="0">
              <a:buNone/>
            </a:pPr>
            <a:endParaRPr lang="en-US" sz="1800" dirty="0">
              <a:latin typeface="Berlin Sans FB" pitchFamily="34" charset="0"/>
            </a:endParaRPr>
          </a:p>
          <a:p>
            <a:pPr marL="0" indent="0">
              <a:buNone/>
            </a:pPr>
            <a:r>
              <a:rPr lang="en-US" sz="1800" dirty="0" smtClean="0">
                <a:latin typeface="Berlin Sans FB" pitchFamily="34" charset="0"/>
              </a:rPr>
              <a:t>No </a:t>
            </a:r>
            <a:r>
              <a:rPr lang="en-US" sz="1800" dirty="0">
                <a:latin typeface="Berlin Sans FB" pitchFamily="34" charset="0"/>
              </a:rPr>
              <a:t>single historical feature or physical examination reliably excludes osteomyelitis. </a:t>
            </a:r>
          </a:p>
          <a:p>
            <a:endParaRPr lang="en-US" sz="1800" dirty="0">
              <a:latin typeface="Berlin Sans FB" pitchFamily="34" charset="0"/>
            </a:endParaRPr>
          </a:p>
        </p:txBody>
      </p:sp>
      <p:sp>
        <p:nvSpPr>
          <p:cNvPr id="4" name="Footer Placeholder 3"/>
          <p:cNvSpPr>
            <a:spLocks noGrp="1"/>
          </p:cNvSpPr>
          <p:nvPr>
            <p:ph type="ftr" sz="quarter" idx="11"/>
          </p:nvPr>
        </p:nvSpPr>
        <p:spPr>
          <a:xfrm>
            <a:off x="3124200" y="6356350"/>
            <a:ext cx="3276600" cy="365125"/>
          </a:xfrm>
        </p:spPr>
        <p:txBody>
          <a:bodyPr/>
          <a:lstStyle/>
          <a:p>
            <a:r>
              <a:rPr lang="en-US" sz="1400" dirty="0">
                <a:solidFill>
                  <a:srgbClr val="FF0000"/>
                </a:solidFill>
                <a:latin typeface="Berlin Sans FB" pitchFamily="34" charset="0"/>
              </a:rPr>
              <a:t>JAMA, February 20, 2008—</a:t>
            </a:r>
            <a:r>
              <a:rPr lang="en-US" sz="1400" dirty="0" err="1">
                <a:solidFill>
                  <a:srgbClr val="FF0000"/>
                </a:solidFill>
                <a:latin typeface="Berlin Sans FB" pitchFamily="34" charset="0"/>
              </a:rPr>
              <a:t>Vol</a:t>
            </a:r>
            <a:r>
              <a:rPr lang="en-US" sz="1400" dirty="0">
                <a:solidFill>
                  <a:srgbClr val="FF0000"/>
                </a:solidFill>
                <a:latin typeface="Berlin Sans FB" pitchFamily="34" charset="0"/>
              </a:rPr>
              <a:t> 299, No. 7</a:t>
            </a:r>
          </a:p>
        </p:txBody>
      </p:sp>
    </p:spTree>
    <p:extLst>
      <p:ext uri="{BB962C8B-B14F-4D97-AF65-F5344CB8AC3E}">
        <p14:creationId xmlns:p14="http://schemas.microsoft.com/office/powerpoint/2010/main" val="3675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solidFill>
                  <a:srgbClr val="FF0000"/>
                </a:solidFill>
                <a:latin typeface="Berlin Sans FB" pitchFamily="34" charset="0"/>
              </a:rPr>
              <a:t>JAMA, February 20, 2008—</a:t>
            </a:r>
            <a:r>
              <a:rPr lang="en-US" dirty="0" err="1">
                <a:solidFill>
                  <a:srgbClr val="FF0000"/>
                </a:solidFill>
                <a:latin typeface="Berlin Sans FB" pitchFamily="34" charset="0"/>
              </a:rPr>
              <a:t>Vol</a:t>
            </a:r>
            <a:r>
              <a:rPr lang="en-US" dirty="0">
                <a:solidFill>
                  <a:srgbClr val="FF0000"/>
                </a:solidFill>
                <a:latin typeface="Berlin Sans FB" pitchFamily="34" charset="0"/>
              </a:rPr>
              <a:t> 299, No. 7</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1577975"/>
            <a:ext cx="762635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365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000" dirty="0" smtClean="0">
                <a:latin typeface="Berlin Sans FB" pitchFamily="34" charset="0"/>
              </a:rPr>
              <a:t>5) Outcome </a:t>
            </a:r>
            <a:r>
              <a:rPr lang="en-US" sz="2000" dirty="0">
                <a:latin typeface="Berlin Sans FB" pitchFamily="34" charset="0"/>
              </a:rPr>
              <a:t>of Diabetic Foot </a:t>
            </a:r>
            <a:r>
              <a:rPr lang="en-US" sz="2000" dirty="0" smtClean="0">
                <a:latin typeface="Berlin Sans FB" pitchFamily="34" charset="0"/>
              </a:rPr>
              <a:t>Osteomyelitis Treated </a:t>
            </a:r>
            <a:r>
              <a:rPr lang="en-US" sz="2000" dirty="0" err="1">
                <a:latin typeface="Berlin Sans FB" pitchFamily="34" charset="0"/>
              </a:rPr>
              <a:t>Nonsurgically</a:t>
            </a:r>
            <a:endParaRPr lang="en-US" sz="2000" dirty="0">
              <a:latin typeface="Berlin Sans FB" pitchFamily="34" charset="0"/>
            </a:endParaRPr>
          </a:p>
        </p:txBody>
      </p:sp>
      <p:sp>
        <p:nvSpPr>
          <p:cNvPr id="3" name="Content Placeholder 2"/>
          <p:cNvSpPr>
            <a:spLocks noGrp="1"/>
          </p:cNvSpPr>
          <p:nvPr>
            <p:ph idx="1"/>
          </p:nvPr>
        </p:nvSpPr>
        <p:spPr>
          <a:xfrm>
            <a:off x="228600" y="1066800"/>
            <a:ext cx="8305800" cy="4906963"/>
          </a:xfrm>
        </p:spPr>
        <p:txBody>
          <a:bodyPr>
            <a:noAutofit/>
          </a:bodyPr>
          <a:lstStyle/>
          <a:p>
            <a:pPr marL="0" indent="0">
              <a:buNone/>
            </a:pPr>
            <a:r>
              <a:rPr lang="en-US" sz="1600" b="1" dirty="0">
                <a:latin typeface="Berlin Sans FB" pitchFamily="34" charset="0"/>
              </a:rPr>
              <a:t>OBJECTIVE</a:t>
            </a:r>
            <a:r>
              <a:rPr lang="en-US" sz="1600" dirty="0">
                <a:latin typeface="Berlin Sans FB" pitchFamily="34" charset="0"/>
              </a:rPr>
              <a:t>— The purpose of this article was to identify criteria predictive of remission </a:t>
            </a:r>
            <a:r>
              <a:rPr lang="en-US" sz="1600" dirty="0" smtClean="0">
                <a:latin typeface="Berlin Sans FB" pitchFamily="34" charset="0"/>
              </a:rPr>
              <a:t>in nonsurgical </a:t>
            </a:r>
            <a:r>
              <a:rPr lang="en-US" sz="1600" dirty="0">
                <a:latin typeface="Berlin Sans FB" pitchFamily="34" charset="0"/>
              </a:rPr>
              <a:t>treatment of diabetic foot osteomyelitis</a:t>
            </a:r>
            <a:r>
              <a:rPr lang="en-US" sz="1600" dirty="0" smtClean="0">
                <a:latin typeface="Berlin Sans FB" pitchFamily="34" charset="0"/>
              </a:rPr>
              <a:t>.</a:t>
            </a:r>
          </a:p>
          <a:p>
            <a:pPr marL="0" indent="0">
              <a:buNone/>
            </a:pPr>
            <a:endParaRPr lang="en-US" sz="1600" dirty="0" smtClean="0">
              <a:latin typeface="Berlin Sans FB" pitchFamily="34" charset="0"/>
            </a:endParaRPr>
          </a:p>
          <a:p>
            <a:pPr marL="0" indent="0">
              <a:buNone/>
            </a:pPr>
            <a:r>
              <a:rPr lang="en-US" sz="1600" b="1" dirty="0" smtClean="0">
                <a:latin typeface="Berlin Sans FB" pitchFamily="34" charset="0"/>
              </a:rPr>
              <a:t>RESEARCH </a:t>
            </a:r>
            <a:r>
              <a:rPr lang="en-US" sz="1600" b="1" dirty="0">
                <a:latin typeface="Berlin Sans FB" pitchFamily="34" charset="0"/>
              </a:rPr>
              <a:t>DESIGN AND METHODS</a:t>
            </a:r>
            <a:r>
              <a:rPr lang="en-US" sz="1600" dirty="0">
                <a:latin typeface="Berlin Sans FB" pitchFamily="34" charset="0"/>
              </a:rPr>
              <a:t>— Diabetic patients who were initially </a:t>
            </a:r>
            <a:r>
              <a:rPr lang="en-US" sz="1600" dirty="0" smtClean="0">
                <a:latin typeface="Berlin Sans FB" pitchFamily="34" charset="0"/>
              </a:rPr>
              <a:t>treated without </a:t>
            </a:r>
            <a:r>
              <a:rPr lang="en-US" sz="1600" dirty="0">
                <a:latin typeface="Berlin Sans FB" pitchFamily="34" charset="0"/>
              </a:rPr>
              <a:t>orthopedic surgery for osteomyelitis of the toe or metatarsal head of a </a:t>
            </a:r>
            <a:r>
              <a:rPr lang="en-US" sz="1600" dirty="0" err="1">
                <a:latin typeface="Berlin Sans FB" pitchFamily="34" charset="0"/>
              </a:rPr>
              <a:t>nonischemic</a:t>
            </a:r>
            <a:r>
              <a:rPr lang="en-US" sz="1600" dirty="0">
                <a:latin typeface="Berlin Sans FB" pitchFamily="34" charset="0"/>
              </a:rPr>
              <a:t> </a:t>
            </a:r>
            <a:r>
              <a:rPr lang="en-US" sz="1600" dirty="0" smtClean="0">
                <a:latin typeface="Berlin Sans FB" pitchFamily="34" charset="0"/>
              </a:rPr>
              <a:t>foot between </a:t>
            </a:r>
            <a:r>
              <a:rPr lang="en-US" sz="1600" dirty="0">
                <a:latin typeface="Berlin Sans FB" pitchFamily="34" charset="0"/>
              </a:rPr>
              <a:t>June 2002 and June 2003 in nine French diabetic foot centers were identified, and </a:t>
            </a:r>
            <a:r>
              <a:rPr lang="en-US" sz="1600" dirty="0" smtClean="0">
                <a:latin typeface="Berlin Sans FB" pitchFamily="34" charset="0"/>
              </a:rPr>
              <a:t>their medical </a:t>
            </a:r>
            <a:r>
              <a:rPr lang="en-US" sz="1600" dirty="0">
                <a:latin typeface="Berlin Sans FB" pitchFamily="34" charset="0"/>
              </a:rPr>
              <a:t>records were reviewed. Remission was defined as the absence of any sign of infection </a:t>
            </a:r>
            <a:r>
              <a:rPr lang="en-US" sz="1600" dirty="0" smtClean="0">
                <a:latin typeface="Berlin Sans FB" pitchFamily="34" charset="0"/>
              </a:rPr>
              <a:t>at the </a:t>
            </a:r>
            <a:r>
              <a:rPr lang="en-US" sz="1600" dirty="0">
                <a:latin typeface="Berlin Sans FB" pitchFamily="34" charset="0"/>
              </a:rPr>
              <a:t>initial or contiguous site assessed at least 1 year after the end of treatment. A total of </a:t>
            </a:r>
            <a:r>
              <a:rPr lang="en-US" sz="1600" dirty="0" smtClean="0">
                <a:latin typeface="Berlin Sans FB" pitchFamily="34" charset="0"/>
              </a:rPr>
              <a:t>24 demographic</a:t>
            </a:r>
            <a:r>
              <a:rPr lang="en-US" sz="1600" dirty="0">
                <a:latin typeface="Berlin Sans FB" pitchFamily="34" charset="0"/>
              </a:rPr>
              <a:t>, clinical, and therapeutic variables including bone versus swab culture– </a:t>
            </a:r>
            <a:r>
              <a:rPr lang="en-US" sz="1600" dirty="0" smtClean="0">
                <a:latin typeface="Berlin Sans FB" pitchFamily="34" charset="0"/>
              </a:rPr>
              <a:t>based antibiotic </a:t>
            </a:r>
            <a:r>
              <a:rPr lang="en-US" sz="1600" dirty="0">
                <a:latin typeface="Berlin Sans FB" pitchFamily="34" charset="0"/>
              </a:rPr>
              <a:t>therapy were analyzed</a:t>
            </a:r>
            <a:r>
              <a:rPr lang="en-US" sz="1600" dirty="0" smtClean="0">
                <a:latin typeface="Berlin Sans FB" pitchFamily="34" charset="0"/>
              </a:rPr>
              <a:t>.</a:t>
            </a:r>
            <a:endParaRPr lang="en-US" sz="1600" dirty="0">
              <a:latin typeface="Berlin Sans FB" pitchFamily="34" charset="0"/>
            </a:endParaRPr>
          </a:p>
          <a:p>
            <a:pPr marL="0" indent="0">
              <a:buNone/>
            </a:pPr>
            <a:r>
              <a:rPr lang="en-US" sz="1600" b="1" dirty="0">
                <a:latin typeface="Berlin Sans FB" pitchFamily="34" charset="0"/>
              </a:rPr>
              <a:t>RESULTS</a:t>
            </a:r>
            <a:r>
              <a:rPr lang="en-US" sz="1600" dirty="0">
                <a:latin typeface="Berlin Sans FB" pitchFamily="34" charset="0"/>
              </a:rPr>
              <a:t>— Fifty consecutive patients aged 62.2  11.1 years (mean  SD) with </a:t>
            </a:r>
            <a:r>
              <a:rPr lang="en-US" sz="1600" dirty="0" smtClean="0">
                <a:latin typeface="Berlin Sans FB" pitchFamily="34" charset="0"/>
              </a:rPr>
              <a:t>diabetes duration </a:t>
            </a:r>
            <a:r>
              <a:rPr lang="en-US" sz="1600" dirty="0">
                <a:latin typeface="Berlin Sans FB" pitchFamily="34" charset="0"/>
              </a:rPr>
              <a:t>of 16  10.9 years were included. The mean duration of antibiotic treatment </a:t>
            </a:r>
            <a:r>
              <a:rPr lang="en-US" sz="1600" dirty="0" smtClean="0">
                <a:latin typeface="Berlin Sans FB" pitchFamily="34" charset="0"/>
              </a:rPr>
              <a:t>was 11.5  </a:t>
            </a:r>
            <a:r>
              <a:rPr lang="en-US" sz="1600" dirty="0">
                <a:latin typeface="Berlin Sans FB" pitchFamily="34" charset="0"/>
              </a:rPr>
              <a:t>4.21 weeks. Bone biopsy was routinely available in four of the nine centers. </a:t>
            </a:r>
            <a:r>
              <a:rPr lang="en-US" sz="1600" dirty="0" smtClean="0">
                <a:latin typeface="Berlin Sans FB" pitchFamily="34" charset="0"/>
              </a:rPr>
              <a:t>Overall patient </a:t>
            </a:r>
            <a:r>
              <a:rPr lang="en-US" sz="1600" dirty="0">
                <a:latin typeface="Berlin Sans FB" pitchFamily="34" charset="0"/>
              </a:rPr>
              <a:t>management was similar in the different centers except for the use of rifampin, which </a:t>
            </a:r>
            <a:r>
              <a:rPr lang="en-US" sz="1600" dirty="0" smtClean="0">
                <a:latin typeface="Berlin Sans FB" pitchFamily="34" charset="0"/>
              </a:rPr>
              <a:t>was recorded </a:t>
            </a:r>
            <a:r>
              <a:rPr lang="en-US" sz="1600" dirty="0">
                <a:latin typeface="Berlin Sans FB" pitchFamily="34" charset="0"/>
              </a:rPr>
              <a:t>more frequently in patients from centers in which a bone biopsy was available. At </a:t>
            </a:r>
            <a:r>
              <a:rPr lang="en-US" sz="1600" dirty="0" smtClean="0">
                <a:latin typeface="Berlin Sans FB" pitchFamily="34" charset="0"/>
              </a:rPr>
              <a:t>the end </a:t>
            </a:r>
            <a:r>
              <a:rPr lang="en-US" sz="1600" dirty="0">
                <a:latin typeface="Berlin Sans FB" pitchFamily="34" charset="0"/>
              </a:rPr>
              <a:t>of a 12.8-month </a:t>
            </a:r>
            <a:r>
              <a:rPr lang="en-US" sz="1600" dirty="0" smtClean="0">
                <a:latin typeface="Berlin Sans FB" pitchFamily="34" charset="0"/>
              </a:rPr>
              <a:t>post treatment </a:t>
            </a:r>
            <a:r>
              <a:rPr lang="en-US" sz="1600" dirty="0">
                <a:latin typeface="Berlin Sans FB" pitchFamily="34" charset="0"/>
              </a:rPr>
              <a:t>mean follow-up, 32 patients (64%) were in remission. </a:t>
            </a:r>
            <a:r>
              <a:rPr lang="en-US" sz="1600" dirty="0" smtClean="0">
                <a:latin typeface="Berlin Sans FB" pitchFamily="34" charset="0"/>
              </a:rPr>
              <a:t>Bone culture</a:t>
            </a:r>
            <a:r>
              <a:rPr lang="en-US" sz="1600" dirty="0">
                <a:latin typeface="Berlin Sans FB" pitchFamily="34" charset="0"/>
              </a:rPr>
              <a:t>– based antibiotic therapy was the only variable associated with remission, as </a:t>
            </a:r>
            <a:r>
              <a:rPr lang="en-US" sz="1600" dirty="0" smtClean="0">
                <a:latin typeface="Berlin Sans FB" pitchFamily="34" charset="0"/>
              </a:rPr>
              <a:t>determined by </a:t>
            </a:r>
            <a:r>
              <a:rPr lang="en-US" sz="1600" dirty="0">
                <a:latin typeface="Berlin Sans FB" pitchFamily="34" charset="0"/>
              </a:rPr>
              <a:t>both </a:t>
            </a:r>
            <a:r>
              <a:rPr lang="en-US" sz="1600" dirty="0" err="1">
                <a:latin typeface="Berlin Sans FB" pitchFamily="34" charset="0"/>
              </a:rPr>
              <a:t>univariate</a:t>
            </a:r>
            <a:r>
              <a:rPr lang="en-US" sz="1600" dirty="0">
                <a:latin typeface="Berlin Sans FB" pitchFamily="34" charset="0"/>
              </a:rPr>
              <a:t> (18 of 32 [56.3%] vs. 4 of 18 [22.2%], </a:t>
            </a:r>
            <a:r>
              <a:rPr lang="en-US" sz="1600" i="1" dirty="0">
                <a:latin typeface="Berlin Sans FB" pitchFamily="34" charset="0"/>
              </a:rPr>
              <a:t>P </a:t>
            </a:r>
            <a:r>
              <a:rPr lang="en-US" sz="1600" dirty="0">
                <a:latin typeface="Berlin Sans FB" pitchFamily="34" charset="0"/>
              </a:rPr>
              <a:t> 0.02) and multivariate </a:t>
            </a:r>
            <a:r>
              <a:rPr lang="en-US" sz="1600" dirty="0" smtClean="0">
                <a:latin typeface="Berlin Sans FB" pitchFamily="34" charset="0"/>
              </a:rPr>
              <a:t>analyses (odds </a:t>
            </a:r>
            <a:r>
              <a:rPr lang="en-US" sz="1600" dirty="0">
                <a:latin typeface="Berlin Sans FB" pitchFamily="34" charset="0"/>
              </a:rPr>
              <a:t>ratio 4.78 [95% CI 1.0 –22.7], </a:t>
            </a:r>
            <a:r>
              <a:rPr lang="en-US" sz="1600" i="1" dirty="0">
                <a:latin typeface="Berlin Sans FB" pitchFamily="34" charset="0"/>
              </a:rPr>
              <a:t>P </a:t>
            </a:r>
            <a:r>
              <a:rPr lang="en-US" sz="1600" dirty="0">
                <a:latin typeface="Berlin Sans FB" pitchFamily="34" charset="0"/>
              </a:rPr>
              <a:t> 0.04</a:t>
            </a:r>
            <a:r>
              <a:rPr lang="en-US" sz="1600" dirty="0" smtClean="0">
                <a:latin typeface="Berlin Sans FB" pitchFamily="34" charset="0"/>
              </a:rPr>
              <a:t>).</a:t>
            </a:r>
            <a:endParaRPr lang="en-US" sz="1600" dirty="0">
              <a:latin typeface="Berlin Sans FB" pitchFamily="34" charset="0"/>
            </a:endParaRPr>
          </a:p>
          <a:p>
            <a:pPr marL="0" indent="0">
              <a:buNone/>
            </a:pPr>
            <a:r>
              <a:rPr lang="en-US" sz="1600" b="1" dirty="0">
                <a:latin typeface="Berlin Sans FB" pitchFamily="34" charset="0"/>
              </a:rPr>
              <a:t>CONCLUSIONS</a:t>
            </a:r>
            <a:r>
              <a:rPr lang="en-US" sz="1600" dirty="0">
                <a:latin typeface="Berlin Sans FB" pitchFamily="34" charset="0"/>
              </a:rPr>
              <a:t>— Bone culture– based antibiotic therapy is a factor predictive of success in</a:t>
            </a:r>
          </a:p>
          <a:p>
            <a:pPr marL="0" indent="0">
              <a:buNone/>
            </a:pPr>
            <a:r>
              <a:rPr lang="en-US" sz="1600" dirty="0">
                <a:latin typeface="Berlin Sans FB" pitchFamily="34" charset="0"/>
              </a:rPr>
              <a:t>diabetic patients treated </a:t>
            </a:r>
            <a:r>
              <a:rPr lang="en-US" sz="1600" dirty="0" err="1">
                <a:latin typeface="Berlin Sans FB" pitchFamily="34" charset="0"/>
              </a:rPr>
              <a:t>nonsurgically</a:t>
            </a:r>
            <a:r>
              <a:rPr lang="en-US" sz="1600" dirty="0">
                <a:latin typeface="Berlin Sans FB" pitchFamily="34" charset="0"/>
              </a:rPr>
              <a:t> for osteomyelitis of the foot.</a:t>
            </a:r>
          </a:p>
        </p:txBody>
      </p:sp>
      <p:sp>
        <p:nvSpPr>
          <p:cNvPr id="4" name="Footer Placeholder 3"/>
          <p:cNvSpPr>
            <a:spLocks noGrp="1"/>
          </p:cNvSpPr>
          <p:nvPr>
            <p:ph type="ftr" sz="quarter" idx="11"/>
          </p:nvPr>
        </p:nvSpPr>
        <p:spPr/>
        <p:txBody>
          <a:bodyPr/>
          <a:lstStyle/>
          <a:p>
            <a:r>
              <a:rPr lang="en-US" b="1" i="1" dirty="0">
                <a:solidFill>
                  <a:srgbClr val="FF0000"/>
                </a:solidFill>
              </a:rPr>
              <a:t>Diabetes Care </a:t>
            </a:r>
            <a:r>
              <a:rPr lang="en-US" b="1" dirty="0">
                <a:solidFill>
                  <a:srgbClr val="FF0000"/>
                </a:solidFill>
              </a:rPr>
              <a:t>31:637–642, 2008</a:t>
            </a:r>
            <a:endParaRPr lang="en-US" dirty="0">
              <a:solidFill>
                <a:srgbClr val="FF0000"/>
              </a:solidFill>
            </a:endParaRPr>
          </a:p>
        </p:txBody>
      </p:sp>
    </p:spTree>
    <p:extLst>
      <p:ext uri="{BB962C8B-B14F-4D97-AF65-F5344CB8AC3E}">
        <p14:creationId xmlns:p14="http://schemas.microsoft.com/office/powerpoint/2010/main" val="3257088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01000" cy="1143000"/>
          </a:xfrm>
        </p:spPr>
        <p:txBody>
          <a:bodyPr>
            <a:noAutofit/>
          </a:bodyPr>
          <a:lstStyle/>
          <a:p>
            <a:r>
              <a:rPr lang="en-US" sz="2400" dirty="0">
                <a:latin typeface="Berlin Sans FB" pitchFamily="34" charset="0"/>
              </a:rPr>
              <a:t>VIII. How should I diagnose and treat osteomyelitis of the foot </a:t>
            </a:r>
            <a:r>
              <a:rPr lang="en-US" sz="2400" dirty="0" smtClean="0">
                <a:latin typeface="Berlin Sans FB" pitchFamily="34" charset="0"/>
              </a:rPr>
              <a:t>in a </a:t>
            </a:r>
            <a:r>
              <a:rPr lang="en-US" sz="2400" dirty="0">
                <a:latin typeface="Berlin Sans FB" pitchFamily="34" charset="0"/>
              </a:rPr>
              <a:t>patient with diabet</a:t>
            </a:r>
            <a:r>
              <a:rPr lang="en-US" sz="2800" dirty="0">
                <a:latin typeface="Berlin Sans FB" pitchFamily="34" charset="0"/>
              </a:rPr>
              <a:t>es</a:t>
            </a:r>
          </a:p>
        </p:txBody>
      </p:sp>
      <p:sp>
        <p:nvSpPr>
          <p:cNvPr id="3" name="Content Placeholder 2"/>
          <p:cNvSpPr>
            <a:spLocks noGrp="1"/>
          </p:cNvSpPr>
          <p:nvPr>
            <p:ph idx="1"/>
          </p:nvPr>
        </p:nvSpPr>
        <p:spPr>
          <a:xfrm>
            <a:off x="228600" y="1371600"/>
            <a:ext cx="8534400" cy="5257800"/>
          </a:xfrm>
        </p:spPr>
        <p:txBody>
          <a:bodyPr>
            <a:noAutofit/>
          </a:bodyPr>
          <a:lstStyle/>
          <a:p>
            <a:r>
              <a:rPr lang="en-US" sz="1800" dirty="0">
                <a:latin typeface="Berlin Sans FB" pitchFamily="34" charset="0"/>
              </a:rPr>
              <a:t>Clinicians should consider osteomyelitis as a </a:t>
            </a:r>
            <a:r>
              <a:rPr lang="en-US" sz="1800" dirty="0" smtClean="0">
                <a:latin typeface="Berlin Sans FB" pitchFamily="34" charset="0"/>
              </a:rPr>
              <a:t>potential complication </a:t>
            </a:r>
            <a:r>
              <a:rPr lang="en-US" sz="1800" dirty="0">
                <a:latin typeface="Berlin Sans FB" pitchFamily="34" charset="0"/>
              </a:rPr>
              <a:t>of any infected, deep, or large foot </a:t>
            </a:r>
            <a:r>
              <a:rPr lang="en-US" sz="1800" dirty="0" smtClean="0">
                <a:latin typeface="Berlin Sans FB" pitchFamily="34" charset="0"/>
              </a:rPr>
              <a:t>ulcer , especially </a:t>
            </a:r>
            <a:r>
              <a:rPr lang="en-US" sz="1800" dirty="0">
                <a:latin typeface="Berlin Sans FB" pitchFamily="34" charset="0"/>
              </a:rPr>
              <a:t>one that is chronic or overlies a bony </a:t>
            </a:r>
            <a:r>
              <a:rPr lang="en-US" sz="1800" dirty="0" smtClean="0">
                <a:latin typeface="Berlin Sans FB" pitchFamily="34" charset="0"/>
              </a:rPr>
              <a:t>prominence</a:t>
            </a:r>
          </a:p>
          <a:p>
            <a:r>
              <a:rPr lang="en-US" sz="1800" dirty="0">
                <a:latin typeface="Berlin Sans FB" pitchFamily="34" charset="0"/>
              </a:rPr>
              <a:t>DFO may be </a:t>
            </a:r>
            <a:r>
              <a:rPr lang="en-US" sz="1800" dirty="0" smtClean="0">
                <a:latin typeface="Berlin Sans FB" pitchFamily="34" charset="0"/>
              </a:rPr>
              <a:t>present in </a:t>
            </a:r>
            <a:r>
              <a:rPr lang="en-US" sz="1800" dirty="0">
                <a:latin typeface="Berlin Sans FB" pitchFamily="34" charset="0"/>
              </a:rPr>
              <a:t>up </a:t>
            </a:r>
            <a:r>
              <a:rPr lang="en-US" sz="1800" dirty="0">
                <a:solidFill>
                  <a:schemeClr val="accent2">
                    <a:lumMod val="75000"/>
                  </a:schemeClr>
                </a:solidFill>
                <a:latin typeface="Berlin Sans FB" pitchFamily="34" charset="0"/>
              </a:rPr>
              <a:t>to 20% of mild to mode</a:t>
            </a:r>
            <a:r>
              <a:rPr lang="en-US" sz="1800" dirty="0">
                <a:latin typeface="Berlin Sans FB" pitchFamily="34" charset="0"/>
              </a:rPr>
              <a:t>rate infections and in </a:t>
            </a:r>
            <a:r>
              <a:rPr lang="en-US" sz="1800" dirty="0">
                <a:solidFill>
                  <a:schemeClr val="accent2">
                    <a:lumMod val="75000"/>
                  </a:schemeClr>
                </a:solidFill>
                <a:latin typeface="Berlin Sans FB" pitchFamily="34" charset="0"/>
              </a:rPr>
              <a:t>50%–</a:t>
            </a:r>
            <a:r>
              <a:rPr lang="en-US" sz="1800" dirty="0" smtClean="0">
                <a:solidFill>
                  <a:schemeClr val="accent2">
                    <a:lumMod val="75000"/>
                  </a:schemeClr>
                </a:solidFill>
                <a:latin typeface="Berlin Sans FB" pitchFamily="34" charset="0"/>
              </a:rPr>
              <a:t>60% of </a:t>
            </a:r>
            <a:r>
              <a:rPr lang="en-US" sz="1800" dirty="0">
                <a:solidFill>
                  <a:schemeClr val="accent2">
                    <a:lumMod val="75000"/>
                  </a:schemeClr>
                </a:solidFill>
                <a:latin typeface="Berlin Sans FB" pitchFamily="34" charset="0"/>
              </a:rPr>
              <a:t>severely infected </a:t>
            </a:r>
            <a:r>
              <a:rPr lang="en-US" sz="1800" dirty="0" smtClean="0">
                <a:solidFill>
                  <a:schemeClr val="accent2">
                    <a:lumMod val="75000"/>
                  </a:schemeClr>
                </a:solidFill>
                <a:latin typeface="Berlin Sans FB" pitchFamily="34" charset="0"/>
              </a:rPr>
              <a:t>wounds</a:t>
            </a:r>
          </a:p>
          <a:p>
            <a:r>
              <a:rPr lang="en-US" sz="1800" dirty="0">
                <a:latin typeface="Berlin Sans FB" pitchFamily="34" charset="0"/>
              </a:rPr>
              <a:t>The criterion standard for diagnosing </a:t>
            </a:r>
            <a:r>
              <a:rPr lang="en-US" sz="1800" dirty="0" smtClean="0">
                <a:latin typeface="Berlin Sans FB" pitchFamily="34" charset="0"/>
              </a:rPr>
              <a:t>osteomyelitis </a:t>
            </a:r>
            <a:r>
              <a:rPr lang="en-US" sz="1800" i="1" u="sng" dirty="0" smtClean="0">
                <a:latin typeface="Berlin Sans FB" pitchFamily="34" charset="0"/>
              </a:rPr>
              <a:t>is </a:t>
            </a:r>
            <a:r>
              <a:rPr lang="en-US" sz="1800" i="1" u="sng" dirty="0">
                <a:latin typeface="Berlin Sans FB" pitchFamily="34" charset="0"/>
              </a:rPr>
              <a:t>isolation of bacteria </a:t>
            </a:r>
            <a:r>
              <a:rPr lang="en-US" sz="1800" i="1" u="sng" dirty="0" smtClean="0">
                <a:latin typeface="Berlin Sans FB" pitchFamily="34" charset="0"/>
              </a:rPr>
              <a:t> </a:t>
            </a:r>
            <a:r>
              <a:rPr lang="en-US" sz="1800" dirty="0" smtClean="0">
                <a:latin typeface="Berlin Sans FB" pitchFamily="34" charset="0"/>
              </a:rPr>
              <a:t>from </a:t>
            </a:r>
            <a:r>
              <a:rPr lang="en-US" sz="1800" dirty="0">
                <a:latin typeface="Berlin Sans FB" pitchFamily="34" charset="0"/>
              </a:rPr>
              <a:t>a reliably obtained </a:t>
            </a:r>
            <a:r>
              <a:rPr lang="en-US" sz="1800" dirty="0" smtClean="0">
                <a:latin typeface="Berlin Sans FB" pitchFamily="34" charset="0"/>
              </a:rPr>
              <a:t>sample of </a:t>
            </a:r>
            <a:r>
              <a:rPr lang="en-US" sz="1800" dirty="0">
                <a:latin typeface="Berlin Sans FB" pitchFamily="34" charset="0"/>
              </a:rPr>
              <a:t>bone (using measures to minimize contamination) </a:t>
            </a:r>
            <a:r>
              <a:rPr lang="en-US" sz="1800" dirty="0" smtClean="0">
                <a:latin typeface="Berlin Sans FB" pitchFamily="34" charset="0"/>
              </a:rPr>
              <a:t>concomitant with </a:t>
            </a:r>
            <a:r>
              <a:rPr lang="en-US" sz="1800" i="1" u="sng" dirty="0">
                <a:latin typeface="Berlin Sans FB" pitchFamily="34" charset="0"/>
              </a:rPr>
              <a:t>histological findings of inflammatory cells and osteonecrosis</a:t>
            </a:r>
            <a:r>
              <a:rPr lang="en-US" sz="1800" dirty="0" smtClean="0"/>
              <a:t>.</a:t>
            </a:r>
          </a:p>
          <a:p>
            <a:r>
              <a:rPr lang="en-US" sz="1800" dirty="0">
                <a:latin typeface="Berlin Sans FB" pitchFamily="34" charset="0"/>
              </a:rPr>
              <a:t>Culture of the bone specimen may be falsely negative because of sampling errors, prior antibiotic </a:t>
            </a:r>
            <a:r>
              <a:rPr lang="en-US" sz="1800" dirty="0" smtClean="0">
                <a:latin typeface="Berlin Sans FB" pitchFamily="34" charset="0"/>
              </a:rPr>
              <a:t>therapy or </a:t>
            </a:r>
            <a:r>
              <a:rPr lang="en-US" sz="1800" dirty="0">
                <a:latin typeface="Berlin Sans FB" pitchFamily="34" charset="0"/>
              </a:rPr>
              <a:t>inability to culture fastidious organisms; </a:t>
            </a:r>
            <a:endParaRPr lang="en-US" sz="1800" dirty="0" smtClean="0">
              <a:latin typeface="Berlin Sans FB" pitchFamily="34" charset="0"/>
            </a:endParaRPr>
          </a:p>
          <a:p>
            <a:endParaRPr lang="en-US" sz="1800" dirty="0">
              <a:latin typeface="Berlin Sans FB" pitchFamily="34" charset="0"/>
            </a:endParaRPr>
          </a:p>
          <a:p>
            <a:r>
              <a:rPr lang="en-US" sz="1800" dirty="0">
                <a:latin typeface="Berlin Sans FB" pitchFamily="34" charset="0"/>
              </a:rPr>
              <a:t>they may also be falsely positive because of contamination by </a:t>
            </a:r>
            <a:r>
              <a:rPr lang="en-US" sz="1800" dirty="0" smtClean="0">
                <a:latin typeface="Berlin Sans FB" pitchFamily="34" charset="0"/>
              </a:rPr>
              <a:t>wound-colonizing flora </a:t>
            </a:r>
            <a:r>
              <a:rPr lang="en-US" sz="1800" dirty="0">
                <a:latin typeface="Berlin Sans FB" pitchFamily="34" charset="0"/>
              </a:rPr>
              <a:t>or skin commensals</a:t>
            </a:r>
          </a:p>
          <a:p>
            <a:endParaRPr lang="en-US" sz="1800" dirty="0" smtClean="0">
              <a:latin typeface="Berlin Sans FB" pitchFamily="34" charset="0"/>
            </a:endParaRPr>
          </a:p>
          <a:p>
            <a:r>
              <a:rPr lang="en-US" sz="1800" dirty="0" smtClean="0">
                <a:latin typeface="Berlin Sans FB" pitchFamily="34" charset="0"/>
              </a:rPr>
              <a:t>IWGDF </a:t>
            </a:r>
            <a:r>
              <a:rPr lang="en-US" sz="1800" dirty="0">
                <a:latin typeface="Berlin Sans FB" pitchFamily="34" charset="0"/>
              </a:rPr>
              <a:t>proposed consensus diagnostic criteria for defining osteomyelitis in the diabetic foot, stratified into 4 categories based on the results of clinical, imaging, and bone sampling methods (ranging from </a:t>
            </a:r>
            <a:r>
              <a:rPr lang="en-US" sz="1800" dirty="0">
                <a:solidFill>
                  <a:schemeClr val="accent2">
                    <a:lumMod val="75000"/>
                  </a:schemeClr>
                </a:solidFill>
                <a:latin typeface="Berlin Sans FB" pitchFamily="34" charset="0"/>
              </a:rPr>
              <a:t>unlikely [&lt;10% posttest probability</a:t>
            </a:r>
            <a:r>
              <a:rPr lang="en-US" sz="1800" dirty="0">
                <a:latin typeface="Berlin Sans FB" pitchFamily="34" charset="0"/>
              </a:rPr>
              <a:t>], through </a:t>
            </a:r>
            <a:r>
              <a:rPr lang="en-US" sz="1800" dirty="0">
                <a:solidFill>
                  <a:schemeClr val="accent2">
                    <a:lumMod val="75000"/>
                  </a:schemeClr>
                </a:solidFill>
                <a:latin typeface="Berlin Sans FB" pitchFamily="34" charset="0"/>
              </a:rPr>
              <a:t>possible [10%–50%]</a:t>
            </a:r>
            <a:r>
              <a:rPr lang="en-US" sz="1800" dirty="0">
                <a:latin typeface="Berlin Sans FB" pitchFamily="34" charset="0"/>
              </a:rPr>
              <a:t>, </a:t>
            </a:r>
            <a:r>
              <a:rPr lang="en-US" sz="1800" dirty="0">
                <a:solidFill>
                  <a:schemeClr val="accent2">
                    <a:lumMod val="75000"/>
                  </a:schemeClr>
                </a:solidFill>
                <a:latin typeface="Berlin Sans FB" pitchFamily="34" charset="0"/>
              </a:rPr>
              <a:t>probable [51%–90%], </a:t>
            </a:r>
            <a:r>
              <a:rPr lang="en-US" sz="1800" dirty="0">
                <a:latin typeface="Berlin Sans FB" pitchFamily="34" charset="0"/>
              </a:rPr>
              <a:t>and </a:t>
            </a:r>
            <a:r>
              <a:rPr lang="en-US" sz="1800" dirty="0">
                <a:solidFill>
                  <a:schemeClr val="accent2">
                    <a:lumMod val="75000"/>
                  </a:schemeClr>
                </a:solidFill>
                <a:latin typeface="Berlin Sans FB" pitchFamily="34" charset="0"/>
              </a:rPr>
              <a:t>definite [&gt;90%])</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155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sna\Desktop\frgh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915400" cy="624839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a:p>
        </p:txBody>
      </p:sp>
      <p:sp>
        <p:nvSpPr>
          <p:cNvPr id="3" name="Oval 2"/>
          <p:cNvSpPr/>
          <p:nvPr/>
        </p:nvSpPr>
        <p:spPr>
          <a:xfrm>
            <a:off x="1371600" y="838200"/>
            <a:ext cx="2957945"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7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839200" cy="6172200"/>
          </a:xfrm>
        </p:spPr>
        <p:txBody>
          <a:bodyPr>
            <a:normAutofit/>
          </a:bodyPr>
          <a:lstStyle/>
          <a:p>
            <a:endParaRPr lang="en-US" sz="2000" dirty="0" smtClean="0">
              <a:latin typeface="Berlin Sans FB" pitchFamily="34" charset="0"/>
            </a:endParaRPr>
          </a:p>
          <a:p>
            <a:endParaRPr lang="en-US" sz="2000" dirty="0">
              <a:latin typeface="Berlin Sans FB" pitchFamily="34" charset="0"/>
            </a:endParaRPr>
          </a:p>
          <a:p>
            <a:r>
              <a:rPr lang="en-US" sz="2000" dirty="0" smtClean="0">
                <a:latin typeface="Berlin Sans FB" pitchFamily="34" charset="0"/>
              </a:rPr>
              <a:t>should suspect osteomyelitis in a patient with an adequate blood supply to the affected foot when an ulcer, especially if it is deep, does not heal after at least 6 weeks of appropriate wound care and off-loading.</a:t>
            </a:r>
          </a:p>
          <a:p>
            <a:r>
              <a:rPr lang="en-US" sz="2000" dirty="0" smtClean="0">
                <a:latin typeface="Berlin Sans FB" pitchFamily="34" charset="0"/>
              </a:rPr>
              <a:t> Both the presence of any exposed bone and ulcer area larger than 2 cm2 increase the likelihood of osteomyelitis</a:t>
            </a:r>
          </a:p>
          <a:p>
            <a:r>
              <a:rPr lang="en-US" sz="2000" dirty="0" smtClean="0">
                <a:latin typeface="Berlin Sans FB" pitchFamily="34" charset="0"/>
              </a:rPr>
              <a:t>clinical </a:t>
            </a:r>
            <a:r>
              <a:rPr lang="en-US" sz="2000" dirty="0">
                <a:latin typeface="Berlin Sans FB" pitchFamily="34" charset="0"/>
              </a:rPr>
              <a:t>and laboratory findings (</a:t>
            </a:r>
            <a:r>
              <a:rPr lang="en-US" sz="2000" dirty="0" smtClean="0">
                <a:latin typeface="Berlin Sans FB" pitchFamily="34" charset="0"/>
              </a:rPr>
              <a:t>ulcer depth </a:t>
            </a:r>
            <a:r>
              <a:rPr lang="en-US" sz="2000" dirty="0">
                <a:latin typeface="Berlin Sans FB" pitchFamily="34" charset="0"/>
              </a:rPr>
              <a:t>&gt;3 mm or CRP &gt;3.2 mg/</a:t>
            </a:r>
            <a:r>
              <a:rPr lang="en-US" sz="2000" dirty="0" err="1">
                <a:latin typeface="Berlin Sans FB" pitchFamily="34" charset="0"/>
              </a:rPr>
              <a:t>dL</a:t>
            </a:r>
            <a:r>
              <a:rPr lang="en-US" sz="2000" dirty="0">
                <a:latin typeface="Berlin Sans FB" pitchFamily="34" charset="0"/>
              </a:rPr>
              <a:t>, </a:t>
            </a:r>
            <a:r>
              <a:rPr lang="en-US" sz="2000" dirty="0" smtClean="0">
                <a:latin typeface="Berlin Sans FB" pitchFamily="34" charset="0"/>
              </a:rPr>
              <a:t> or ESR &gt;60 </a:t>
            </a:r>
            <a:r>
              <a:rPr lang="en-US" sz="2000" dirty="0">
                <a:latin typeface="Berlin Sans FB" pitchFamily="34" charset="0"/>
              </a:rPr>
              <a:t>mm/hour) is likely to help differentiate osteomyelitis </a:t>
            </a:r>
            <a:r>
              <a:rPr lang="en-US" sz="2000" dirty="0" smtClean="0">
                <a:latin typeface="Berlin Sans FB" pitchFamily="34" charset="0"/>
              </a:rPr>
              <a:t>from cellulitis</a:t>
            </a:r>
          </a:p>
          <a:p>
            <a:r>
              <a:rPr lang="en-US" sz="2000" dirty="0" smtClean="0">
                <a:latin typeface="Berlin Sans FB" pitchFamily="34" charset="0"/>
              </a:rPr>
              <a:t>We </a:t>
            </a:r>
            <a:r>
              <a:rPr lang="en-US" sz="2000" dirty="0">
                <a:latin typeface="Berlin Sans FB" pitchFamily="34" charset="0"/>
              </a:rPr>
              <a:t>suggest doing a PTB test for any DFI with an </a:t>
            </a:r>
            <a:r>
              <a:rPr lang="en-US" sz="2000" dirty="0" smtClean="0">
                <a:latin typeface="Berlin Sans FB" pitchFamily="34" charset="0"/>
              </a:rPr>
              <a:t>open wound</a:t>
            </a:r>
            <a:r>
              <a:rPr lang="en-US" sz="2000" dirty="0">
                <a:latin typeface="Berlin Sans FB" pitchFamily="34" charset="0"/>
              </a:rPr>
              <a:t>. When properly conducted and interpreted, it can </a:t>
            </a:r>
            <a:r>
              <a:rPr lang="en-US" sz="2000" dirty="0" smtClean="0">
                <a:latin typeface="Berlin Sans FB" pitchFamily="34" charset="0"/>
              </a:rPr>
              <a:t>help to </a:t>
            </a:r>
            <a:r>
              <a:rPr lang="en-US" sz="2000" dirty="0">
                <a:latin typeface="Berlin Sans FB" pitchFamily="34" charset="0"/>
              </a:rPr>
              <a:t>diagnose (when the likelihood is high) or exclude (</a:t>
            </a:r>
            <a:r>
              <a:rPr lang="en-US" sz="2000" dirty="0" smtClean="0">
                <a:latin typeface="Berlin Sans FB" pitchFamily="34" charset="0"/>
              </a:rPr>
              <a:t>when the </a:t>
            </a:r>
            <a:r>
              <a:rPr lang="en-US" sz="2000" dirty="0">
                <a:latin typeface="Berlin Sans FB" pitchFamily="34" charset="0"/>
              </a:rPr>
              <a:t>likelihood is low) DFO (strong, moderate).</a:t>
            </a:r>
            <a:endParaRPr lang="en-US" sz="2000" dirty="0" smtClean="0">
              <a:latin typeface="Berlin Sans FB" pitchFamily="34" charset="0"/>
            </a:endParaRPr>
          </a:p>
          <a:p>
            <a:r>
              <a:rPr lang="en-US" sz="2000" dirty="0">
                <a:latin typeface="Berlin Sans FB" pitchFamily="34" charset="0"/>
              </a:rPr>
              <a:t>a positive PTB test is not specific for osteomyelitis, but this </a:t>
            </a:r>
            <a:r>
              <a:rPr lang="en-US" sz="2000" dirty="0" smtClean="0">
                <a:latin typeface="Berlin Sans FB" pitchFamily="34" charset="0"/>
              </a:rPr>
              <a:t>diagnosis is unlikely if the PTB test is negative .</a:t>
            </a:r>
            <a:r>
              <a:rPr lang="en-US" sz="2000" dirty="0">
                <a:latin typeface="Berlin Sans FB" pitchFamily="34" charset="0"/>
              </a:rPr>
              <a:t> </a:t>
            </a:r>
            <a:endParaRPr lang="en-US" sz="2000" dirty="0" smtClean="0">
              <a:latin typeface="Berlin Sans FB" pitchFamily="34" charset="0"/>
            </a:endParaRPr>
          </a:p>
          <a:p>
            <a:r>
              <a:rPr lang="en-US" sz="2000" dirty="0" smtClean="0">
                <a:latin typeface="Berlin Sans FB" pitchFamily="34" charset="0"/>
              </a:rPr>
              <a:t>The </a:t>
            </a:r>
            <a:r>
              <a:rPr lang="en-US" sz="2000" dirty="0">
                <a:latin typeface="Berlin Sans FB" pitchFamily="34" charset="0"/>
              </a:rPr>
              <a:t>main value of bone biopsy is to provide reliable data </a:t>
            </a:r>
            <a:r>
              <a:rPr lang="en-US" sz="2000" dirty="0" smtClean="0">
                <a:latin typeface="Berlin Sans FB" pitchFamily="34" charset="0"/>
              </a:rPr>
              <a:t>on the </a:t>
            </a:r>
            <a:r>
              <a:rPr lang="en-US" sz="2000" dirty="0">
                <a:latin typeface="Berlin Sans FB" pitchFamily="34" charset="0"/>
              </a:rPr>
              <a:t>organisms responsible for the infection and to </a:t>
            </a:r>
            <a:r>
              <a:rPr lang="en-US" sz="2000" dirty="0" smtClean="0">
                <a:latin typeface="Berlin Sans FB" pitchFamily="34" charset="0"/>
              </a:rPr>
              <a:t>determine their </a:t>
            </a:r>
            <a:r>
              <a:rPr lang="en-US" sz="2000" dirty="0">
                <a:latin typeface="Berlin Sans FB" pitchFamily="34" charset="0"/>
              </a:rPr>
              <a:t>profile of susceptibility to antimicrobial agents</a:t>
            </a:r>
            <a:endParaRPr lang="en-US" sz="2000" dirty="0" smtClean="0">
              <a:latin typeface="Berlin Sans FB" pitchFamily="34" charset="0"/>
            </a:endParaRPr>
          </a:p>
          <a:p>
            <a:endParaRPr lang="en-US" sz="2000" dirty="0"/>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5496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471160"/>
          </a:xfrm>
        </p:spPr>
        <p:txBody>
          <a:bodyPr>
            <a:normAutofit/>
          </a:bodyPr>
          <a:lstStyle/>
          <a:p>
            <a:r>
              <a:rPr lang="en-US" sz="2000" dirty="0">
                <a:latin typeface="Berlin Sans FB" pitchFamily="34" charset="0"/>
              </a:rPr>
              <a:t>In almost all reported DFO series, S. </a:t>
            </a:r>
            <a:r>
              <a:rPr lang="en-US" sz="2000" dirty="0" err="1" smtClean="0">
                <a:latin typeface="Berlin Sans FB" pitchFamily="34" charset="0"/>
              </a:rPr>
              <a:t>aureus</a:t>
            </a:r>
            <a:r>
              <a:rPr lang="en-US" sz="2000" dirty="0">
                <a:latin typeface="Berlin Sans FB" pitchFamily="34" charset="0"/>
              </a:rPr>
              <a:t> </a:t>
            </a:r>
            <a:r>
              <a:rPr lang="en-US" sz="2000" dirty="0" smtClean="0">
                <a:latin typeface="Berlin Sans FB" pitchFamily="34" charset="0"/>
              </a:rPr>
              <a:t>is </a:t>
            </a:r>
            <a:r>
              <a:rPr lang="en-US" sz="2000" dirty="0">
                <a:latin typeface="Berlin Sans FB" pitchFamily="34" charset="0"/>
              </a:rPr>
              <a:t>the most common </a:t>
            </a:r>
            <a:r>
              <a:rPr lang="en-US" sz="2000" dirty="0" smtClean="0">
                <a:latin typeface="Berlin Sans FB" pitchFamily="34" charset="0"/>
              </a:rPr>
              <a:t>pathogen, followed </a:t>
            </a:r>
            <a:r>
              <a:rPr lang="en-US" sz="2000" dirty="0">
                <a:latin typeface="Berlin Sans FB" pitchFamily="34" charset="0"/>
              </a:rPr>
              <a:t>by Staphylococcus </a:t>
            </a:r>
            <a:r>
              <a:rPr lang="en-US" sz="2000" dirty="0" err="1" smtClean="0">
                <a:latin typeface="Berlin Sans FB" pitchFamily="34" charset="0"/>
              </a:rPr>
              <a:t>epidermidis</a:t>
            </a:r>
            <a:endParaRPr lang="en-US" sz="2000" dirty="0" smtClean="0">
              <a:latin typeface="Berlin Sans FB" pitchFamily="34" charset="0"/>
            </a:endParaRPr>
          </a:p>
          <a:p>
            <a:endParaRPr lang="en-US" sz="2000" dirty="0">
              <a:latin typeface="Berlin Sans FB" pitchFamily="34" charset="0"/>
            </a:endParaRPr>
          </a:p>
          <a:p>
            <a:r>
              <a:rPr lang="en-US" sz="2000" dirty="0">
                <a:latin typeface="Berlin Sans FB" pitchFamily="34" charset="0"/>
              </a:rPr>
              <a:t>Among the gram-negative bacilli, Escherichia coli, </a:t>
            </a:r>
            <a:r>
              <a:rPr lang="en-US" sz="2000" dirty="0" err="1" smtClean="0">
                <a:latin typeface="Berlin Sans FB" pitchFamily="34" charset="0"/>
              </a:rPr>
              <a:t>Klebsiella</a:t>
            </a:r>
            <a:r>
              <a:rPr lang="en-US" sz="2000" dirty="0">
                <a:latin typeface="Berlin Sans FB" pitchFamily="34" charset="0"/>
              </a:rPr>
              <a:t> </a:t>
            </a:r>
            <a:r>
              <a:rPr lang="en-US" sz="2000" dirty="0" err="1" smtClean="0">
                <a:latin typeface="Berlin Sans FB" pitchFamily="34" charset="0"/>
              </a:rPr>
              <a:t>pneumoniae</a:t>
            </a:r>
            <a:r>
              <a:rPr lang="en-US" sz="2000" dirty="0">
                <a:latin typeface="Berlin Sans FB" pitchFamily="34" charset="0"/>
              </a:rPr>
              <a:t>, and Proteus species are the most common </a:t>
            </a:r>
            <a:r>
              <a:rPr lang="en-US" sz="2000" dirty="0" smtClean="0">
                <a:latin typeface="Berlin Sans FB" pitchFamily="34" charset="0"/>
              </a:rPr>
              <a:t>pathogens, followed </a:t>
            </a:r>
            <a:r>
              <a:rPr lang="en-US" sz="2000" dirty="0">
                <a:latin typeface="Berlin Sans FB" pitchFamily="34" charset="0"/>
              </a:rPr>
              <a:t>by P. </a:t>
            </a:r>
            <a:r>
              <a:rPr lang="en-US" sz="2000" dirty="0" err="1">
                <a:latin typeface="Berlin Sans FB" pitchFamily="34" charset="0"/>
              </a:rPr>
              <a:t>aeruginosa</a:t>
            </a:r>
            <a:r>
              <a:rPr lang="en-US" sz="2000" dirty="0" smtClean="0">
                <a:latin typeface="Berlin Sans FB" pitchFamily="34" charset="0"/>
              </a:rPr>
              <a:t>.</a:t>
            </a:r>
          </a:p>
          <a:p>
            <a:endParaRPr lang="en-US" sz="2000" dirty="0">
              <a:latin typeface="Berlin Sans FB" pitchFamily="34" charset="0"/>
            </a:endParaRPr>
          </a:p>
          <a:p>
            <a:endParaRPr lang="en-US" sz="2000" dirty="0" smtClean="0">
              <a:latin typeface="Berlin Sans FB" pitchFamily="34" charset="0"/>
            </a:endParaRPr>
          </a:p>
          <a:p>
            <a:r>
              <a:rPr lang="en-US" sz="2000" dirty="0" smtClean="0">
                <a:latin typeface="Berlin Sans FB" pitchFamily="34" charset="0"/>
              </a:rPr>
              <a:t> The frequency of isolation of obligate anaerobes (mostly </a:t>
            </a:r>
            <a:r>
              <a:rPr lang="en-US" sz="2000" dirty="0" err="1" smtClean="0">
                <a:latin typeface="Berlin Sans FB" pitchFamily="34" charset="0"/>
              </a:rPr>
              <a:t>Peptostreptococcus</a:t>
            </a:r>
            <a:r>
              <a:rPr lang="en-US" sz="2000" dirty="0" smtClean="0">
                <a:latin typeface="Berlin Sans FB" pitchFamily="34" charset="0"/>
              </a:rPr>
              <a:t>, </a:t>
            </a:r>
            <a:r>
              <a:rPr lang="en-US" sz="2000" dirty="0" err="1" smtClean="0">
                <a:latin typeface="Berlin Sans FB" pitchFamily="34" charset="0"/>
              </a:rPr>
              <a:t>Peptococcus</a:t>
            </a:r>
            <a:r>
              <a:rPr lang="en-US" sz="2000" dirty="0" smtClean="0">
                <a:latin typeface="Berlin Sans FB" pitchFamily="34" charset="0"/>
              </a:rPr>
              <a:t>, and </a:t>
            </a:r>
            <a:r>
              <a:rPr lang="en-US" sz="2000" dirty="0" err="1" smtClean="0">
                <a:latin typeface="Berlin Sans FB" pitchFamily="34" charset="0"/>
              </a:rPr>
              <a:t>Finegoldia</a:t>
            </a:r>
            <a:r>
              <a:rPr lang="en-US" sz="2000" dirty="0" smtClean="0">
                <a:latin typeface="Berlin Sans FB" pitchFamily="34" charset="0"/>
              </a:rPr>
              <a:t> magna) is low, but depends on the method by which the bone fragments are sampled and transported to the laboratory.</a:t>
            </a:r>
          </a:p>
          <a:p>
            <a:endParaRPr lang="en-US" sz="2000" dirty="0" smtClean="0">
              <a:latin typeface="Berlin Sans FB" pitchFamily="34" charset="0"/>
            </a:endParaRPr>
          </a:p>
          <a:p>
            <a:r>
              <a:rPr lang="en-US" sz="2000" dirty="0" smtClean="0">
                <a:latin typeface="Berlin Sans FB" pitchFamily="34" charset="0"/>
              </a:rPr>
              <a:t> An increasing prevalence of </a:t>
            </a:r>
            <a:r>
              <a:rPr lang="en-US" sz="2000" dirty="0" err="1" smtClean="0">
                <a:latin typeface="Berlin Sans FB" pitchFamily="34" charset="0"/>
              </a:rPr>
              <a:t>multiresistant</a:t>
            </a:r>
            <a:r>
              <a:rPr lang="en-US" sz="2000" dirty="0" smtClean="0">
                <a:latin typeface="Berlin Sans FB" pitchFamily="34" charset="0"/>
              </a:rPr>
              <a:t> bacteria, already established for soft tissue infections of the diabetic foot, has also been reported for DFO</a:t>
            </a:r>
          </a:p>
          <a:p>
            <a:r>
              <a:rPr lang="en-US" sz="2000" dirty="0" smtClean="0">
                <a:latin typeface="Berlin Sans FB" pitchFamily="34" charset="0"/>
              </a:rPr>
              <a:t>report </a:t>
            </a:r>
            <a:r>
              <a:rPr lang="en-US" sz="2000" dirty="0">
                <a:latin typeface="Berlin Sans FB" pitchFamily="34" charset="0"/>
              </a:rPr>
              <a:t>success rates of 75% in the </a:t>
            </a:r>
            <a:r>
              <a:rPr lang="en-US" sz="2000" dirty="0" smtClean="0">
                <a:latin typeface="Berlin Sans FB" pitchFamily="34" charset="0"/>
              </a:rPr>
              <a:t>empiric treatment </a:t>
            </a:r>
            <a:r>
              <a:rPr lang="en-US" sz="2000" dirty="0">
                <a:latin typeface="Berlin Sans FB" pitchFamily="34" charset="0"/>
              </a:rPr>
              <a:t>of DFO</a:t>
            </a: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201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5928360"/>
          </a:xfrm>
        </p:spPr>
        <p:txBody>
          <a:bodyPr>
            <a:normAutofit lnSpcReduction="10000"/>
          </a:bodyPr>
          <a:lstStyle/>
          <a:p>
            <a:r>
              <a:rPr lang="en-US" sz="1900" dirty="0">
                <a:latin typeface="Berlin Sans FB" pitchFamily="34" charset="0"/>
              </a:rPr>
              <a:t>If MRI is unavailable, contraindicated, or  </a:t>
            </a:r>
            <a:r>
              <a:rPr lang="en-US" sz="1900" dirty="0" smtClean="0">
                <a:latin typeface="Berlin Sans FB" pitchFamily="34" charset="0"/>
              </a:rPr>
              <a:t>difficult following </a:t>
            </a:r>
            <a:r>
              <a:rPr lang="en-US" sz="1900" dirty="0">
                <a:latin typeface="Berlin Sans FB" pitchFamily="34" charset="0"/>
              </a:rPr>
              <a:t>protocol </a:t>
            </a:r>
            <a:r>
              <a:rPr lang="en-US" sz="1900" dirty="0" smtClean="0">
                <a:latin typeface="Berlin Sans FB" pitchFamily="34" charset="0"/>
              </a:rPr>
              <a:t>should suffice</a:t>
            </a:r>
            <a:r>
              <a:rPr lang="en-US" sz="1900" dirty="0">
                <a:latin typeface="Berlin Sans FB" pitchFamily="34" charset="0"/>
              </a:rPr>
              <a:t>:</a:t>
            </a:r>
          </a:p>
          <a:p>
            <a:endParaRPr lang="en-US" sz="1900" dirty="0" smtClean="0">
              <a:latin typeface="Berlin Sans FB" pitchFamily="34" charset="0"/>
            </a:endParaRPr>
          </a:p>
          <a:p>
            <a:r>
              <a:rPr lang="en-US" sz="1900" dirty="0" smtClean="0">
                <a:latin typeface="Berlin Sans FB" pitchFamily="34" charset="0"/>
              </a:rPr>
              <a:t> </a:t>
            </a:r>
            <a:r>
              <a:rPr lang="en-US" sz="1900" dirty="0">
                <a:latin typeface="Berlin Sans FB" pitchFamily="34" charset="0"/>
              </a:rPr>
              <a:t>If the plain radiograph has changes suggestive of </a:t>
            </a:r>
            <a:r>
              <a:rPr lang="en-US" sz="1900" dirty="0" smtClean="0">
                <a:latin typeface="Berlin Sans FB" pitchFamily="34" charset="0"/>
              </a:rPr>
              <a:t>osteomyelitis (cortical </a:t>
            </a:r>
            <a:r>
              <a:rPr lang="en-US" sz="1900" dirty="0">
                <a:latin typeface="Berlin Sans FB" pitchFamily="34" charset="0"/>
              </a:rPr>
              <a:t>erosion, active periosteal reaction, </a:t>
            </a:r>
            <a:r>
              <a:rPr lang="en-US" sz="1900" dirty="0" smtClean="0">
                <a:latin typeface="Berlin Sans FB" pitchFamily="34" charset="0"/>
              </a:rPr>
              <a:t>mixed </a:t>
            </a:r>
            <a:r>
              <a:rPr lang="en-US" sz="1900" dirty="0" err="1" smtClean="0">
                <a:latin typeface="Berlin Sans FB" pitchFamily="34" charset="0"/>
              </a:rPr>
              <a:t>lucency</a:t>
            </a:r>
            <a:r>
              <a:rPr lang="en-US" sz="1900" dirty="0">
                <a:latin typeface="Berlin Sans FB" pitchFamily="34" charset="0"/>
              </a:rPr>
              <a:t>, and sclerosis), treat </a:t>
            </a:r>
            <a:r>
              <a:rPr lang="en-US" sz="1900" dirty="0" smtClean="0">
                <a:latin typeface="Berlin Sans FB" pitchFamily="34" charset="0"/>
              </a:rPr>
              <a:t>for  presumptive osteomyelitis, after </a:t>
            </a:r>
            <a:r>
              <a:rPr lang="en-US" sz="1900" dirty="0">
                <a:latin typeface="Berlin Sans FB" pitchFamily="34" charset="0"/>
              </a:rPr>
              <a:t>obtaining </a:t>
            </a:r>
            <a:r>
              <a:rPr lang="en-US" sz="1900" dirty="0" err="1" smtClean="0">
                <a:latin typeface="Berlin Sans FB" pitchFamily="34" charset="0"/>
              </a:rPr>
              <a:t>appropriat</a:t>
            </a:r>
            <a:r>
              <a:rPr lang="en-US" sz="1900" dirty="0" smtClean="0">
                <a:latin typeface="Berlin Sans FB" pitchFamily="34" charset="0"/>
              </a:rPr>
              <a:t> specimens for culture.</a:t>
            </a:r>
            <a:endParaRPr lang="en-US" sz="1900" dirty="0">
              <a:latin typeface="Berlin Sans FB" pitchFamily="34" charset="0"/>
            </a:endParaRPr>
          </a:p>
          <a:p>
            <a:r>
              <a:rPr lang="en-US" sz="1900" dirty="0" smtClean="0">
                <a:latin typeface="Berlin Sans FB" pitchFamily="34" charset="0"/>
              </a:rPr>
              <a:t>If </a:t>
            </a:r>
            <a:r>
              <a:rPr lang="en-US" sz="1900" dirty="0">
                <a:latin typeface="Berlin Sans FB" pitchFamily="34" charset="0"/>
              </a:rPr>
              <a:t>the radiographs show no evidence of </a:t>
            </a:r>
            <a:r>
              <a:rPr lang="en-US" sz="1900" dirty="0" smtClean="0">
                <a:latin typeface="Berlin Sans FB" pitchFamily="34" charset="0"/>
              </a:rPr>
              <a:t>osteomyelitis, treat </a:t>
            </a:r>
            <a:r>
              <a:rPr lang="en-US" sz="1900" dirty="0">
                <a:latin typeface="Berlin Sans FB" pitchFamily="34" charset="0"/>
              </a:rPr>
              <a:t>the patient with antibiotics for up to 2 weeks if </a:t>
            </a:r>
            <a:r>
              <a:rPr lang="en-US" sz="1900" dirty="0" smtClean="0">
                <a:latin typeface="Berlin Sans FB" pitchFamily="34" charset="0"/>
              </a:rPr>
              <a:t>there is </a:t>
            </a:r>
            <a:r>
              <a:rPr lang="en-US" sz="1900" dirty="0">
                <a:latin typeface="Berlin Sans FB" pitchFamily="34" charset="0"/>
              </a:rPr>
              <a:t>soft tissue infection, in association with optimal care </a:t>
            </a:r>
            <a:r>
              <a:rPr lang="en-US" sz="1900" dirty="0" smtClean="0">
                <a:latin typeface="Berlin Sans FB" pitchFamily="34" charset="0"/>
              </a:rPr>
              <a:t>of the </a:t>
            </a:r>
            <a:r>
              <a:rPr lang="en-US" sz="1900" dirty="0">
                <a:latin typeface="Berlin Sans FB" pitchFamily="34" charset="0"/>
              </a:rPr>
              <a:t>wound and off-loading. </a:t>
            </a:r>
            <a:endParaRPr lang="en-US" sz="1900" dirty="0" smtClean="0">
              <a:latin typeface="Berlin Sans FB" pitchFamily="34" charset="0"/>
            </a:endParaRPr>
          </a:p>
          <a:p>
            <a:r>
              <a:rPr lang="en-US" sz="1900" dirty="0" smtClean="0">
                <a:latin typeface="Berlin Sans FB" pitchFamily="34" charset="0"/>
              </a:rPr>
              <a:t>Perform </a:t>
            </a:r>
            <a:r>
              <a:rPr lang="en-US" sz="1900" dirty="0">
                <a:latin typeface="Berlin Sans FB" pitchFamily="34" charset="0"/>
              </a:rPr>
              <a:t>repeat </a:t>
            </a:r>
            <a:r>
              <a:rPr lang="en-US" sz="1900" dirty="0" smtClean="0">
                <a:latin typeface="Berlin Sans FB" pitchFamily="34" charset="0"/>
              </a:rPr>
              <a:t>radiographs of </a:t>
            </a:r>
            <a:r>
              <a:rPr lang="en-US" sz="1900" dirty="0">
                <a:latin typeface="Berlin Sans FB" pitchFamily="34" charset="0"/>
              </a:rPr>
              <a:t>the foot 2–4 weeks after the initial radiographs.</a:t>
            </a:r>
          </a:p>
          <a:p>
            <a:r>
              <a:rPr lang="en-US" sz="1900" dirty="0" smtClean="0">
                <a:latin typeface="Berlin Sans FB" pitchFamily="34" charset="0"/>
              </a:rPr>
              <a:t>If </a:t>
            </a:r>
            <a:r>
              <a:rPr lang="en-US" sz="1900" dirty="0">
                <a:latin typeface="Berlin Sans FB" pitchFamily="34" charset="0"/>
              </a:rPr>
              <a:t>these repeat bone radiographs remain normal but </a:t>
            </a:r>
            <a:r>
              <a:rPr lang="en-US" sz="1900" dirty="0" smtClean="0">
                <a:latin typeface="Berlin Sans FB" pitchFamily="34" charset="0"/>
              </a:rPr>
              <a:t>suspicion of </a:t>
            </a:r>
            <a:r>
              <a:rPr lang="en-US" sz="1900" dirty="0">
                <a:latin typeface="Berlin Sans FB" pitchFamily="34" charset="0"/>
              </a:rPr>
              <a:t>osteomyelitis </a:t>
            </a:r>
            <a:r>
              <a:rPr lang="en-US" sz="1900" dirty="0" smtClean="0">
                <a:latin typeface="Berlin Sans FB" pitchFamily="34" charset="0"/>
              </a:rPr>
              <a:t>remains:</a:t>
            </a:r>
          </a:p>
          <a:p>
            <a:r>
              <a:rPr lang="en-US" sz="1900" dirty="0" smtClean="0">
                <a:latin typeface="Berlin Sans FB" pitchFamily="34" charset="0"/>
              </a:rPr>
              <a:t>Where </a:t>
            </a:r>
            <a:r>
              <a:rPr lang="en-US" sz="1900" dirty="0">
                <a:latin typeface="Berlin Sans FB" pitchFamily="34" charset="0"/>
              </a:rPr>
              <a:t>the depth of the wound is decreasing and </a:t>
            </a:r>
            <a:r>
              <a:rPr lang="en-US" sz="1900" dirty="0" smtClean="0">
                <a:latin typeface="Berlin Sans FB" pitchFamily="34" charset="0"/>
              </a:rPr>
              <a:t>the PTB </a:t>
            </a:r>
            <a:r>
              <a:rPr lang="en-US" sz="1900" dirty="0">
                <a:latin typeface="Berlin Sans FB" pitchFamily="34" charset="0"/>
              </a:rPr>
              <a:t>test is negative, osteomyelitis is </a:t>
            </a:r>
            <a:r>
              <a:rPr lang="en-US" sz="1900" dirty="0" smtClean="0">
                <a:latin typeface="Berlin Sans FB" pitchFamily="34" charset="0"/>
              </a:rPr>
              <a:t>unlikely</a:t>
            </a:r>
          </a:p>
          <a:p>
            <a:r>
              <a:rPr lang="en-US" sz="1800" dirty="0" smtClean="0">
                <a:latin typeface="Berlin Sans FB" pitchFamily="34" charset="0"/>
              </a:rPr>
              <a:t>Where </a:t>
            </a:r>
            <a:r>
              <a:rPr lang="en-US" sz="1800" dirty="0">
                <a:latin typeface="Berlin Sans FB" pitchFamily="34" charset="0"/>
              </a:rPr>
              <a:t>the wound is not improving or the PTB test is positive, 1 of the following choices should be considered</a:t>
            </a:r>
            <a:r>
              <a:rPr lang="en-US" sz="1800" dirty="0" smtClean="0">
                <a:latin typeface="Berlin Sans FB" pitchFamily="34" charset="0"/>
              </a:rPr>
              <a:t>:</a:t>
            </a:r>
            <a:r>
              <a:rPr lang="en-US" sz="1800" dirty="0">
                <a:latin typeface="Berlin Sans FB" pitchFamily="34" charset="0"/>
              </a:rPr>
              <a:t> </a:t>
            </a:r>
            <a:endParaRPr lang="en-US" sz="1800" dirty="0" smtClean="0">
              <a:latin typeface="Berlin Sans FB" pitchFamily="34" charset="0"/>
            </a:endParaRPr>
          </a:p>
          <a:p>
            <a:r>
              <a:rPr lang="en-US" sz="1300" dirty="0" smtClean="0">
                <a:latin typeface="Berlin Sans FB" pitchFamily="34" charset="0"/>
              </a:rPr>
              <a:t>preferably </a:t>
            </a:r>
            <a:r>
              <a:rPr lang="en-US" sz="1300" dirty="0">
                <a:latin typeface="Berlin Sans FB" pitchFamily="34" charset="0"/>
              </a:rPr>
              <a:t>MRI. If results are negative, osteomyelitis is unlikely.</a:t>
            </a:r>
          </a:p>
          <a:p>
            <a:r>
              <a:rPr lang="en-US" sz="1300" dirty="0">
                <a:latin typeface="Berlin Sans FB" pitchFamily="34" charset="0"/>
              </a:rPr>
              <a:t> Bone biopsy for culture and histology.</a:t>
            </a:r>
          </a:p>
          <a:p>
            <a:r>
              <a:rPr lang="en-US" sz="1300" dirty="0">
                <a:latin typeface="Berlin Sans FB" pitchFamily="34" charset="0"/>
              </a:rPr>
              <a:t> Empiric treatment: Provide antibiotic therapy (based on any available culture results, and always covering at least for S. </a:t>
            </a:r>
            <a:r>
              <a:rPr lang="en-US" sz="1300" dirty="0" err="1">
                <a:latin typeface="Berlin Sans FB" pitchFamily="34" charset="0"/>
              </a:rPr>
              <a:t>aureus</a:t>
            </a:r>
            <a:r>
              <a:rPr lang="en-US" sz="1300" dirty="0">
                <a:latin typeface="Berlin Sans FB" pitchFamily="34" charset="0"/>
              </a:rPr>
              <a:t>) for another 2–4 weeks and then perform radiography again.</a:t>
            </a:r>
          </a:p>
          <a:p>
            <a:endParaRPr lang="en-US" sz="1300" dirty="0">
              <a:latin typeface="Berlin Sans FB" pitchFamily="34" charset="0"/>
            </a:endParaRPr>
          </a:p>
          <a:p>
            <a:endParaRPr lang="en-US" sz="1700" dirty="0" smtClean="0">
              <a:latin typeface="Berlin Sans FB" pitchFamily="34" charset="0"/>
            </a:endParaRPr>
          </a:p>
          <a:p>
            <a:endParaRPr lang="en-US" sz="1700" dirty="0">
              <a:latin typeface="Berlin Sans FB" pitchFamily="34" charset="0"/>
            </a:endParaRP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418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Berlin Sans FB" pitchFamily="34" charset="0"/>
              </a:rPr>
              <a:t>Bacteriological Study of Diabetic Foot Infections at an Iranian </a:t>
            </a:r>
            <a:r>
              <a:rPr lang="en-US" sz="2800" dirty="0" smtClean="0">
                <a:latin typeface="Berlin Sans FB" pitchFamily="34" charset="0"/>
              </a:rPr>
              <a:t>Hospital</a:t>
            </a:r>
            <a:r>
              <a:rPr lang="en-US" sz="2000" dirty="0" smtClean="0">
                <a:latin typeface="Berlin Sans FB" pitchFamily="34" charset="0"/>
              </a:rPr>
              <a:t/>
            </a:r>
            <a:br>
              <a:rPr lang="en-US" sz="2000" dirty="0" smtClean="0">
                <a:latin typeface="Berlin Sans FB" pitchFamily="34" charset="0"/>
              </a:rPr>
            </a:br>
            <a:endParaRPr lang="en-US" sz="2000" dirty="0">
              <a:latin typeface="Berlin Sans FB" pitchFamily="34" charset="0"/>
            </a:endParaRPr>
          </a:p>
        </p:txBody>
      </p:sp>
      <p:sp>
        <p:nvSpPr>
          <p:cNvPr id="3" name="Content Placeholder 2"/>
          <p:cNvSpPr>
            <a:spLocks noGrp="1"/>
          </p:cNvSpPr>
          <p:nvPr>
            <p:ph idx="1"/>
          </p:nvPr>
        </p:nvSpPr>
        <p:spPr>
          <a:xfrm>
            <a:off x="457200" y="1524000"/>
            <a:ext cx="8229600" cy="4525963"/>
          </a:xfrm>
        </p:spPr>
        <p:txBody>
          <a:bodyPr>
            <a:normAutofit/>
          </a:bodyPr>
          <a:lstStyle/>
          <a:p>
            <a:r>
              <a:rPr lang="en-US" sz="1800" dirty="0">
                <a:latin typeface="Berlin Sans FB" pitchFamily="34" charset="0"/>
              </a:rPr>
              <a:t>A total of </a:t>
            </a:r>
            <a:r>
              <a:rPr lang="en-US" sz="1800" b="1" dirty="0">
                <a:latin typeface="Berlin Sans FB" pitchFamily="34" charset="0"/>
              </a:rPr>
              <a:t>77</a:t>
            </a:r>
            <a:r>
              <a:rPr lang="en-US" sz="1800" dirty="0">
                <a:latin typeface="Berlin Sans FB" pitchFamily="34" charset="0"/>
              </a:rPr>
              <a:t> patients with diabetic foot infection </a:t>
            </a:r>
            <a:r>
              <a:rPr lang="en-US" sz="1800" dirty="0" smtClean="0">
                <a:latin typeface="Berlin Sans FB" pitchFamily="34" charset="0"/>
              </a:rPr>
              <a:t>who were </a:t>
            </a:r>
            <a:r>
              <a:rPr lang="en-US" sz="1800" dirty="0">
                <a:latin typeface="Berlin Sans FB" pitchFamily="34" charset="0"/>
              </a:rPr>
              <a:t>referred to the surgery ward of </a:t>
            </a:r>
            <a:r>
              <a:rPr lang="en-US" sz="1800" dirty="0" err="1">
                <a:latin typeface="Berlin Sans FB" pitchFamily="34" charset="0"/>
              </a:rPr>
              <a:t>Taleghani</a:t>
            </a:r>
            <a:r>
              <a:rPr lang="en-US" sz="1800" dirty="0">
                <a:latin typeface="Berlin Sans FB" pitchFamily="34" charset="0"/>
              </a:rPr>
              <a:t> </a:t>
            </a:r>
            <a:r>
              <a:rPr lang="en-US" sz="1800" dirty="0" smtClean="0">
                <a:latin typeface="Berlin Sans FB" pitchFamily="34" charset="0"/>
              </a:rPr>
              <a:t>Hospital between </a:t>
            </a:r>
            <a:r>
              <a:rPr lang="en-US" sz="1800" dirty="0">
                <a:latin typeface="Berlin Sans FB" pitchFamily="34" charset="0"/>
              </a:rPr>
              <a:t>2007 and 2009 were included in this study. </a:t>
            </a:r>
            <a:r>
              <a:rPr lang="en-US" sz="1800" dirty="0" smtClean="0">
                <a:latin typeface="Berlin Sans FB" pitchFamily="34" charset="0"/>
              </a:rPr>
              <a:t>The samples </a:t>
            </a:r>
            <a:r>
              <a:rPr lang="en-US" sz="1800" dirty="0">
                <a:latin typeface="Berlin Sans FB" pitchFamily="34" charset="0"/>
              </a:rPr>
              <a:t>obtained from these patients included </a:t>
            </a:r>
            <a:r>
              <a:rPr lang="en-US" sz="1800" dirty="0" smtClean="0">
                <a:latin typeface="Berlin Sans FB" pitchFamily="34" charset="0"/>
              </a:rPr>
              <a:t>ulcers curettages</a:t>
            </a:r>
            <a:r>
              <a:rPr lang="en-US" sz="1800" dirty="0">
                <a:latin typeface="Berlin Sans FB" pitchFamily="34" charset="0"/>
              </a:rPr>
              <a:t>, abscesses, and deep-tissue needle </a:t>
            </a:r>
            <a:r>
              <a:rPr lang="en-US" sz="1800" dirty="0" smtClean="0">
                <a:latin typeface="Berlin Sans FB" pitchFamily="34" charset="0"/>
              </a:rPr>
              <a:t>aspirates. Standard identification </a:t>
            </a:r>
            <a:r>
              <a:rPr lang="en-US" sz="1800" dirty="0">
                <a:latin typeface="Berlin Sans FB" pitchFamily="34" charset="0"/>
              </a:rPr>
              <a:t>tests and antimicrobial </a:t>
            </a:r>
            <a:r>
              <a:rPr lang="en-US" sz="1800" dirty="0" smtClean="0">
                <a:latin typeface="Berlin Sans FB" pitchFamily="34" charset="0"/>
              </a:rPr>
              <a:t>susceptibility testing </a:t>
            </a:r>
            <a:r>
              <a:rPr lang="en-US" sz="1800" dirty="0">
                <a:latin typeface="Berlin Sans FB" pitchFamily="34" charset="0"/>
              </a:rPr>
              <a:t>using disc diffusion method </a:t>
            </a:r>
            <a:r>
              <a:rPr lang="en-US" sz="1800" dirty="0" smtClean="0">
                <a:latin typeface="Berlin Sans FB" pitchFamily="34" charset="0"/>
              </a:rPr>
              <a:t>were performed for </a:t>
            </a:r>
            <a:r>
              <a:rPr lang="en-US" sz="1800" dirty="0">
                <a:latin typeface="Berlin Sans FB" pitchFamily="34" charset="0"/>
              </a:rPr>
              <a:t>all the isolated strains</a:t>
            </a:r>
            <a:r>
              <a:rPr lang="en-US" sz="1800" dirty="0" smtClean="0">
                <a:latin typeface="Berlin Sans FB" pitchFamily="34" charset="0"/>
              </a:rPr>
              <a:t>.</a:t>
            </a:r>
          </a:p>
          <a:p>
            <a:r>
              <a:rPr lang="en-US" sz="2000" i="1" dirty="0">
                <a:solidFill>
                  <a:schemeClr val="accent2">
                    <a:lumMod val="75000"/>
                  </a:schemeClr>
                </a:solidFill>
                <a:latin typeface="Berlin Sans FB" pitchFamily="34" charset="0"/>
              </a:rPr>
              <a:t>Staphylococcus </a:t>
            </a:r>
            <a:r>
              <a:rPr lang="en-US" sz="2000" i="1" dirty="0" err="1">
                <a:solidFill>
                  <a:schemeClr val="accent2">
                    <a:lumMod val="75000"/>
                  </a:schemeClr>
                </a:solidFill>
                <a:latin typeface="Berlin Sans FB" pitchFamily="34" charset="0"/>
              </a:rPr>
              <a:t>aureus</a:t>
            </a:r>
            <a:r>
              <a:rPr lang="en-US" sz="2000" dirty="0">
                <a:solidFill>
                  <a:schemeClr val="accent2">
                    <a:lumMod val="75000"/>
                  </a:schemeClr>
                </a:solidFill>
                <a:latin typeface="Berlin Sans FB" pitchFamily="34" charset="0"/>
              </a:rPr>
              <a:t>, coagulase-negative </a:t>
            </a:r>
            <a:r>
              <a:rPr lang="en-US" sz="2000" i="1" dirty="0" smtClean="0">
                <a:solidFill>
                  <a:schemeClr val="accent2">
                    <a:lumMod val="75000"/>
                  </a:schemeClr>
                </a:solidFill>
                <a:latin typeface="Berlin Sans FB" pitchFamily="34" charset="0"/>
              </a:rPr>
              <a:t>Staphylococci </a:t>
            </a:r>
            <a:r>
              <a:rPr lang="en-US" sz="2000" dirty="0" smtClean="0">
                <a:solidFill>
                  <a:schemeClr val="accent2">
                    <a:lumMod val="75000"/>
                  </a:schemeClr>
                </a:solidFill>
                <a:latin typeface="Berlin Sans FB" pitchFamily="34" charset="0"/>
              </a:rPr>
              <a:t>(</a:t>
            </a:r>
            <a:r>
              <a:rPr lang="en-US" sz="2000" dirty="0" err="1" smtClean="0">
                <a:solidFill>
                  <a:schemeClr val="accent2">
                    <a:lumMod val="75000"/>
                  </a:schemeClr>
                </a:solidFill>
                <a:latin typeface="Berlin Sans FB" pitchFamily="34" charset="0"/>
              </a:rPr>
              <a:t>CoNS</a:t>
            </a:r>
            <a:r>
              <a:rPr lang="en-US" sz="2000" dirty="0">
                <a:solidFill>
                  <a:schemeClr val="accent2">
                    <a:lumMod val="75000"/>
                  </a:schemeClr>
                </a:solidFill>
                <a:latin typeface="Berlin Sans FB" pitchFamily="34" charset="0"/>
              </a:rPr>
              <a:t>), </a:t>
            </a:r>
            <a:r>
              <a:rPr lang="en-US" sz="2000" dirty="0">
                <a:latin typeface="Berlin Sans FB" pitchFamily="34" charset="0"/>
              </a:rPr>
              <a:t>and </a:t>
            </a:r>
            <a:r>
              <a:rPr lang="en-US" sz="2000" i="1" dirty="0">
                <a:solidFill>
                  <a:schemeClr val="accent2">
                    <a:lumMod val="75000"/>
                  </a:schemeClr>
                </a:solidFill>
                <a:latin typeface="Berlin Sans FB" pitchFamily="34" charset="0"/>
              </a:rPr>
              <a:t>Escherichia col</a:t>
            </a:r>
            <a:r>
              <a:rPr lang="en-US" sz="2000" i="1" dirty="0">
                <a:latin typeface="Berlin Sans FB" pitchFamily="34" charset="0"/>
              </a:rPr>
              <a:t>i </a:t>
            </a:r>
            <a:r>
              <a:rPr lang="en-US" sz="2000" dirty="0">
                <a:latin typeface="Berlin Sans FB" pitchFamily="34" charset="0"/>
              </a:rPr>
              <a:t>were the most common </a:t>
            </a:r>
            <a:r>
              <a:rPr lang="en-US" sz="2000" dirty="0" smtClean="0">
                <a:latin typeface="Berlin Sans FB" pitchFamily="34" charset="0"/>
              </a:rPr>
              <a:t>bacterial species.</a:t>
            </a:r>
          </a:p>
          <a:p>
            <a:endParaRPr lang="en-US" sz="2000" dirty="0" smtClean="0">
              <a:latin typeface="Berlin Sans FB" pitchFamily="34" charset="0"/>
            </a:endParaRPr>
          </a:p>
          <a:p>
            <a:r>
              <a:rPr lang="en-US" sz="2000" dirty="0">
                <a:latin typeface="Berlin Sans FB" pitchFamily="34" charset="0"/>
              </a:rPr>
              <a:t>Antibiotic susceptibility analysis </a:t>
            </a:r>
            <a:r>
              <a:rPr lang="en-US" sz="2000" dirty="0" smtClean="0">
                <a:latin typeface="Berlin Sans FB" pitchFamily="34" charset="0"/>
              </a:rPr>
              <a:t>of </a:t>
            </a:r>
            <a:r>
              <a:rPr lang="en-US" sz="2000" i="1" dirty="0" smtClean="0">
                <a:latin typeface="Berlin Sans FB" pitchFamily="34" charset="0"/>
              </a:rPr>
              <a:t>S</a:t>
            </a:r>
            <a:r>
              <a:rPr lang="en-US" sz="2000" i="1" dirty="0">
                <a:latin typeface="Berlin Sans FB" pitchFamily="34" charset="0"/>
              </a:rPr>
              <a:t>. </a:t>
            </a:r>
            <a:r>
              <a:rPr lang="en-US" sz="2000" i="1" dirty="0" err="1">
                <a:latin typeface="Berlin Sans FB" pitchFamily="34" charset="0"/>
              </a:rPr>
              <a:t>aureus</a:t>
            </a:r>
            <a:r>
              <a:rPr lang="en-US" sz="2000" i="1" dirty="0">
                <a:latin typeface="Berlin Sans FB" pitchFamily="34" charset="0"/>
              </a:rPr>
              <a:t> </a:t>
            </a:r>
            <a:r>
              <a:rPr lang="en-US" sz="2000" dirty="0">
                <a:latin typeface="Berlin Sans FB" pitchFamily="34" charset="0"/>
              </a:rPr>
              <a:t>and </a:t>
            </a:r>
            <a:r>
              <a:rPr lang="en-US" sz="2000" i="1" dirty="0" smtClean="0">
                <a:latin typeface="Berlin Sans FB" pitchFamily="34" charset="0"/>
              </a:rPr>
              <a:t>Staphylococcus </a:t>
            </a:r>
            <a:r>
              <a:rPr lang="en-US" sz="2000" i="1" dirty="0" err="1" smtClean="0">
                <a:latin typeface="Berlin Sans FB" pitchFamily="34" charset="0"/>
              </a:rPr>
              <a:t>epidermidis</a:t>
            </a:r>
            <a:r>
              <a:rPr lang="en-US" sz="2000" i="1" dirty="0" smtClean="0">
                <a:latin typeface="Berlin Sans FB" pitchFamily="34" charset="0"/>
              </a:rPr>
              <a:t> </a:t>
            </a:r>
            <a:r>
              <a:rPr lang="en-US" sz="2000" dirty="0">
                <a:latin typeface="Berlin Sans FB" pitchFamily="34" charset="0"/>
              </a:rPr>
              <a:t>showed that </a:t>
            </a:r>
            <a:r>
              <a:rPr lang="en-US" sz="2000" dirty="0" smtClean="0">
                <a:latin typeface="Berlin Sans FB" pitchFamily="34" charset="0"/>
              </a:rPr>
              <a:t>all strains </a:t>
            </a:r>
            <a:r>
              <a:rPr lang="en-US" sz="2000" dirty="0">
                <a:latin typeface="Berlin Sans FB" pitchFamily="34" charset="0"/>
              </a:rPr>
              <a:t>were methicillin resistant; a majority of the </a:t>
            </a:r>
            <a:r>
              <a:rPr lang="en-US" sz="2000" dirty="0" smtClean="0">
                <a:latin typeface="Berlin Sans FB" pitchFamily="34" charset="0"/>
              </a:rPr>
              <a:t>isolates of </a:t>
            </a:r>
            <a:r>
              <a:rPr lang="en-US" sz="2000" i="1" dirty="0">
                <a:latin typeface="Berlin Sans FB" pitchFamily="34" charset="0"/>
              </a:rPr>
              <a:t>S. </a:t>
            </a:r>
            <a:r>
              <a:rPr lang="en-US" sz="2000" i="1" dirty="0" err="1">
                <a:latin typeface="Berlin Sans FB" pitchFamily="34" charset="0"/>
              </a:rPr>
              <a:t>aureus</a:t>
            </a:r>
            <a:r>
              <a:rPr lang="en-US" sz="2000" i="1" dirty="0">
                <a:latin typeface="Berlin Sans FB" pitchFamily="34" charset="0"/>
              </a:rPr>
              <a:t> </a:t>
            </a:r>
            <a:r>
              <a:rPr lang="en-US" sz="2000" dirty="0">
                <a:latin typeface="Berlin Sans FB" pitchFamily="34" charset="0"/>
              </a:rPr>
              <a:t>were sensitive to </a:t>
            </a:r>
            <a:r>
              <a:rPr lang="en-US" sz="2000" dirty="0" err="1">
                <a:latin typeface="Berlin Sans FB" pitchFamily="34" charset="0"/>
              </a:rPr>
              <a:t>vancomycin</a:t>
            </a:r>
            <a:r>
              <a:rPr lang="en-US" sz="2000" dirty="0">
                <a:latin typeface="Berlin Sans FB" pitchFamily="34" charset="0"/>
              </a:rPr>
              <a:t> and </a:t>
            </a:r>
            <a:r>
              <a:rPr lang="en-US" sz="2000" dirty="0" err="1">
                <a:latin typeface="Berlin Sans FB" pitchFamily="34" charset="0"/>
              </a:rPr>
              <a:t>imipenem</a:t>
            </a:r>
            <a:r>
              <a:rPr lang="en-US" sz="2000" dirty="0">
                <a:latin typeface="Berlin Sans FB" pitchFamily="34" charset="0"/>
              </a:rPr>
              <a:t>.</a:t>
            </a:r>
          </a:p>
        </p:txBody>
      </p:sp>
      <p:sp>
        <p:nvSpPr>
          <p:cNvPr id="4" name="Footer Placeholder 3"/>
          <p:cNvSpPr>
            <a:spLocks noGrp="1"/>
          </p:cNvSpPr>
          <p:nvPr>
            <p:ph type="ftr" sz="quarter" idx="11"/>
          </p:nvPr>
        </p:nvSpPr>
        <p:spPr>
          <a:xfrm>
            <a:off x="1600200" y="6324600"/>
            <a:ext cx="6553200" cy="365125"/>
          </a:xfrm>
        </p:spPr>
        <p:txBody>
          <a:bodyPr/>
          <a:lstStyle/>
          <a:p>
            <a:r>
              <a:rPr lang="en-US" dirty="0">
                <a:solidFill>
                  <a:srgbClr val="FF0000"/>
                </a:solidFill>
                <a:latin typeface="Berlin Sans FB" pitchFamily="34" charset="0"/>
              </a:rPr>
              <a:t>Iranian Red Crescent Medical </a:t>
            </a:r>
            <a:r>
              <a:rPr lang="en-US" dirty="0" smtClean="0">
                <a:solidFill>
                  <a:srgbClr val="FF0000"/>
                </a:solidFill>
                <a:latin typeface="Berlin Sans FB" pitchFamily="34" charset="0"/>
              </a:rPr>
              <a:t>Journal </a:t>
            </a:r>
            <a:r>
              <a:rPr lang="en-US" dirty="0">
                <a:solidFill>
                  <a:srgbClr val="FF0000"/>
                </a:solidFill>
                <a:latin typeface="Berlin Sans FB" pitchFamily="34" charset="0"/>
              </a:rPr>
              <a:t>A </a:t>
            </a:r>
            <a:r>
              <a:rPr lang="en-US" dirty="0" err="1">
                <a:solidFill>
                  <a:srgbClr val="FF0000"/>
                </a:solidFill>
                <a:latin typeface="Berlin Sans FB" pitchFamily="34" charset="0"/>
              </a:rPr>
              <a:t>Dezfulian</a:t>
            </a:r>
            <a:r>
              <a:rPr lang="en-US" dirty="0">
                <a:solidFill>
                  <a:srgbClr val="FF0000"/>
                </a:solidFill>
                <a:latin typeface="Berlin Sans FB" pitchFamily="34" charset="0"/>
              </a:rPr>
              <a:t> , MT </a:t>
            </a:r>
            <a:r>
              <a:rPr lang="en-US" dirty="0" err="1">
                <a:solidFill>
                  <a:srgbClr val="FF0000"/>
                </a:solidFill>
                <a:latin typeface="Berlin Sans FB" pitchFamily="34" charset="0"/>
              </a:rPr>
              <a:t>Salehian</a:t>
            </a:r>
            <a:r>
              <a:rPr lang="en-US" dirty="0">
                <a:solidFill>
                  <a:srgbClr val="FF0000"/>
                </a:solidFill>
                <a:latin typeface="Berlin Sans FB" pitchFamily="34" charset="0"/>
              </a:rPr>
              <a:t> - 2011</a:t>
            </a:r>
          </a:p>
        </p:txBody>
      </p:sp>
    </p:spTree>
    <p:extLst>
      <p:ext uri="{BB962C8B-B14F-4D97-AF65-F5344CB8AC3E}">
        <p14:creationId xmlns:p14="http://schemas.microsoft.com/office/powerpoint/2010/main" val="2591120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latin typeface="Berlin Sans FB" pitchFamily="34" charset="0"/>
              </a:rPr>
              <a:t>There are 4 situations in which nonsurgical management of osteomyelitis might be considered :</a:t>
            </a:r>
            <a:br>
              <a:rPr lang="en-US" sz="2400" dirty="0">
                <a:latin typeface="Berlin Sans FB" pitchFamily="34" charset="0"/>
              </a:rPr>
            </a:br>
            <a:endParaRPr lang="en-US" sz="2400" dirty="0"/>
          </a:p>
        </p:txBody>
      </p:sp>
      <p:sp>
        <p:nvSpPr>
          <p:cNvPr id="3" name="Content Placeholder 2"/>
          <p:cNvSpPr>
            <a:spLocks noGrp="1"/>
          </p:cNvSpPr>
          <p:nvPr>
            <p:ph idx="1"/>
          </p:nvPr>
        </p:nvSpPr>
        <p:spPr>
          <a:xfrm>
            <a:off x="228600" y="1447800"/>
            <a:ext cx="8686800" cy="4572000"/>
          </a:xfrm>
        </p:spPr>
        <p:txBody>
          <a:bodyPr>
            <a:normAutofit lnSpcReduction="10000"/>
          </a:bodyPr>
          <a:lstStyle/>
          <a:p>
            <a:r>
              <a:rPr lang="en-US" sz="2000" dirty="0" smtClean="0">
                <a:latin typeface="Berlin Sans FB" pitchFamily="34" charset="0"/>
              </a:rPr>
              <a:t>1</a:t>
            </a:r>
            <a:r>
              <a:rPr lang="en-US" sz="2000" dirty="0">
                <a:latin typeface="Berlin Sans FB" pitchFamily="34" charset="0"/>
              </a:rPr>
              <a:t>. There is no acceptable surgical target (</a:t>
            </a:r>
            <a:r>
              <a:rPr lang="en-US" sz="2000" dirty="0" err="1">
                <a:latin typeface="Berlin Sans FB" pitchFamily="34" charset="0"/>
              </a:rPr>
              <a:t>ie</a:t>
            </a:r>
            <a:r>
              <a:rPr lang="en-US" sz="2000" dirty="0">
                <a:latin typeface="Berlin Sans FB" pitchFamily="34" charset="0"/>
              </a:rPr>
              <a:t>, radical cure </a:t>
            </a:r>
            <a:r>
              <a:rPr lang="en-US" sz="2000" dirty="0" smtClean="0">
                <a:latin typeface="Berlin Sans FB" pitchFamily="34" charset="0"/>
              </a:rPr>
              <a:t>of the </a:t>
            </a:r>
            <a:r>
              <a:rPr lang="en-US" sz="2000" dirty="0">
                <a:latin typeface="Berlin Sans FB" pitchFamily="34" charset="0"/>
              </a:rPr>
              <a:t>infection would cause unacceptable loss of function</a:t>
            </a:r>
            <a:r>
              <a:rPr lang="en-US" sz="2000" dirty="0" smtClean="0">
                <a:latin typeface="Berlin Sans FB" pitchFamily="34" charset="0"/>
              </a:rPr>
              <a:t>).</a:t>
            </a:r>
          </a:p>
          <a:p>
            <a:endParaRPr lang="en-US" sz="2000" dirty="0">
              <a:latin typeface="Berlin Sans FB" pitchFamily="34" charset="0"/>
            </a:endParaRPr>
          </a:p>
          <a:p>
            <a:r>
              <a:rPr lang="en-US" sz="2000" dirty="0">
                <a:latin typeface="Berlin Sans FB" pitchFamily="34" charset="0"/>
              </a:rPr>
              <a:t>2. The patient has limb ischemia caused by </a:t>
            </a:r>
            <a:r>
              <a:rPr lang="en-US" sz="2000" dirty="0" smtClean="0">
                <a:latin typeface="Berlin Sans FB" pitchFamily="34" charset="0"/>
              </a:rPr>
              <a:t>un </a:t>
            </a:r>
            <a:r>
              <a:rPr lang="en-US" sz="2000" dirty="0" err="1" smtClean="0">
                <a:latin typeface="Berlin Sans FB" pitchFamily="34" charset="0"/>
              </a:rPr>
              <a:t>reconstructable</a:t>
            </a:r>
            <a:r>
              <a:rPr lang="en-US" sz="2000" dirty="0" smtClean="0">
                <a:latin typeface="Berlin Sans FB" pitchFamily="34" charset="0"/>
              </a:rPr>
              <a:t> vascular </a:t>
            </a:r>
            <a:r>
              <a:rPr lang="en-US" sz="2000" dirty="0">
                <a:latin typeface="Berlin Sans FB" pitchFamily="34" charset="0"/>
              </a:rPr>
              <a:t>disease but wishes to avoid amputation</a:t>
            </a:r>
            <a:r>
              <a:rPr lang="en-US" sz="2000" dirty="0" smtClean="0">
                <a:latin typeface="Berlin Sans FB" pitchFamily="34" charset="0"/>
              </a:rPr>
              <a:t>.</a:t>
            </a:r>
          </a:p>
          <a:p>
            <a:endParaRPr lang="en-US" sz="2000" dirty="0">
              <a:latin typeface="Berlin Sans FB" pitchFamily="34" charset="0"/>
            </a:endParaRPr>
          </a:p>
          <a:p>
            <a:r>
              <a:rPr lang="en-US" sz="2000" dirty="0">
                <a:latin typeface="Berlin Sans FB" pitchFamily="34" charset="0"/>
              </a:rPr>
              <a:t>3. Infection is confined to the forefoot, and there </a:t>
            </a:r>
            <a:r>
              <a:rPr lang="en-US" sz="2000" dirty="0" smtClean="0">
                <a:latin typeface="Berlin Sans FB" pitchFamily="34" charset="0"/>
              </a:rPr>
              <a:t>is minimal </a:t>
            </a:r>
            <a:r>
              <a:rPr lang="en-US" sz="2000" dirty="0">
                <a:latin typeface="Berlin Sans FB" pitchFamily="34" charset="0"/>
              </a:rPr>
              <a:t>soft tissue loss</a:t>
            </a:r>
            <a:r>
              <a:rPr lang="en-US" sz="2000" dirty="0" smtClean="0">
                <a:latin typeface="Berlin Sans FB" pitchFamily="34" charset="0"/>
              </a:rPr>
              <a:t>.</a:t>
            </a:r>
          </a:p>
          <a:p>
            <a:endParaRPr lang="en-US" sz="2000" dirty="0">
              <a:latin typeface="Berlin Sans FB" pitchFamily="34" charset="0"/>
            </a:endParaRPr>
          </a:p>
          <a:p>
            <a:r>
              <a:rPr lang="en-US" sz="2000" dirty="0">
                <a:latin typeface="Berlin Sans FB" pitchFamily="34" charset="0"/>
              </a:rPr>
              <a:t>4. The patient and healthcare professional agree that </a:t>
            </a:r>
            <a:r>
              <a:rPr lang="en-US" sz="2000" dirty="0" smtClean="0">
                <a:latin typeface="Berlin Sans FB" pitchFamily="34" charset="0"/>
              </a:rPr>
              <a:t>surgical management </a:t>
            </a:r>
            <a:r>
              <a:rPr lang="en-US" sz="2000" dirty="0">
                <a:latin typeface="Berlin Sans FB" pitchFamily="34" charset="0"/>
              </a:rPr>
              <a:t>carries excessive risk </a:t>
            </a:r>
            <a:endParaRPr lang="en-US" sz="2000" dirty="0" smtClean="0">
              <a:latin typeface="Berlin Sans FB" pitchFamily="34" charset="0"/>
            </a:endParaRPr>
          </a:p>
          <a:p>
            <a:endParaRPr lang="en-US" sz="2000" dirty="0" smtClean="0">
              <a:latin typeface="Berlin Sans FB" pitchFamily="34" charset="0"/>
            </a:endParaRPr>
          </a:p>
          <a:p>
            <a:pPr marL="0" indent="0">
              <a:buNone/>
            </a:pPr>
            <a:r>
              <a:rPr lang="en-US" sz="2000" dirty="0" smtClean="0">
                <a:latin typeface="Berlin Sans FB" pitchFamily="34" charset="0"/>
              </a:rPr>
              <a:t> </a:t>
            </a:r>
            <a:r>
              <a:rPr lang="en-US" sz="2000" dirty="0">
                <a:latin typeface="Berlin Sans FB" pitchFamily="34" charset="0"/>
              </a:rPr>
              <a:t>No studies directly compare primarily surgical and primarily medical strategies, but nonsurgical treatment with a prolonged (3–6 months) course of antibiotics has a reported clinical success rate of 65%–80%</a:t>
            </a:r>
          </a:p>
          <a:p>
            <a:endParaRPr lang="en-US" sz="2000" dirty="0" smtClean="0">
              <a:latin typeface="Berlin Sans FB" pitchFamily="34" charset="0"/>
            </a:endParaRPr>
          </a:p>
          <a:p>
            <a:endParaRPr lang="en-US" sz="2000" dirty="0" smtClean="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6348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osna\Desktop\dfghjk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6096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73673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Berlin Sans FB" pitchFamily="34" charset="0"/>
              </a:rPr>
              <a:t>When therapy for osteomyelitis fails, clinicians should consider </a:t>
            </a:r>
            <a:br>
              <a:rPr lang="en-US" sz="2400" dirty="0">
                <a:latin typeface="Berlin Sans FB" pitchFamily="34" charset="0"/>
              </a:rPr>
            </a:br>
            <a:r>
              <a:rPr lang="en-US" sz="2400" dirty="0">
                <a:latin typeface="Berlin Sans FB" pitchFamily="34" charset="0"/>
              </a:rPr>
              <a:t>several possible reasons:</a:t>
            </a:r>
            <a:endParaRPr lang="en-US" sz="2400" dirty="0"/>
          </a:p>
        </p:txBody>
      </p:sp>
      <p:sp>
        <p:nvSpPr>
          <p:cNvPr id="3" name="Content Placeholder 2"/>
          <p:cNvSpPr>
            <a:spLocks noGrp="1"/>
          </p:cNvSpPr>
          <p:nvPr>
            <p:ph idx="1"/>
          </p:nvPr>
        </p:nvSpPr>
        <p:spPr/>
        <p:txBody>
          <a:bodyPr>
            <a:normAutofit fontScale="55000" lnSpcReduction="20000"/>
          </a:bodyPr>
          <a:lstStyle/>
          <a:p>
            <a:r>
              <a:rPr lang="en-US" dirty="0"/>
              <a:t>1</a:t>
            </a:r>
            <a:r>
              <a:rPr lang="en-US" dirty="0">
                <a:latin typeface="Berlin Sans FB" pitchFamily="34" charset="0"/>
              </a:rPr>
              <a:t>. Was the original diagnosis correct?</a:t>
            </a:r>
          </a:p>
          <a:p>
            <a:endParaRPr lang="en-US" dirty="0">
              <a:latin typeface="Berlin Sans FB" pitchFamily="34" charset="0"/>
            </a:endParaRPr>
          </a:p>
          <a:p>
            <a:r>
              <a:rPr lang="en-US" dirty="0">
                <a:latin typeface="Berlin Sans FB" pitchFamily="34" charset="0"/>
              </a:rPr>
              <a:t>2. Is there residual necrotic or infected bone or surgical hardware that should be resected or removed?</a:t>
            </a:r>
          </a:p>
          <a:p>
            <a:endParaRPr lang="en-US" dirty="0">
              <a:latin typeface="Berlin Sans FB" pitchFamily="34" charset="0"/>
            </a:endParaRPr>
          </a:p>
          <a:p>
            <a:r>
              <a:rPr lang="en-US" dirty="0">
                <a:latin typeface="Berlin Sans FB" pitchFamily="34" charset="0"/>
              </a:rPr>
              <a:t>3. Did the selected antibiotic regimen likely cover the causative organism(s) and achieve adequate levels in bone, and was it administered for a sufficient duration?</a:t>
            </a:r>
          </a:p>
          <a:p>
            <a:endParaRPr lang="en-US" dirty="0">
              <a:latin typeface="Berlin Sans FB" pitchFamily="34" charset="0"/>
            </a:endParaRPr>
          </a:p>
          <a:p>
            <a:r>
              <a:rPr lang="en-US" dirty="0">
                <a:latin typeface="Berlin Sans FB" pitchFamily="34" charset="0"/>
              </a:rPr>
              <a:t>4. Are noninfectious complications (</a:t>
            </a:r>
            <a:r>
              <a:rPr lang="en-US" dirty="0" err="1">
                <a:latin typeface="Berlin Sans FB" pitchFamily="34" charset="0"/>
              </a:rPr>
              <a:t>eg</a:t>
            </a:r>
            <a:r>
              <a:rPr lang="en-US" dirty="0">
                <a:latin typeface="Berlin Sans FB" pitchFamily="34" charset="0"/>
              </a:rPr>
              <a:t>, inadequate offloading of the wound or insufficient blood supply to the foot), rather than failure to eradicate bone infection, the real problem?</a:t>
            </a:r>
            <a:r>
              <a:rPr lang="en-US" dirty="0"/>
              <a:t> </a:t>
            </a:r>
          </a:p>
          <a:p>
            <a:endParaRPr lang="en-US" dirty="0"/>
          </a:p>
          <a:p>
            <a:pPr>
              <a:buFont typeface="Wingdings" pitchFamily="2" charset="2"/>
              <a:buChar char="ü"/>
            </a:pPr>
            <a:r>
              <a:rPr lang="en-US" dirty="0">
                <a:latin typeface="Berlin Sans FB" pitchFamily="34" charset="0"/>
              </a:rPr>
              <a:t>Selected patients may benefit from implanted antibiotic carriers (</a:t>
            </a:r>
            <a:r>
              <a:rPr lang="en-US" dirty="0" err="1">
                <a:latin typeface="Berlin Sans FB" pitchFamily="34" charset="0"/>
              </a:rPr>
              <a:t>eg</a:t>
            </a:r>
            <a:r>
              <a:rPr lang="en-US" dirty="0">
                <a:latin typeface="Berlin Sans FB" pitchFamily="34" charset="0"/>
              </a:rPr>
              <a:t>, poly[methyl methacrylate] beads or calcium sulfate pellets) </a:t>
            </a:r>
          </a:p>
          <a:p>
            <a:pPr>
              <a:buFont typeface="Wingdings" pitchFamily="2" charset="2"/>
              <a:buChar char="ü"/>
            </a:pPr>
            <a:r>
              <a:rPr lang="en-US" dirty="0">
                <a:latin typeface="Berlin Sans FB" pitchFamily="34" charset="0"/>
              </a:rPr>
              <a:t>or from revascularization, whereas others may elect long-term or intermittent antibiotic suppression or, in some cases, amputation.</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5070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sna\Desktop\rrok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27087"/>
            <a:ext cx="6400800" cy="603091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7622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2057400"/>
            <a:ext cx="9144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171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210302"/>
            <a:ext cx="8229600" cy="330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9059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r>
              <a:rPr lang="en-US" dirty="0">
                <a:latin typeface="Berlin Sans FB" pitchFamily="34" charset="0"/>
              </a:rPr>
              <a:t>The most appropriate duration of therapy for any type of DFI is not well defined </a:t>
            </a:r>
          </a:p>
          <a:p>
            <a:r>
              <a:rPr lang="en-US" dirty="0">
                <a:latin typeface="Berlin Sans FB" pitchFamily="34" charset="0"/>
              </a:rPr>
              <a:t>It is important to consider the presence and amount of any residual dead or infected bone and the state of the soft tissues</a:t>
            </a:r>
          </a:p>
          <a:p>
            <a:endParaRPr lang="en-US" dirty="0">
              <a:latin typeface="Berlin Sans FB" pitchFamily="34" charset="0"/>
            </a:endParaRPr>
          </a:p>
          <a:p>
            <a:r>
              <a:rPr lang="en-US" sz="3400" dirty="0">
                <a:latin typeface="Berlin Sans FB" pitchFamily="34" charset="0"/>
              </a:rPr>
              <a:t>suggestive of a response: </a:t>
            </a:r>
          </a:p>
          <a:p>
            <a:r>
              <a:rPr lang="en-US" sz="2600" dirty="0">
                <a:latin typeface="Berlin Sans FB" pitchFamily="34" charset="0"/>
              </a:rPr>
              <a:t>a decrease in previously elevate inflammatory markers (especially the ESR); resolution of any overlying soft tissue infec</a:t>
            </a:r>
            <a:r>
              <a:rPr lang="en-US" dirty="0">
                <a:latin typeface="Berlin Sans FB" pitchFamily="34" charset="0"/>
              </a:rPr>
              <a:t>tion; </a:t>
            </a:r>
            <a:endParaRPr lang="en-US" dirty="0" smtClean="0">
              <a:latin typeface="Berlin Sans FB" pitchFamily="34" charset="0"/>
            </a:endParaRPr>
          </a:p>
          <a:p>
            <a:endParaRPr lang="en-US" dirty="0">
              <a:latin typeface="Berlin Sans FB" pitchFamily="34" charset="0"/>
            </a:endParaRPr>
          </a:p>
          <a:p>
            <a:r>
              <a:rPr lang="en-US" sz="2600" dirty="0">
                <a:latin typeface="Berlin Sans FB" pitchFamily="34" charset="0"/>
              </a:rPr>
              <a:t>healing of any wound</a:t>
            </a:r>
            <a:r>
              <a:rPr lang="en-US" sz="2600" dirty="0" smtClean="0">
                <a:latin typeface="Berlin Sans FB" pitchFamily="34" charset="0"/>
              </a:rPr>
              <a:t>;</a:t>
            </a:r>
          </a:p>
          <a:p>
            <a:r>
              <a:rPr lang="en-US" sz="2600" dirty="0" smtClean="0">
                <a:latin typeface="Berlin Sans FB" pitchFamily="34" charset="0"/>
              </a:rPr>
              <a:t> </a:t>
            </a:r>
            <a:endParaRPr lang="en-US" sz="2600" dirty="0">
              <a:latin typeface="Berlin Sans FB" pitchFamily="34" charset="0"/>
            </a:endParaRPr>
          </a:p>
          <a:p>
            <a:r>
              <a:rPr lang="en-US" sz="2600" dirty="0">
                <a:latin typeface="Berlin Sans FB" pitchFamily="34" charset="0"/>
              </a:rPr>
              <a:t>and evolution of radiographic changes that suggest healing</a:t>
            </a:r>
          </a:p>
          <a:p>
            <a:endParaRPr lang="en-US" dirty="0">
              <a:latin typeface="Berlin Sans FB" pitchFamily="34" charset="0"/>
            </a:endParaRPr>
          </a:p>
          <a:p>
            <a:r>
              <a:rPr lang="en-US" dirty="0">
                <a:latin typeface="Berlin Sans FB" pitchFamily="34" charset="0"/>
              </a:rPr>
              <a:t> When a radical resection leaves no remaining infected tissue, we suggest prescribing antibiotic therapy for only a short duration (2–5 days) (weak, low).</a:t>
            </a:r>
          </a:p>
          <a:p>
            <a:r>
              <a:rPr lang="en-US" dirty="0">
                <a:latin typeface="Berlin Sans FB" pitchFamily="34" charset="0"/>
              </a:rPr>
              <a:t> When there is persistent infected or necrotic bone, we suggest prolonged (≥4 weeks) antibiotic treatment (weak, low</a:t>
            </a:r>
            <a:r>
              <a:rPr lang="en-US" sz="3600" dirty="0">
                <a:latin typeface="Berlin Sans FB" pitchFamily="34" charset="0"/>
              </a:rPr>
              <a:t>).</a:t>
            </a:r>
            <a:endParaRPr lang="en-US" dirty="0">
              <a:latin typeface="Berlin Sans FB" pitchFamily="34" charset="0"/>
            </a:endParaRP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781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latin typeface="Berlin Sans FB" pitchFamily="34" charset="0"/>
              </a:rPr>
              <a:t>IX. In which patients with a diabetic foot infection should I consider surgical intervention, and what type of </a:t>
            </a:r>
            <a:r>
              <a:rPr lang="en-US" sz="2400" dirty="0" smtClean="0">
                <a:latin typeface="Berlin Sans FB" pitchFamily="34" charset="0"/>
              </a:rPr>
              <a:t>procedure  </a:t>
            </a:r>
            <a:r>
              <a:rPr lang="en-US" sz="2400" dirty="0">
                <a:latin typeface="Berlin Sans FB" pitchFamily="34" charset="0"/>
              </a:rPr>
              <a:t>may be appropriate?</a:t>
            </a:r>
          </a:p>
        </p:txBody>
      </p:sp>
      <p:sp>
        <p:nvSpPr>
          <p:cNvPr id="3" name="Content Placeholder 2"/>
          <p:cNvSpPr>
            <a:spLocks noGrp="1"/>
          </p:cNvSpPr>
          <p:nvPr>
            <p:ph idx="1"/>
          </p:nvPr>
        </p:nvSpPr>
        <p:spPr>
          <a:xfrm>
            <a:off x="457200" y="1524000"/>
            <a:ext cx="8229600" cy="4525963"/>
          </a:xfrm>
        </p:spPr>
        <p:txBody>
          <a:bodyPr>
            <a:normAutofit fontScale="70000" lnSpcReduction="20000"/>
          </a:bodyPr>
          <a:lstStyle/>
          <a:p>
            <a:r>
              <a:rPr lang="en-US" dirty="0">
                <a:latin typeface="Berlin Sans FB" pitchFamily="34" charset="0"/>
              </a:rPr>
              <a:t>We suggest that nonsurgical clinicians consider requesting assessment by a surgeon for patients with a moderate or severe DFI (weak, low).</a:t>
            </a:r>
          </a:p>
          <a:p>
            <a:endParaRPr lang="en-US" dirty="0">
              <a:latin typeface="Berlin Sans FB" pitchFamily="34" charset="0"/>
            </a:endParaRPr>
          </a:p>
          <a:p>
            <a:r>
              <a:rPr lang="en-US" dirty="0">
                <a:latin typeface="Berlin Sans FB" pitchFamily="34" charset="0"/>
              </a:rPr>
              <a:t> urgent surgical intervention for most foot infections accompanied by gas in the deeper tissues, an abscess, or necrotizing fasciitis,</a:t>
            </a:r>
          </a:p>
          <a:p>
            <a:r>
              <a:rPr lang="en-US" dirty="0">
                <a:latin typeface="Berlin Sans FB" pitchFamily="34" charset="0"/>
              </a:rPr>
              <a:t> and less urgent surgery for wounds with substantial nonviable tissue or extensive bone or joint involvement (strong, low).</a:t>
            </a:r>
          </a:p>
          <a:p>
            <a:pPr marL="0" indent="0">
              <a:buNone/>
            </a:pPr>
            <a:endParaRPr lang="en-US" dirty="0">
              <a:latin typeface="Berlin Sans FB" pitchFamily="34" charset="0"/>
            </a:endParaRPr>
          </a:p>
          <a:p>
            <a:r>
              <a:rPr lang="en-US" dirty="0">
                <a:latin typeface="Berlin Sans FB" pitchFamily="34" charset="0"/>
              </a:rPr>
              <a:t>vascular surgeon early on to consider revascularization whenever ischemia complicates a DFI, but especially in any patient with a critically ischemic limb (strong, moderate)</a:t>
            </a:r>
            <a:r>
              <a:rPr lang="en-US" dirty="0"/>
              <a:t> </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532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sz="2200" dirty="0">
                <a:latin typeface="Berlin Sans FB" pitchFamily="34" charset="0"/>
              </a:rPr>
              <a:t>The absence of fever or leukocytosis should not dissuade the clinician from considering surgical exploration of a DFI</a:t>
            </a:r>
          </a:p>
          <a:p>
            <a:r>
              <a:rPr lang="en-US" sz="2200" dirty="0">
                <a:latin typeface="Berlin Sans FB" pitchFamily="34" charset="0"/>
              </a:rPr>
              <a:t>The most common site for a severe foot infection is the plantar surface. </a:t>
            </a:r>
          </a:p>
          <a:p>
            <a:r>
              <a:rPr lang="en-US" sz="2200" dirty="0">
                <a:latin typeface="Berlin Sans FB" pitchFamily="34" charset="0"/>
              </a:rPr>
              <a:t>A plantar wound accompanied by dorsal erythema or </a:t>
            </a:r>
            <a:r>
              <a:rPr lang="en-US" sz="2200" dirty="0" err="1">
                <a:latin typeface="Berlin Sans FB" pitchFamily="34" charset="0"/>
              </a:rPr>
              <a:t>fluctuance</a:t>
            </a:r>
            <a:r>
              <a:rPr lang="en-US" sz="2200" dirty="0">
                <a:latin typeface="Berlin Sans FB" pitchFamily="34" charset="0"/>
              </a:rPr>
              <a:t> suggests that the infection has passed through </a:t>
            </a:r>
            <a:r>
              <a:rPr lang="en-US" sz="2200" dirty="0" err="1">
                <a:latin typeface="Berlin Sans FB" pitchFamily="34" charset="0"/>
              </a:rPr>
              <a:t>fascial</a:t>
            </a:r>
            <a:r>
              <a:rPr lang="en-US" sz="2200" dirty="0">
                <a:latin typeface="Berlin Sans FB" pitchFamily="34" charset="0"/>
              </a:rPr>
              <a:t> compartments, likely requiring surgical drainage </a:t>
            </a:r>
          </a:p>
          <a:p>
            <a:r>
              <a:rPr lang="en-US" sz="2200" dirty="0">
                <a:latin typeface="Berlin Sans FB" pitchFamily="34" charset="0"/>
              </a:rPr>
              <a:t>there are between 4 and 7 compartments in the foot;</a:t>
            </a:r>
          </a:p>
          <a:p>
            <a:r>
              <a:rPr lang="en-US" sz="2200" dirty="0">
                <a:latin typeface="Berlin Sans FB" pitchFamily="34" charset="0"/>
              </a:rPr>
              <a:t> the 4 in the plantar aspect are</a:t>
            </a:r>
          </a:p>
          <a:p>
            <a:r>
              <a:rPr lang="en-US" sz="2200" dirty="0">
                <a:latin typeface="Berlin Sans FB" pitchFamily="34" charset="0"/>
              </a:rPr>
              <a:t> medial, lateral,</a:t>
            </a:r>
          </a:p>
          <a:p>
            <a:r>
              <a:rPr lang="en-US" sz="2200" dirty="0">
                <a:latin typeface="Berlin Sans FB" pitchFamily="34" charset="0"/>
              </a:rPr>
              <a:t> and central plantar</a:t>
            </a:r>
          </a:p>
          <a:p>
            <a:r>
              <a:rPr lang="en-US" sz="2200" dirty="0">
                <a:latin typeface="Berlin Sans FB" pitchFamily="34" charset="0"/>
              </a:rPr>
              <a:t> and deep plantar</a:t>
            </a:r>
          </a:p>
          <a:p>
            <a:endParaRPr lang="en-US" dirty="0">
              <a:latin typeface="Berlin Sans FB" pitchFamily="34" charset="0"/>
            </a:endParaRPr>
          </a:p>
          <a:p>
            <a:endParaRPr lang="en-US" dirty="0">
              <a:latin typeface="Berlin Sans FB" pitchFamily="34" charset="0"/>
            </a:endParaRPr>
          </a:p>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2" descr="C:\Users\Hosna\Desktop\EDFGHJK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81400"/>
            <a:ext cx="4191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sna\Desktop\vbn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84081"/>
            <a:ext cx="6934200" cy="52482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2635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Autofit/>
          </a:bodyPr>
          <a:lstStyle/>
          <a:p>
            <a:r>
              <a:rPr lang="en-US" sz="2400" dirty="0">
                <a:latin typeface="Berlin Sans FB" pitchFamily="34" charset="0"/>
              </a:rPr>
              <a:t>Clinical microbiology study of diabetic foot ulcer </a:t>
            </a:r>
            <a:r>
              <a:rPr lang="en-US" sz="2400" dirty="0" smtClean="0">
                <a:latin typeface="Berlin Sans FB" pitchFamily="34" charset="0"/>
              </a:rPr>
              <a:t>in</a:t>
            </a:r>
            <a:r>
              <a:rPr lang="en-US" sz="2400" dirty="0">
                <a:latin typeface="Berlin Sans FB" pitchFamily="34" charset="0"/>
              </a:rPr>
              <a:t> </a:t>
            </a:r>
            <a:r>
              <a:rPr lang="en-US" sz="2400" dirty="0" smtClean="0">
                <a:latin typeface="Berlin Sans FB" pitchFamily="34" charset="0"/>
              </a:rPr>
              <a:t>Iran</a:t>
            </a:r>
            <a:r>
              <a:rPr lang="en-US" sz="2400" dirty="0">
                <a:latin typeface="Berlin Sans FB" pitchFamily="34" charset="0"/>
              </a:rPr>
              <a:t>; pathogens </a:t>
            </a:r>
            <a:r>
              <a:rPr lang="en-US" sz="2400" dirty="0" smtClean="0">
                <a:latin typeface="Berlin Sans FB" pitchFamily="34" charset="0"/>
              </a:rPr>
              <a:t>and antibacterial </a:t>
            </a:r>
            <a:r>
              <a:rPr lang="en-US" sz="2400" dirty="0">
                <a:latin typeface="Berlin Sans FB" pitchFamily="34" charset="0"/>
              </a:rPr>
              <a:t>susceptibility</a:t>
            </a:r>
            <a:br>
              <a:rPr lang="en-US" sz="2400" dirty="0">
                <a:latin typeface="Berlin Sans FB" pitchFamily="34" charset="0"/>
              </a:rPr>
            </a:br>
            <a:endParaRPr lang="en-US" sz="2400" dirty="0">
              <a:latin typeface="Berlin Sans FB" pitchFamily="34" charset="0"/>
            </a:endParaRPr>
          </a:p>
        </p:txBody>
      </p:sp>
      <p:sp>
        <p:nvSpPr>
          <p:cNvPr id="3" name="Content Placeholder 2"/>
          <p:cNvSpPr>
            <a:spLocks noGrp="1"/>
          </p:cNvSpPr>
          <p:nvPr>
            <p:ph idx="1"/>
          </p:nvPr>
        </p:nvSpPr>
        <p:spPr>
          <a:xfrm>
            <a:off x="381000" y="1066800"/>
            <a:ext cx="8229600" cy="4525963"/>
          </a:xfrm>
        </p:spPr>
        <p:txBody>
          <a:bodyPr>
            <a:noAutofit/>
          </a:bodyPr>
          <a:lstStyle/>
          <a:p>
            <a:endParaRPr lang="en-US" sz="1600" dirty="0" smtClean="0">
              <a:latin typeface="Berlin Sans FB" pitchFamily="34" charset="0"/>
            </a:endParaRPr>
          </a:p>
          <a:p>
            <a:r>
              <a:rPr lang="en-US" sz="1600" dirty="0" smtClean="0">
                <a:latin typeface="Berlin Sans FB" pitchFamily="34" charset="0"/>
              </a:rPr>
              <a:t>This </a:t>
            </a:r>
            <a:r>
              <a:rPr lang="en-US" sz="1600" dirty="0">
                <a:latin typeface="Berlin Sans FB" pitchFamily="34" charset="0"/>
              </a:rPr>
              <a:t>was a one-year cross sectional study on </a:t>
            </a:r>
            <a:r>
              <a:rPr lang="en-US" sz="1600" dirty="0" smtClean="0">
                <a:latin typeface="Berlin Sans FB" pitchFamily="34" charset="0"/>
              </a:rPr>
              <a:t>diabetic patients </a:t>
            </a:r>
            <a:r>
              <a:rPr lang="en-US" sz="1600" dirty="0">
                <a:latin typeface="Berlin Sans FB" pitchFamily="34" charset="0"/>
              </a:rPr>
              <a:t>with infected diabetic foot ulcer at </a:t>
            </a:r>
            <a:r>
              <a:rPr lang="en-US" sz="1600" dirty="0" err="1">
                <a:latin typeface="Berlin Sans FB" pitchFamily="34" charset="0"/>
              </a:rPr>
              <a:t>Shariati</a:t>
            </a:r>
            <a:r>
              <a:rPr lang="en-US" sz="1600" dirty="0">
                <a:latin typeface="Berlin Sans FB" pitchFamily="34" charset="0"/>
              </a:rPr>
              <a:t> Teaching Hospital, Tehran, Iran. </a:t>
            </a:r>
            <a:endParaRPr lang="en-US" sz="1600" dirty="0" smtClean="0">
              <a:latin typeface="Berlin Sans FB" pitchFamily="34" charset="0"/>
            </a:endParaRPr>
          </a:p>
          <a:p>
            <a:endParaRPr lang="en-US" sz="1600" dirty="0" smtClean="0">
              <a:latin typeface="Berlin Sans FB" pitchFamily="34" charset="0"/>
            </a:endParaRPr>
          </a:p>
          <a:p>
            <a:pPr marL="0" indent="0">
              <a:buNone/>
            </a:pPr>
            <a:endParaRPr lang="en-US" sz="1600" dirty="0" smtClean="0">
              <a:latin typeface="Berlin Sans FB" pitchFamily="34" charset="0"/>
            </a:endParaRPr>
          </a:p>
          <a:p>
            <a:r>
              <a:rPr lang="en-US" sz="1600" dirty="0" smtClean="0">
                <a:latin typeface="Berlin Sans FB" pitchFamily="34" charset="0"/>
              </a:rPr>
              <a:t> </a:t>
            </a:r>
            <a:r>
              <a:rPr lang="en-US" sz="1600" dirty="0">
                <a:latin typeface="Berlin Sans FB" pitchFamily="34" charset="0"/>
              </a:rPr>
              <a:t>Total of 546 pathogens were isolated from 165 ulcers </a:t>
            </a:r>
            <a:r>
              <a:rPr lang="en-US" sz="1600" dirty="0" smtClean="0">
                <a:latin typeface="Berlin Sans FB" pitchFamily="34" charset="0"/>
              </a:rPr>
              <a:t>of 149 </a:t>
            </a:r>
            <a:r>
              <a:rPr lang="en-US" sz="1600" dirty="0">
                <a:latin typeface="Berlin Sans FB" pitchFamily="34" charset="0"/>
              </a:rPr>
              <a:t>patients. Gram positive aerobes including </a:t>
            </a:r>
            <a:r>
              <a:rPr lang="en-US" sz="1600" i="1" dirty="0" err="1">
                <a:solidFill>
                  <a:schemeClr val="accent2">
                    <a:lumMod val="75000"/>
                  </a:schemeClr>
                </a:solidFill>
                <a:latin typeface="Berlin Sans FB" pitchFamily="34" charset="0"/>
              </a:rPr>
              <a:t>Enterococcal</a:t>
            </a:r>
            <a:r>
              <a:rPr lang="en-US" sz="1600" i="1" dirty="0">
                <a:solidFill>
                  <a:schemeClr val="accent2">
                    <a:lumMod val="75000"/>
                  </a:schemeClr>
                </a:solidFill>
                <a:latin typeface="Berlin Sans FB" pitchFamily="34" charset="0"/>
              </a:rPr>
              <a:t> </a:t>
            </a:r>
            <a:r>
              <a:rPr lang="en-US" sz="1600" dirty="0">
                <a:latin typeface="Berlin Sans FB" pitchFamily="34" charset="0"/>
              </a:rPr>
              <a:t>species and methicillin </a:t>
            </a:r>
            <a:r>
              <a:rPr lang="en-US" sz="1600" dirty="0" smtClean="0">
                <a:latin typeface="Berlin Sans FB" pitchFamily="34" charset="0"/>
              </a:rPr>
              <a:t>resistant </a:t>
            </a:r>
            <a:r>
              <a:rPr lang="en-US" sz="1600" i="1" dirty="0" smtClean="0">
                <a:solidFill>
                  <a:schemeClr val="accent2">
                    <a:lumMod val="75000"/>
                  </a:schemeClr>
                </a:solidFill>
                <a:latin typeface="Berlin Sans FB" pitchFamily="34" charset="0"/>
              </a:rPr>
              <a:t>Staphylococcus </a:t>
            </a:r>
            <a:r>
              <a:rPr lang="en-US" sz="1600" i="1" dirty="0" err="1">
                <a:solidFill>
                  <a:schemeClr val="accent2">
                    <a:lumMod val="75000"/>
                  </a:schemeClr>
                </a:solidFill>
                <a:latin typeface="Berlin Sans FB" pitchFamily="34" charset="0"/>
              </a:rPr>
              <a:t>aureus</a:t>
            </a:r>
            <a:r>
              <a:rPr lang="en-US" sz="1600" i="1" dirty="0">
                <a:solidFill>
                  <a:schemeClr val="accent2">
                    <a:lumMod val="75000"/>
                  </a:schemeClr>
                </a:solidFill>
                <a:latin typeface="Berlin Sans FB" pitchFamily="34" charset="0"/>
              </a:rPr>
              <a:t> </a:t>
            </a:r>
            <a:r>
              <a:rPr lang="en-US" sz="1600" dirty="0">
                <a:latin typeface="Berlin Sans FB" pitchFamily="34" charset="0"/>
              </a:rPr>
              <a:t>(</a:t>
            </a:r>
            <a:r>
              <a:rPr lang="en-US" sz="1600" i="1" dirty="0">
                <a:latin typeface="Berlin Sans FB" pitchFamily="34" charset="0"/>
              </a:rPr>
              <a:t>S. </a:t>
            </a:r>
            <a:r>
              <a:rPr lang="en-US" sz="1600" i="1" dirty="0" err="1">
                <a:latin typeface="Berlin Sans FB" pitchFamily="34" charset="0"/>
              </a:rPr>
              <a:t>aureus</a:t>
            </a:r>
            <a:r>
              <a:rPr lang="en-US" sz="1600" dirty="0">
                <a:latin typeface="Berlin Sans FB" pitchFamily="34" charset="0"/>
              </a:rPr>
              <a:t>) (21.4 and 19.4%, respectively) were identified as the most </a:t>
            </a:r>
            <a:r>
              <a:rPr lang="en-US" sz="1600" dirty="0" smtClean="0">
                <a:latin typeface="Berlin Sans FB" pitchFamily="34" charset="0"/>
              </a:rPr>
              <a:t>common pathogens </a:t>
            </a:r>
            <a:r>
              <a:rPr lang="en-US" sz="1600" dirty="0">
                <a:latin typeface="Berlin Sans FB" pitchFamily="34" charset="0"/>
              </a:rPr>
              <a:t>followed by Gram negative isolates including </a:t>
            </a:r>
            <a:r>
              <a:rPr lang="en-US" sz="1600" i="1" dirty="0">
                <a:solidFill>
                  <a:schemeClr val="accent2">
                    <a:lumMod val="75000"/>
                  </a:schemeClr>
                </a:solidFill>
                <a:latin typeface="Berlin Sans FB" pitchFamily="34" charset="0"/>
              </a:rPr>
              <a:t>Escherichia coli </a:t>
            </a:r>
            <a:r>
              <a:rPr lang="en-US" sz="1600" dirty="0">
                <a:latin typeface="Berlin Sans FB" pitchFamily="34" charset="0"/>
              </a:rPr>
              <a:t>and </a:t>
            </a:r>
            <a:r>
              <a:rPr lang="en-US" sz="1600" i="1" dirty="0" err="1" smtClean="0">
                <a:solidFill>
                  <a:schemeClr val="accent2">
                    <a:lumMod val="75000"/>
                  </a:schemeClr>
                </a:solidFill>
                <a:latin typeface="Berlin Sans FB" pitchFamily="34" charset="0"/>
              </a:rPr>
              <a:t>Pseudomonasaeruginosa</a:t>
            </a:r>
            <a:r>
              <a:rPr lang="en-US" sz="1600" i="1" dirty="0">
                <a:latin typeface="Berlin Sans FB" pitchFamily="34" charset="0"/>
              </a:rPr>
              <a:t> </a:t>
            </a:r>
            <a:r>
              <a:rPr lang="en-US" sz="1600" dirty="0" smtClean="0">
                <a:latin typeface="Berlin Sans FB" pitchFamily="34" charset="0"/>
              </a:rPr>
              <a:t>(12.6 </a:t>
            </a:r>
            <a:r>
              <a:rPr lang="en-US" sz="1600" dirty="0">
                <a:latin typeface="Berlin Sans FB" pitchFamily="34" charset="0"/>
              </a:rPr>
              <a:t>and 5.4%, respectively). </a:t>
            </a:r>
            <a:r>
              <a:rPr lang="en-US" sz="1600" dirty="0" smtClean="0">
                <a:latin typeface="Berlin Sans FB" pitchFamily="34" charset="0"/>
              </a:rPr>
              <a:t> </a:t>
            </a:r>
          </a:p>
          <a:p>
            <a:endParaRPr lang="en-US" sz="1600" dirty="0" smtClean="0">
              <a:latin typeface="Berlin Sans FB" pitchFamily="34" charset="0"/>
            </a:endParaRPr>
          </a:p>
          <a:p>
            <a:r>
              <a:rPr lang="en-US" sz="1600" dirty="0" smtClean="0">
                <a:latin typeface="Berlin Sans FB" pitchFamily="34" charset="0"/>
              </a:rPr>
              <a:t>The </a:t>
            </a:r>
            <a:r>
              <a:rPr lang="en-US" sz="1600" dirty="0">
                <a:latin typeface="Berlin Sans FB" pitchFamily="34" charset="0"/>
              </a:rPr>
              <a:t>majority of wounds were classified as Wagner grades </a:t>
            </a:r>
            <a:r>
              <a:rPr lang="en-US" sz="1600" dirty="0" smtClean="0">
                <a:latin typeface="Berlin Sans FB" pitchFamily="34" charset="0"/>
              </a:rPr>
              <a:t>2 and </a:t>
            </a:r>
            <a:r>
              <a:rPr lang="en-US" sz="1600" dirty="0">
                <a:latin typeface="Berlin Sans FB" pitchFamily="34" charset="0"/>
              </a:rPr>
              <a:t>3 (15.7 and 75.7%). Appropriate empiric treatment to cover both these </a:t>
            </a:r>
            <a:r>
              <a:rPr lang="en-US" sz="1600" dirty="0">
                <a:solidFill>
                  <a:schemeClr val="accent2">
                    <a:lumMod val="75000"/>
                  </a:schemeClr>
                </a:solidFill>
                <a:latin typeface="Berlin Sans FB" pitchFamily="34" charset="0"/>
              </a:rPr>
              <a:t>Gram positive and </a:t>
            </a:r>
            <a:r>
              <a:rPr lang="en-US" sz="1600" dirty="0" smtClean="0">
                <a:solidFill>
                  <a:schemeClr val="accent2">
                    <a:lumMod val="75000"/>
                  </a:schemeClr>
                </a:solidFill>
                <a:latin typeface="Berlin Sans FB" pitchFamily="34" charset="0"/>
              </a:rPr>
              <a:t>Gram negative </a:t>
            </a:r>
            <a:r>
              <a:rPr lang="en-US" sz="1600" dirty="0">
                <a:latin typeface="Berlin Sans FB" pitchFamily="34" charset="0"/>
              </a:rPr>
              <a:t>pathogens is crucially important.</a:t>
            </a:r>
          </a:p>
        </p:txBody>
      </p:sp>
      <p:sp>
        <p:nvSpPr>
          <p:cNvPr id="4" name="Footer Placeholder 3"/>
          <p:cNvSpPr>
            <a:spLocks noGrp="1"/>
          </p:cNvSpPr>
          <p:nvPr>
            <p:ph type="ftr" sz="quarter" idx="11"/>
          </p:nvPr>
        </p:nvSpPr>
        <p:spPr>
          <a:xfrm>
            <a:off x="152400" y="6096000"/>
            <a:ext cx="8610600" cy="625475"/>
          </a:xfrm>
        </p:spPr>
        <p:txBody>
          <a:bodyPr/>
          <a:lstStyle/>
          <a:p>
            <a:r>
              <a:rPr lang="en-US" dirty="0">
                <a:solidFill>
                  <a:srgbClr val="FF0000"/>
                </a:solidFill>
                <a:latin typeface="Berlin Sans FB" pitchFamily="34" charset="0"/>
              </a:rPr>
              <a:t>African Journal of Microbiology Research Vol. 6(27), pp. 5601-5608, 19 July, </a:t>
            </a:r>
            <a:r>
              <a:rPr lang="en-US" dirty="0" smtClean="0">
                <a:solidFill>
                  <a:srgbClr val="FF0000"/>
                </a:solidFill>
                <a:latin typeface="Berlin Sans FB" pitchFamily="34" charset="0"/>
              </a:rPr>
              <a:t>2012</a:t>
            </a:r>
            <a:r>
              <a:rPr lang="en-US" dirty="0">
                <a:solidFill>
                  <a:srgbClr val="FF0000"/>
                </a:solidFill>
                <a:latin typeface="Berlin Sans FB" pitchFamily="34" charset="0"/>
              </a:rPr>
              <a:t>Nahid </a:t>
            </a:r>
            <a:r>
              <a:rPr lang="en-US" dirty="0" err="1">
                <a:solidFill>
                  <a:srgbClr val="FF0000"/>
                </a:solidFill>
                <a:latin typeface="Berlin Sans FB" pitchFamily="34" charset="0"/>
              </a:rPr>
              <a:t>Rouhipour</a:t>
            </a:r>
            <a:r>
              <a:rPr lang="en-US" dirty="0">
                <a:solidFill>
                  <a:srgbClr val="FF0000"/>
                </a:solidFill>
                <a:latin typeface="Berlin Sans FB" pitchFamily="34" charset="0"/>
              </a:rPr>
              <a:t>, </a:t>
            </a:r>
            <a:r>
              <a:rPr lang="en-US" dirty="0" err="1">
                <a:solidFill>
                  <a:srgbClr val="FF0000"/>
                </a:solidFill>
                <a:latin typeface="Berlin Sans FB" pitchFamily="34" charset="0"/>
              </a:rPr>
              <a:t>Alireza</a:t>
            </a:r>
            <a:r>
              <a:rPr lang="en-US" dirty="0">
                <a:solidFill>
                  <a:srgbClr val="FF0000"/>
                </a:solidFill>
                <a:latin typeface="Berlin Sans FB" pitchFamily="34" charset="0"/>
              </a:rPr>
              <a:t> </a:t>
            </a:r>
            <a:r>
              <a:rPr lang="en-US" dirty="0" err="1">
                <a:solidFill>
                  <a:srgbClr val="FF0000"/>
                </a:solidFill>
                <a:latin typeface="Berlin Sans FB" pitchFamily="34" charset="0"/>
              </a:rPr>
              <a:t>Hayatshahi</a:t>
            </a:r>
            <a:r>
              <a:rPr lang="en-US" dirty="0">
                <a:solidFill>
                  <a:srgbClr val="FF0000"/>
                </a:solidFill>
                <a:latin typeface="Berlin Sans FB" pitchFamily="34" charset="0"/>
              </a:rPr>
              <a:t>, Mohsen </a:t>
            </a:r>
            <a:r>
              <a:rPr lang="en-US" dirty="0" err="1">
                <a:solidFill>
                  <a:srgbClr val="FF0000"/>
                </a:solidFill>
                <a:latin typeface="Berlin Sans FB" pitchFamily="34" charset="0"/>
              </a:rPr>
              <a:t>Khoshniat</a:t>
            </a:r>
            <a:r>
              <a:rPr lang="en-US" dirty="0">
                <a:solidFill>
                  <a:srgbClr val="FF0000"/>
                </a:solidFill>
                <a:latin typeface="Berlin Sans FB" pitchFamily="34" charset="0"/>
              </a:rPr>
              <a:t> </a:t>
            </a:r>
            <a:r>
              <a:rPr lang="en-US" dirty="0" err="1" smtClean="0">
                <a:solidFill>
                  <a:srgbClr val="FF0000"/>
                </a:solidFill>
                <a:latin typeface="Berlin Sans FB" pitchFamily="34" charset="0"/>
              </a:rPr>
              <a:t>Nikoo</a:t>
            </a:r>
            <a:endParaRPr lang="en-US" dirty="0">
              <a:solidFill>
                <a:srgbClr val="FF0000"/>
              </a:solidFill>
              <a:latin typeface="Berlin Sans FB" pitchFamily="34" charset="0"/>
            </a:endParaRPr>
          </a:p>
        </p:txBody>
      </p:sp>
    </p:spTree>
    <p:extLst>
      <p:ext uri="{BB962C8B-B14F-4D97-AF65-F5344CB8AC3E}">
        <p14:creationId xmlns:p14="http://schemas.microsoft.com/office/powerpoint/2010/main" val="3861399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Berlin Sans FB" pitchFamily="34" charset="0"/>
              </a:rPr>
              <a:t>X. What types of wound care techniques and dressings are appropriate for diabetic foot wounds?</a:t>
            </a:r>
            <a:r>
              <a:rPr lang="en-US" sz="2400" dirty="0"/>
              <a:t/>
            </a:r>
            <a:br>
              <a:rPr lang="en-US" sz="2400" dirty="0"/>
            </a:br>
            <a:endParaRPr lang="en-US" sz="2400" dirty="0"/>
          </a:p>
        </p:txBody>
      </p:sp>
      <p:sp>
        <p:nvSpPr>
          <p:cNvPr id="3" name="Content Placeholder 2"/>
          <p:cNvSpPr>
            <a:spLocks noGrp="1"/>
          </p:cNvSpPr>
          <p:nvPr>
            <p:ph idx="1"/>
          </p:nvPr>
        </p:nvSpPr>
        <p:spPr>
          <a:xfrm>
            <a:off x="152400" y="1600200"/>
            <a:ext cx="8839200" cy="4525963"/>
          </a:xfrm>
        </p:spPr>
        <p:txBody>
          <a:bodyPr>
            <a:normAutofit fontScale="62500" lnSpcReduction="20000"/>
          </a:bodyPr>
          <a:lstStyle/>
          <a:p>
            <a:r>
              <a:rPr lang="en-US" dirty="0">
                <a:latin typeface="Berlin Sans FB" pitchFamily="34" charset="0"/>
              </a:rPr>
              <a:t>Clinicians should base dressing selections on the wound’s location, size, and depth, amount of exudate, presence of infection or necrosis, and the condition of the surrounding tissue. </a:t>
            </a:r>
          </a:p>
          <a:p>
            <a:endParaRPr lang="en-US" dirty="0">
              <a:latin typeface="Berlin Sans FB" pitchFamily="34" charset="0"/>
            </a:endParaRPr>
          </a:p>
          <a:p>
            <a:r>
              <a:rPr lang="en-US" dirty="0">
                <a:latin typeface="Berlin Sans FB" pitchFamily="34" charset="0"/>
              </a:rPr>
              <a:t>The goal is to create a moist wound environment to </a:t>
            </a:r>
            <a:r>
              <a:rPr lang="en-US" dirty="0" smtClean="0">
                <a:latin typeface="Berlin Sans FB" pitchFamily="34" charset="0"/>
              </a:rPr>
              <a:t>promote</a:t>
            </a:r>
          </a:p>
          <a:p>
            <a:r>
              <a:rPr lang="en-US" dirty="0" smtClean="0">
                <a:latin typeface="Berlin Sans FB" pitchFamily="34" charset="0"/>
              </a:rPr>
              <a:t> </a:t>
            </a:r>
            <a:r>
              <a:rPr lang="en-US" i="1" dirty="0">
                <a:latin typeface="Berlin Sans FB" pitchFamily="34" charset="0"/>
              </a:rPr>
              <a:t>granulation </a:t>
            </a:r>
            <a:r>
              <a:rPr lang="en-US" dirty="0">
                <a:latin typeface="Berlin Sans FB" pitchFamily="34" charset="0"/>
              </a:rPr>
              <a:t>(new tissue containing all the cellular components </a:t>
            </a:r>
            <a:r>
              <a:rPr lang="en-US" dirty="0" smtClean="0">
                <a:latin typeface="Berlin Sans FB" pitchFamily="34" charset="0"/>
              </a:rPr>
              <a:t>for epithelialization),</a:t>
            </a:r>
          </a:p>
          <a:p>
            <a:r>
              <a:rPr lang="en-US" dirty="0" smtClean="0">
                <a:latin typeface="Berlin Sans FB" pitchFamily="34" charset="0"/>
              </a:rPr>
              <a:t> </a:t>
            </a:r>
            <a:r>
              <a:rPr lang="en-US" i="1" dirty="0">
                <a:latin typeface="Berlin Sans FB" pitchFamily="34" charset="0"/>
              </a:rPr>
              <a:t>autolytic processes </a:t>
            </a:r>
            <a:r>
              <a:rPr lang="en-US" dirty="0">
                <a:latin typeface="Berlin Sans FB" pitchFamily="34" charset="0"/>
              </a:rPr>
              <a:t>(wherein host generated enzymes help break down devitalized tissues</a:t>
            </a:r>
            <a:r>
              <a:rPr lang="en-US" dirty="0" smtClean="0">
                <a:latin typeface="Berlin Sans FB" pitchFamily="34" charset="0"/>
              </a:rPr>
              <a:t>),</a:t>
            </a:r>
          </a:p>
          <a:p>
            <a:r>
              <a:rPr lang="en-US" dirty="0" smtClean="0">
                <a:latin typeface="Berlin Sans FB" pitchFamily="34" charset="0"/>
              </a:rPr>
              <a:t> </a:t>
            </a:r>
            <a:r>
              <a:rPr lang="en-US" i="1" dirty="0">
                <a:latin typeface="Berlin Sans FB" pitchFamily="34" charset="0"/>
              </a:rPr>
              <a:t>angiogenesis</a:t>
            </a:r>
            <a:r>
              <a:rPr lang="en-US" dirty="0">
                <a:latin typeface="Berlin Sans FB" pitchFamily="34" charset="0"/>
              </a:rPr>
              <a:t> (new blood vessel formation), </a:t>
            </a:r>
            <a:endParaRPr lang="en-US" dirty="0" smtClean="0">
              <a:latin typeface="Berlin Sans FB" pitchFamily="34" charset="0"/>
            </a:endParaRPr>
          </a:p>
          <a:p>
            <a:r>
              <a:rPr lang="en-US" dirty="0" smtClean="0">
                <a:latin typeface="Berlin Sans FB" pitchFamily="34" charset="0"/>
              </a:rPr>
              <a:t>and </a:t>
            </a:r>
            <a:r>
              <a:rPr lang="en-US" dirty="0">
                <a:latin typeface="Berlin Sans FB" pitchFamily="34" charset="0"/>
              </a:rPr>
              <a:t>more </a:t>
            </a:r>
            <a:r>
              <a:rPr lang="en-US" i="1" dirty="0">
                <a:latin typeface="Berlin Sans FB" pitchFamily="34" charset="0"/>
              </a:rPr>
              <a:t>rapid migration </a:t>
            </a:r>
            <a:r>
              <a:rPr lang="en-US" dirty="0">
                <a:latin typeface="Berlin Sans FB" pitchFamily="34" charset="0"/>
              </a:rPr>
              <a:t>of epidermal cells across the wound base</a:t>
            </a:r>
          </a:p>
          <a:p>
            <a:endParaRPr lang="en-US" dirty="0">
              <a:latin typeface="Berlin Sans FB" pitchFamily="34" charset="0"/>
            </a:endParaRPr>
          </a:p>
          <a:p>
            <a:r>
              <a:rPr lang="en-US" dirty="0">
                <a:latin typeface="Berlin Sans FB" pitchFamily="34" charset="0"/>
              </a:rPr>
              <a:t>if dry, it should be hydrated;</a:t>
            </a:r>
          </a:p>
          <a:p>
            <a:r>
              <a:rPr lang="en-US" dirty="0">
                <a:latin typeface="Berlin Sans FB" pitchFamily="34" charset="0"/>
              </a:rPr>
              <a:t>if draining, the exudate should be absorbed;</a:t>
            </a:r>
          </a:p>
          <a:p>
            <a:r>
              <a:rPr lang="en-US" dirty="0">
                <a:latin typeface="Berlin Sans FB" pitchFamily="34" charset="0"/>
              </a:rPr>
              <a:t> if necrotic, it should be debrided.</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4170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latin typeface="Berlin Sans FB" pitchFamily="34" charset="0"/>
              </a:rPr>
              <a:t> Continuously moistened saline gauze: for dry or necrotic wounds</a:t>
            </a:r>
          </a:p>
          <a:p>
            <a:r>
              <a:rPr lang="en-US" dirty="0">
                <a:latin typeface="Berlin Sans FB" pitchFamily="34" charset="0"/>
              </a:rPr>
              <a:t> Hydrogels: for dry and or necrotic wounds and to facilitate </a:t>
            </a:r>
            <a:r>
              <a:rPr lang="en-US" dirty="0" smtClean="0">
                <a:latin typeface="Berlin Sans FB" pitchFamily="34" charset="0"/>
              </a:rPr>
              <a:t>autolysis</a:t>
            </a:r>
            <a:endParaRPr lang="en-US" dirty="0">
              <a:latin typeface="Berlin Sans FB" pitchFamily="34" charset="0"/>
            </a:endParaRPr>
          </a:p>
          <a:p>
            <a:r>
              <a:rPr lang="en-US" dirty="0">
                <a:latin typeface="Berlin Sans FB" pitchFamily="34" charset="0"/>
              </a:rPr>
              <a:t> </a:t>
            </a:r>
            <a:r>
              <a:rPr lang="en-US" dirty="0" smtClean="0">
                <a:latin typeface="Berlin Sans FB" pitchFamily="34" charset="0"/>
              </a:rPr>
              <a:t>Films: for moistening </a:t>
            </a:r>
            <a:r>
              <a:rPr lang="en-US" dirty="0">
                <a:latin typeface="Berlin Sans FB" pitchFamily="34" charset="0"/>
              </a:rPr>
              <a:t>dry </a:t>
            </a:r>
            <a:r>
              <a:rPr lang="en-US" dirty="0" smtClean="0">
                <a:latin typeface="Berlin Sans FB" pitchFamily="34" charset="0"/>
              </a:rPr>
              <a:t>wounds</a:t>
            </a:r>
          </a:p>
          <a:p>
            <a:endParaRPr lang="en-US" dirty="0">
              <a:latin typeface="Berlin Sans FB" pitchFamily="34" charset="0"/>
            </a:endParaRPr>
          </a:p>
          <a:p>
            <a:r>
              <a:rPr lang="en-US" dirty="0">
                <a:latin typeface="Berlin Sans FB" pitchFamily="34" charset="0"/>
              </a:rPr>
              <a:t> Alginates: for drying exudative </a:t>
            </a:r>
            <a:r>
              <a:rPr lang="en-US" dirty="0" smtClean="0">
                <a:latin typeface="Berlin Sans FB" pitchFamily="34" charset="0"/>
              </a:rPr>
              <a:t>wounds</a:t>
            </a:r>
            <a:endParaRPr lang="en-US" dirty="0">
              <a:latin typeface="Berlin Sans FB" pitchFamily="34" charset="0"/>
            </a:endParaRPr>
          </a:p>
          <a:p>
            <a:r>
              <a:rPr lang="en-US" dirty="0">
                <a:latin typeface="Berlin Sans FB" pitchFamily="34" charset="0"/>
              </a:rPr>
              <a:t> Hydrocolloids: for absorbing exudate and to facilitate autolysis</a:t>
            </a:r>
          </a:p>
          <a:p>
            <a:r>
              <a:rPr lang="en-US" dirty="0">
                <a:latin typeface="Berlin Sans FB" pitchFamily="34" charset="0"/>
              </a:rPr>
              <a:t> Foams: for exudative wounds</a:t>
            </a:r>
          </a:p>
          <a:p>
            <a:endParaRPr lang="en-US" dirty="0">
              <a:latin typeface="Berlin Sans FB" pitchFamily="34" charset="0"/>
            </a:endParaRPr>
          </a:p>
          <a:p>
            <a:r>
              <a:rPr lang="en-US" dirty="0">
                <a:latin typeface="Berlin Sans FB" pitchFamily="34" charset="0"/>
              </a:rPr>
              <a:t>there is insufficient evidence to recommend one specific dressing type over another, but some data support the effectiveness of hydrogels</a:t>
            </a:r>
          </a:p>
          <a:p>
            <a:endParaRPr lang="en-US" dirty="0">
              <a:latin typeface="Berlin Sans FB" pitchFamily="34" charset="0"/>
            </a:endParaRPr>
          </a:p>
          <a:p>
            <a:r>
              <a:rPr lang="en-US" dirty="0">
                <a:latin typeface="Berlin Sans FB" pitchFamily="34" charset="0"/>
              </a:rPr>
              <a:t>We do not advocate using topical antimicrobials for treating most clinically uninfected wounds (strong, low).</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94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70000" lnSpcReduction="20000"/>
          </a:bodyPr>
          <a:lstStyle/>
          <a:p>
            <a:r>
              <a:rPr lang="en-US" dirty="0">
                <a:latin typeface="Berlin Sans FB" pitchFamily="34" charset="0"/>
              </a:rPr>
              <a:t>Debridement. Debridement involves removing necrotic or nonviable tissue, slough, or foreign material from the wound, as well as trimming any surrounding hyperkeratosis (callus).</a:t>
            </a:r>
          </a:p>
          <a:p>
            <a:endParaRPr lang="en-US" dirty="0">
              <a:latin typeface="Berlin Sans FB" pitchFamily="34" charset="0"/>
            </a:endParaRPr>
          </a:p>
          <a:p>
            <a:r>
              <a:rPr lang="en-US" dirty="0">
                <a:latin typeface="Berlin Sans FB" pitchFamily="34" charset="0"/>
              </a:rPr>
              <a:t>This process also removes colonizing bacteria, aids granulation tissue formation and </a:t>
            </a:r>
            <a:r>
              <a:rPr lang="en-US" dirty="0" err="1">
                <a:latin typeface="Berlin Sans FB" pitchFamily="34" charset="0"/>
              </a:rPr>
              <a:t>reepithelialization</a:t>
            </a:r>
            <a:r>
              <a:rPr lang="en-US" dirty="0">
                <a:latin typeface="Berlin Sans FB" pitchFamily="34" charset="0"/>
              </a:rPr>
              <a:t>, reduces pressure at callused sites, facilitates the collection of appropriate specimens for culture, and permits examination for the presence of deep tissue (especially bone) involvement</a:t>
            </a:r>
          </a:p>
          <a:p>
            <a:r>
              <a:rPr lang="en-US" dirty="0">
                <a:latin typeface="Berlin Sans FB" pitchFamily="34" charset="0"/>
              </a:rPr>
              <a:t> Debridement may be relatively contraindicated in wounds that are primarily ischemic</a:t>
            </a:r>
          </a:p>
          <a:p>
            <a:endParaRPr lang="en-US" dirty="0"/>
          </a:p>
          <a:p>
            <a:r>
              <a:rPr lang="en-US" dirty="0"/>
              <a:t> </a:t>
            </a:r>
            <a:r>
              <a:rPr lang="en-US" sz="2800" dirty="0">
                <a:latin typeface="Berlin Sans FB" pitchFamily="34" charset="0"/>
              </a:rPr>
              <a:t>No adjunctive therapy has been proven to improve resolution of infection, but for selected diabetic foot wounds that are slow to heal, clinicians might consider using bioengineered skin equivalents (weak, moderate), growth factors (weak, moderate,) granulocyte colony-stimulating factors (weak, moderate), hyperbaric oxygen therapy (strong, moderate), or negative pressure wound therapy (weak, low)..</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087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4" name="Footer Placeholder 3"/>
          <p:cNvSpPr>
            <a:spLocks noGrp="1"/>
          </p:cNvSpPr>
          <p:nvPr>
            <p:ph type="ftr" sz="quarter" idx="11"/>
          </p:nvPr>
        </p:nvSpPr>
        <p:spPr/>
        <p:txBody>
          <a:bodyPr/>
          <a:lstStyle/>
          <a:p>
            <a:r>
              <a:rPr lang="en-US" sz="4400" dirty="0" smtClean="0">
                <a:solidFill>
                  <a:srgbClr val="002060"/>
                </a:solidFill>
              </a:rPr>
              <a:t>Good Luck</a:t>
            </a:r>
            <a:endParaRPr lang="en-US" sz="4400" dirty="0">
              <a:solidFill>
                <a:srgbClr val="002060"/>
              </a:solidFill>
            </a:endParaRPr>
          </a:p>
        </p:txBody>
      </p:sp>
    </p:spTree>
    <p:extLst>
      <p:ext uri="{BB962C8B-B14F-4D97-AF65-F5344CB8AC3E}">
        <p14:creationId xmlns:p14="http://schemas.microsoft.com/office/powerpoint/2010/main" val="150030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1143000"/>
          </a:xfrm>
        </p:spPr>
        <p:txBody>
          <a:bodyPr>
            <a:normAutofit fontScale="90000"/>
          </a:bodyPr>
          <a:lstStyle/>
          <a:p>
            <a:r>
              <a:rPr lang="en-US" dirty="0" smtClean="0">
                <a:latin typeface="Berlin Sans FB" pitchFamily="34" charset="0"/>
              </a:rPr>
              <a:t> </a:t>
            </a:r>
            <a:r>
              <a:rPr lang="en-US" sz="3100" dirty="0">
                <a:latin typeface="Berlin Sans FB" pitchFamily="34" charset="0"/>
              </a:rPr>
              <a:t>Diabetic Foot: Infections and Outcomes in Iranian Admitted Patients</a:t>
            </a:r>
          </a:p>
        </p:txBody>
      </p:sp>
      <p:sp>
        <p:nvSpPr>
          <p:cNvPr id="3" name="Content Placeholder 2"/>
          <p:cNvSpPr>
            <a:spLocks noGrp="1"/>
          </p:cNvSpPr>
          <p:nvPr>
            <p:ph idx="1"/>
          </p:nvPr>
        </p:nvSpPr>
        <p:spPr>
          <a:xfrm>
            <a:off x="381000" y="990600"/>
            <a:ext cx="8229600" cy="5486400"/>
          </a:xfrm>
        </p:spPr>
        <p:txBody>
          <a:bodyPr>
            <a:noAutofit/>
          </a:bodyPr>
          <a:lstStyle/>
          <a:p>
            <a:pPr>
              <a:buFont typeface="Wingdings" pitchFamily="2" charset="2"/>
              <a:buChar char="ü"/>
            </a:pPr>
            <a:endParaRPr lang="en-US" sz="1600" dirty="0"/>
          </a:p>
          <a:p>
            <a:pPr>
              <a:buFont typeface="Wingdings" pitchFamily="2" charset="2"/>
              <a:buChar char="ü"/>
            </a:pPr>
            <a:r>
              <a:rPr lang="en-US" sz="1600" dirty="0">
                <a:latin typeface="Berlin Sans FB" pitchFamily="34" charset="0"/>
              </a:rPr>
              <a:t> </a:t>
            </a:r>
            <a:r>
              <a:rPr lang="en-US" sz="1600" u="sng" dirty="0" smtClean="0">
                <a:latin typeface="Berlin Sans FB" pitchFamily="34" charset="0"/>
              </a:rPr>
              <a:t>Patients </a:t>
            </a:r>
            <a:r>
              <a:rPr lang="en-US" sz="1600" u="sng" dirty="0">
                <a:latin typeface="Berlin Sans FB" pitchFamily="34" charset="0"/>
              </a:rPr>
              <a:t>and Methods:</a:t>
            </a:r>
            <a:r>
              <a:rPr lang="en-US" sz="1600" b="1" dirty="0">
                <a:latin typeface="Berlin Sans FB" pitchFamily="34" charset="0"/>
              </a:rPr>
              <a:t> </a:t>
            </a:r>
            <a:r>
              <a:rPr lang="en-US" sz="1600" dirty="0">
                <a:latin typeface="Berlin Sans FB" pitchFamily="34" charset="0"/>
              </a:rPr>
              <a:t>All patients with diabetic foot infection admitted to the infectious diseases, surgery and endocrinology wards of two teaching hospitals from 2007 to 2010 (</a:t>
            </a:r>
            <a:r>
              <a:rPr lang="en-US" sz="1600" dirty="0">
                <a:solidFill>
                  <a:schemeClr val="accent2">
                    <a:lumMod val="75000"/>
                  </a:schemeClr>
                </a:solidFill>
                <a:latin typeface="Berlin Sans FB" pitchFamily="34" charset="0"/>
              </a:rPr>
              <a:t>n = 196</a:t>
            </a:r>
            <a:r>
              <a:rPr lang="en-US" sz="1600" dirty="0">
                <a:latin typeface="Berlin Sans FB" pitchFamily="34" charset="0"/>
              </a:rPr>
              <a:t>) were recruited. In this </a:t>
            </a:r>
            <a:r>
              <a:rPr lang="en-US" sz="1600" dirty="0">
                <a:solidFill>
                  <a:schemeClr val="accent2">
                    <a:lumMod val="75000"/>
                  </a:schemeClr>
                </a:solidFill>
                <a:latin typeface="Berlin Sans FB" pitchFamily="34" charset="0"/>
              </a:rPr>
              <a:t>retrospective study</a:t>
            </a:r>
            <a:r>
              <a:rPr lang="en-US" sz="1600" dirty="0">
                <a:latin typeface="Berlin Sans FB" pitchFamily="34" charset="0"/>
              </a:rPr>
              <a:t>, demographic characteristics, type of lesions, history of hospitalization/antibiotic therapy, isolated microorganisms, clinical complications, administered treatment (medical or surgical) and outcome were recorded</a:t>
            </a:r>
            <a:r>
              <a:rPr lang="en-US" sz="1600" dirty="0" smtClean="0">
                <a:latin typeface="Berlin Sans FB" pitchFamily="34" charset="0"/>
              </a:rPr>
              <a:t>.</a:t>
            </a:r>
          </a:p>
          <a:p>
            <a:pPr>
              <a:buFont typeface="Wingdings" pitchFamily="2" charset="2"/>
              <a:buChar char="ü"/>
            </a:pPr>
            <a:endParaRPr lang="en-US" sz="1600" dirty="0">
              <a:latin typeface="Berlin Sans FB" pitchFamily="34" charset="0"/>
            </a:endParaRPr>
          </a:p>
          <a:p>
            <a:pPr>
              <a:buFont typeface="Wingdings" pitchFamily="2" charset="2"/>
              <a:buChar char="ü"/>
            </a:pPr>
            <a:r>
              <a:rPr lang="en-US" sz="1600" u="sng" dirty="0">
                <a:latin typeface="Berlin Sans FB" pitchFamily="34" charset="0"/>
              </a:rPr>
              <a:t>Results: </a:t>
            </a:r>
            <a:r>
              <a:rPr lang="en-US" sz="1600" dirty="0">
                <a:latin typeface="Berlin Sans FB" pitchFamily="34" charset="0"/>
              </a:rPr>
              <a:t>Patients’ mean age was 60.84 (± 10.30) years. Totally, 113 (57.65%) of the patients were male and 83 (42.35%) were female. According to Wagner’s grading, deep ulcers with/without osteomyelitis accounted for the majority of lesions. A single microorganism was isolated (most common: </a:t>
            </a:r>
            <a:r>
              <a:rPr lang="en-US" sz="1600" dirty="0">
                <a:solidFill>
                  <a:schemeClr val="accent2">
                    <a:lumMod val="75000"/>
                  </a:schemeClr>
                </a:solidFill>
                <a:latin typeface="Berlin Sans FB" pitchFamily="34" charset="0"/>
              </a:rPr>
              <a:t>Escherichia coli, Staphylococcus </a:t>
            </a:r>
            <a:r>
              <a:rPr lang="en-US" sz="1600" dirty="0" err="1">
                <a:solidFill>
                  <a:schemeClr val="accent2">
                    <a:lumMod val="75000"/>
                  </a:schemeClr>
                </a:solidFill>
                <a:latin typeface="Berlin Sans FB" pitchFamily="34" charset="0"/>
              </a:rPr>
              <a:t>aureus</a:t>
            </a:r>
            <a:r>
              <a:rPr lang="en-US" sz="1600" dirty="0">
                <a:solidFill>
                  <a:schemeClr val="accent2">
                    <a:lumMod val="75000"/>
                  </a:schemeClr>
                </a:solidFill>
                <a:latin typeface="Berlin Sans FB" pitchFamily="34" charset="0"/>
              </a:rPr>
              <a:t> and </a:t>
            </a:r>
            <a:r>
              <a:rPr lang="en-US" sz="1600" dirty="0" err="1">
                <a:solidFill>
                  <a:schemeClr val="accent2">
                    <a:lumMod val="75000"/>
                  </a:schemeClr>
                </a:solidFill>
                <a:latin typeface="Berlin Sans FB" pitchFamily="34" charset="0"/>
              </a:rPr>
              <a:t>Klebsiella</a:t>
            </a:r>
            <a:r>
              <a:rPr lang="en-US" sz="1600" dirty="0">
                <a:latin typeface="Berlin Sans FB" pitchFamily="34" charset="0"/>
              </a:rPr>
              <a:t> spp.) from 81 of the patients (80.20%); while for the remaining </a:t>
            </a:r>
            <a:r>
              <a:rPr lang="en-US" sz="1600" dirty="0" err="1">
                <a:latin typeface="Berlin Sans FB" pitchFamily="34" charset="0"/>
              </a:rPr>
              <a:t>polymicrobial</a:t>
            </a:r>
            <a:r>
              <a:rPr lang="en-US" sz="1600" dirty="0">
                <a:latin typeface="Berlin Sans FB" pitchFamily="34" charset="0"/>
              </a:rPr>
              <a:t> infection was reported. </a:t>
            </a:r>
            <a:endParaRPr lang="en-US" sz="1600" dirty="0" smtClean="0">
              <a:latin typeface="Berlin Sans FB" pitchFamily="34" charset="0"/>
            </a:endParaRPr>
          </a:p>
          <a:p>
            <a:pPr>
              <a:buFont typeface="Wingdings" pitchFamily="2" charset="2"/>
              <a:buChar char="ü"/>
            </a:pPr>
            <a:endParaRPr lang="en-US" sz="1600" dirty="0" smtClean="0">
              <a:latin typeface="Berlin Sans FB" pitchFamily="34" charset="0"/>
            </a:endParaRPr>
          </a:p>
          <a:p>
            <a:pPr>
              <a:buFont typeface="Wingdings" pitchFamily="2" charset="2"/>
              <a:buChar char="ü"/>
            </a:pPr>
            <a:r>
              <a:rPr lang="en-US" sz="1600" dirty="0" smtClean="0">
                <a:latin typeface="Berlin Sans FB" pitchFamily="34" charset="0"/>
              </a:rPr>
              <a:t>The </a:t>
            </a:r>
            <a:r>
              <a:rPr lang="en-US" sz="1600" dirty="0">
                <a:latin typeface="Berlin Sans FB" pitchFamily="34" charset="0"/>
              </a:rPr>
              <a:t>majority of patients (n = 118, 60.20%) were treated surgically; however 11 patients expired due to sepsis. Amputation (most common at toes and below the knee) was performed for 89 patients (45.40%). The response rate to medical treatment was 31.6% for single-pathogen and 10% for </a:t>
            </a:r>
            <a:r>
              <a:rPr lang="en-US" sz="1600" dirty="0" err="1">
                <a:latin typeface="Berlin Sans FB" pitchFamily="34" charset="0"/>
              </a:rPr>
              <a:t>polymicrobial</a:t>
            </a:r>
            <a:r>
              <a:rPr lang="en-US" sz="1600" dirty="0">
                <a:latin typeface="Berlin Sans FB" pitchFamily="34" charset="0"/>
              </a:rPr>
              <a:t> infection (with a 30% mortality rate</a:t>
            </a:r>
            <a:r>
              <a:rPr lang="en-US" sz="1600" dirty="0" smtClean="0">
                <a:latin typeface="Berlin Sans FB" pitchFamily="34" charset="0"/>
              </a:rPr>
              <a:t>).</a:t>
            </a:r>
          </a:p>
          <a:p>
            <a:pPr>
              <a:buFont typeface="Wingdings" pitchFamily="2" charset="2"/>
              <a:buChar char="ü"/>
            </a:pPr>
            <a:endParaRPr lang="en-US" sz="1600" dirty="0">
              <a:latin typeface="Berlin Sans FB" pitchFamily="34" charset="0"/>
            </a:endParaRPr>
          </a:p>
          <a:p>
            <a:pPr>
              <a:buFont typeface="Wingdings" pitchFamily="2" charset="2"/>
              <a:buChar char="ü"/>
            </a:pPr>
            <a:r>
              <a:rPr lang="en-US" sz="1600" u="sng" dirty="0">
                <a:latin typeface="Berlin Sans FB" pitchFamily="34" charset="0"/>
              </a:rPr>
              <a:t>Conclusions: </a:t>
            </a:r>
            <a:r>
              <a:rPr lang="en-US" sz="1600" dirty="0">
                <a:latin typeface="Berlin Sans FB" pitchFamily="34" charset="0"/>
              </a:rPr>
              <a:t>Physicians are recommended to take microbiological cultures before starting empirical therapy recommended to cover Gram-negative microorganisms in order to lower the risk of antibiotic resistance.</a:t>
            </a:r>
          </a:p>
          <a:p>
            <a:pPr>
              <a:buFont typeface="Wingdings" pitchFamily="2" charset="2"/>
              <a:buChar char="ü"/>
            </a:pPr>
            <a:endParaRPr lang="en-US" sz="1600" dirty="0"/>
          </a:p>
          <a:p>
            <a:pPr>
              <a:buFont typeface="Wingdings" pitchFamily="2" charset="2"/>
              <a:buChar char="ü"/>
            </a:pPr>
            <a:endParaRPr lang="en-US" sz="1600" dirty="0"/>
          </a:p>
        </p:txBody>
      </p:sp>
      <p:sp>
        <p:nvSpPr>
          <p:cNvPr id="4" name="Footer Placeholder 3"/>
          <p:cNvSpPr>
            <a:spLocks noGrp="1"/>
          </p:cNvSpPr>
          <p:nvPr>
            <p:ph type="ftr" sz="quarter" idx="11"/>
          </p:nvPr>
        </p:nvSpPr>
        <p:spPr>
          <a:xfrm>
            <a:off x="609600" y="6356350"/>
            <a:ext cx="7848600" cy="365125"/>
          </a:xfrm>
        </p:spPr>
        <p:txBody>
          <a:bodyPr/>
          <a:lstStyle/>
          <a:p>
            <a:endParaRPr lang="en-US" dirty="0">
              <a:latin typeface="Berlin Sans FB" pitchFamily="34" charset="0"/>
            </a:endParaRPr>
          </a:p>
          <a:p>
            <a:r>
              <a:rPr lang="en-US" dirty="0">
                <a:solidFill>
                  <a:srgbClr val="FF0000"/>
                </a:solidFill>
                <a:latin typeface="Berlin Sans FB" pitchFamily="34" charset="0"/>
              </a:rPr>
              <a:t> </a:t>
            </a:r>
            <a:r>
              <a:rPr lang="en-US" dirty="0" err="1">
                <a:solidFill>
                  <a:srgbClr val="FF0000"/>
                </a:solidFill>
                <a:latin typeface="Berlin Sans FB" pitchFamily="34" charset="0"/>
              </a:rPr>
              <a:t>Jundishapur</a:t>
            </a:r>
            <a:r>
              <a:rPr lang="en-US" dirty="0">
                <a:solidFill>
                  <a:srgbClr val="FF0000"/>
                </a:solidFill>
                <a:latin typeface="Berlin Sans FB" pitchFamily="34" charset="0"/>
              </a:rPr>
              <a:t> J </a:t>
            </a:r>
            <a:r>
              <a:rPr lang="en-US" dirty="0" err="1">
                <a:solidFill>
                  <a:srgbClr val="FF0000"/>
                </a:solidFill>
                <a:latin typeface="Berlin Sans FB" pitchFamily="34" charset="0"/>
              </a:rPr>
              <a:t>Microbiol</a:t>
            </a:r>
            <a:r>
              <a:rPr lang="en-US" dirty="0">
                <a:solidFill>
                  <a:srgbClr val="FF0000"/>
                </a:solidFill>
                <a:latin typeface="Berlin Sans FB" pitchFamily="34" charset="0"/>
              </a:rPr>
              <a:t>. 2014 July; 7(7): e11680 </a:t>
            </a:r>
            <a:r>
              <a:rPr lang="en-US" dirty="0" smtClean="0">
                <a:solidFill>
                  <a:srgbClr val="FF0000"/>
                </a:solidFill>
                <a:latin typeface="Berlin Sans FB" pitchFamily="34" charset="0"/>
              </a:rPr>
              <a:t>  </a:t>
            </a:r>
            <a:r>
              <a:rPr lang="en-US" dirty="0" err="1">
                <a:solidFill>
                  <a:srgbClr val="FF0000"/>
                </a:solidFill>
                <a:latin typeface="Berlin Sans FB" pitchFamily="34" charset="0"/>
              </a:rPr>
              <a:t>Azar</a:t>
            </a:r>
            <a:r>
              <a:rPr lang="en-US" dirty="0">
                <a:solidFill>
                  <a:srgbClr val="FF0000"/>
                </a:solidFill>
                <a:latin typeface="Berlin Sans FB" pitchFamily="34" charset="0"/>
              </a:rPr>
              <a:t> </a:t>
            </a:r>
            <a:r>
              <a:rPr lang="en-US" dirty="0" err="1">
                <a:solidFill>
                  <a:srgbClr val="FF0000"/>
                </a:solidFill>
                <a:latin typeface="Berlin Sans FB" pitchFamily="34" charset="0"/>
              </a:rPr>
              <a:t>Hadadi</a:t>
            </a:r>
            <a:r>
              <a:rPr lang="en-US" dirty="0">
                <a:solidFill>
                  <a:srgbClr val="FF0000"/>
                </a:solidFill>
                <a:latin typeface="Berlin Sans FB" pitchFamily="34" charset="0"/>
              </a:rPr>
              <a:t> 1,*; </a:t>
            </a:r>
            <a:r>
              <a:rPr lang="en-US" dirty="0" err="1">
                <a:solidFill>
                  <a:srgbClr val="FF0000"/>
                </a:solidFill>
                <a:latin typeface="Berlin Sans FB" pitchFamily="34" charset="0"/>
              </a:rPr>
              <a:t>Houra</a:t>
            </a:r>
            <a:r>
              <a:rPr lang="en-US" dirty="0">
                <a:solidFill>
                  <a:srgbClr val="FF0000"/>
                </a:solidFill>
                <a:latin typeface="Berlin Sans FB" pitchFamily="34" charset="0"/>
              </a:rPr>
              <a:t> </a:t>
            </a:r>
            <a:r>
              <a:rPr lang="en-US" dirty="0" err="1">
                <a:solidFill>
                  <a:srgbClr val="FF0000"/>
                </a:solidFill>
                <a:latin typeface="Berlin Sans FB" pitchFamily="34" charset="0"/>
              </a:rPr>
              <a:t>Omdeh</a:t>
            </a:r>
            <a:r>
              <a:rPr lang="en-US" dirty="0">
                <a:solidFill>
                  <a:srgbClr val="FF0000"/>
                </a:solidFill>
                <a:latin typeface="Berlin Sans FB" pitchFamily="34" charset="0"/>
              </a:rPr>
              <a:t> </a:t>
            </a:r>
            <a:r>
              <a:rPr lang="en-US" dirty="0" err="1">
                <a:solidFill>
                  <a:srgbClr val="FF0000"/>
                </a:solidFill>
                <a:latin typeface="Berlin Sans FB" pitchFamily="34" charset="0"/>
              </a:rPr>
              <a:t>Ghiasi</a:t>
            </a:r>
            <a:r>
              <a:rPr lang="en-US" dirty="0">
                <a:solidFill>
                  <a:srgbClr val="FF0000"/>
                </a:solidFill>
                <a:latin typeface="Berlin Sans FB" pitchFamily="34" charset="0"/>
              </a:rPr>
              <a:t> 2; </a:t>
            </a:r>
            <a:r>
              <a:rPr lang="en-US" dirty="0" err="1">
                <a:solidFill>
                  <a:srgbClr val="FF0000"/>
                </a:solidFill>
                <a:latin typeface="Berlin Sans FB" pitchFamily="34" charset="0"/>
              </a:rPr>
              <a:t>Mahboubeh</a:t>
            </a:r>
            <a:r>
              <a:rPr lang="en-US" dirty="0">
                <a:solidFill>
                  <a:srgbClr val="FF0000"/>
                </a:solidFill>
                <a:latin typeface="Berlin Sans FB" pitchFamily="34" charset="0"/>
              </a:rPr>
              <a:t> </a:t>
            </a:r>
            <a:r>
              <a:rPr lang="en-US" dirty="0" err="1">
                <a:solidFill>
                  <a:srgbClr val="FF0000"/>
                </a:solidFill>
                <a:latin typeface="Berlin Sans FB" pitchFamily="34" charset="0"/>
              </a:rPr>
              <a:t>Hajiabdolbaghi</a:t>
            </a:r>
            <a:r>
              <a:rPr lang="en-US" dirty="0">
                <a:solidFill>
                  <a:srgbClr val="FF0000"/>
                </a:solidFill>
                <a:latin typeface="Berlin Sans FB" pitchFamily="34" charset="0"/>
              </a:rPr>
              <a:t> </a:t>
            </a:r>
          </a:p>
        </p:txBody>
      </p:sp>
    </p:spTree>
    <p:extLst>
      <p:ext uri="{BB962C8B-B14F-4D97-AF65-F5344CB8AC3E}">
        <p14:creationId xmlns:p14="http://schemas.microsoft.com/office/powerpoint/2010/main" val="1938816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248400"/>
          </a:xfrm>
        </p:spPr>
        <p:txBody>
          <a:bodyPr>
            <a:normAutofit/>
          </a:bodyPr>
          <a:lstStyle/>
          <a:p>
            <a:pPr>
              <a:buFont typeface="Wingdings" pitchFamily="2" charset="2"/>
              <a:buChar char="ü"/>
            </a:pPr>
            <a:r>
              <a:rPr lang="en-US" dirty="0" smtClean="0">
                <a:latin typeface="Berlin Sans FB" pitchFamily="34" charset="0"/>
              </a:rPr>
              <a:t>Systemic </a:t>
            </a:r>
            <a:r>
              <a:rPr lang="en-US" dirty="0">
                <a:latin typeface="Berlin Sans FB" pitchFamily="34" charset="0"/>
              </a:rPr>
              <a:t>symptoms and signs of </a:t>
            </a:r>
            <a:r>
              <a:rPr lang="en-US" dirty="0" smtClean="0">
                <a:latin typeface="Berlin Sans FB" pitchFamily="34" charset="0"/>
              </a:rPr>
              <a:t>infection</a:t>
            </a:r>
          </a:p>
          <a:p>
            <a:r>
              <a:rPr lang="en-US" sz="1800" dirty="0" smtClean="0">
                <a:latin typeface="Berlin Sans FB" pitchFamily="34" charset="0"/>
              </a:rPr>
              <a:t>Fever ,chills</a:t>
            </a:r>
            <a:r>
              <a:rPr lang="en-US" sz="1800" dirty="0">
                <a:latin typeface="Berlin Sans FB" pitchFamily="34" charset="0"/>
              </a:rPr>
              <a:t>, delirium, diaphoresis, anorexia, hemodynamic </a:t>
            </a:r>
            <a:r>
              <a:rPr lang="en-US" sz="1800" dirty="0" smtClean="0">
                <a:latin typeface="Berlin Sans FB" pitchFamily="34" charset="0"/>
              </a:rPr>
              <a:t>instability(tachycardia</a:t>
            </a:r>
            <a:r>
              <a:rPr lang="en-US" sz="1800" dirty="0">
                <a:latin typeface="Berlin Sans FB" pitchFamily="34" charset="0"/>
              </a:rPr>
              <a:t>, hypotension</a:t>
            </a:r>
            <a:r>
              <a:rPr lang="en-US" sz="1800" dirty="0" smtClean="0">
                <a:latin typeface="Berlin Sans FB" pitchFamily="34" charset="0"/>
              </a:rPr>
              <a:t>),</a:t>
            </a:r>
          </a:p>
          <a:p>
            <a:r>
              <a:rPr lang="en-US" sz="1800" dirty="0" smtClean="0">
                <a:latin typeface="Berlin Sans FB" pitchFamily="34" charset="0"/>
              </a:rPr>
              <a:t> </a:t>
            </a:r>
            <a:r>
              <a:rPr lang="en-US" sz="1800" dirty="0">
                <a:latin typeface="Berlin Sans FB" pitchFamily="34" charset="0"/>
              </a:rPr>
              <a:t>and metabolic </a:t>
            </a:r>
            <a:r>
              <a:rPr lang="en-US" sz="1800" dirty="0" smtClean="0">
                <a:latin typeface="Berlin Sans FB" pitchFamily="34" charset="0"/>
              </a:rPr>
              <a:t>derangements(acidosis</a:t>
            </a:r>
            <a:r>
              <a:rPr lang="en-US" sz="1800" dirty="0">
                <a:latin typeface="Berlin Sans FB" pitchFamily="34" charset="0"/>
              </a:rPr>
              <a:t>, </a:t>
            </a:r>
            <a:r>
              <a:rPr lang="en-US" sz="1800" dirty="0" err="1" smtClean="0">
                <a:latin typeface="Berlin Sans FB" pitchFamily="34" charset="0"/>
              </a:rPr>
              <a:t>dys</a:t>
            </a:r>
            <a:r>
              <a:rPr lang="en-US" sz="1800" dirty="0" smtClean="0">
                <a:latin typeface="Berlin Sans FB" pitchFamily="34" charset="0"/>
              </a:rPr>
              <a:t> </a:t>
            </a:r>
            <a:r>
              <a:rPr lang="en-US" sz="1800" dirty="0" err="1" smtClean="0">
                <a:latin typeface="Berlin Sans FB" pitchFamily="34" charset="0"/>
              </a:rPr>
              <a:t>glycemia</a:t>
            </a:r>
            <a:r>
              <a:rPr lang="en-US" sz="1800" dirty="0">
                <a:latin typeface="Berlin Sans FB" pitchFamily="34" charset="0"/>
              </a:rPr>
              <a:t>, electrolyte abnormalities, </a:t>
            </a:r>
            <a:r>
              <a:rPr lang="en-US" sz="1800" dirty="0" smtClean="0">
                <a:latin typeface="Berlin Sans FB" pitchFamily="34" charset="0"/>
              </a:rPr>
              <a:t>worsening azotemia)</a:t>
            </a:r>
            <a:r>
              <a:rPr lang="en-US" sz="1800" dirty="0">
                <a:latin typeface="Berlin Sans FB" pitchFamily="34" charset="0"/>
              </a:rPr>
              <a:t> </a:t>
            </a:r>
            <a:endParaRPr lang="en-US" sz="1800" dirty="0" smtClean="0">
              <a:latin typeface="Berlin Sans FB" pitchFamily="34" charset="0"/>
            </a:endParaRPr>
          </a:p>
          <a:p>
            <a:pPr>
              <a:buFont typeface="Wingdings" pitchFamily="2" charset="2"/>
              <a:buChar char="ü"/>
            </a:pPr>
            <a:r>
              <a:rPr lang="en-US" sz="2400" dirty="0" smtClean="0">
                <a:latin typeface="Berlin Sans FB" pitchFamily="34" charset="0"/>
              </a:rPr>
              <a:t>Laboratory </a:t>
            </a:r>
            <a:r>
              <a:rPr lang="en-US" sz="2400" dirty="0">
                <a:latin typeface="Berlin Sans FB" pitchFamily="34" charset="0"/>
              </a:rPr>
              <a:t>markers suggesting systemic infection</a:t>
            </a:r>
          </a:p>
          <a:p>
            <a:pPr marL="0" indent="0">
              <a:buNone/>
            </a:pPr>
            <a:r>
              <a:rPr lang="en-US" sz="1800" dirty="0" smtClean="0">
                <a:latin typeface="Berlin Sans FB" pitchFamily="34" charset="0"/>
              </a:rPr>
              <a:t>leukocytosis</a:t>
            </a:r>
            <a:r>
              <a:rPr lang="en-US" sz="1800" dirty="0">
                <a:latin typeface="Berlin Sans FB" pitchFamily="34" charset="0"/>
              </a:rPr>
              <a:t>, a left-shifted leukocyte differential, </a:t>
            </a:r>
            <a:r>
              <a:rPr lang="en-US" sz="1800" dirty="0" smtClean="0">
                <a:latin typeface="Berlin Sans FB" pitchFamily="34" charset="0"/>
              </a:rPr>
              <a:t>and elevated </a:t>
            </a:r>
            <a:r>
              <a:rPr lang="en-US" sz="1800" dirty="0">
                <a:latin typeface="Berlin Sans FB" pitchFamily="34" charset="0"/>
              </a:rPr>
              <a:t>inflammatory markers </a:t>
            </a:r>
            <a:r>
              <a:rPr lang="en-US" sz="1800" dirty="0" smtClean="0">
                <a:latin typeface="Berlin Sans FB" pitchFamily="34" charset="0"/>
              </a:rPr>
              <a:t>.</a:t>
            </a:r>
          </a:p>
          <a:p>
            <a:pPr marL="0" indent="0">
              <a:buNone/>
            </a:pPr>
            <a:endParaRPr lang="en-US" sz="1600" dirty="0" smtClean="0">
              <a:latin typeface="Berlin Sans FB" pitchFamily="34" charset="0"/>
            </a:endParaRPr>
          </a:p>
          <a:p>
            <a:pPr>
              <a:buFont typeface="Wingdings" pitchFamily="2" charset="2"/>
              <a:buChar char="ü"/>
            </a:pPr>
            <a:r>
              <a:rPr lang="en-US" sz="2400" dirty="0" smtClean="0">
                <a:latin typeface="Berlin Sans FB" pitchFamily="34" charset="0"/>
              </a:rPr>
              <a:t>An elevated level of </a:t>
            </a:r>
            <a:r>
              <a:rPr lang="en-US" sz="2400" dirty="0" err="1" smtClean="0">
                <a:latin typeface="Berlin Sans FB" pitchFamily="34" charset="0"/>
              </a:rPr>
              <a:t>procalcitonin</a:t>
            </a:r>
            <a:r>
              <a:rPr lang="en-US" sz="2400" dirty="0" smtClean="0">
                <a:latin typeface="Berlin Sans FB" pitchFamily="34" charset="0"/>
              </a:rPr>
              <a:t>  </a:t>
            </a:r>
            <a:r>
              <a:rPr lang="en-US" sz="1800" dirty="0" smtClean="0">
                <a:latin typeface="Berlin Sans FB" pitchFamily="34" charset="0"/>
              </a:rPr>
              <a:t>has recently been found to be a useful adjunct to diagnosing various bacterial infections, including DFI.</a:t>
            </a:r>
          </a:p>
          <a:p>
            <a:pPr marL="0" indent="0">
              <a:buNone/>
            </a:pPr>
            <a:endParaRPr lang="en-US" sz="1600" dirty="0" smtClean="0">
              <a:latin typeface="Berlin Sans FB" pitchFamily="34" charset="0"/>
            </a:endParaRPr>
          </a:p>
          <a:p>
            <a:pPr>
              <a:buFont typeface="Wingdings" pitchFamily="2" charset="2"/>
              <a:buChar char="ü"/>
            </a:pPr>
            <a:r>
              <a:rPr lang="en-US" sz="2400" dirty="0" err="1" smtClean="0">
                <a:latin typeface="Berlin Sans FB" pitchFamily="34" charset="0"/>
              </a:rPr>
              <a:t>procalcitonin</a:t>
            </a:r>
            <a:r>
              <a:rPr lang="en-US" sz="1800" b="1" dirty="0" smtClean="0">
                <a:latin typeface="Berlin Sans FB" pitchFamily="34" charset="0"/>
              </a:rPr>
              <a:t> </a:t>
            </a:r>
            <a:r>
              <a:rPr lang="en-US" sz="1800" dirty="0">
                <a:latin typeface="Berlin Sans FB" pitchFamily="34" charset="0"/>
              </a:rPr>
              <a:t>levels (using reported </a:t>
            </a:r>
            <a:r>
              <a:rPr lang="en-US" sz="1800" dirty="0" smtClean="0">
                <a:latin typeface="Berlin Sans FB" pitchFamily="34" charset="0"/>
              </a:rPr>
              <a:t>cut off values </a:t>
            </a:r>
            <a:r>
              <a:rPr lang="en-US" sz="1800" dirty="0">
                <a:latin typeface="Berlin Sans FB" pitchFamily="34" charset="0"/>
              </a:rPr>
              <a:t>of 17 </a:t>
            </a:r>
            <a:r>
              <a:rPr lang="en-US" sz="1800" dirty="0" smtClean="0">
                <a:latin typeface="Berlin Sans FB" pitchFamily="34" charset="0"/>
              </a:rPr>
              <a:t>mg/L) </a:t>
            </a:r>
            <a:r>
              <a:rPr lang="en-US" sz="1800" dirty="0">
                <a:latin typeface="Berlin Sans FB" pitchFamily="34" charset="0"/>
              </a:rPr>
              <a:t>correlate </a:t>
            </a:r>
            <a:r>
              <a:rPr lang="en-US" sz="1800" dirty="0" smtClean="0">
                <a:latin typeface="Berlin Sans FB" pitchFamily="34" charset="0"/>
              </a:rPr>
              <a:t>more accurately </a:t>
            </a:r>
            <a:r>
              <a:rPr lang="en-US" sz="1800" dirty="0">
                <a:latin typeface="Berlin Sans FB" pitchFamily="34" charset="0"/>
              </a:rPr>
              <a:t>with clinical evidence of infection (using the </a:t>
            </a:r>
            <a:r>
              <a:rPr lang="en-US" sz="1800" dirty="0" smtClean="0">
                <a:latin typeface="Berlin Sans FB" pitchFamily="34" charset="0"/>
              </a:rPr>
              <a:t>IDSA criteria</a:t>
            </a:r>
            <a:r>
              <a:rPr lang="en-US" sz="1800" dirty="0">
                <a:latin typeface="Berlin Sans FB" pitchFamily="34" charset="0"/>
              </a:rPr>
              <a:t>) than levels of white blood cells, ESR, or CRP</a:t>
            </a:r>
            <a:r>
              <a:rPr lang="en-US" sz="1800" dirty="0" smtClean="0">
                <a:latin typeface="Berlin Sans FB" pitchFamily="34" charset="0"/>
              </a:rPr>
              <a:t>.</a:t>
            </a:r>
          </a:p>
          <a:p>
            <a:endParaRPr lang="en-US" sz="1800" dirty="0" smtClean="0">
              <a:latin typeface="Berlin Sans FB" pitchFamily="34" charset="0"/>
            </a:endParaRPr>
          </a:p>
          <a:p>
            <a:pPr>
              <a:buFont typeface="Wingdings" pitchFamily="2" charset="2"/>
              <a:buChar char="ü"/>
            </a:pPr>
            <a:r>
              <a:rPr lang="en-US" sz="1800" dirty="0" smtClean="0">
                <a:latin typeface="Berlin Sans FB" pitchFamily="34" charset="0"/>
              </a:rPr>
              <a:t> </a:t>
            </a:r>
            <a:r>
              <a:rPr lang="en-US" sz="1800" dirty="0">
                <a:latin typeface="Berlin Sans FB" pitchFamily="34" charset="0"/>
              </a:rPr>
              <a:t>Levels </a:t>
            </a:r>
            <a:r>
              <a:rPr lang="en-US" sz="1800" dirty="0" smtClean="0">
                <a:latin typeface="Berlin Sans FB" pitchFamily="34" charset="0"/>
              </a:rPr>
              <a:t>of CRP </a:t>
            </a:r>
            <a:r>
              <a:rPr lang="en-US" sz="1800" dirty="0">
                <a:latin typeface="Berlin Sans FB" pitchFamily="34" charset="0"/>
              </a:rPr>
              <a:t>and </a:t>
            </a:r>
            <a:r>
              <a:rPr lang="en-US" sz="1800" dirty="0" err="1">
                <a:latin typeface="Berlin Sans FB" pitchFamily="34" charset="0"/>
              </a:rPr>
              <a:t>procalcitonin</a:t>
            </a:r>
            <a:r>
              <a:rPr lang="en-US" sz="1800" dirty="0">
                <a:latin typeface="Berlin Sans FB" pitchFamily="34" charset="0"/>
              </a:rPr>
              <a:t>, especially when these values were </a:t>
            </a:r>
            <a:r>
              <a:rPr lang="en-US" sz="1800" dirty="0" smtClean="0">
                <a:latin typeface="Berlin Sans FB" pitchFamily="34" charset="0"/>
              </a:rPr>
              <a:t>combined, accurately </a:t>
            </a:r>
            <a:r>
              <a:rPr lang="en-US" sz="1800" dirty="0">
                <a:latin typeface="Berlin Sans FB" pitchFamily="34" charset="0"/>
              </a:rPr>
              <a:t>distinguished clinically uninfected ulcers </a:t>
            </a:r>
            <a:r>
              <a:rPr lang="en-US" sz="1800" dirty="0" smtClean="0">
                <a:latin typeface="Berlin Sans FB" pitchFamily="34" charset="0"/>
              </a:rPr>
              <a:t>from those </a:t>
            </a:r>
            <a:r>
              <a:rPr lang="en-US" sz="1800" dirty="0">
                <a:latin typeface="Berlin Sans FB" pitchFamily="34" charset="0"/>
              </a:rPr>
              <a:t>with mild or moderate </a:t>
            </a:r>
            <a:r>
              <a:rPr lang="en-US" sz="1800" dirty="0" smtClean="0">
                <a:latin typeface="Berlin Sans FB" pitchFamily="34" charset="0"/>
              </a:rPr>
              <a:t>infections (Jeandrot,2008)</a:t>
            </a:r>
            <a:endParaRPr lang="en-US" sz="1800" dirty="0">
              <a:latin typeface="Berlin Sans FB" pitchFamily="34" charset="0"/>
            </a:endParaRPr>
          </a:p>
        </p:txBody>
      </p:sp>
      <p:sp>
        <p:nvSpPr>
          <p:cNvPr id="2" name="Footer Placeholder 1"/>
          <p:cNvSpPr>
            <a:spLocks noGrp="1"/>
          </p:cNvSpPr>
          <p:nvPr>
            <p:ph type="ftr" sz="quarter" idx="11"/>
          </p:nvPr>
        </p:nvSpPr>
        <p:spPr>
          <a:xfrm>
            <a:off x="3124200" y="6356350"/>
            <a:ext cx="4648200" cy="365125"/>
          </a:xfrm>
        </p:spPr>
        <p:txBody>
          <a:bodyPr/>
          <a:lstStyle/>
          <a:p>
            <a:r>
              <a:rPr lang="en-US" dirty="0">
                <a:solidFill>
                  <a:srgbClr val="FF0000"/>
                </a:solidFill>
              </a:rPr>
              <a:t>a pilot study. </a:t>
            </a:r>
            <a:r>
              <a:rPr lang="en-US" dirty="0" err="1" smtClean="0">
                <a:solidFill>
                  <a:srgbClr val="FF0000"/>
                </a:solidFill>
              </a:rPr>
              <a:t>Diabetologia</a:t>
            </a:r>
            <a:r>
              <a:rPr lang="en-US" dirty="0">
                <a:solidFill>
                  <a:srgbClr val="FF0000"/>
                </a:solidFill>
              </a:rPr>
              <a:t> </a:t>
            </a:r>
            <a:r>
              <a:rPr lang="en-US" dirty="0" smtClean="0">
                <a:solidFill>
                  <a:srgbClr val="FF0000"/>
                </a:solidFill>
              </a:rPr>
              <a:t>2008</a:t>
            </a:r>
            <a:r>
              <a:rPr lang="en-US" dirty="0">
                <a:solidFill>
                  <a:srgbClr val="FF0000"/>
                </a:solidFill>
              </a:rPr>
              <a:t>; 51:347–52.</a:t>
            </a:r>
          </a:p>
        </p:txBody>
      </p:sp>
    </p:spTree>
    <p:extLst>
      <p:ext uri="{BB962C8B-B14F-4D97-AF65-F5344CB8AC3E}">
        <p14:creationId xmlns:p14="http://schemas.microsoft.com/office/powerpoint/2010/main" val="411009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01663" cy="1143000"/>
          </a:xfrm>
        </p:spPr>
        <p:txBody>
          <a:bodyPr>
            <a:normAutofit/>
          </a:bodyPr>
          <a:lstStyle/>
          <a:p>
            <a:r>
              <a:rPr lang="en-US" dirty="0" smtClean="0">
                <a:latin typeface="Berlin Sans FB" pitchFamily="34" charset="0"/>
              </a:rPr>
              <a:t>1:</a:t>
            </a:r>
            <a:endParaRPr lang="en-US" dirty="0">
              <a:latin typeface="Berlin Sans FB" pitchFamily="34" charset="0"/>
            </a:endParaRP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4" name="Picture 2" descr="C:\Users\Hosna\Desktop\oooooooooo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2" y="838200"/>
            <a:ext cx="898366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osna\Desktop\gh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28" y="3124200"/>
            <a:ext cx="8858972" cy="359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26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2828" cy="223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82203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14218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457200" y="5638800"/>
            <a:ext cx="8229600" cy="593725"/>
          </a:xfrm>
        </p:spPr>
        <p:txBody>
          <a:bodyPr/>
          <a:lstStyle/>
          <a:p>
            <a:r>
              <a:rPr lang="en-US" sz="1400" dirty="0">
                <a:solidFill>
                  <a:srgbClr val="FF0000"/>
                </a:solidFill>
                <a:latin typeface="Berlin Sans FB" pitchFamily="34" charset="0"/>
              </a:rPr>
              <a:t>PCT, WBC, and ESR but not CRP are </a:t>
            </a:r>
            <a:r>
              <a:rPr lang="en-US" sz="1400" dirty="0" err="1">
                <a:solidFill>
                  <a:srgbClr val="FF0000"/>
                </a:solidFill>
                <a:latin typeface="Berlin Sans FB" pitchFamily="34" charset="0"/>
              </a:rPr>
              <a:t>valueable</a:t>
            </a:r>
            <a:r>
              <a:rPr lang="en-US" sz="1400" dirty="0">
                <a:solidFill>
                  <a:srgbClr val="FF0000"/>
                </a:solidFill>
                <a:latin typeface="Berlin Sans FB" pitchFamily="34" charset="0"/>
              </a:rPr>
              <a:t> as an infection marker for diabetic patients with foot ulcers.</a:t>
            </a:r>
          </a:p>
          <a:p>
            <a:endParaRPr lang="en-US" sz="1400" dirty="0"/>
          </a:p>
        </p:txBody>
      </p:sp>
    </p:spTree>
    <p:extLst>
      <p:ext uri="{BB962C8B-B14F-4D97-AF65-F5344CB8AC3E}">
        <p14:creationId xmlns:p14="http://schemas.microsoft.com/office/powerpoint/2010/main" val="2046873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1429</TotalTime>
  <Words>4528</Words>
  <Application>Microsoft Office PowerPoint</Application>
  <PresentationFormat>On-screen Show (4:3)</PresentationFormat>
  <Paragraphs>321</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Diabetic Foot Infection</vt:lpstr>
      <vt:lpstr>PowerPoint Presentation</vt:lpstr>
      <vt:lpstr>Bacteriological Study of Diabetic Foot Infections at an Iranian Hospital </vt:lpstr>
      <vt:lpstr>Clinical microbiology study of diabetic foot ulcer in Iran; pathogens and antibacterial susceptibility </vt:lpstr>
      <vt:lpstr> Diabetic Foot: Infections and Outcomes in Iranian Admitted Patients</vt:lpstr>
      <vt:lpstr>PowerPoint Presentation</vt:lpstr>
      <vt:lpstr>1:</vt:lpstr>
      <vt:lpstr>PowerPoint Presentation</vt:lpstr>
      <vt:lpstr>PowerPoint Presentation</vt:lpstr>
      <vt:lpstr>2: Can procalcitonin predict bone infection in people with diabetes with infected foot ulcers? A pilot study</vt:lpstr>
      <vt:lpstr>PowerPoint Presentation</vt:lpstr>
      <vt:lpstr>PowerPoint Presentation</vt:lpstr>
      <vt:lpstr>PowerPoint Presentation</vt:lpstr>
      <vt:lpstr> 4:Can Procalcitonin Be an Accurate Diagnostic Marker for the Classification of Diabetic Foot Ulcers?</vt:lpstr>
      <vt:lpstr>Infectious Diseases Society of America and International Working Group on the Diabetic Foot Classifications of Diabetic Foot Infection</vt:lpstr>
      <vt:lpstr>PowerPoint Presentation</vt:lpstr>
      <vt:lpstr>PowerPoint Presentation</vt:lpstr>
      <vt:lpstr>PowerPoint Presentation</vt:lpstr>
      <vt:lpstr>1)Risk factors for developing osteomyelitis in patients with diabetic foot wounds</vt:lpstr>
      <vt:lpstr>2)Controversies regarding radiological changes and variables predicting amputation in a surgical series of diabetic foot osteomyelitis </vt:lpstr>
      <vt:lpstr> 3) Diagnostic Accuracy of the Physical Examination and Imaging Tests for Osteomyelitis Underlying Diabetic Foot Ulcers: Meta-Analysis</vt:lpstr>
      <vt:lpstr>4) Does This Patient With Diabetes Have Osteomyelitis of the Lower Extremity?</vt:lpstr>
      <vt:lpstr>PowerPoint Presentation</vt:lpstr>
      <vt:lpstr>5) Outcome of Diabetic Foot Osteomyelitis Treated Nonsurgically</vt:lpstr>
      <vt:lpstr>VIII. How should I diagnose and treat osteomyelitis of the foot in a patient with diabetes</vt:lpstr>
      <vt:lpstr>PowerPoint Presentation</vt:lpstr>
      <vt:lpstr>PowerPoint Presentation</vt:lpstr>
      <vt:lpstr>PowerPoint Presentation</vt:lpstr>
      <vt:lpstr>PowerPoint Presentation</vt:lpstr>
      <vt:lpstr>There are 4 situations in which nonsurgical management of osteomyelitis might be considered : </vt:lpstr>
      <vt:lpstr>PowerPoint Presentation</vt:lpstr>
      <vt:lpstr>When therapy for osteomyelitis fails, clinicians should consider  several possible reasons:</vt:lpstr>
      <vt:lpstr>PowerPoint Presentation</vt:lpstr>
      <vt:lpstr>PowerPoint Presentation</vt:lpstr>
      <vt:lpstr>PowerPoint Presentation</vt:lpstr>
      <vt:lpstr>PowerPoint Presentation</vt:lpstr>
      <vt:lpstr>IX. In which patients with a diabetic foot infection should I consider surgical intervention, and what type of procedure  may be appropriate?</vt:lpstr>
      <vt:lpstr>PowerPoint Presentation</vt:lpstr>
      <vt:lpstr>PowerPoint Presentation</vt:lpstr>
      <vt:lpstr>X. What types of wound care techniques and dressings are appropriate for diabetic foot wounds?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Hosna</dc:creator>
  <cp:lastModifiedBy>Hosna</cp:lastModifiedBy>
  <cp:revision>74</cp:revision>
  <dcterms:created xsi:type="dcterms:W3CDTF">2014-11-30T13:15:01Z</dcterms:created>
  <dcterms:modified xsi:type="dcterms:W3CDTF">2014-12-08T02:19:40Z</dcterms:modified>
</cp:coreProperties>
</file>